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705" r:id="rId1"/>
  </p:sldMasterIdLst>
  <p:notesMasterIdLst>
    <p:notesMasterId r:id="rId80"/>
  </p:notesMasterIdLst>
  <p:handoutMasterIdLst>
    <p:handoutMasterId r:id="rId81"/>
  </p:handoutMasterIdLst>
  <p:sldIdLst>
    <p:sldId id="256" r:id="rId2"/>
    <p:sldId id="487" r:id="rId3"/>
    <p:sldId id="492" r:id="rId4"/>
    <p:sldId id="493" r:id="rId5"/>
    <p:sldId id="397" r:id="rId6"/>
    <p:sldId id="398" r:id="rId7"/>
    <p:sldId id="399" r:id="rId8"/>
    <p:sldId id="400" r:id="rId9"/>
    <p:sldId id="494" r:id="rId10"/>
    <p:sldId id="401" r:id="rId11"/>
    <p:sldId id="402" r:id="rId12"/>
    <p:sldId id="403" r:id="rId13"/>
    <p:sldId id="404" r:id="rId14"/>
    <p:sldId id="405" r:id="rId15"/>
    <p:sldId id="406" r:id="rId16"/>
    <p:sldId id="407" r:id="rId17"/>
    <p:sldId id="408" r:id="rId18"/>
    <p:sldId id="409" r:id="rId19"/>
    <p:sldId id="410" r:id="rId20"/>
    <p:sldId id="495" r:id="rId21"/>
    <p:sldId id="411" r:id="rId22"/>
    <p:sldId id="412" r:id="rId23"/>
    <p:sldId id="413" r:id="rId24"/>
    <p:sldId id="414" r:id="rId25"/>
    <p:sldId id="415" r:id="rId26"/>
    <p:sldId id="416" r:id="rId27"/>
    <p:sldId id="417" r:id="rId28"/>
    <p:sldId id="418" r:id="rId29"/>
    <p:sldId id="497" r:id="rId30"/>
    <p:sldId id="419" r:id="rId31"/>
    <p:sldId id="469" r:id="rId32"/>
    <p:sldId id="496" r:id="rId33"/>
    <p:sldId id="499" r:id="rId34"/>
    <p:sldId id="498" r:id="rId35"/>
    <p:sldId id="421" r:id="rId36"/>
    <p:sldId id="470" r:id="rId37"/>
    <p:sldId id="488" r:id="rId38"/>
    <p:sldId id="389" r:id="rId39"/>
    <p:sldId id="390" r:id="rId40"/>
    <p:sldId id="425" r:id="rId41"/>
    <p:sldId id="426" r:id="rId42"/>
    <p:sldId id="427" r:id="rId43"/>
    <p:sldId id="428" r:id="rId44"/>
    <p:sldId id="429" r:id="rId45"/>
    <p:sldId id="431" r:id="rId46"/>
    <p:sldId id="432" r:id="rId47"/>
    <p:sldId id="433" r:id="rId48"/>
    <p:sldId id="434" r:id="rId49"/>
    <p:sldId id="435" r:id="rId50"/>
    <p:sldId id="436" r:id="rId51"/>
    <p:sldId id="437" r:id="rId52"/>
    <p:sldId id="438" r:id="rId53"/>
    <p:sldId id="439" r:id="rId54"/>
    <p:sldId id="440" r:id="rId55"/>
    <p:sldId id="441" r:id="rId56"/>
    <p:sldId id="444" r:id="rId57"/>
    <p:sldId id="445" r:id="rId58"/>
    <p:sldId id="449" r:id="rId59"/>
    <p:sldId id="450" r:id="rId60"/>
    <p:sldId id="451" r:id="rId61"/>
    <p:sldId id="452" r:id="rId62"/>
    <p:sldId id="453" r:id="rId63"/>
    <p:sldId id="468" r:id="rId64"/>
    <p:sldId id="454" r:id="rId65"/>
    <p:sldId id="456" r:id="rId66"/>
    <p:sldId id="393" r:id="rId67"/>
    <p:sldId id="455" r:id="rId68"/>
    <p:sldId id="388" r:id="rId69"/>
    <p:sldId id="462" r:id="rId70"/>
    <p:sldId id="463" r:id="rId71"/>
    <p:sldId id="485" r:id="rId72"/>
    <p:sldId id="486" r:id="rId73"/>
    <p:sldId id="464" r:id="rId74"/>
    <p:sldId id="459" r:id="rId75"/>
    <p:sldId id="465" r:id="rId76"/>
    <p:sldId id="466" r:id="rId77"/>
    <p:sldId id="396" r:id="rId78"/>
    <p:sldId id="467" r:id="rId79"/>
  </p:sldIdLst>
  <p:sldSz cx="9144000" cy="6858000" type="screen4x3"/>
  <p:notesSz cx="7099300" cy="10234613"/>
  <p:defaultTextStyle>
    <a:defPPr>
      <a:defRPr lang="en-US"/>
    </a:defPPr>
    <a:lvl1pPr algn="r" rtl="0" eaLnBrk="0" fontAlgn="base" hangingPunct="0">
      <a:spcBef>
        <a:spcPct val="0"/>
      </a:spcBef>
      <a:spcAft>
        <a:spcPct val="0"/>
      </a:spcAft>
      <a:defRPr sz="4400" b="1" kern="1200">
        <a:solidFill>
          <a:schemeClr val="tx2"/>
        </a:solidFill>
        <a:latin typeface="Trebuchet MS" pitchFamily="34" charset="0"/>
        <a:ea typeface="+mn-ea"/>
        <a:cs typeface="Arial" charset="0"/>
      </a:defRPr>
    </a:lvl1pPr>
    <a:lvl2pPr marL="457200" algn="r" rtl="0" eaLnBrk="0" fontAlgn="base" hangingPunct="0">
      <a:spcBef>
        <a:spcPct val="0"/>
      </a:spcBef>
      <a:spcAft>
        <a:spcPct val="0"/>
      </a:spcAft>
      <a:defRPr sz="4400" b="1" kern="1200">
        <a:solidFill>
          <a:schemeClr val="tx2"/>
        </a:solidFill>
        <a:latin typeface="Trebuchet MS" pitchFamily="34" charset="0"/>
        <a:ea typeface="+mn-ea"/>
        <a:cs typeface="Arial" charset="0"/>
      </a:defRPr>
    </a:lvl2pPr>
    <a:lvl3pPr marL="914400" algn="r" rtl="0" eaLnBrk="0" fontAlgn="base" hangingPunct="0">
      <a:spcBef>
        <a:spcPct val="0"/>
      </a:spcBef>
      <a:spcAft>
        <a:spcPct val="0"/>
      </a:spcAft>
      <a:defRPr sz="4400" b="1" kern="1200">
        <a:solidFill>
          <a:schemeClr val="tx2"/>
        </a:solidFill>
        <a:latin typeface="Trebuchet MS" pitchFamily="34" charset="0"/>
        <a:ea typeface="+mn-ea"/>
        <a:cs typeface="Arial" charset="0"/>
      </a:defRPr>
    </a:lvl3pPr>
    <a:lvl4pPr marL="1371600" algn="r" rtl="0" eaLnBrk="0" fontAlgn="base" hangingPunct="0">
      <a:spcBef>
        <a:spcPct val="0"/>
      </a:spcBef>
      <a:spcAft>
        <a:spcPct val="0"/>
      </a:spcAft>
      <a:defRPr sz="4400" b="1" kern="1200">
        <a:solidFill>
          <a:schemeClr val="tx2"/>
        </a:solidFill>
        <a:latin typeface="Trebuchet MS" pitchFamily="34" charset="0"/>
        <a:ea typeface="+mn-ea"/>
        <a:cs typeface="Arial" charset="0"/>
      </a:defRPr>
    </a:lvl4pPr>
    <a:lvl5pPr marL="1828800" algn="r" rtl="0" eaLnBrk="0" fontAlgn="base" hangingPunct="0">
      <a:spcBef>
        <a:spcPct val="0"/>
      </a:spcBef>
      <a:spcAft>
        <a:spcPct val="0"/>
      </a:spcAft>
      <a:defRPr sz="4400" b="1" kern="1200">
        <a:solidFill>
          <a:schemeClr val="tx2"/>
        </a:solidFill>
        <a:latin typeface="Trebuchet MS" pitchFamily="34" charset="0"/>
        <a:ea typeface="+mn-ea"/>
        <a:cs typeface="Arial" charset="0"/>
      </a:defRPr>
    </a:lvl5pPr>
    <a:lvl6pPr marL="2286000" algn="l" defTabSz="914400" rtl="0" eaLnBrk="1" latinLnBrk="0" hangingPunct="1">
      <a:defRPr sz="4400" b="1" kern="1200">
        <a:solidFill>
          <a:schemeClr val="tx2"/>
        </a:solidFill>
        <a:latin typeface="Trebuchet MS" pitchFamily="34" charset="0"/>
        <a:ea typeface="+mn-ea"/>
        <a:cs typeface="Arial" charset="0"/>
      </a:defRPr>
    </a:lvl6pPr>
    <a:lvl7pPr marL="2743200" algn="l" defTabSz="914400" rtl="0" eaLnBrk="1" latinLnBrk="0" hangingPunct="1">
      <a:defRPr sz="4400" b="1" kern="1200">
        <a:solidFill>
          <a:schemeClr val="tx2"/>
        </a:solidFill>
        <a:latin typeface="Trebuchet MS" pitchFamily="34" charset="0"/>
        <a:ea typeface="+mn-ea"/>
        <a:cs typeface="Arial" charset="0"/>
      </a:defRPr>
    </a:lvl7pPr>
    <a:lvl8pPr marL="3200400" algn="l" defTabSz="914400" rtl="0" eaLnBrk="1" latinLnBrk="0" hangingPunct="1">
      <a:defRPr sz="4400" b="1" kern="1200">
        <a:solidFill>
          <a:schemeClr val="tx2"/>
        </a:solidFill>
        <a:latin typeface="Trebuchet MS" pitchFamily="34" charset="0"/>
        <a:ea typeface="+mn-ea"/>
        <a:cs typeface="Arial" charset="0"/>
      </a:defRPr>
    </a:lvl8pPr>
    <a:lvl9pPr marL="3657600" algn="l" defTabSz="914400" rtl="0" eaLnBrk="1" latinLnBrk="0" hangingPunct="1">
      <a:defRPr sz="4400" b="1" kern="1200">
        <a:solidFill>
          <a:schemeClr val="tx2"/>
        </a:solidFill>
        <a:latin typeface="Trebuchet MS"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66"/>
    <a:srgbClr val="FFFF00"/>
    <a:srgbClr val="FF9900"/>
    <a:srgbClr val="FF0000"/>
    <a:srgbClr val="D60093"/>
    <a:srgbClr val="FF66FF"/>
    <a:srgbClr val="66FF33"/>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94660"/>
  </p:normalViewPr>
  <p:slideViewPr>
    <p:cSldViewPr>
      <p:cViewPr varScale="1">
        <p:scale>
          <a:sx n="178" d="100"/>
          <a:sy n="178" d="100"/>
        </p:scale>
        <p:origin x="-11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notesMaster" Target="notesMasters/notesMaster1.xml"/><Relationship Id="rId81" Type="http://schemas.openxmlformats.org/officeDocument/2006/relationships/handoutMaster" Target="handoutMasters/handout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4897" tIns="47449" rIns="94897" bIns="47449" numCol="1" anchor="t" anchorCtr="0" compatLnSpc="1">
            <a:prstTxWarp prst="textNoShape">
              <a:avLst/>
            </a:prstTxWarp>
          </a:bodyPr>
          <a:lstStyle>
            <a:lvl1pPr algn="l" defTabSz="949325" eaLnBrk="1" hangingPunct="1">
              <a:defRPr sz="1200" b="0" smtClean="0">
                <a:solidFill>
                  <a:schemeClr val="tx1"/>
                </a:solidFill>
              </a:defRPr>
            </a:lvl1pPr>
          </a:lstStyle>
          <a:p>
            <a:pPr>
              <a:defRPr/>
            </a:pPr>
            <a:endParaRPr lang="de-DE"/>
          </a:p>
        </p:txBody>
      </p:sp>
      <p:sp>
        <p:nvSpPr>
          <p:cNvPr id="10137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4897" tIns="47449" rIns="94897" bIns="47449" numCol="1" anchor="t" anchorCtr="0" compatLnSpc="1">
            <a:prstTxWarp prst="textNoShape">
              <a:avLst/>
            </a:prstTxWarp>
          </a:bodyPr>
          <a:lstStyle>
            <a:lvl1pPr defTabSz="949325" eaLnBrk="1" hangingPunct="1">
              <a:defRPr sz="1200" b="0" smtClean="0">
                <a:solidFill>
                  <a:schemeClr val="tx1"/>
                </a:solidFill>
              </a:defRPr>
            </a:lvl1pPr>
          </a:lstStyle>
          <a:p>
            <a:pPr>
              <a:defRPr/>
            </a:pPr>
            <a:endParaRPr lang="de-DE"/>
          </a:p>
        </p:txBody>
      </p:sp>
      <p:sp>
        <p:nvSpPr>
          <p:cNvPr id="10138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4897" tIns="47449" rIns="94897" bIns="47449" numCol="1" anchor="b" anchorCtr="0" compatLnSpc="1">
            <a:prstTxWarp prst="textNoShape">
              <a:avLst/>
            </a:prstTxWarp>
          </a:bodyPr>
          <a:lstStyle>
            <a:lvl1pPr algn="l" defTabSz="949325" eaLnBrk="1" hangingPunct="1">
              <a:defRPr sz="1200" b="0" smtClean="0">
                <a:solidFill>
                  <a:schemeClr val="tx1"/>
                </a:solidFill>
              </a:defRPr>
            </a:lvl1pPr>
          </a:lstStyle>
          <a:p>
            <a:pPr>
              <a:defRPr/>
            </a:pPr>
            <a:endParaRPr lang="de-DE"/>
          </a:p>
        </p:txBody>
      </p:sp>
      <p:sp>
        <p:nvSpPr>
          <p:cNvPr id="10138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4897" tIns="47449" rIns="94897" bIns="47449" numCol="1" anchor="b" anchorCtr="0" compatLnSpc="1">
            <a:prstTxWarp prst="textNoShape">
              <a:avLst/>
            </a:prstTxWarp>
          </a:bodyPr>
          <a:lstStyle>
            <a:lvl1pPr defTabSz="949325" eaLnBrk="1" hangingPunct="1">
              <a:defRPr sz="1200" b="0" smtClean="0">
                <a:solidFill>
                  <a:schemeClr val="tx1"/>
                </a:solidFill>
              </a:defRPr>
            </a:lvl1pPr>
          </a:lstStyle>
          <a:p>
            <a:pPr>
              <a:defRPr/>
            </a:pPr>
            <a:fld id="{7D40594F-62DF-4EB3-8A73-256384077772}" type="slidenum">
              <a:rPr lang="de-DE"/>
              <a:pPr>
                <a:defRPr/>
              </a:pPr>
              <a:t>‹#›</a:t>
            </a:fld>
            <a:endParaRPr lang="de-DE"/>
          </a:p>
        </p:txBody>
      </p:sp>
    </p:spTree>
    <p:extLst>
      <p:ext uri="{BB962C8B-B14F-4D97-AF65-F5344CB8AC3E}">
        <p14:creationId xmlns:p14="http://schemas.microsoft.com/office/powerpoint/2010/main" val="13033988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78163" cy="512763"/>
          </a:xfrm>
          <a:prstGeom prst="rect">
            <a:avLst/>
          </a:prstGeom>
          <a:noFill/>
          <a:ln w="9525">
            <a:noFill/>
            <a:miter lim="800000"/>
            <a:headEnd/>
            <a:tailEnd/>
          </a:ln>
          <a:effectLst/>
        </p:spPr>
        <p:txBody>
          <a:bodyPr vert="horz" wrap="square" lIns="94755" tIns="47377" rIns="94755" bIns="47377" numCol="1" anchor="t" anchorCtr="0" compatLnSpc="1">
            <a:prstTxWarp prst="textNoShape">
              <a:avLst/>
            </a:prstTxWarp>
          </a:bodyPr>
          <a:lstStyle>
            <a:lvl1pPr algn="l" defTabSz="947738" eaLnBrk="1" hangingPunct="1">
              <a:defRPr sz="1200" b="0" smtClean="0">
                <a:solidFill>
                  <a:schemeClr val="tx1"/>
                </a:solidFill>
              </a:defRPr>
            </a:lvl1pPr>
          </a:lstStyle>
          <a:p>
            <a:pPr>
              <a:defRPr/>
            </a:pPr>
            <a:endParaRPr lang="de-DE"/>
          </a:p>
        </p:txBody>
      </p:sp>
      <p:sp>
        <p:nvSpPr>
          <p:cNvPr id="46083" name="Rectangle 3"/>
          <p:cNvSpPr>
            <a:spLocks noGrp="1" noChangeArrowheads="1"/>
          </p:cNvSpPr>
          <p:nvPr>
            <p:ph type="dt" idx="1"/>
          </p:nvPr>
        </p:nvSpPr>
        <p:spPr bwMode="auto">
          <a:xfrm>
            <a:off x="4019550" y="0"/>
            <a:ext cx="3078163" cy="512763"/>
          </a:xfrm>
          <a:prstGeom prst="rect">
            <a:avLst/>
          </a:prstGeom>
          <a:noFill/>
          <a:ln w="9525">
            <a:noFill/>
            <a:miter lim="800000"/>
            <a:headEnd/>
            <a:tailEnd/>
          </a:ln>
          <a:effectLst/>
        </p:spPr>
        <p:txBody>
          <a:bodyPr vert="horz" wrap="square" lIns="94755" tIns="47377" rIns="94755" bIns="47377" numCol="1" anchor="t" anchorCtr="0" compatLnSpc="1">
            <a:prstTxWarp prst="textNoShape">
              <a:avLst/>
            </a:prstTxWarp>
          </a:bodyPr>
          <a:lstStyle>
            <a:lvl1pPr defTabSz="947738" eaLnBrk="1" hangingPunct="1">
              <a:defRPr sz="1200" b="0" smtClean="0">
                <a:solidFill>
                  <a:schemeClr val="tx1"/>
                </a:solidFill>
              </a:defRPr>
            </a:lvl1pPr>
          </a:lstStyle>
          <a:p>
            <a:pPr>
              <a:defRPr/>
            </a:pPr>
            <a:endParaRPr lang="de-DE"/>
          </a:p>
        </p:txBody>
      </p:sp>
      <p:sp>
        <p:nvSpPr>
          <p:cNvPr id="67588"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4755" tIns="47377" rIns="94755" bIns="47377" numCol="1" anchor="t" anchorCtr="0" compatLnSpc="1">
            <a:prstTxWarp prst="textNoShape">
              <a:avLst/>
            </a:prstTxWarp>
          </a:body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p>
        </p:txBody>
      </p:sp>
      <p:sp>
        <p:nvSpPr>
          <p:cNvPr id="46086" name="Rectangle 6"/>
          <p:cNvSpPr>
            <a:spLocks noGrp="1" noChangeArrowheads="1"/>
          </p:cNvSpPr>
          <p:nvPr>
            <p:ph type="ftr" sz="quarter" idx="4"/>
          </p:nvPr>
        </p:nvSpPr>
        <p:spPr bwMode="auto">
          <a:xfrm>
            <a:off x="0" y="9720263"/>
            <a:ext cx="3078163" cy="512762"/>
          </a:xfrm>
          <a:prstGeom prst="rect">
            <a:avLst/>
          </a:prstGeom>
          <a:noFill/>
          <a:ln w="9525">
            <a:noFill/>
            <a:miter lim="800000"/>
            <a:headEnd/>
            <a:tailEnd/>
          </a:ln>
          <a:effectLst/>
        </p:spPr>
        <p:txBody>
          <a:bodyPr vert="horz" wrap="square" lIns="94755" tIns="47377" rIns="94755" bIns="47377" numCol="1" anchor="b" anchorCtr="0" compatLnSpc="1">
            <a:prstTxWarp prst="textNoShape">
              <a:avLst/>
            </a:prstTxWarp>
          </a:bodyPr>
          <a:lstStyle>
            <a:lvl1pPr algn="l" defTabSz="947738" eaLnBrk="1" hangingPunct="1">
              <a:defRPr sz="1200" b="0" smtClean="0">
                <a:solidFill>
                  <a:schemeClr val="tx1"/>
                </a:solidFill>
              </a:defRPr>
            </a:lvl1pPr>
          </a:lstStyle>
          <a:p>
            <a:pPr>
              <a:defRPr/>
            </a:pPr>
            <a:endParaRPr lang="de-DE"/>
          </a:p>
        </p:txBody>
      </p:sp>
      <p:sp>
        <p:nvSpPr>
          <p:cNvPr id="46087" name="Rectangle 7"/>
          <p:cNvSpPr>
            <a:spLocks noGrp="1" noChangeArrowheads="1"/>
          </p:cNvSpPr>
          <p:nvPr>
            <p:ph type="sldNum" sz="quarter" idx="5"/>
          </p:nvPr>
        </p:nvSpPr>
        <p:spPr bwMode="auto">
          <a:xfrm>
            <a:off x="4019550" y="9720263"/>
            <a:ext cx="3078163" cy="512762"/>
          </a:xfrm>
          <a:prstGeom prst="rect">
            <a:avLst/>
          </a:prstGeom>
          <a:noFill/>
          <a:ln w="9525">
            <a:noFill/>
            <a:miter lim="800000"/>
            <a:headEnd/>
            <a:tailEnd/>
          </a:ln>
          <a:effectLst/>
        </p:spPr>
        <p:txBody>
          <a:bodyPr vert="horz" wrap="square" lIns="94755" tIns="47377" rIns="94755" bIns="47377" numCol="1" anchor="b" anchorCtr="0" compatLnSpc="1">
            <a:prstTxWarp prst="textNoShape">
              <a:avLst/>
            </a:prstTxWarp>
          </a:bodyPr>
          <a:lstStyle>
            <a:lvl1pPr defTabSz="947738" eaLnBrk="1" hangingPunct="1">
              <a:defRPr sz="1200" b="0" smtClean="0">
                <a:solidFill>
                  <a:schemeClr val="tx1"/>
                </a:solidFill>
              </a:defRPr>
            </a:lvl1pPr>
          </a:lstStyle>
          <a:p>
            <a:pPr>
              <a:defRPr/>
            </a:pPr>
            <a:fld id="{B3E864C1-DAB7-4035-AF85-D7705C8C8D01}" type="slidenum">
              <a:rPr lang="de-DE"/>
              <a:pPr>
                <a:defRPr/>
              </a:pPr>
              <a:t>‹#›</a:t>
            </a:fld>
            <a:endParaRPr lang="de-DE"/>
          </a:p>
        </p:txBody>
      </p:sp>
    </p:spTree>
    <p:extLst>
      <p:ext uri="{BB962C8B-B14F-4D97-AF65-F5344CB8AC3E}">
        <p14:creationId xmlns:p14="http://schemas.microsoft.com/office/powerpoint/2010/main" val="392711578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rebuchet MS"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rebuchet MS"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rebuchet MS"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rebuchet MS"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rebuchet MS"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8ED7D57-9AD5-4829-A75C-A11F3F754590}" type="slidenum">
              <a:rPr lang="de-DE"/>
              <a:pPr/>
              <a:t>1</a:t>
            </a:fld>
            <a:endParaRPr lang="de-DE"/>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de-DE" dirty="0" smtClean="0"/>
          </a:p>
        </p:txBody>
      </p:sp>
    </p:spTree>
    <p:extLst>
      <p:ext uri="{BB962C8B-B14F-4D97-AF65-F5344CB8AC3E}">
        <p14:creationId xmlns:p14="http://schemas.microsoft.com/office/powerpoint/2010/main" val="1471653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84501F5-E0FD-410F-849A-09ADB95FBC04}" type="slidenum">
              <a:rPr lang="de-DE"/>
              <a:pPr/>
              <a:t>15</a:t>
            </a:fld>
            <a:endParaRPr lang="de-DE"/>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67811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CE4801D-E52B-44DE-A2C3-54549A9A5FDF}" type="slidenum">
              <a:rPr lang="de-DE"/>
              <a:pPr/>
              <a:t>16</a:t>
            </a:fld>
            <a:endParaRPr lang="de-DE"/>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37751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CB1A0B6-EF92-420B-BF13-850E064A739E}" type="slidenum">
              <a:rPr lang="de-DE"/>
              <a:pPr/>
              <a:t>17</a:t>
            </a:fld>
            <a:endParaRPr lang="de-DE"/>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2290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32E9736-0209-45F2-AA18-EBA7343C1E7E}" type="slidenum">
              <a:rPr lang="de-DE"/>
              <a:pPr/>
              <a:t>18</a:t>
            </a:fld>
            <a:endParaRPr lang="de-DE"/>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16668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47BE7CA-8130-40DA-8E0F-908C7817D56E}" type="slidenum">
              <a:rPr lang="de-DE"/>
              <a:pPr/>
              <a:t>19</a:t>
            </a:fld>
            <a:endParaRPr lang="de-DE"/>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71153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Chromatography#mediaviewer</a:t>
            </a:r>
            <a:r>
              <a:rPr lang="en-US" dirty="0" smtClean="0"/>
              <a:t>/</a:t>
            </a:r>
            <a:r>
              <a:rPr lang="en-US" smtClean="0"/>
              <a:t>File:Preparative_HPLC.svg</a:t>
            </a:r>
            <a:endParaRPr lang="en-US"/>
          </a:p>
        </p:txBody>
      </p:sp>
      <p:sp>
        <p:nvSpPr>
          <p:cNvPr id="4" name="Slide Number Placeholder 3"/>
          <p:cNvSpPr>
            <a:spLocks noGrp="1"/>
          </p:cNvSpPr>
          <p:nvPr>
            <p:ph type="sldNum" sz="quarter" idx="10"/>
          </p:nvPr>
        </p:nvSpPr>
        <p:spPr/>
        <p:txBody>
          <a:bodyPr/>
          <a:lstStyle/>
          <a:p>
            <a:pPr>
              <a:defRPr/>
            </a:pPr>
            <a:fld id="{B3E864C1-DAB7-4035-AF85-D7705C8C8D01}" type="slidenum">
              <a:rPr lang="de-DE" smtClean="0"/>
              <a:pPr>
                <a:defRPr/>
              </a:pPr>
              <a:t>20</a:t>
            </a:fld>
            <a:endParaRPr lang="de-DE"/>
          </a:p>
        </p:txBody>
      </p:sp>
    </p:spTree>
    <p:extLst>
      <p:ext uri="{BB962C8B-B14F-4D97-AF65-F5344CB8AC3E}">
        <p14:creationId xmlns:p14="http://schemas.microsoft.com/office/powerpoint/2010/main" val="1529962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defRPr/>
            </a:pPr>
            <a:fld id="{1DD0AEFA-7359-4AD8-8542-0C3F08926E26}" type="slidenum">
              <a:rPr lang="de-DE" smtClean="0"/>
              <a:pPr>
                <a:defRPr/>
              </a:pPr>
              <a:t>58</a:t>
            </a:fld>
            <a:endParaRPr lang="de-DE"/>
          </a:p>
        </p:txBody>
      </p:sp>
    </p:spTree>
    <p:extLst>
      <p:ext uri="{BB962C8B-B14F-4D97-AF65-F5344CB8AC3E}">
        <p14:creationId xmlns:p14="http://schemas.microsoft.com/office/powerpoint/2010/main" val="1533086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defRPr/>
            </a:pPr>
            <a:fld id="{1DD0AEFA-7359-4AD8-8542-0C3F08926E26}" type="slidenum">
              <a:rPr lang="de-DE" smtClean="0"/>
              <a:pPr>
                <a:defRPr/>
              </a:pPr>
              <a:t>59</a:t>
            </a:fld>
            <a:endParaRPr lang="de-DE"/>
          </a:p>
        </p:txBody>
      </p:sp>
    </p:spTree>
    <p:extLst>
      <p:ext uri="{BB962C8B-B14F-4D97-AF65-F5344CB8AC3E}">
        <p14:creationId xmlns:p14="http://schemas.microsoft.com/office/powerpoint/2010/main" val="3614997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defRPr/>
            </a:pPr>
            <a:fld id="{1DD0AEFA-7359-4AD8-8542-0C3F08926E26}" type="slidenum">
              <a:rPr lang="de-DE" smtClean="0"/>
              <a:pPr>
                <a:defRPr/>
              </a:pPr>
              <a:t>60</a:t>
            </a:fld>
            <a:endParaRPr lang="de-DE"/>
          </a:p>
        </p:txBody>
      </p:sp>
    </p:spTree>
    <p:extLst>
      <p:ext uri="{BB962C8B-B14F-4D97-AF65-F5344CB8AC3E}">
        <p14:creationId xmlns:p14="http://schemas.microsoft.com/office/powerpoint/2010/main" val="986035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defRPr/>
            </a:pPr>
            <a:fld id="{1DD0AEFA-7359-4AD8-8542-0C3F08926E26}" type="slidenum">
              <a:rPr lang="de-DE" smtClean="0"/>
              <a:pPr>
                <a:defRPr/>
              </a:pPr>
              <a:t>61</a:t>
            </a:fld>
            <a:endParaRPr lang="de-DE"/>
          </a:p>
        </p:txBody>
      </p:sp>
    </p:spTree>
    <p:extLst>
      <p:ext uri="{BB962C8B-B14F-4D97-AF65-F5344CB8AC3E}">
        <p14:creationId xmlns:p14="http://schemas.microsoft.com/office/powerpoint/2010/main" val="2347592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TODO: image source</a:t>
            </a:r>
          </a:p>
          <a:p>
            <a:endParaRPr lang="en-US" dirty="0"/>
          </a:p>
        </p:txBody>
      </p:sp>
      <p:sp>
        <p:nvSpPr>
          <p:cNvPr id="4" name="Foliennummernplatzhalter 3"/>
          <p:cNvSpPr>
            <a:spLocks noGrp="1"/>
          </p:cNvSpPr>
          <p:nvPr>
            <p:ph type="sldNum" sz="quarter" idx="10"/>
          </p:nvPr>
        </p:nvSpPr>
        <p:spPr/>
        <p:txBody>
          <a:bodyPr/>
          <a:lstStyle/>
          <a:p>
            <a:pPr>
              <a:defRPr/>
            </a:pPr>
            <a:fld id="{1DD0AEFA-7359-4AD8-8542-0C3F08926E26}" type="slidenum">
              <a:rPr lang="de-DE" smtClean="0"/>
              <a:pPr>
                <a:defRPr/>
              </a:pPr>
              <a:t>3</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defRPr/>
            </a:pPr>
            <a:fld id="{03FEC291-C396-4D1C-9E6B-4915B9E96D54}" type="slidenum">
              <a:rPr lang="de-DE" smtClean="0"/>
              <a:pPr>
                <a:defRPr/>
              </a:pPr>
              <a:t>62</a:t>
            </a:fld>
            <a:endParaRPr lang="de-DE"/>
          </a:p>
        </p:txBody>
      </p:sp>
    </p:spTree>
    <p:extLst>
      <p:ext uri="{BB962C8B-B14F-4D97-AF65-F5344CB8AC3E}">
        <p14:creationId xmlns:p14="http://schemas.microsoft.com/office/powerpoint/2010/main" val="150565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A mass spectrometer is basically used to sort ions according to their mass</a:t>
            </a:r>
            <a:endParaRPr lang="de-DE" dirty="0"/>
          </a:p>
        </p:txBody>
      </p:sp>
      <p:sp>
        <p:nvSpPr>
          <p:cNvPr id="4" name="Slide Number Placeholder 3"/>
          <p:cNvSpPr>
            <a:spLocks noGrp="1"/>
          </p:cNvSpPr>
          <p:nvPr>
            <p:ph type="sldNum" sz="quarter" idx="10"/>
          </p:nvPr>
        </p:nvSpPr>
        <p:spPr/>
        <p:txBody>
          <a:bodyPr/>
          <a:lstStyle/>
          <a:p>
            <a:fld id="{C38D0573-AC37-484F-BA90-E45F81C3D371}" type="slidenum">
              <a:rPr lang="en-US" smtClean="0"/>
              <a:pPr/>
              <a:t>69</a:t>
            </a:fld>
            <a:endParaRPr lang="en-US"/>
          </a:p>
        </p:txBody>
      </p:sp>
    </p:spTree>
    <p:extLst>
      <p:ext uri="{BB962C8B-B14F-4D97-AF65-F5344CB8AC3E}">
        <p14:creationId xmlns:p14="http://schemas.microsoft.com/office/powerpoint/2010/main" val="3952224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16257C-E891-4AD6-BC89-225BCAE0B159}" type="slidenum">
              <a:rPr lang="en-US"/>
              <a:pPr/>
              <a:t>77</a:t>
            </a:fld>
            <a:endParaRPr lang="en-US"/>
          </a:p>
        </p:txBody>
      </p:sp>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404687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defRPr/>
            </a:pPr>
            <a:fld id="{1DD0AEFA-7359-4AD8-8542-0C3F08926E26}" type="slidenum">
              <a:rPr lang="de-DE" smtClean="0"/>
              <a:pPr>
                <a:defRPr/>
              </a:pPr>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chemwiki.ucdavis.edu</a:t>
            </a:r>
            <a:r>
              <a:rPr lang="en-US" dirty="0" smtClean="0"/>
              <a:t>/%40api/</a:t>
            </a:r>
            <a:r>
              <a:rPr lang="en-US" dirty="0" err="1" smtClean="0"/>
              <a:t>deki</a:t>
            </a:r>
            <a:r>
              <a:rPr lang="en-US" dirty="0" smtClean="0"/>
              <a:t>/files/12415/Figure12.39.jpg</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3E864C1-DAB7-4035-AF85-D7705C8C8D01}" type="slidenum">
              <a:rPr lang="de-DE" smtClean="0"/>
              <a:pPr>
                <a:defRPr/>
              </a:pPr>
              <a:t>9</a:t>
            </a:fld>
            <a:endParaRPr lang="de-DE"/>
          </a:p>
        </p:txBody>
      </p:sp>
    </p:spTree>
    <p:extLst>
      <p:ext uri="{BB962C8B-B14F-4D97-AF65-F5344CB8AC3E}">
        <p14:creationId xmlns:p14="http://schemas.microsoft.com/office/powerpoint/2010/main" val="40511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3E35035-C9DD-4A43-BD19-E3BDC831E908}" type="slidenum">
              <a:rPr lang="de-DE"/>
              <a:pPr/>
              <a:t>10</a:t>
            </a:fld>
            <a:endParaRPr lang="de-D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7441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9AE6C8E-4E5A-49B7-91D5-A1D457FED976}" type="slidenum">
              <a:rPr lang="de-DE"/>
              <a:pPr/>
              <a:t>11</a:t>
            </a:fld>
            <a:endParaRPr lang="de-DE"/>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24636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94596C6-9A6E-49F8-B18A-37E85C0106F2}" type="slidenum">
              <a:rPr lang="de-DE"/>
              <a:pPr/>
              <a:t>12</a:t>
            </a:fld>
            <a:endParaRPr lang="de-DE"/>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65717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C1355AF-8615-4DD7-8F94-C679055A44FF}" type="slidenum">
              <a:rPr lang="de-DE"/>
              <a:pPr/>
              <a:t>13</a:t>
            </a:fld>
            <a:endParaRPr lang="de-DE"/>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1480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510721A-6162-41E1-8946-EC859F2427A6}" type="slidenum">
              <a:rPr lang="de-DE"/>
              <a:pPr/>
              <a:t>14</a:t>
            </a:fld>
            <a:endParaRPr lang="de-DE"/>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822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extplatzhalter 2"/>
          <p:cNvSpPr>
            <a:spLocks noGrp="1"/>
          </p:cNvSpPr>
          <p:nvPr>
            <p:ph type="body" idx="1"/>
          </p:nvPr>
        </p:nvSpPr>
        <p:spPr>
          <a:xfrm>
            <a:off x="722313" y="3505200"/>
            <a:ext cx="7772400" cy="901700"/>
          </a:xfrm>
          <a:prstGeom prst="rect">
            <a:avLst/>
          </a:prstGeom>
        </p:spPr>
        <p:txBody>
          <a:bodyPr anchor="b"/>
          <a:lstStyle>
            <a:lvl1pPr marL="0" indent="0">
              <a:buNone/>
              <a:defRPr sz="2000">
                <a:solidFill>
                  <a:srgbClr val="B5B5B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3" name="Titel 1"/>
          <p:cNvSpPr>
            <a:spLocks noGrp="1"/>
          </p:cNvSpPr>
          <p:nvPr>
            <p:ph type="title"/>
          </p:nvPr>
        </p:nvSpPr>
        <p:spPr>
          <a:xfrm>
            <a:off x="762000" y="1600200"/>
            <a:ext cx="7772400" cy="1362075"/>
          </a:xfrm>
          <a:prstGeom prst="rect">
            <a:avLst/>
          </a:prstGeom>
        </p:spPr>
        <p:txBody>
          <a:bodyPr anchor="t"/>
          <a:lstStyle>
            <a:lvl1pPr algn="l">
              <a:defRPr sz="4000" b="1" cap="all">
                <a:solidFill>
                  <a:srgbClr val="000000"/>
                </a:solidFill>
              </a:defRPr>
            </a:lvl1pPr>
          </a:lstStyle>
          <a:p>
            <a:r>
              <a:rPr lang="en-US" smtClean="0"/>
              <a:t>Click to edit Master title style</a:t>
            </a:r>
            <a:endParaRPr lang="de-DE" dirty="0"/>
          </a:p>
        </p:txBody>
      </p:sp>
      <p:pic>
        <p:nvPicPr>
          <p:cNvPr id="4" name="Picture 3"/>
          <p:cNvPicPr>
            <a:picLocks noChangeAspect="1"/>
          </p:cNvPicPr>
          <p:nvPr/>
        </p:nvPicPr>
        <p:blipFill>
          <a:blip r:embed="rId2"/>
          <a:stretch>
            <a:fillRect/>
          </a:stretch>
        </p:blipFill>
        <p:spPr>
          <a:xfrm>
            <a:off x="6781800" y="6248400"/>
            <a:ext cx="1117600" cy="393700"/>
          </a:xfrm>
          <a:prstGeom prst="rect">
            <a:avLst/>
          </a:prstGeom>
        </p:spPr>
      </p:pic>
      <p:sp>
        <p:nvSpPr>
          <p:cNvPr id="5" name="TextBox 4"/>
          <p:cNvSpPr txBox="1"/>
          <p:nvPr/>
        </p:nvSpPr>
        <p:spPr>
          <a:xfrm>
            <a:off x="1097478" y="6324600"/>
            <a:ext cx="5379522" cy="246221"/>
          </a:xfrm>
          <a:prstGeom prst="rect">
            <a:avLst/>
          </a:prstGeom>
          <a:noFill/>
        </p:spPr>
        <p:txBody>
          <a:bodyPr wrap="none" rtlCol="0">
            <a:spAutoFit/>
          </a:bodyPr>
          <a:lstStyle/>
          <a:p>
            <a:pPr algn="l"/>
            <a:r>
              <a:rPr lang="en-US" sz="1000" dirty="0">
                <a:solidFill>
                  <a:srgbClr val="000000"/>
                </a:solidFill>
              </a:rPr>
              <a:t>This work is licensed under a Creative Commons Attribution 4.0 International License.</a:t>
            </a:r>
          </a:p>
        </p:txBody>
      </p:sp>
    </p:spTree>
    <p:extLst>
      <p:ext uri="{BB962C8B-B14F-4D97-AF65-F5344CB8AC3E}">
        <p14:creationId xmlns:p14="http://schemas.microsoft.com/office/powerpoint/2010/main" val="70326182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rgbClr val="000000"/>
                </a:solidFill>
              </a:defRPr>
            </a:lvl1pPr>
          </a:lstStyle>
          <a:p>
            <a:r>
              <a:rPr lang="en-US" smtClean="0"/>
              <a:t>Mastertitelformat bearbeiten</a:t>
            </a:r>
            <a:endParaRPr lang="de-DE" dirty="0"/>
          </a:p>
        </p:txBody>
      </p:sp>
      <p:sp>
        <p:nvSpPr>
          <p:cNvPr id="3" name="Inhaltsplatzhalter 2"/>
          <p:cNvSpPr>
            <a:spLocks noGrp="1"/>
          </p:cNvSpPr>
          <p:nvPr>
            <p:ph sz="half" idx="1"/>
          </p:nvPr>
        </p:nvSpPr>
        <p:spPr>
          <a:xfrm>
            <a:off x="381000" y="990600"/>
            <a:ext cx="4041775" cy="5318125"/>
          </a:xfrm>
          <a:prstGeom prst="rect">
            <a:avLst/>
          </a:prstGeo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
        <p:nvSpPr>
          <p:cNvPr id="4" name="Inhaltsplatzhalter 3"/>
          <p:cNvSpPr>
            <a:spLocks noGrp="1"/>
          </p:cNvSpPr>
          <p:nvPr>
            <p:ph sz="half" idx="2"/>
          </p:nvPr>
        </p:nvSpPr>
        <p:spPr>
          <a:xfrm>
            <a:off x="4575175" y="990600"/>
            <a:ext cx="4187825" cy="5318125"/>
          </a:xfrm>
          <a:prstGeom prst="rect">
            <a:avLst/>
          </a:prstGeo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dirty="0"/>
          </a:p>
        </p:txBody>
      </p:sp>
      <p:sp>
        <p:nvSpPr>
          <p:cNvPr id="7" name="Textplatzhalter 7"/>
          <p:cNvSpPr>
            <a:spLocks noGrp="1"/>
          </p:cNvSpPr>
          <p:nvPr>
            <p:ph type="body" sz="quarter" idx="12"/>
          </p:nvPr>
        </p:nvSpPr>
        <p:spPr>
          <a:xfrm>
            <a:off x="0" y="6611112"/>
            <a:ext cx="2209800" cy="210312"/>
          </a:xfrm>
        </p:spPr>
        <p:txBody>
          <a:bodyPr>
            <a:noAutofit/>
          </a:bodyPr>
          <a:lstStyle>
            <a:lvl1pPr>
              <a:buFont typeface="Arial" pitchFamily="34" charset="0"/>
              <a:buNone/>
              <a:defRPr sz="1000" baseline="0">
                <a:solidFill>
                  <a:srgbClr val="000000"/>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smtClean="0"/>
              <a:t>Mastertextformat bearbeiten</a:t>
            </a:r>
          </a:p>
        </p:txBody>
      </p:sp>
      <p:sp>
        <p:nvSpPr>
          <p:cNvPr id="8"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rgbClr val="000000"/>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en-US" smtClean="0"/>
              <a:t>Mastertextformat bearbeiten</a:t>
            </a:r>
          </a:p>
        </p:txBody>
      </p:sp>
      <p:sp>
        <p:nvSpPr>
          <p:cNvPr id="9" name="Foliennummernplatzhalter 4"/>
          <p:cNvSpPr>
            <a:spLocks noGrp="1"/>
          </p:cNvSpPr>
          <p:nvPr>
            <p:ph type="sldNum" sz="quarter" idx="14"/>
          </p:nvPr>
        </p:nvSpPr>
        <p:spPr/>
        <p:txBody>
          <a:bodyPr/>
          <a:lstStyle>
            <a:lvl1pPr>
              <a:defRPr>
                <a:solidFill>
                  <a:srgbClr val="000000"/>
                </a:solidFill>
              </a:defRPr>
            </a:lvl1pPr>
          </a:lstStyle>
          <a:p>
            <a:pPr>
              <a:defRPr/>
            </a:pPr>
            <a:fld id="{41B0E2A2-38C9-407E-9B30-D35E37AC93A0}" type="slidenum">
              <a:rPr lang="de-DE" smtClean="0"/>
              <a:pPr>
                <a:defRPr/>
              </a:pPr>
              <a:t>‹#›</a:t>
            </a:fld>
            <a:endParaRPr lang="de-DE"/>
          </a:p>
        </p:txBody>
      </p:sp>
    </p:spTree>
    <p:extLst>
      <p:ext uri="{BB962C8B-B14F-4D97-AF65-F5344CB8AC3E}">
        <p14:creationId xmlns:p14="http://schemas.microsoft.com/office/powerpoint/2010/main" val="183012827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lvl1pPr>
              <a:defRPr/>
            </a:lvl1pPr>
          </a:lstStyle>
          <a:p>
            <a:fld id="{D310FA10-6FDA-4429-B828-1007D0AD2A51}" type="slidenum">
              <a:rPr lang="en-US"/>
              <a:pPr/>
              <a:t>‹#›</a:t>
            </a:fld>
            <a:endParaRPr lang="en-US"/>
          </a:p>
        </p:txBody>
      </p:sp>
    </p:spTree>
    <p:extLst>
      <p:ext uri="{BB962C8B-B14F-4D97-AF65-F5344CB8AC3E}">
        <p14:creationId xmlns:p14="http://schemas.microsoft.com/office/powerpoint/2010/main" val="3495936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en-US"/>
          </a:p>
        </p:txBody>
      </p:sp>
      <p:sp>
        <p:nvSpPr>
          <p:cNvPr id="3" name="ClipArt-Platzhalter 2"/>
          <p:cNvSpPr>
            <a:spLocks noGrp="1"/>
          </p:cNvSpPr>
          <p:nvPr>
            <p:ph type="clipArt" sz="half" idx="1"/>
          </p:nvPr>
        </p:nvSpPr>
        <p:spPr>
          <a:xfrm>
            <a:off x="685800" y="1981200"/>
            <a:ext cx="3810000" cy="4114800"/>
          </a:xfrm>
        </p:spPr>
        <p:txBody>
          <a:bodyPr/>
          <a:lstStyle/>
          <a:p>
            <a:endParaRPr lang="en-US"/>
          </a:p>
        </p:txBody>
      </p:sp>
      <p:sp>
        <p:nvSpPr>
          <p:cNvPr id="4" name="Textplatzhalter 3"/>
          <p:cNvSpPr>
            <a:spLocks noGrp="1"/>
          </p:cNvSpPr>
          <p:nvPr>
            <p:ph type="body" sz="half" idx="2"/>
          </p:nvPr>
        </p:nvSpPr>
        <p:spPr>
          <a:xfrm>
            <a:off x="46482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Foliennummernplatzhalter 6"/>
          <p:cNvSpPr>
            <a:spLocks noGrp="1"/>
          </p:cNvSpPr>
          <p:nvPr>
            <p:ph type="sldNum" sz="quarter" idx="12"/>
          </p:nvPr>
        </p:nvSpPr>
        <p:spPr>
          <a:xfrm>
            <a:off x="6553200" y="6248400"/>
            <a:ext cx="1905000" cy="457200"/>
          </a:xfrm>
        </p:spPr>
        <p:txBody>
          <a:bodyPr/>
          <a:lstStyle>
            <a:lvl1pPr>
              <a:defRPr/>
            </a:lvl1pPr>
          </a:lstStyle>
          <a:p>
            <a:fld id="{BB1F648A-4CB0-4319-AB8B-40B50AD15F32}" type="slidenum">
              <a:rPr lang="en-US"/>
              <a:pPr/>
              <a:t>‹#›</a:t>
            </a:fld>
            <a:endParaRPr lang="en-US"/>
          </a:p>
        </p:txBody>
      </p:sp>
    </p:spTree>
    <p:extLst>
      <p:ext uri="{BB962C8B-B14F-4D97-AF65-F5344CB8AC3E}">
        <p14:creationId xmlns:p14="http://schemas.microsoft.com/office/powerpoint/2010/main" val="4239260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3505200"/>
            <a:ext cx="7772400" cy="901700"/>
          </a:xfrm>
          <a:prstGeom prst="rect">
            <a:avLst/>
          </a:prstGeom>
        </p:spPr>
        <p:txBody>
          <a:bodyPr anchor="b"/>
          <a:lstStyle>
            <a:lvl1pPr marL="0" indent="0">
              <a:buNone/>
              <a:defRPr sz="2000">
                <a:solidFill>
                  <a:srgbClr val="B5B5B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2" name="Titel 1"/>
          <p:cNvSpPr>
            <a:spLocks noGrp="1"/>
          </p:cNvSpPr>
          <p:nvPr>
            <p:ph type="title"/>
          </p:nvPr>
        </p:nvSpPr>
        <p:spPr>
          <a:xfrm>
            <a:off x="762000" y="1600200"/>
            <a:ext cx="7772400" cy="1362075"/>
          </a:xfrm>
          <a:prstGeom prst="rect">
            <a:avLst/>
          </a:prstGeom>
        </p:spPr>
        <p:txBody>
          <a:bodyPr anchor="t"/>
          <a:lstStyle>
            <a:lvl1pPr algn="l">
              <a:defRPr sz="4000" b="1" cap="all">
                <a:solidFill>
                  <a:srgbClr val="000000"/>
                </a:solidFill>
              </a:defRPr>
            </a:lvl1pPr>
          </a:lstStyle>
          <a:p>
            <a:r>
              <a:rPr lang="en-US" smtClean="0"/>
              <a:t>Click to edit Master title style</a:t>
            </a:r>
            <a:endParaRPr lang="de-DE" dirty="0"/>
          </a:p>
        </p:txBody>
      </p:sp>
      <p:pic>
        <p:nvPicPr>
          <p:cNvPr id="10" name="Picture 9"/>
          <p:cNvPicPr>
            <a:picLocks noChangeAspect="1"/>
          </p:cNvPicPr>
          <p:nvPr/>
        </p:nvPicPr>
        <p:blipFill>
          <a:blip r:embed="rId2"/>
          <a:stretch>
            <a:fillRect/>
          </a:stretch>
        </p:blipFill>
        <p:spPr>
          <a:xfrm>
            <a:off x="6781800" y="6248400"/>
            <a:ext cx="1117600" cy="393700"/>
          </a:xfrm>
          <a:prstGeom prst="rect">
            <a:avLst/>
          </a:prstGeom>
        </p:spPr>
      </p:pic>
      <p:sp>
        <p:nvSpPr>
          <p:cNvPr id="11" name="TextBox 10"/>
          <p:cNvSpPr txBox="1"/>
          <p:nvPr/>
        </p:nvSpPr>
        <p:spPr>
          <a:xfrm>
            <a:off x="1097478" y="6324600"/>
            <a:ext cx="5379522" cy="246221"/>
          </a:xfrm>
          <a:prstGeom prst="rect">
            <a:avLst/>
          </a:prstGeom>
          <a:noFill/>
        </p:spPr>
        <p:txBody>
          <a:bodyPr wrap="none" rtlCol="0">
            <a:spAutoFit/>
          </a:bodyPr>
          <a:lstStyle/>
          <a:p>
            <a:pPr algn="l"/>
            <a:r>
              <a:rPr lang="en-US" sz="1000" dirty="0">
                <a:solidFill>
                  <a:srgbClr val="000000"/>
                </a:solidFill>
              </a:rPr>
              <a:t>This work is licensed under a Creative Commons Attribution 4.0 International License.</a:t>
            </a:r>
          </a:p>
        </p:txBody>
      </p:sp>
    </p:spTree>
    <p:extLst>
      <p:ext uri="{BB962C8B-B14F-4D97-AF65-F5344CB8AC3E}">
        <p14:creationId xmlns:p14="http://schemas.microsoft.com/office/powerpoint/2010/main" val="26086408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en-US"/>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1B0E2A2-38C9-407E-9B30-D35E37AC93A0}" type="slidenum">
              <a:rPr lang="de-DE" smtClean="0"/>
              <a:pPr>
                <a:defRPr/>
              </a:pPr>
              <a:t>‹#›</a:t>
            </a:fld>
            <a:endParaRPr lang="de-DE"/>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columns">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rgbClr val="000000"/>
                </a:solidFill>
              </a:defRPr>
            </a:lvl1pPr>
          </a:lstStyle>
          <a:p>
            <a:r>
              <a:rPr lang="en-US" noProof="0" smtClean="0"/>
              <a:t>Click to edit Master title style</a:t>
            </a:r>
            <a:endParaRPr lang="en-US" noProof="0" dirty="0"/>
          </a:p>
        </p:txBody>
      </p:sp>
      <p:sp>
        <p:nvSpPr>
          <p:cNvPr id="3" name="Inhaltsplatzhalter 2"/>
          <p:cNvSpPr>
            <a:spLocks noGrp="1"/>
          </p:cNvSpPr>
          <p:nvPr>
            <p:ph sz="half" idx="1"/>
          </p:nvPr>
        </p:nvSpPr>
        <p:spPr>
          <a:xfrm>
            <a:off x="467545" y="1124744"/>
            <a:ext cx="3960440" cy="5040560"/>
          </a:xfrm>
          <a:prstGeom prst="rect">
            <a:avLst/>
          </a:prstGeom>
        </p:spPr>
        <p:txBody>
          <a:bodyPr/>
          <a:lstStyle>
            <a:lvl1pPr>
              <a:buSzPct val="70000"/>
              <a:defRPr sz="2800"/>
            </a:lvl1pPr>
            <a:lvl2pPr>
              <a:buSzPct val="70000"/>
              <a:defRPr sz="2400"/>
            </a:lvl2pPr>
            <a:lvl3pPr>
              <a:buSzPct val="70000"/>
              <a:defRPr sz="2000"/>
            </a:lvl3pPr>
            <a:lvl4pPr>
              <a:buSzPct val="70000"/>
              <a:defRPr sz="1800"/>
            </a:lvl4pPr>
            <a:lvl5pPr>
              <a:buSzPct val="70000"/>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Foliennummernplatzhalter 4"/>
          <p:cNvSpPr>
            <a:spLocks noGrp="1"/>
          </p:cNvSpPr>
          <p:nvPr>
            <p:ph type="sldNum" sz="quarter" idx="10"/>
          </p:nvPr>
        </p:nvSpPr>
        <p:spPr>
          <a:xfrm>
            <a:off x="6858000" y="6647688"/>
            <a:ext cx="2286000" cy="210312"/>
          </a:xfrm>
          <a:prstGeom prst="rect">
            <a:avLst/>
          </a:prstGeom>
        </p:spPr>
        <p:txBody>
          <a:bodyPr/>
          <a:lstStyle>
            <a:lvl1pPr>
              <a:defRPr smtClean="0"/>
            </a:lvl1pPr>
          </a:lstStyle>
          <a:p>
            <a:pPr>
              <a:defRPr/>
            </a:pPr>
            <a:fld id="{41B0E2A2-38C9-407E-9B30-D35E37AC93A0}" type="slidenum">
              <a:rPr lang="de-DE" smtClean="0"/>
              <a:pPr>
                <a:defRPr/>
              </a:pPr>
              <a:t>‹#›</a:t>
            </a:fld>
            <a:endParaRPr lang="de-DE"/>
          </a:p>
        </p:txBody>
      </p:sp>
      <p:sp>
        <p:nvSpPr>
          <p:cNvPr id="9" name="Inhaltsplatzhalter 2"/>
          <p:cNvSpPr>
            <a:spLocks noGrp="1"/>
          </p:cNvSpPr>
          <p:nvPr>
            <p:ph sz="half" idx="14"/>
          </p:nvPr>
        </p:nvSpPr>
        <p:spPr>
          <a:xfrm>
            <a:off x="4716016" y="1124744"/>
            <a:ext cx="3960440" cy="5040560"/>
          </a:xfrm>
          <a:prstGeom prst="rect">
            <a:avLst/>
          </a:prstGeom>
        </p:spPr>
        <p:txBody>
          <a:bodyPr/>
          <a:lstStyle>
            <a:lvl1pPr>
              <a:buSzPct val="70000"/>
              <a:defRPr sz="2800"/>
            </a:lvl1pPr>
            <a:lvl2pPr>
              <a:buSzPct val="70000"/>
              <a:defRPr sz="2400"/>
            </a:lvl2pPr>
            <a:lvl3pPr>
              <a:buSzPct val="70000"/>
              <a:defRPr sz="2000"/>
            </a:lvl3pPr>
            <a:lvl4pPr>
              <a:buSzPct val="70000"/>
              <a:defRPr sz="1800"/>
            </a:lvl4pPr>
            <a:lvl5pPr>
              <a:buSzPct val="70000"/>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6913010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sldNum" sz="quarter" idx="10"/>
          </p:nvPr>
        </p:nvSpPr>
        <p:spPr>
          <a:ln/>
        </p:spPr>
        <p:txBody>
          <a:bodyPr/>
          <a:lstStyle>
            <a:lvl1pPr>
              <a:defRPr/>
            </a:lvl1pPr>
          </a:lstStyle>
          <a:p>
            <a:pPr>
              <a:defRPr/>
            </a:pPr>
            <a:fld id="{41B0E2A2-38C9-407E-9B30-D35E37AC93A0}" type="slidenum">
              <a:rPr lang="de-DE" smtClean="0"/>
              <a:pPr>
                <a:defRPr/>
              </a:pPr>
              <a:t>‹#›</a:t>
            </a:fld>
            <a:endParaRPr lang="de-DE"/>
          </a:p>
        </p:txBody>
      </p:sp>
    </p:spTree>
    <p:extLst>
      <p:ext uri="{BB962C8B-B14F-4D97-AF65-F5344CB8AC3E}">
        <p14:creationId xmlns:p14="http://schemas.microsoft.com/office/powerpoint/2010/main" val="3904340032"/>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58360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566275" name="Rectangle 3"/>
          <p:cNvSpPr>
            <a:spLocks noGrp="1" noChangeArrowheads="1"/>
          </p:cNvSpPr>
          <p:nvPr>
            <p:ph type="ctrTitle"/>
          </p:nvPr>
        </p:nvSpPr>
        <p:spPr>
          <a:xfrm>
            <a:off x="685800" y="1524000"/>
            <a:ext cx="7772400" cy="1524000"/>
          </a:xfrm>
          <a:prstGeom prst="rect">
            <a:avLst/>
          </a:prstGeom>
        </p:spPr>
        <p:txBody>
          <a:bodyPr>
            <a:normAutofit/>
          </a:bodyPr>
          <a:lstStyle>
            <a:lvl1pPr algn="ctr">
              <a:defRPr sz="4400">
                <a:solidFill>
                  <a:srgbClr val="000000"/>
                </a:solidFill>
              </a:defRPr>
            </a:lvl1pPr>
          </a:lstStyle>
          <a:p>
            <a:r>
              <a:rPr lang="en-US" smtClean="0"/>
              <a:t>Mastertitelformat bearbeiten</a:t>
            </a:r>
            <a:endParaRPr lang="de-DE" dirty="0"/>
          </a:p>
        </p:txBody>
      </p:sp>
      <p:sp>
        <p:nvSpPr>
          <p:cNvPr id="566276" name="Rectangle 4"/>
          <p:cNvSpPr>
            <a:spLocks noGrp="1" noChangeArrowheads="1"/>
          </p:cNvSpPr>
          <p:nvPr>
            <p:ph type="subTitle" idx="1"/>
          </p:nvPr>
        </p:nvSpPr>
        <p:spPr>
          <a:xfrm>
            <a:off x="1447800" y="3505200"/>
            <a:ext cx="6400800" cy="1600200"/>
          </a:xfrm>
          <a:prstGeom prst="rect">
            <a:avLst/>
          </a:prstGeom>
        </p:spPr>
        <p:txBody>
          <a:bodyPr>
            <a:normAutofit/>
          </a:bodyPr>
          <a:lstStyle>
            <a:lvl1pPr marL="0" indent="0" algn="ctr">
              <a:buFontTx/>
              <a:buNone/>
              <a:defRPr sz="3200" b="0">
                <a:solidFill>
                  <a:srgbClr val="000000"/>
                </a:solidFill>
              </a:defRPr>
            </a:lvl1pPr>
          </a:lstStyle>
          <a:p>
            <a:r>
              <a:rPr lang="en-US" smtClean="0"/>
              <a:t>Master-Untertitelformat bearbeiten</a:t>
            </a:r>
            <a:endParaRPr lang="de-DE" dirty="0"/>
          </a:p>
        </p:txBody>
      </p:sp>
    </p:spTree>
    <p:extLst>
      <p:ext uri="{BB962C8B-B14F-4D97-AF65-F5344CB8AC3E}">
        <p14:creationId xmlns:p14="http://schemas.microsoft.com/office/powerpoint/2010/main" val="703261822"/>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rgbClr val="000000"/>
                </a:solidFill>
              </a:defRPr>
            </a:lvl1pPr>
          </a:lstStyle>
          <a:p>
            <a:r>
              <a:rPr lang="en-US" smtClean="0"/>
              <a:t>Mastertitelformat bearbeiten</a:t>
            </a:r>
            <a:endParaRPr lang="de-DE" dirty="0"/>
          </a:p>
        </p:txBody>
      </p:sp>
      <p:sp>
        <p:nvSpPr>
          <p:cNvPr id="3" name="Textplatzhalter 2"/>
          <p:cNvSpPr>
            <a:spLocks noGrp="1"/>
          </p:cNvSpPr>
          <p:nvPr>
            <p:ph type="body" idx="1"/>
          </p:nvPr>
        </p:nvSpPr>
        <p:spPr>
          <a:xfrm>
            <a:off x="460375" y="1112838"/>
            <a:ext cx="4040188" cy="639762"/>
          </a:xfrm>
          <a:prstGeom prst="rect">
            <a:avLst/>
          </a:prstGeom>
          <a:solidFill>
            <a:schemeClr val="bg2"/>
          </a:solidFill>
          <a:effectLst>
            <a:outerShdw blurRad="50800" dist="38100" dir="2700000" algn="tl" rotWithShape="0">
              <a:prstClr val="black">
                <a:alpha val="40000"/>
              </a:prstClr>
            </a:outerShdw>
          </a:effectLst>
        </p:spPr>
        <p:txBody>
          <a:bodyPr anchor="ctr"/>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Mastertextformat bearbeiten</a:t>
            </a:r>
          </a:p>
        </p:txBody>
      </p:sp>
      <p:sp>
        <p:nvSpPr>
          <p:cNvPr id="4" name="Inhaltsplatzhalter 3"/>
          <p:cNvSpPr>
            <a:spLocks noGrp="1"/>
          </p:cNvSpPr>
          <p:nvPr>
            <p:ph sz="half" idx="2"/>
          </p:nvPr>
        </p:nvSpPr>
        <p:spPr>
          <a:xfrm>
            <a:off x="460375" y="1752600"/>
            <a:ext cx="4040188" cy="4572000"/>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
        <p:nvSpPr>
          <p:cNvPr id="5" name="Textplatzhalter 4"/>
          <p:cNvSpPr>
            <a:spLocks noGrp="1"/>
          </p:cNvSpPr>
          <p:nvPr>
            <p:ph type="body" sz="quarter" idx="3"/>
          </p:nvPr>
        </p:nvSpPr>
        <p:spPr>
          <a:xfrm>
            <a:off x="4648200" y="1112838"/>
            <a:ext cx="4041775" cy="639762"/>
          </a:xfrm>
          <a:prstGeom prst="rect">
            <a:avLst/>
          </a:prstGeom>
          <a:solidFill>
            <a:schemeClr val="bg2"/>
          </a:solidFill>
          <a:effectLst>
            <a:outerShdw blurRad="50800" dist="38100" dir="2700000" algn="tl" rotWithShape="0">
              <a:prstClr val="black">
                <a:alpha val="40000"/>
              </a:prstClr>
            </a:outerShdw>
          </a:effectLst>
        </p:spPr>
        <p:txBody>
          <a:bodyPr anchor="ctr"/>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Mastertextformat bearbeiten</a:t>
            </a:r>
          </a:p>
        </p:txBody>
      </p:sp>
      <p:sp>
        <p:nvSpPr>
          <p:cNvPr id="6" name="Inhaltsplatzhalter 5"/>
          <p:cNvSpPr>
            <a:spLocks noGrp="1"/>
          </p:cNvSpPr>
          <p:nvPr>
            <p:ph sz="quarter" idx="4"/>
          </p:nvPr>
        </p:nvSpPr>
        <p:spPr>
          <a:xfrm>
            <a:off x="4648200" y="1752600"/>
            <a:ext cx="4041775" cy="4572000"/>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
        <p:nvSpPr>
          <p:cNvPr id="9" name="Textplatzhalter 7"/>
          <p:cNvSpPr>
            <a:spLocks noGrp="1"/>
          </p:cNvSpPr>
          <p:nvPr>
            <p:ph type="body" sz="quarter" idx="12"/>
          </p:nvPr>
        </p:nvSpPr>
        <p:spPr>
          <a:xfrm>
            <a:off x="0" y="6611112"/>
            <a:ext cx="2209800" cy="210312"/>
          </a:xfrm>
        </p:spPr>
        <p:txBody>
          <a:bodyPr>
            <a:noAutofit/>
          </a:bodyPr>
          <a:lstStyle>
            <a:lvl1pPr>
              <a:buFont typeface="Arial" pitchFamily="34" charset="0"/>
              <a:buNone/>
              <a:defRPr sz="1000" baseline="0">
                <a:solidFill>
                  <a:srgbClr val="000000"/>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smtClean="0"/>
              <a:t>Mastertextformat bearbeiten</a:t>
            </a:r>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rgbClr val="000000"/>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en-US" smtClean="0"/>
              <a:t>Mastertextformat bearbeiten</a:t>
            </a:r>
          </a:p>
        </p:txBody>
      </p:sp>
      <p:sp>
        <p:nvSpPr>
          <p:cNvPr id="11" name="Foliennummernplatzhalter 6"/>
          <p:cNvSpPr>
            <a:spLocks noGrp="1"/>
          </p:cNvSpPr>
          <p:nvPr>
            <p:ph type="sldNum" sz="quarter" idx="14"/>
          </p:nvPr>
        </p:nvSpPr>
        <p:spPr/>
        <p:txBody>
          <a:bodyPr/>
          <a:lstStyle>
            <a:lvl1pPr>
              <a:defRPr>
                <a:solidFill>
                  <a:srgbClr val="000000"/>
                </a:solidFill>
              </a:defRPr>
            </a:lvl1pPr>
          </a:lstStyle>
          <a:p>
            <a:pPr>
              <a:defRPr/>
            </a:pPr>
            <a:fld id="{41B0E2A2-38C9-407E-9B30-D35E37AC93A0}" type="slidenum">
              <a:rPr lang="de-DE" smtClean="0"/>
              <a:pPr>
                <a:defRPr/>
              </a:pPr>
              <a:t>‹#›</a:t>
            </a:fld>
            <a:endParaRPr lang="de-DE"/>
          </a:p>
        </p:txBody>
      </p:sp>
    </p:spTree>
    <p:extLst>
      <p:ext uri="{BB962C8B-B14F-4D97-AF65-F5344CB8AC3E}">
        <p14:creationId xmlns:p14="http://schemas.microsoft.com/office/powerpoint/2010/main" val="3342573690"/>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b="1">
                <a:solidFill>
                  <a:srgbClr val="000000"/>
                </a:solidFill>
              </a:defRPr>
            </a:lvl1pPr>
          </a:lstStyle>
          <a:p>
            <a:r>
              <a:rPr lang="en-US" dirty="0" err="1" smtClean="0"/>
              <a:t>Mastertitelformat</a:t>
            </a:r>
            <a:r>
              <a:rPr lang="en-US" dirty="0" smtClean="0"/>
              <a:t> </a:t>
            </a:r>
            <a:r>
              <a:rPr lang="en-US" dirty="0" err="1" smtClean="0"/>
              <a:t>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err="1" smtClean="0"/>
              <a:t>Mastertextformat</a:t>
            </a:r>
            <a:r>
              <a:rPr lang="en-US" dirty="0" smtClean="0"/>
              <a:t> </a:t>
            </a:r>
            <a:r>
              <a:rPr lang="en-US" dirty="0" err="1" smtClean="0"/>
              <a:t>bearbeiten</a:t>
            </a:r>
            <a:endParaRPr lang="en-US" dirty="0" smtClean="0"/>
          </a:p>
          <a:p>
            <a:pPr lvl="1"/>
            <a:r>
              <a:rPr lang="en-US" dirty="0" err="1" smtClean="0"/>
              <a:t>Zweite</a:t>
            </a:r>
            <a:r>
              <a:rPr lang="en-US" dirty="0" smtClean="0"/>
              <a:t> </a:t>
            </a:r>
            <a:r>
              <a:rPr lang="en-US" dirty="0" err="1" smtClean="0"/>
              <a:t>Ebene</a:t>
            </a:r>
            <a:endParaRPr lang="en-US" dirty="0" smtClean="0"/>
          </a:p>
          <a:p>
            <a:pPr lvl="2"/>
            <a:r>
              <a:rPr lang="en-US" dirty="0" err="1" smtClean="0"/>
              <a:t>Dritte</a:t>
            </a:r>
            <a:r>
              <a:rPr lang="en-US" dirty="0" smtClean="0"/>
              <a:t> </a:t>
            </a:r>
            <a:r>
              <a:rPr lang="en-US" dirty="0" err="1" smtClean="0"/>
              <a:t>Ebene</a:t>
            </a:r>
            <a:endParaRPr lang="en-US" dirty="0" smtClean="0"/>
          </a:p>
          <a:p>
            <a:pPr lvl="3"/>
            <a:r>
              <a:rPr lang="en-US" dirty="0" err="1" smtClean="0"/>
              <a:t>Vierte</a:t>
            </a:r>
            <a:r>
              <a:rPr lang="en-US" dirty="0" smtClean="0"/>
              <a:t> </a:t>
            </a:r>
            <a:r>
              <a:rPr lang="en-US" dirty="0" err="1" smtClean="0"/>
              <a:t>Ebene</a:t>
            </a:r>
            <a:endParaRPr lang="en-US" dirty="0" smtClean="0"/>
          </a:p>
          <a:p>
            <a:pPr lvl="4"/>
            <a:r>
              <a:rPr lang="en-US" dirty="0" err="1" smtClean="0"/>
              <a:t>Fünfte</a:t>
            </a:r>
            <a:r>
              <a:rPr lang="en-US" dirty="0" smtClean="0"/>
              <a:t> </a:t>
            </a:r>
            <a:r>
              <a:rPr lang="en-US" dirty="0" err="1" smtClean="0"/>
              <a:t>Ebene</a:t>
            </a:r>
            <a:endParaRPr lang="de-DE" dirty="0"/>
          </a:p>
        </p:txBody>
      </p:sp>
      <p:sp>
        <p:nvSpPr>
          <p:cNvPr id="8" name="Textplatzhalter 7"/>
          <p:cNvSpPr>
            <a:spLocks noGrp="1"/>
          </p:cNvSpPr>
          <p:nvPr>
            <p:ph type="body" sz="quarter" idx="12"/>
          </p:nvPr>
        </p:nvSpPr>
        <p:spPr>
          <a:xfrm>
            <a:off x="0" y="6611112"/>
            <a:ext cx="2209800" cy="210312"/>
          </a:xfrm>
        </p:spPr>
        <p:txBody>
          <a:bodyPr>
            <a:noAutofit/>
          </a:bodyPr>
          <a:lstStyle>
            <a:lvl1pPr>
              <a:buFont typeface="Arial" pitchFamily="34" charset="0"/>
              <a:buNone/>
              <a:defRPr sz="1000" baseline="0">
                <a:solidFill>
                  <a:srgbClr val="000000"/>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en-US" smtClean="0"/>
              <a:t>Mastertextformat bearbeiten</a:t>
            </a:r>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rgbClr val="000000"/>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en-US" smtClean="0"/>
              <a:t>Mastertextformat bearbeiten</a:t>
            </a:r>
          </a:p>
        </p:txBody>
      </p:sp>
      <p:sp>
        <p:nvSpPr>
          <p:cNvPr id="7" name="Foliennummernplatzhalter 3"/>
          <p:cNvSpPr>
            <a:spLocks noGrp="1"/>
          </p:cNvSpPr>
          <p:nvPr>
            <p:ph type="sldNum" sz="quarter" idx="14"/>
          </p:nvPr>
        </p:nvSpPr>
        <p:spPr/>
        <p:txBody>
          <a:bodyPr/>
          <a:lstStyle>
            <a:lvl1pPr>
              <a:defRPr>
                <a:solidFill>
                  <a:srgbClr val="000000"/>
                </a:solidFill>
              </a:defRPr>
            </a:lvl1pPr>
          </a:lstStyle>
          <a:p>
            <a:pPr>
              <a:defRPr/>
            </a:pPr>
            <a:fld id="{41B0E2A2-38C9-407E-9B30-D35E37AC93A0}" type="slidenum">
              <a:rPr lang="de-DE" smtClean="0"/>
              <a:pPr>
                <a:defRPr/>
              </a:pPr>
              <a:t>‹#›</a:t>
            </a:fld>
            <a:endParaRPr lang="de-DE"/>
          </a:p>
        </p:txBody>
      </p:sp>
    </p:spTree>
    <p:extLst>
      <p:ext uri="{BB962C8B-B14F-4D97-AF65-F5344CB8AC3E}">
        <p14:creationId xmlns:p14="http://schemas.microsoft.com/office/powerpoint/2010/main" val="2463463222"/>
      </p:ext>
    </p:extLst>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platzhalter 12"/>
          <p:cNvSpPr txBox="1">
            <a:spLocks/>
          </p:cNvSpPr>
          <p:nvPr/>
        </p:nvSpPr>
        <p:spPr>
          <a:xfrm>
            <a:off x="0" y="6610350"/>
            <a:ext cx="2268538" cy="649288"/>
          </a:xfrm>
          <a:prstGeom prst="rect">
            <a:avLst/>
          </a:prstGeom>
        </p:spPr>
        <p:txBody>
          <a:bodyPr/>
          <a:lstStyle>
            <a:lvl1pPr>
              <a:buNone/>
              <a:defRPr sz="120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marL="228600" indent="-228600">
              <a:spcBef>
                <a:spcPct val="20000"/>
              </a:spcBef>
              <a:defRPr/>
            </a:pPr>
            <a:endParaRPr lang="en-US" b="0" kern="0" dirty="0">
              <a:latin typeface="+mn-lt"/>
              <a:ea typeface="ＭＳ Ｐゴシック" pitchFamily="-65" charset="-128"/>
              <a:cs typeface="+mn-cs"/>
            </a:endParaRPr>
          </a:p>
        </p:txBody>
      </p:sp>
      <p:sp>
        <p:nvSpPr>
          <p:cNvPr id="1032" name="Textplatzhalter 28"/>
          <p:cNvSpPr>
            <a:spLocks noGrp="1"/>
          </p:cNvSpPr>
          <p:nvPr>
            <p:ph type="body" idx="1"/>
          </p:nvPr>
        </p:nvSpPr>
        <p:spPr bwMode="auto">
          <a:xfrm>
            <a:off x="152400" y="990600"/>
            <a:ext cx="8839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31" name="Foliennummernplatzhalter 30"/>
          <p:cNvSpPr>
            <a:spLocks noGrp="1"/>
          </p:cNvSpPr>
          <p:nvPr>
            <p:ph type="sldNum" sz="quarter" idx="4"/>
          </p:nvPr>
        </p:nvSpPr>
        <p:spPr>
          <a:xfrm>
            <a:off x="6858000" y="6648450"/>
            <a:ext cx="2286000" cy="209550"/>
          </a:xfrm>
          <a:prstGeom prst="rect">
            <a:avLst/>
          </a:prstGeom>
          <a:noFill/>
        </p:spPr>
        <p:txBody>
          <a:bodyPr vert="horz" wrap="square" lIns="91440" tIns="45720" rIns="91440" bIns="45720" numCol="1" anchor="ctr" anchorCtr="0" compatLnSpc="1">
            <a:prstTxWarp prst="textNoShape">
              <a:avLst/>
            </a:prstTxWarp>
          </a:bodyPr>
          <a:lstStyle>
            <a:lvl1pPr algn="r" eaLnBrk="0" hangingPunct="0">
              <a:defRPr sz="1200" b="0">
                <a:latin typeface="Calibri" charset="0"/>
              </a:defRPr>
            </a:lvl1pPr>
          </a:lstStyle>
          <a:p>
            <a:pPr>
              <a:defRPr/>
            </a:pPr>
            <a:fld id="{41B0E2A2-38C9-407E-9B30-D35E37AC93A0}" type="slidenum">
              <a:rPr lang="de-DE" smtClean="0"/>
              <a:pPr>
                <a:defRPr/>
              </a:pPr>
              <a:t>‹#›</a:t>
            </a:fld>
            <a:endParaRPr lang="de-DE"/>
          </a:p>
        </p:txBody>
      </p:sp>
      <p:sp>
        <p:nvSpPr>
          <p:cNvPr id="1034" name="Titelplatzhalter 27"/>
          <p:cNvSpPr>
            <a:spLocks noGrp="1"/>
          </p:cNvSpPr>
          <p:nvPr>
            <p:ph type="title"/>
          </p:nvPr>
        </p:nvSpPr>
        <p:spPr bwMode="auto">
          <a:xfrm>
            <a:off x="152400" y="76200"/>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dirty="0"/>
              <a:t>Titelmasterformat durch Klicken bearbeiten</a:t>
            </a:r>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ransition xmlns:p14="http://schemas.microsoft.com/office/powerpoint/2010/main"/>
  <p:hf hdr="0" ftr="0" dt="0"/>
  <p:txStyles>
    <p:titleStyle>
      <a:lvl1pPr algn="l" rtl="0" eaLnBrk="1" fontAlgn="base" hangingPunct="1">
        <a:spcBef>
          <a:spcPct val="0"/>
        </a:spcBef>
        <a:spcAft>
          <a:spcPct val="0"/>
        </a:spcAft>
        <a:defRPr sz="3200" b="1">
          <a:solidFill>
            <a:srgbClr val="000000"/>
          </a:solidFill>
          <a:latin typeface="Calibri" pitchFamily="34" charset="0"/>
          <a:ea typeface="ヒラギノ角ゴ Pro W3" charset="0"/>
          <a:cs typeface="ヒラギノ角ゴ Pro W3" charset="0"/>
        </a:defRPr>
      </a:lvl1pPr>
      <a:lvl2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2pPr>
      <a:lvl3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3pPr>
      <a:lvl4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4pPr>
      <a:lvl5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5pPr>
      <a:lvl6pPr marL="457200" algn="l" rtl="0" eaLnBrk="1" fontAlgn="base" hangingPunct="1">
        <a:spcBef>
          <a:spcPct val="0"/>
        </a:spcBef>
        <a:spcAft>
          <a:spcPct val="0"/>
        </a:spcAft>
        <a:defRPr sz="3600" b="1">
          <a:solidFill>
            <a:schemeClr val="accent2"/>
          </a:solidFill>
          <a:latin typeface="Trebuchet MS" pitchFamily="-65" charset="0"/>
        </a:defRPr>
      </a:lvl6pPr>
      <a:lvl7pPr marL="914400" algn="l" rtl="0" eaLnBrk="1" fontAlgn="base" hangingPunct="1">
        <a:spcBef>
          <a:spcPct val="0"/>
        </a:spcBef>
        <a:spcAft>
          <a:spcPct val="0"/>
        </a:spcAft>
        <a:defRPr sz="3600" b="1">
          <a:solidFill>
            <a:schemeClr val="accent2"/>
          </a:solidFill>
          <a:latin typeface="Trebuchet MS" pitchFamily="-65" charset="0"/>
        </a:defRPr>
      </a:lvl7pPr>
      <a:lvl8pPr marL="1371600" algn="l" rtl="0" eaLnBrk="1" fontAlgn="base" hangingPunct="1">
        <a:spcBef>
          <a:spcPct val="0"/>
        </a:spcBef>
        <a:spcAft>
          <a:spcPct val="0"/>
        </a:spcAft>
        <a:defRPr sz="3600" b="1">
          <a:solidFill>
            <a:schemeClr val="accent2"/>
          </a:solidFill>
          <a:latin typeface="Trebuchet MS" pitchFamily="-65" charset="0"/>
        </a:defRPr>
      </a:lvl8pPr>
      <a:lvl9pPr marL="1828800" algn="l" rtl="0" eaLnBrk="1" fontAlgn="base" hangingPunct="1">
        <a:spcBef>
          <a:spcPct val="0"/>
        </a:spcBef>
        <a:spcAft>
          <a:spcPct val="0"/>
        </a:spcAft>
        <a:defRPr sz="3600" b="1">
          <a:solidFill>
            <a:schemeClr val="accent2"/>
          </a:solidFill>
          <a:latin typeface="Trebuchet MS" pitchFamily="-65" charset="0"/>
        </a:defRPr>
      </a:lvl9pPr>
    </p:titleStyle>
    <p:bodyStyle>
      <a:lvl1pPr marL="342900" indent="-342900" algn="l" rtl="0" eaLnBrk="1" fontAlgn="base" hangingPunct="1">
        <a:spcBef>
          <a:spcPct val="20000"/>
        </a:spcBef>
        <a:spcAft>
          <a:spcPct val="0"/>
        </a:spcAft>
        <a:buFont typeface="Arial" charset="0"/>
        <a:buChar char="•"/>
        <a:defRPr sz="3200">
          <a:solidFill>
            <a:schemeClr val="tx1"/>
          </a:solidFill>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hyperlink" Target="http://epharmacist.blogspot.com/2008_04_01_archive.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9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image" Target="../media/image13.png"/><Relationship Id="rId1" Type="http://schemas.microsoft.com/office/2007/relationships/media" Target="../media/media1.mov"/><Relationship Id="rId2" Type="http://schemas.openxmlformats.org/officeDocument/2006/relationships/video" Target="../media/media1.mov"/></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eg"/><Relationship Id="rId3" Type="http://schemas.openxmlformats.org/officeDocument/2006/relationships/image" Target="../media/image1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 Id="rId3"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png"/><Relationship Id="rId3" Type="http://schemas.openxmlformats.org/officeDocument/2006/relationships/image" Target="../media/image2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0.png"/><Relationship Id="rId3" Type="http://schemas.openxmlformats.org/officeDocument/2006/relationships/image" Target="../media/image3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bin"/><Relationship Id="rId5" Type="http://schemas.openxmlformats.org/officeDocument/2006/relationships/image" Target="../media/image36.png"/><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p:txBody>
          <a:bodyPr>
            <a:normAutofit/>
          </a:bodyPr>
          <a:lstStyle/>
          <a:p>
            <a:pPr algn="ctr"/>
            <a:r>
              <a:rPr lang="de-DE" b="1" dirty="0" smtClean="0">
                <a:solidFill>
                  <a:schemeClr val="tx1"/>
                </a:solidFill>
              </a:rPr>
              <a:t>Oliver Kohlbacher, Sven </a:t>
            </a:r>
            <a:r>
              <a:rPr lang="de-DE" b="1" dirty="0" err="1" smtClean="0">
                <a:solidFill>
                  <a:schemeClr val="tx1"/>
                </a:solidFill>
              </a:rPr>
              <a:t>Nahnsen</a:t>
            </a:r>
            <a:r>
              <a:rPr lang="de-DE" b="1" dirty="0" smtClean="0">
                <a:solidFill>
                  <a:schemeClr val="tx1"/>
                </a:solidFill>
              </a:rPr>
              <a:t>, Knut Reinert</a:t>
            </a:r>
          </a:p>
        </p:txBody>
      </p:sp>
      <p:sp>
        <p:nvSpPr>
          <p:cNvPr id="6146" name="Rectangle 2"/>
          <p:cNvSpPr>
            <a:spLocks noGrp="1" noChangeArrowheads="1"/>
          </p:cNvSpPr>
          <p:nvPr>
            <p:ph type="title"/>
          </p:nvPr>
        </p:nvSpPr>
        <p:spPr/>
        <p:txBody>
          <a:bodyPr>
            <a:normAutofit fontScale="90000"/>
          </a:bodyPr>
          <a:lstStyle/>
          <a:p>
            <a:r>
              <a:rPr lang="de-DE" sz="4400" dirty="0" err="1" smtClean="0"/>
              <a:t>Computational</a:t>
            </a:r>
            <a:r>
              <a:rPr lang="de-DE" sz="4400" dirty="0" smtClean="0"/>
              <a:t> </a:t>
            </a:r>
            <a:r>
              <a:rPr lang="de-DE" sz="4400" dirty="0" err="1" smtClean="0"/>
              <a:t>Proteomics</a:t>
            </a:r>
            <a:r>
              <a:rPr lang="de-DE" sz="4400" dirty="0" smtClean="0"/>
              <a:t> </a:t>
            </a:r>
            <a:r>
              <a:rPr lang="de-DE" sz="4400" dirty="0" err="1" smtClean="0"/>
              <a:t>and</a:t>
            </a:r>
            <a:r>
              <a:rPr lang="de-DE" sz="4400" dirty="0" smtClean="0"/>
              <a:t> </a:t>
            </a:r>
            <a:r>
              <a:rPr lang="de-DE" sz="4400" dirty="0" err="1" smtClean="0"/>
              <a:t>Metabolomics</a:t>
            </a:r>
            <a:r>
              <a:rPr lang="de-DE" sz="4400" dirty="0" smtClean="0"/>
              <a:t/>
            </a:r>
            <a:br>
              <a:rPr lang="de-DE" sz="4400" dirty="0" smtClean="0"/>
            </a:br>
            <a:endParaRPr lang="de-DE" sz="4400" dirty="0" smtClean="0"/>
          </a:p>
        </p:txBody>
      </p:sp>
      <p:sp>
        <p:nvSpPr>
          <p:cNvPr id="4" name="Rectangle 3"/>
          <p:cNvSpPr txBox="1">
            <a:spLocks noChangeArrowheads="1"/>
          </p:cNvSpPr>
          <p:nvPr/>
        </p:nvSpPr>
        <p:spPr bwMode="auto">
          <a:xfrm>
            <a:off x="762000" y="4724400"/>
            <a:ext cx="77724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normAutofit/>
          </a:bodyPr>
          <a:lstStyle>
            <a:lvl1pPr marL="0" indent="0" algn="l" rtl="0" eaLnBrk="1" fontAlgn="base" hangingPunct="1">
              <a:spcBef>
                <a:spcPct val="20000"/>
              </a:spcBef>
              <a:spcAft>
                <a:spcPct val="0"/>
              </a:spcAft>
              <a:buFont typeface="Arial" charset="0"/>
              <a:buNone/>
              <a:defRPr sz="2000">
                <a:solidFill>
                  <a:srgbClr val="B5B5B5"/>
                </a:solidFill>
                <a:latin typeface="Calibri" pitchFamily="34" charset="0"/>
                <a:ea typeface="ヒラギノ角ゴ Pro W3" charset="0"/>
                <a:cs typeface="ヒラギノ角ゴ Pro W3" charset="0"/>
              </a:defRPr>
            </a:lvl1pPr>
            <a:lvl2pPr marL="457200" indent="0" algn="l" rtl="0" eaLnBrk="1" fontAlgn="base" hangingPunct="1">
              <a:spcBef>
                <a:spcPct val="20000"/>
              </a:spcBef>
              <a:spcAft>
                <a:spcPct val="0"/>
              </a:spcAft>
              <a:buFont typeface="Arial" charset="0"/>
              <a:buNone/>
              <a:defRPr sz="1800">
                <a:solidFill>
                  <a:schemeClr val="tx1"/>
                </a:solidFill>
                <a:latin typeface="Calibri" pitchFamily="34" charset="0"/>
                <a:ea typeface="ＭＳ Ｐゴシック" pitchFamily="-65" charset="-128"/>
                <a:cs typeface="ＭＳ Ｐゴシック" charset="0"/>
              </a:defRPr>
            </a:lvl2pPr>
            <a:lvl3pPr marL="914400" indent="0" algn="l" rtl="0" eaLnBrk="1" fontAlgn="base" hangingPunct="1">
              <a:spcBef>
                <a:spcPct val="20000"/>
              </a:spcBef>
              <a:spcAft>
                <a:spcPct val="0"/>
              </a:spcAft>
              <a:buFont typeface="Arial" charset="0"/>
              <a:buNone/>
              <a:defRPr sz="1600">
                <a:solidFill>
                  <a:schemeClr val="tx1"/>
                </a:solidFill>
                <a:latin typeface="Calibri" pitchFamily="34" charset="0"/>
                <a:ea typeface="ＭＳ Ｐゴシック" pitchFamily="-65" charset="-128"/>
              </a:defRPr>
            </a:lvl3pPr>
            <a:lvl4pPr marL="1371600" indent="0" algn="l" rtl="0" eaLnBrk="1" fontAlgn="base" hangingPunct="1">
              <a:spcBef>
                <a:spcPct val="20000"/>
              </a:spcBef>
              <a:spcAft>
                <a:spcPct val="0"/>
              </a:spcAft>
              <a:buFont typeface="Arial" charset="0"/>
              <a:buNone/>
              <a:defRPr sz="1400">
                <a:solidFill>
                  <a:schemeClr val="tx1"/>
                </a:solidFill>
                <a:latin typeface="Calibri" pitchFamily="34" charset="0"/>
                <a:ea typeface="ＭＳ Ｐゴシック" pitchFamily="-65" charset="-128"/>
              </a:defRPr>
            </a:lvl4pPr>
            <a:lvl5pPr marL="1828800" indent="0" algn="l" rtl="0" eaLnBrk="1" fontAlgn="base" hangingPunct="1">
              <a:spcBef>
                <a:spcPct val="20000"/>
              </a:spcBef>
              <a:spcAft>
                <a:spcPct val="0"/>
              </a:spcAft>
              <a:buFont typeface="Arial" charset="0"/>
              <a:buNone/>
              <a:defRPr sz="1400">
                <a:solidFill>
                  <a:schemeClr val="tx1"/>
                </a:solidFill>
                <a:latin typeface="Calibri" pitchFamily="34" charset="0"/>
                <a:ea typeface="ＭＳ Ｐゴシック" pitchFamily="-65" charset="-128"/>
              </a:defRPr>
            </a:lvl5pPr>
            <a:lvl6pPr marL="2286000" indent="0" algn="l" rtl="0" eaLnBrk="1" fontAlgn="base" hangingPunct="1">
              <a:spcBef>
                <a:spcPct val="20000"/>
              </a:spcBef>
              <a:spcAft>
                <a:spcPct val="0"/>
              </a:spcAft>
              <a:buNone/>
              <a:defRPr sz="1400">
                <a:solidFill>
                  <a:schemeClr val="tx1"/>
                </a:solidFill>
                <a:latin typeface="+mn-lt"/>
                <a:ea typeface="ＭＳ Ｐゴシック" pitchFamily="-65" charset="-128"/>
              </a:defRPr>
            </a:lvl6pPr>
            <a:lvl7pPr marL="2743200" indent="0" algn="l" rtl="0" eaLnBrk="1" fontAlgn="base" hangingPunct="1">
              <a:spcBef>
                <a:spcPct val="20000"/>
              </a:spcBef>
              <a:spcAft>
                <a:spcPct val="0"/>
              </a:spcAft>
              <a:buNone/>
              <a:defRPr sz="1400">
                <a:solidFill>
                  <a:schemeClr val="tx1"/>
                </a:solidFill>
                <a:latin typeface="+mn-lt"/>
                <a:ea typeface="ＭＳ Ｐゴシック" pitchFamily="-65" charset="-128"/>
              </a:defRPr>
            </a:lvl7pPr>
            <a:lvl8pPr marL="3200400" indent="0" algn="l" rtl="0" eaLnBrk="1" fontAlgn="base" hangingPunct="1">
              <a:spcBef>
                <a:spcPct val="20000"/>
              </a:spcBef>
              <a:spcAft>
                <a:spcPct val="0"/>
              </a:spcAft>
              <a:buNone/>
              <a:defRPr sz="1400">
                <a:solidFill>
                  <a:schemeClr val="tx1"/>
                </a:solidFill>
                <a:latin typeface="+mn-lt"/>
                <a:ea typeface="ＭＳ Ｐゴシック" pitchFamily="-65" charset="-128"/>
              </a:defRPr>
            </a:lvl8pPr>
            <a:lvl9pPr marL="3657600" indent="0" algn="l" rtl="0" eaLnBrk="1" fontAlgn="base" hangingPunct="1">
              <a:spcBef>
                <a:spcPct val="20000"/>
              </a:spcBef>
              <a:spcAft>
                <a:spcPct val="0"/>
              </a:spcAft>
              <a:buNone/>
              <a:defRPr sz="1400">
                <a:solidFill>
                  <a:schemeClr val="tx1"/>
                </a:solidFill>
                <a:latin typeface="+mn-lt"/>
                <a:ea typeface="ＭＳ Ｐゴシック" pitchFamily="-65" charset="-128"/>
              </a:defRPr>
            </a:lvl9pPr>
          </a:lstStyle>
          <a:p>
            <a:pPr algn="ctr"/>
            <a:r>
              <a:rPr lang="de-DE" b="0" dirty="0" smtClean="0">
                <a:solidFill>
                  <a:schemeClr val="tx1"/>
                </a:solidFill>
              </a:rPr>
              <a:t>02. </a:t>
            </a:r>
            <a:r>
              <a:rPr lang="de-DE" b="0" dirty="0" err="1" smtClean="0">
                <a:solidFill>
                  <a:schemeClr val="tx1"/>
                </a:solidFill>
              </a:rPr>
              <a:t>Chromatography</a:t>
            </a:r>
            <a:r>
              <a:rPr lang="de-DE" b="0" dirty="0" smtClean="0">
                <a:solidFill>
                  <a:schemeClr val="tx1"/>
                </a:solidFill>
              </a:rPr>
              <a:t> </a:t>
            </a:r>
            <a:r>
              <a:rPr lang="de-DE" b="0" dirty="0" err="1" smtClean="0">
                <a:solidFill>
                  <a:schemeClr val="tx1"/>
                </a:solidFill>
              </a:rPr>
              <a:t>and</a:t>
            </a:r>
            <a:r>
              <a:rPr lang="de-DE" b="0" dirty="0" smtClean="0">
                <a:solidFill>
                  <a:schemeClr val="tx1"/>
                </a:solidFill>
              </a:rPr>
              <a:t> </a:t>
            </a:r>
            <a:r>
              <a:rPr lang="de-DE" b="0" dirty="0" err="1" smtClean="0">
                <a:solidFill>
                  <a:schemeClr val="tx1"/>
                </a:solidFill>
              </a:rPr>
              <a:t>Mass</a:t>
            </a:r>
            <a:r>
              <a:rPr lang="de-DE" b="0" dirty="0" smtClean="0">
                <a:solidFill>
                  <a:schemeClr val="tx1"/>
                </a:solidFill>
              </a:rPr>
              <a:t> </a:t>
            </a:r>
            <a:r>
              <a:rPr lang="de-DE" b="0" dirty="0" err="1" smtClean="0">
                <a:solidFill>
                  <a:schemeClr val="tx1"/>
                </a:solidFill>
              </a:rPr>
              <a:t>Spectrometry</a:t>
            </a:r>
            <a:endParaRPr lang="de-DE" b="0" dirty="0" smtClean="0">
              <a:solidFill>
                <a:schemeClr val="tx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7010400" cy="685800"/>
          </a:xfrm>
        </p:spPr>
        <p:txBody>
          <a:bodyPr/>
          <a:lstStyle/>
          <a:p>
            <a:pPr eaLnBrk="1" hangingPunct="1"/>
            <a:r>
              <a:rPr lang="en-US" sz="2600" dirty="0" smtClean="0"/>
              <a:t>HPLC (High Performance Liquid Chromatography)</a:t>
            </a:r>
          </a:p>
        </p:txBody>
      </p:sp>
      <p:sp>
        <p:nvSpPr>
          <p:cNvPr id="21509" name="Line 5"/>
          <p:cNvSpPr>
            <a:spLocks noChangeShapeType="1"/>
          </p:cNvSpPr>
          <p:nvPr/>
        </p:nvSpPr>
        <p:spPr bwMode="auto">
          <a:xfrm>
            <a:off x="2120900" y="4410075"/>
            <a:ext cx="1174750" cy="0"/>
          </a:xfrm>
          <a:prstGeom prst="line">
            <a:avLst/>
          </a:prstGeom>
          <a:noFill/>
          <a:ln w="28575">
            <a:solidFill>
              <a:schemeClr val="tx1"/>
            </a:solidFill>
            <a:round/>
            <a:headEnd/>
            <a:tailEnd/>
          </a:ln>
        </p:spPr>
        <p:txBody>
          <a:bodyPr anchor="ctr"/>
          <a:lstStyle/>
          <a:p>
            <a:endParaRPr lang="en-US"/>
          </a:p>
        </p:txBody>
      </p:sp>
      <p:sp>
        <p:nvSpPr>
          <p:cNvPr id="21510" name="Freeform 6" descr="Newsprint"/>
          <p:cNvSpPr>
            <a:spLocks/>
          </p:cNvSpPr>
          <p:nvPr/>
        </p:nvSpPr>
        <p:spPr bwMode="auto">
          <a:xfrm rot="-5400000">
            <a:off x="4141788" y="3157538"/>
            <a:ext cx="563562" cy="2481262"/>
          </a:xfrm>
          <a:custGeom>
            <a:avLst/>
            <a:gdLst>
              <a:gd name="T0" fmla="*/ 0 w 453"/>
              <a:gd name="T1" fmla="*/ 136 h 2314"/>
              <a:gd name="T2" fmla="*/ 226 w 453"/>
              <a:gd name="T3" fmla="*/ 0 h 2314"/>
              <a:gd name="T4" fmla="*/ 453 w 453"/>
              <a:gd name="T5" fmla="*/ 136 h 2314"/>
              <a:gd name="T6" fmla="*/ 453 w 453"/>
              <a:gd name="T7" fmla="*/ 1815 h 2314"/>
              <a:gd name="T8" fmla="*/ 226 w 453"/>
              <a:gd name="T9" fmla="*/ 2314 h 2314"/>
              <a:gd name="T10" fmla="*/ 0 w 453"/>
              <a:gd name="T11" fmla="*/ 1815 h 2314"/>
              <a:gd name="T12" fmla="*/ 0 w 453"/>
              <a:gd name="T13" fmla="*/ 136 h 2314"/>
              <a:gd name="T14" fmla="*/ 0 60000 65536"/>
              <a:gd name="T15" fmla="*/ 0 60000 65536"/>
              <a:gd name="T16" fmla="*/ 0 60000 65536"/>
              <a:gd name="T17" fmla="*/ 0 60000 65536"/>
              <a:gd name="T18" fmla="*/ 0 60000 65536"/>
              <a:gd name="T19" fmla="*/ 0 60000 65536"/>
              <a:gd name="T20" fmla="*/ 0 60000 65536"/>
              <a:gd name="T21" fmla="*/ 0 w 453"/>
              <a:gd name="T22" fmla="*/ 0 h 2314"/>
              <a:gd name="T23" fmla="*/ 453 w 453"/>
              <a:gd name="T24" fmla="*/ 2314 h 2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2314">
                <a:moveTo>
                  <a:pt x="0" y="136"/>
                </a:moveTo>
                <a:lnTo>
                  <a:pt x="226" y="0"/>
                </a:lnTo>
                <a:lnTo>
                  <a:pt x="453" y="136"/>
                </a:lnTo>
                <a:lnTo>
                  <a:pt x="453" y="1815"/>
                </a:lnTo>
                <a:lnTo>
                  <a:pt x="226" y="2314"/>
                </a:lnTo>
                <a:lnTo>
                  <a:pt x="0" y="1815"/>
                </a:lnTo>
                <a:lnTo>
                  <a:pt x="0" y="136"/>
                </a:lnTo>
                <a:close/>
              </a:path>
            </a:pathLst>
          </a:custGeom>
          <a:blipFill dpi="0" rotWithShape="1">
            <a:blip r:embed="rId3"/>
            <a:srcRect/>
            <a:tile tx="0" ty="0" sx="100000" sy="100000" flip="none" algn="tl"/>
          </a:blipFill>
          <a:ln w="28575">
            <a:solidFill>
              <a:schemeClr val="tx1"/>
            </a:solidFill>
            <a:round/>
            <a:headEnd/>
            <a:tailEnd/>
          </a:ln>
        </p:spPr>
        <p:txBody>
          <a:bodyPr anchor="ctr"/>
          <a:lstStyle/>
          <a:p>
            <a:endParaRPr lang="en-US"/>
          </a:p>
        </p:txBody>
      </p:sp>
      <p:sp>
        <p:nvSpPr>
          <p:cNvPr id="21511" name="AutoShape 7"/>
          <p:cNvSpPr>
            <a:spLocks noChangeArrowheads="1"/>
          </p:cNvSpPr>
          <p:nvPr/>
        </p:nvSpPr>
        <p:spPr bwMode="auto">
          <a:xfrm>
            <a:off x="1189038" y="4037013"/>
            <a:ext cx="1009650" cy="814387"/>
          </a:xfrm>
          <a:prstGeom prst="roundRect">
            <a:avLst>
              <a:gd name="adj" fmla="val 16667"/>
            </a:avLst>
          </a:prstGeom>
          <a:solidFill>
            <a:schemeClr val="bg1"/>
          </a:solidFill>
          <a:ln w="28575" algn="ctr">
            <a:solidFill>
              <a:schemeClr val="tx1"/>
            </a:solidFill>
            <a:round/>
            <a:headEnd/>
            <a:tailEnd/>
          </a:ln>
        </p:spPr>
        <p:txBody>
          <a:bodyPr wrap="none" anchor="ctr"/>
          <a:lstStyle/>
          <a:p>
            <a:pPr algn="ctr"/>
            <a:r>
              <a:rPr lang="en-US" sz="1800" dirty="0"/>
              <a:t>pump</a:t>
            </a:r>
          </a:p>
        </p:txBody>
      </p:sp>
      <p:sp>
        <p:nvSpPr>
          <p:cNvPr id="21512" name="Line 8"/>
          <p:cNvSpPr>
            <a:spLocks noChangeShapeType="1"/>
          </p:cNvSpPr>
          <p:nvPr/>
        </p:nvSpPr>
        <p:spPr bwMode="auto">
          <a:xfrm>
            <a:off x="2625725" y="4222750"/>
            <a:ext cx="220663" cy="0"/>
          </a:xfrm>
          <a:prstGeom prst="line">
            <a:avLst/>
          </a:prstGeom>
          <a:noFill/>
          <a:ln w="9525">
            <a:solidFill>
              <a:schemeClr val="tx1"/>
            </a:solidFill>
            <a:round/>
            <a:headEnd/>
            <a:tailEnd type="arrow" w="med" len="med"/>
          </a:ln>
        </p:spPr>
        <p:txBody>
          <a:bodyPr anchor="ctr"/>
          <a:lstStyle/>
          <a:p>
            <a:endParaRPr lang="en-US"/>
          </a:p>
        </p:txBody>
      </p:sp>
      <p:sp>
        <p:nvSpPr>
          <p:cNvPr id="21513" name="Line 9"/>
          <p:cNvSpPr>
            <a:spLocks noChangeShapeType="1"/>
          </p:cNvSpPr>
          <p:nvPr/>
        </p:nvSpPr>
        <p:spPr bwMode="auto">
          <a:xfrm>
            <a:off x="6110288" y="4232275"/>
            <a:ext cx="223837" cy="0"/>
          </a:xfrm>
          <a:prstGeom prst="line">
            <a:avLst/>
          </a:prstGeom>
          <a:noFill/>
          <a:ln w="9525">
            <a:solidFill>
              <a:schemeClr val="tx1"/>
            </a:solidFill>
            <a:round/>
            <a:headEnd/>
            <a:tailEnd type="arrow" w="med" len="med"/>
          </a:ln>
        </p:spPr>
        <p:txBody>
          <a:bodyPr anchor="ctr"/>
          <a:lstStyle/>
          <a:p>
            <a:endParaRPr lang="en-US"/>
          </a:p>
        </p:txBody>
      </p:sp>
      <p:sp>
        <p:nvSpPr>
          <p:cNvPr id="21514" name="Rectangle 10"/>
          <p:cNvSpPr>
            <a:spLocks noChangeArrowheads="1"/>
          </p:cNvSpPr>
          <p:nvPr/>
        </p:nvSpPr>
        <p:spPr bwMode="auto">
          <a:xfrm>
            <a:off x="2989263" y="4654550"/>
            <a:ext cx="2736850" cy="641350"/>
          </a:xfrm>
          <a:prstGeom prst="rect">
            <a:avLst/>
          </a:prstGeom>
          <a:noFill/>
          <a:ln w="9525" algn="ctr">
            <a:noFill/>
            <a:miter lim="800000"/>
            <a:headEnd/>
            <a:tailEnd/>
          </a:ln>
        </p:spPr>
        <p:txBody>
          <a:bodyPr>
            <a:spAutoFit/>
          </a:bodyPr>
          <a:lstStyle/>
          <a:p>
            <a:pPr algn="ctr"/>
            <a:r>
              <a:rPr lang="en-US" sz="1800"/>
              <a:t>column</a:t>
            </a:r>
          </a:p>
          <a:p>
            <a:pPr algn="ctr"/>
            <a:r>
              <a:rPr lang="en-US" sz="1800" b="0"/>
              <a:t>(stationary phase)</a:t>
            </a:r>
            <a:endParaRPr lang="en-US" sz="1800"/>
          </a:p>
        </p:txBody>
      </p:sp>
      <p:sp>
        <p:nvSpPr>
          <p:cNvPr id="21515" name="Line 11"/>
          <p:cNvSpPr>
            <a:spLocks noChangeShapeType="1"/>
          </p:cNvSpPr>
          <p:nvPr/>
        </p:nvSpPr>
        <p:spPr bwMode="auto">
          <a:xfrm>
            <a:off x="5654675" y="4394200"/>
            <a:ext cx="1174750" cy="0"/>
          </a:xfrm>
          <a:prstGeom prst="line">
            <a:avLst/>
          </a:prstGeom>
          <a:noFill/>
          <a:ln w="28575">
            <a:solidFill>
              <a:schemeClr val="tx1"/>
            </a:solidFill>
            <a:round/>
            <a:headEnd/>
            <a:tailEnd/>
          </a:ln>
        </p:spPr>
        <p:txBody>
          <a:bodyPr anchor="ctr"/>
          <a:lstStyle/>
          <a:p>
            <a:endParaRPr lang="en-US"/>
          </a:p>
        </p:txBody>
      </p:sp>
      <p:sp>
        <p:nvSpPr>
          <p:cNvPr id="21516" name="AutoShape 12"/>
          <p:cNvSpPr>
            <a:spLocks noChangeArrowheads="1"/>
          </p:cNvSpPr>
          <p:nvPr/>
        </p:nvSpPr>
        <p:spPr bwMode="auto">
          <a:xfrm>
            <a:off x="6762750" y="3943350"/>
            <a:ext cx="1122363" cy="914400"/>
          </a:xfrm>
          <a:prstGeom prst="roundRect">
            <a:avLst>
              <a:gd name="adj" fmla="val 19005"/>
            </a:avLst>
          </a:prstGeom>
          <a:solidFill>
            <a:schemeClr val="bg1"/>
          </a:solidFill>
          <a:ln w="28575" algn="ctr">
            <a:solidFill>
              <a:schemeClr val="tx1"/>
            </a:solidFill>
            <a:round/>
            <a:headEnd/>
            <a:tailEnd/>
          </a:ln>
        </p:spPr>
        <p:txBody>
          <a:bodyPr wrap="none" anchor="ctr"/>
          <a:lstStyle/>
          <a:p>
            <a:pPr algn="ctr"/>
            <a:r>
              <a:rPr lang="en-US" sz="1800"/>
              <a:t>detector</a:t>
            </a:r>
          </a:p>
        </p:txBody>
      </p:sp>
      <p:sp>
        <p:nvSpPr>
          <p:cNvPr id="21517" name="Rectangle 13"/>
          <p:cNvSpPr>
            <a:spLocks noChangeArrowheads="1"/>
          </p:cNvSpPr>
          <p:nvPr/>
        </p:nvSpPr>
        <p:spPr bwMode="auto">
          <a:xfrm>
            <a:off x="839788" y="5949950"/>
            <a:ext cx="1644650" cy="366713"/>
          </a:xfrm>
          <a:prstGeom prst="rect">
            <a:avLst/>
          </a:prstGeom>
          <a:noFill/>
          <a:ln w="9525" algn="ctr">
            <a:noFill/>
            <a:miter lim="800000"/>
            <a:headEnd/>
            <a:tailEnd/>
          </a:ln>
        </p:spPr>
        <p:txBody>
          <a:bodyPr wrap="none">
            <a:spAutoFit/>
          </a:bodyPr>
          <a:lstStyle/>
          <a:p>
            <a:r>
              <a:rPr lang="en-US" sz="1800"/>
              <a:t>mobile phase</a:t>
            </a:r>
          </a:p>
        </p:txBody>
      </p:sp>
      <p:sp>
        <p:nvSpPr>
          <p:cNvPr id="21518" name="Rectangle 14"/>
          <p:cNvSpPr>
            <a:spLocks noChangeArrowheads="1"/>
          </p:cNvSpPr>
          <p:nvPr/>
        </p:nvSpPr>
        <p:spPr bwMode="auto">
          <a:xfrm>
            <a:off x="6243638" y="5672138"/>
            <a:ext cx="2216150" cy="366712"/>
          </a:xfrm>
          <a:prstGeom prst="rect">
            <a:avLst/>
          </a:prstGeom>
          <a:noFill/>
          <a:ln w="9525" algn="ctr">
            <a:noFill/>
            <a:miter lim="800000"/>
            <a:headEnd/>
            <a:tailEnd/>
          </a:ln>
        </p:spPr>
        <p:txBody>
          <a:bodyPr wrap="none">
            <a:spAutoFit/>
          </a:bodyPr>
          <a:lstStyle/>
          <a:p>
            <a:r>
              <a:rPr lang="en-US" sz="1800" i="1"/>
              <a:t>retention time</a:t>
            </a:r>
            <a:r>
              <a:rPr lang="en-US" sz="1800"/>
              <a:t> (RT)</a:t>
            </a:r>
          </a:p>
        </p:txBody>
      </p:sp>
      <p:sp>
        <p:nvSpPr>
          <p:cNvPr id="21519" name="Rectangle 15"/>
          <p:cNvSpPr>
            <a:spLocks noChangeArrowheads="1"/>
          </p:cNvSpPr>
          <p:nvPr/>
        </p:nvSpPr>
        <p:spPr bwMode="auto">
          <a:xfrm>
            <a:off x="1331913" y="5446713"/>
            <a:ext cx="719137" cy="504825"/>
          </a:xfrm>
          <a:prstGeom prst="rect">
            <a:avLst/>
          </a:prstGeom>
          <a:solidFill>
            <a:schemeClr val="accent1"/>
          </a:solidFill>
          <a:ln w="9525" algn="ctr">
            <a:noFill/>
            <a:miter lim="800000"/>
            <a:headEnd/>
            <a:tailEnd/>
          </a:ln>
        </p:spPr>
        <p:txBody>
          <a:bodyPr wrap="none" anchor="ctr"/>
          <a:lstStyle/>
          <a:p>
            <a:endParaRPr lang="en-US"/>
          </a:p>
        </p:txBody>
      </p:sp>
      <p:sp>
        <p:nvSpPr>
          <p:cNvPr id="21520" name="Freeform 16"/>
          <p:cNvSpPr>
            <a:spLocks/>
          </p:cNvSpPr>
          <p:nvPr/>
        </p:nvSpPr>
        <p:spPr bwMode="auto">
          <a:xfrm>
            <a:off x="1331913" y="5375275"/>
            <a:ext cx="719137" cy="576263"/>
          </a:xfrm>
          <a:custGeom>
            <a:avLst/>
            <a:gdLst>
              <a:gd name="T0" fmla="*/ 0 w 590"/>
              <a:gd name="T1" fmla="*/ 0 h 636"/>
              <a:gd name="T2" fmla="*/ 0 w 590"/>
              <a:gd name="T3" fmla="*/ 636 h 636"/>
              <a:gd name="T4" fmla="*/ 590 w 590"/>
              <a:gd name="T5" fmla="*/ 636 h 636"/>
              <a:gd name="T6" fmla="*/ 590 w 590"/>
              <a:gd name="T7" fmla="*/ 0 h 636"/>
              <a:gd name="T8" fmla="*/ 0 60000 65536"/>
              <a:gd name="T9" fmla="*/ 0 60000 65536"/>
              <a:gd name="T10" fmla="*/ 0 60000 65536"/>
              <a:gd name="T11" fmla="*/ 0 60000 65536"/>
              <a:gd name="T12" fmla="*/ 0 w 590"/>
              <a:gd name="T13" fmla="*/ 0 h 636"/>
              <a:gd name="T14" fmla="*/ 590 w 590"/>
              <a:gd name="T15" fmla="*/ 636 h 636"/>
            </a:gdLst>
            <a:ahLst/>
            <a:cxnLst>
              <a:cxn ang="T8">
                <a:pos x="T0" y="T1"/>
              </a:cxn>
              <a:cxn ang="T9">
                <a:pos x="T2" y="T3"/>
              </a:cxn>
              <a:cxn ang="T10">
                <a:pos x="T4" y="T5"/>
              </a:cxn>
              <a:cxn ang="T11">
                <a:pos x="T6" y="T7"/>
              </a:cxn>
            </a:cxnLst>
            <a:rect l="T12" t="T13" r="T14" b="T15"/>
            <a:pathLst>
              <a:path w="590" h="636">
                <a:moveTo>
                  <a:pt x="0" y="0"/>
                </a:moveTo>
                <a:lnTo>
                  <a:pt x="0" y="636"/>
                </a:lnTo>
                <a:lnTo>
                  <a:pt x="590" y="636"/>
                </a:lnTo>
                <a:lnTo>
                  <a:pt x="590" y="0"/>
                </a:lnTo>
              </a:path>
            </a:pathLst>
          </a:custGeom>
          <a:noFill/>
          <a:ln w="28575">
            <a:solidFill>
              <a:schemeClr val="tx1"/>
            </a:solidFill>
            <a:round/>
            <a:headEnd/>
            <a:tailEnd/>
          </a:ln>
        </p:spPr>
        <p:txBody>
          <a:bodyPr anchor="ctr"/>
          <a:lstStyle/>
          <a:p>
            <a:endParaRPr lang="en-US"/>
          </a:p>
        </p:txBody>
      </p:sp>
      <p:sp>
        <p:nvSpPr>
          <p:cNvPr id="21521" name="Line 17"/>
          <p:cNvSpPr>
            <a:spLocks noChangeShapeType="1"/>
          </p:cNvSpPr>
          <p:nvPr/>
        </p:nvSpPr>
        <p:spPr bwMode="auto">
          <a:xfrm>
            <a:off x="1690688" y="4870450"/>
            <a:ext cx="0" cy="720725"/>
          </a:xfrm>
          <a:prstGeom prst="line">
            <a:avLst/>
          </a:prstGeom>
          <a:noFill/>
          <a:ln w="28575">
            <a:solidFill>
              <a:schemeClr val="tx1"/>
            </a:solidFill>
            <a:round/>
            <a:headEnd/>
            <a:tailEnd/>
          </a:ln>
        </p:spPr>
        <p:txBody>
          <a:bodyPr anchor="ctr"/>
          <a:lstStyle/>
          <a:p>
            <a:endParaRPr lang="en-US"/>
          </a:p>
        </p:txBody>
      </p:sp>
      <p:sp>
        <p:nvSpPr>
          <p:cNvPr id="21522" name="Line 18"/>
          <p:cNvSpPr>
            <a:spLocks noChangeShapeType="1"/>
          </p:cNvSpPr>
          <p:nvPr/>
        </p:nvSpPr>
        <p:spPr bwMode="auto">
          <a:xfrm flipV="1">
            <a:off x="1763713" y="4943475"/>
            <a:ext cx="0" cy="215900"/>
          </a:xfrm>
          <a:prstGeom prst="line">
            <a:avLst/>
          </a:prstGeom>
          <a:noFill/>
          <a:ln w="9525">
            <a:solidFill>
              <a:schemeClr val="tx1"/>
            </a:solidFill>
            <a:round/>
            <a:headEnd/>
            <a:tailEnd type="arrow" w="med" len="med"/>
          </a:ln>
        </p:spPr>
        <p:txBody>
          <a:bodyPr anchor="ctr"/>
          <a:lstStyle/>
          <a:p>
            <a:endParaRPr lang="en-US"/>
          </a:p>
        </p:txBody>
      </p:sp>
      <p:sp>
        <p:nvSpPr>
          <p:cNvPr id="21523" name="Line 19"/>
          <p:cNvSpPr>
            <a:spLocks noChangeShapeType="1"/>
          </p:cNvSpPr>
          <p:nvPr/>
        </p:nvSpPr>
        <p:spPr bwMode="auto">
          <a:xfrm>
            <a:off x="7380288" y="4878388"/>
            <a:ext cx="0" cy="720725"/>
          </a:xfrm>
          <a:prstGeom prst="line">
            <a:avLst/>
          </a:prstGeom>
          <a:noFill/>
          <a:ln w="28575">
            <a:solidFill>
              <a:schemeClr val="tx1"/>
            </a:solidFill>
            <a:round/>
            <a:headEnd/>
            <a:tailEnd type="triangle" w="med" len="med"/>
          </a:ln>
        </p:spPr>
        <p:txBody>
          <a:bodyPr anchor="ctr"/>
          <a:lstStyle/>
          <a:p>
            <a:endParaRPr lang="en-US"/>
          </a:p>
        </p:txBody>
      </p:sp>
      <p:sp>
        <p:nvSpPr>
          <p:cNvPr id="2" name="Slide Number Placeholder 1"/>
          <p:cNvSpPr>
            <a:spLocks noGrp="1"/>
          </p:cNvSpPr>
          <p:nvPr>
            <p:ph type="sldNum" sz="quarter" idx="10"/>
          </p:nvPr>
        </p:nvSpPr>
        <p:spPr/>
        <p:txBody>
          <a:bodyPr/>
          <a:lstStyle/>
          <a:p>
            <a:pPr>
              <a:defRPr/>
            </a:pPr>
            <a:fld id="{41B0E2A2-38C9-407E-9B30-D35E37AC93A0}" type="slidenum">
              <a:rPr lang="de-DE" smtClean="0"/>
              <a:pPr>
                <a:defRPr/>
              </a:pPr>
              <a:t>10</a:t>
            </a:fld>
            <a:endParaRPr lang="de-DE"/>
          </a:p>
        </p:txBody>
      </p:sp>
    </p:spTree>
    <p:extLst>
      <p:ext uri="{BB962C8B-B14F-4D97-AF65-F5344CB8AC3E}">
        <p14:creationId xmlns:p14="http://schemas.microsoft.com/office/powerpoint/2010/main" val="14458594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AutoShape 3"/>
          <p:cNvSpPr>
            <a:spLocks noChangeArrowheads="1"/>
          </p:cNvSpPr>
          <p:nvPr/>
        </p:nvSpPr>
        <p:spPr bwMode="auto">
          <a:xfrm>
            <a:off x="6527800" y="5734050"/>
            <a:ext cx="1441450" cy="647700"/>
          </a:xfrm>
          <a:prstGeom prst="roundRect">
            <a:avLst>
              <a:gd name="adj" fmla="val 16667"/>
            </a:avLst>
          </a:prstGeom>
          <a:solidFill>
            <a:schemeClr val="bg1"/>
          </a:solidFill>
          <a:ln w="28575" algn="ctr">
            <a:solidFill>
              <a:schemeClr val="tx1"/>
            </a:solidFill>
            <a:round/>
            <a:headEnd/>
            <a:tailEnd/>
          </a:ln>
          <a:effectLst>
            <a:outerShdw dist="107763" dir="13500000" algn="ctr" rotWithShape="0">
              <a:srgbClr val="808080">
                <a:alpha val="50000"/>
              </a:srgbClr>
            </a:outerShdw>
          </a:effectLst>
        </p:spPr>
        <p:txBody>
          <a:bodyPr wrap="none" anchor="ctr"/>
          <a:lstStyle/>
          <a:p>
            <a:pPr algn="ctr">
              <a:defRPr/>
            </a:pPr>
            <a:r>
              <a:rPr lang="en-US" sz="1800" b="0"/>
              <a:t>detector</a:t>
            </a:r>
          </a:p>
        </p:txBody>
      </p:sp>
      <p:sp>
        <p:nvSpPr>
          <p:cNvPr id="22532" name="Rectangle 4"/>
          <p:cNvSpPr>
            <a:spLocks noChangeArrowheads="1"/>
          </p:cNvSpPr>
          <p:nvPr/>
        </p:nvSpPr>
        <p:spPr bwMode="auto">
          <a:xfrm>
            <a:off x="684213" y="3127375"/>
            <a:ext cx="719137" cy="504825"/>
          </a:xfrm>
          <a:prstGeom prst="rect">
            <a:avLst/>
          </a:prstGeom>
          <a:solidFill>
            <a:schemeClr val="accent1"/>
          </a:solidFill>
          <a:ln w="9525" algn="ctr">
            <a:noFill/>
            <a:miter lim="800000"/>
            <a:headEnd/>
            <a:tailEnd/>
          </a:ln>
        </p:spPr>
        <p:txBody>
          <a:bodyPr wrap="none" anchor="ctr"/>
          <a:lstStyle/>
          <a:p>
            <a:endParaRPr lang="en-US" sz="1800"/>
          </a:p>
        </p:txBody>
      </p:sp>
      <p:sp>
        <p:nvSpPr>
          <p:cNvPr id="22533" name="Freeform 5"/>
          <p:cNvSpPr>
            <a:spLocks/>
          </p:cNvSpPr>
          <p:nvPr/>
        </p:nvSpPr>
        <p:spPr bwMode="auto">
          <a:xfrm>
            <a:off x="684213" y="3055938"/>
            <a:ext cx="719137" cy="576262"/>
          </a:xfrm>
          <a:custGeom>
            <a:avLst/>
            <a:gdLst>
              <a:gd name="T0" fmla="*/ 0 w 590"/>
              <a:gd name="T1" fmla="*/ 0 h 636"/>
              <a:gd name="T2" fmla="*/ 0 w 590"/>
              <a:gd name="T3" fmla="*/ 636 h 636"/>
              <a:gd name="T4" fmla="*/ 590 w 590"/>
              <a:gd name="T5" fmla="*/ 636 h 636"/>
              <a:gd name="T6" fmla="*/ 590 w 590"/>
              <a:gd name="T7" fmla="*/ 0 h 636"/>
              <a:gd name="T8" fmla="*/ 0 60000 65536"/>
              <a:gd name="T9" fmla="*/ 0 60000 65536"/>
              <a:gd name="T10" fmla="*/ 0 60000 65536"/>
              <a:gd name="T11" fmla="*/ 0 60000 65536"/>
              <a:gd name="T12" fmla="*/ 0 w 590"/>
              <a:gd name="T13" fmla="*/ 0 h 636"/>
              <a:gd name="T14" fmla="*/ 590 w 590"/>
              <a:gd name="T15" fmla="*/ 636 h 636"/>
            </a:gdLst>
            <a:ahLst/>
            <a:cxnLst>
              <a:cxn ang="T8">
                <a:pos x="T0" y="T1"/>
              </a:cxn>
              <a:cxn ang="T9">
                <a:pos x="T2" y="T3"/>
              </a:cxn>
              <a:cxn ang="T10">
                <a:pos x="T4" y="T5"/>
              </a:cxn>
              <a:cxn ang="T11">
                <a:pos x="T6" y="T7"/>
              </a:cxn>
            </a:cxnLst>
            <a:rect l="T12" t="T13" r="T14" b="T15"/>
            <a:pathLst>
              <a:path w="590" h="636">
                <a:moveTo>
                  <a:pt x="0" y="0"/>
                </a:moveTo>
                <a:lnTo>
                  <a:pt x="0" y="636"/>
                </a:lnTo>
                <a:lnTo>
                  <a:pt x="590" y="636"/>
                </a:lnTo>
                <a:lnTo>
                  <a:pt x="590" y="0"/>
                </a:lnTo>
              </a:path>
            </a:pathLst>
          </a:custGeom>
          <a:noFill/>
          <a:ln w="28575">
            <a:solidFill>
              <a:schemeClr val="tx1"/>
            </a:solidFill>
            <a:round/>
            <a:headEnd/>
            <a:tailEnd/>
          </a:ln>
        </p:spPr>
        <p:txBody>
          <a:bodyPr anchor="ctr"/>
          <a:lstStyle/>
          <a:p>
            <a:endParaRPr lang="en-US" sz="1800"/>
          </a:p>
        </p:txBody>
      </p:sp>
      <p:sp>
        <p:nvSpPr>
          <p:cNvPr id="22534" name="Line 6"/>
          <p:cNvSpPr>
            <a:spLocks noChangeShapeType="1"/>
          </p:cNvSpPr>
          <p:nvPr/>
        </p:nvSpPr>
        <p:spPr bwMode="auto">
          <a:xfrm>
            <a:off x="1042988" y="2551113"/>
            <a:ext cx="0" cy="720725"/>
          </a:xfrm>
          <a:prstGeom prst="line">
            <a:avLst/>
          </a:prstGeom>
          <a:noFill/>
          <a:ln w="28575">
            <a:solidFill>
              <a:schemeClr val="tx1"/>
            </a:solidFill>
            <a:round/>
            <a:headEnd/>
            <a:tailEnd/>
          </a:ln>
        </p:spPr>
        <p:txBody>
          <a:bodyPr anchor="ctr"/>
          <a:lstStyle/>
          <a:p>
            <a:endParaRPr lang="en-US" sz="1800"/>
          </a:p>
        </p:txBody>
      </p:sp>
      <p:sp>
        <p:nvSpPr>
          <p:cNvPr id="22535" name="Line 7"/>
          <p:cNvSpPr>
            <a:spLocks noChangeShapeType="1"/>
          </p:cNvSpPr>
          <p:nvPr/>
        </p:nvSpPr>
        <p:spPr bwMode="auto">
          <a:xfrm>
            <a:off x="1692275" y="2263775"/>
            <a:ext cx="3959225" cy="0"/>
          </a:xfrm>
          <a:prstGeom prst="line">
            <a:avLst/>
          </a:prstGeom>
          <a:noFill/>
          <a:ln w="28575">
            <a:solidFill>
              <a:schemeClr val="tx1"/>
            </a:solidFill>
            <a:round/>
            <a:headEnd/>
            <a:tailEnd/>
          </a:ln>
        </p:spPr>
        <p:txBody>
          <a:bodyPr anchor="ctr"/>
          <a:lstStyle/>
          <a:p>
            <a:endParaRPr lang="en-US" sz="1800"/>
          </a:p>
        </p:txBody>
      </p:sp>
      <p:sp>
        <p:nvSpPr>
          <p:cNvPr id="22536" name="Line 8"/>
          <p:cNvSpPr>
            <a:spLocks noChangeShapeType="1"/>
          </p:cNvSpPr>
          <p:nvPr/>
        </p:nvSpPr>
        <p:spPr bwMode="auto">
          <a:xfrm>
            <a:off x="5646738" y="2251075"/>
            <a:ext cx="4762" cy="877888"/>
          </a:xfrm>
          <a:prstGeom prst="line">
            <a:avLst/>
          </a:prstGeom>
          <a:noFill/>
          <a:ln w="28575">
            <a:solidFill>
              <a:schemeClr val="tx1"/>
            </a:solidFill>
            <a:round/>
            <a:headEnd/>
            <a:tailEnd/>
          </a:ln>
        </p:spPr>
        <p:txBody>
          <a:bodyPr anchor="ctr"/>
          <a:lstStyle/>
          <a:p>
            <a:endParaRPr lang="en-US" sz="1800"/>
          </a:p>
        </p:txBody>
      </p:sp>
      <p:sp>
        <p:nvSpPr>
          <p:cNvPr id="22537" name="Freeform 9" descr="Newsprint"/>
          <p:cNvSpPr>
            <a:spLocks/>
          </p:cNvSpPr>
          <p:nvPr/>
        </p:nvSpPr>
        <p:spPr bwMode="auto">
          <a:xfrm>
            <a:off x="5397500" y="3116263"/>
            <a:ext cx="504825" cy="2520950"/>
          </a:xfrm>
          <a:custGeom>
            <a:avLst/>
            <a:gdLst>
              <a:gd name="T0" fmla="*/ 0 w 453"/>
              <a:gd name="T1" fmla="*/ 136 h 2314"/>
              <a:gd name="T2" fmla="*/ 226 w 453"/>
              <a:gd name="T3" fmla="*/ 0 h 2314"/>
              <a:gd name="T4" fmla="*/ 453 w 453"/>
              <a:gd name="T5" fmla="*/ 136 h 2314"/>
              <a:gd name="T6" fmla="*/ 453 w 453"/>
              <a:gd name="T7" fmla="*/ 1815 h 2314"/>
              <a:gd name="T8" fmla="*/ 226 w 453"/>
              <a:gd name="T9" fmla="*/ 2314 h 2314"/>
              <a:gd name="T10" fmla="*/ 0 w 453"/>
              <a:gd name="T11" fmla="*/ 1815 h 2314"/>
              <a:gd name="T12" fmla="*/ 0 w 453"/>
              <a:gd name="T13" fmla="*/ 136 h 2314"/>
              <a:gd name="T14" fmla="*/ 0 60000 65536"/>
              <a:gd name="T15" fmla="*/ 0 60000 65536"/>
              <a:gd name="T16" fmla="*/ 0 60000 65536"/>
              <a:gd name="T17" fmla="*/ 0 60000 65536"/>
              <a:gd name="T18" fmla="*/ 0 60000 65536"/>
              <a:gd name="T19" fmla="*/ 0 60000 65536"/>
              <a:gd name="T20" fmla="*/ 0 60000 65536"/>
              <a:gd name="T21" fmla="*/ 0 w 453"/>
              <a:gd name="T22" fmla="*/ 0 h 2314"/>
              <a:gd name="T23" fmla="*/ 453 w 453"/>
              <a:gd name="T24" fmla="*/ 2314 h 2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2314">
                <a:moveTo>
                  <a:pt x="0" y="136"/>
                </a:moveTo>
                <a:lnTo>
                  <a:pt x="226" y="0"/>
                </a:lnTo>
                <a:lnTo>
                  <a:pt x="453" y="136"/>
                </a:lnTo>
                <a:lnTo>
                  <a:pt x="453" y="1815"/>
                </a:lnTo>
                <a:lnTo>
                  <a:pt x="226" y="2314"/>
                </a:lnTo>
                <a:lnTo>
                  <a:pt x="0" y="1815"/>
                </a:lnTo>
                <a:lnTo>
                  <a:pt x="0" y="136"/>
                </a:lnTo>
                <a:close/>
              </a:path>
            </a:pathLst>
          </a:custGeom>
          <a:blipFill dpi="0" rotWithShape="1">
            <a:blip r:embed="rId3"/>
            <a:srcRect/>
            <a:tile tx="0" ty="0" sx="100000" sy="100000" flip="none" algn="tl"/>
          </a:blipFill>
          <a:ln w="28575">
            <a:solidFill>
              <a:schemeClr val="tx1"/>
            </a:solidFill>
            <a:round/>
            <a:headEnd/>
            <a:tailEnd/>
          </a:ln>
        </p:spPr>
        <p:txBody>
          <a:bodyPr anchor="ctr"/>
          <a:lstStyle/>
          <a:p>
            <a:endParaRPr lang="en-US" sz="1800"/>
          </a:p>
        </p:txBody>
      </p:sp>
      <p:sp>
        <p:nvSpPr>
          <p:cNvPr id="254986" name="AutoShape 10"/>
          <p:cNvSpPr>
            <a:spLocks noChangeArrowheads="1"/>
          </p:cNvSpPr>
          <p:nvPr/>
        </p:nvSpPr>
        <p:spPr bwMode="auto">
          <a:xfrm>
            <a:off x="395288" y="1976438"/>
            <a:ext cx="1296987" cy="576262"/>
          </a:xfrm>
          <a:prstGeom prst="roundRect">
            <a:avLst>
              <a:gd name="adj" fmla="val 16667"/>
            </a:avLst>
          </a:prstGeom>
          <a:solidFill>
            <a:schemeClr val="bg1"/>
          </a:solidFill>
          <a:ln w="28575" algn="ctr">
            <a:solidFill>
              <a:schemeClr val="tx1"/>
            </a:solidFill>
            <a:round/>
            <a:headEnd/>
            <a:tailEnd/>
          </a:ln>
          <a:effectLst>
            <a:outerShdw dist="107763" dir="13500000" algn="ctr" rotWithShape="0">
              <a:srgbClr val="808080">
                <a:alpha val="50000"/>
              </a:srgbClr>
            </a:outerShdw>
          </a:effectLst>
        </p:spPr>
        <p:txBody>
          <a:bodyPr wrap="none" anchor="ctr"/>
          <a:lstStyle/>
          <a:p>
            <a:pPr algn="ctr">
              <a:defRPr/>
            </a:pPr>
            <a:r>
              <a:rPr lang="en-US" sz="1800" b="0"/>
              <a:t>pump</a:t>
            </a:r>
          </a:p>
        </p:txBody>
      </p:sp>
      <p:sp>
        <p:nvSpPr>
          <p:cNvPr id="22539" name="Freeform 11"/>
          <p:cNvSpPr>
            <a:spLocks/>
          </p:cNvSpPr>
          <p:nvPr/>
        </p:nvSpPr>
        <p:spPr bwMode="auto">
          <a:xfrm>
            <a:off x="5651500" y="5648325"/>
            <a:ext cx="865188" cy="433388"/>
          </a:xfrm>
          <a:custGeom>
            <a:avLst/>
            <a:gdLst>
              <a:gd name="T0" fmla="*/ 0 w 545"/>
              <a:gd name="T1" fmla="*/ 0 h 273"/>
              <a:gd name="T2" fmla="*/ 0 w 545"/>
              <a:gd name="T3" fmla="*/ 273 h 273"/>
              <a:gd name="T4" fmla="*/ 545 w 545"/>
              <a:gd name="T5" fmla="*/ 273 h 273"/>
              <a:gd name="T6" fmla="*/ 0 60000 65536"/>
              <a:gd name="T7" fmla="*/ 0 60000 65536"/>
              <a:gd name="T8" fmla="*/ 0 60000 65536"/>
              <a:gd name="T9" fmla="*/ 0 w 545"/>
              <a:gd name="T10" fmla="*/ 0 h 273"/>
              <a:gd name="T11" fmla="*/ 545 w 545"/>
              <a:gd name="T12" fmla="*/ 273 h 273"/>
            </a:gdLst>
            <a:ahLst/>
            <a:cxnLst>
              <a:cxn ang="T6">
                <a:pos x="T0" y="T1"/>
              </a:cxn>
              <a:cxn ang="T7">
                <a:pos x="T2" y="T3"/>
              </a:cxn>
              <a:cxn ang="T8">
                <a:pos x="T4" y="T5"/>
              </a:cxn>
            </a:cxnLst>
            <a:rect l="T9" t="T10" r="T11" b="T12"/>
            <a:pathLst>
              <a:path w="545" h="273">
                <a:moveTo>
                  <a:pt x="0" y="0"/>
                </a:moveTo>
                <a:lnTo>
                  <a:pt x="0" y="273"/>
                </a:lnTo>
                <a:lnTo>
                  <a:pt x="545" y="273"/>
                </a:lnTo>
              </a:path>
            </a:pathLst>
          </a:custGeom>
          <a:noFill/>
          <a:ln w="28575">
            <a:solidFill>
              <a:schemeClr val="tx1"/>
            </a:solidFill>
            <a:round/>
            <a:headEnd/>
            <a:tailEnd/>
          </a:ln>
        </p:spPr>
        <p:txBody>
          <a:bodyPr anchor="ctr"/>
          <a:lstStyle/>
          <a:p>
            <a:endParaRPr lang="en-US" sz="1800"/>
          </a:p>
        </p:txBody>
      </p:sp>
      <p:sp>
        <p:nvSpPr>
          <p:cNvPr id="22540" name="Rectangle 12"/>
          <p:cNvSpPr>
            <a:spLocks noChangeArrowheads="1"/>
          </p:cNvSpPr>
          <p:nvPr/>
        </p:nvSpPr>
        <p:spPr bwMode="auto">
          <a:xfrm>
            <a:off x="250825" y="3703638"/>
            <a:ext cx="1584325" cy="369332"/>
          </a:xfrm>
          <a:prstGeom prst="rect">
            <a:avLst/>
          </a:prstGeom>
          <a:noFill/>
          <a:ln w="9525" algn="ctr">
            <a:noFill/>
            <a:miter lim="800000"/>
            <a:headEnd/>
            <a:tailEnd/>
          </a:ln>
        </p:spPr>
        <p:txBody>
          <a:bodyPr>
            <a:spAutoFit/>
          </a:bodyPr>
          <a:lstStyle/>
          <a:p>
            <a:pPr algn="ctr"/>
            <a:r>
              <a:rPr lang="en-US" sz="1800" b="0"/>
              <a:t>eluent</a:t>
            </a:r>
          </a:p>
        </p:txBody>
      </p:sp>
      <p:sp>
        <p:nvSpPr>
          <p:cNvPr id="22541" name="Line 13"/>
          <p:cNvSpPr>
            <a:spLocks noChangeShapeType="1"/>
          </p:cNvSpPr>
          <p:nvPr/>
        </p:nvSpPr>
        <p:spPr bwMode="auto">
          <a:xfrm>
            <a:off x="1895475" y="2171700"/>
            <a:ext cx="287338" cy="0"/>
          </a:xfrm>
          <a:prstGeom prst="line">
            <a:avLst/>
          </a:prstGeom>
          <a:noFill/>
          <a:ln w="9525">
            <a:solidFill>
              <a:schemeClr val="tx1"/>
            </a:solidFill>
            <a:round/>
            <a:headEnd/>
            <a:tailEnd type="arrow" w="med" len="med"/>
          </a:ln>
        </p:spPr>
        <p:txBody>
          <a:bodyPr anchor="ctr"/>
          <a:lstStyle/>
          <a:p>
            <a:endParaRPr lang="en-US" sz="1800"/>
          </a:p>
        </p:txBody>
      </p:sp>
      <p:sp>
        <p:nvSpPr>
          <p:cNvPr id="22542" name="Line 14"/>
          <p:cNvSpPr>
            <a:spLocks noChangeShapeType="1"/>
          </p:cNvSpPr>
          <p:nvPr/>
        </p:nvSpPr>
        <p:spPr bwMode="auto">
          <a:xfrm flipV="1">
            <a:off x="1116013" y="2624138"/>
            <a:ext cx="0" cy="215900"/>
          </a:xfrm>
          <a:prstGeom prst="line">
            <a:avLst/>
          </a:prstGeom>
          <a:noFill/>
          <a:ln w="9525">
            <a:solidFill>
              <a:schemeClr val="tx1"/>
            </a:solidFill>
            <a:round/>
            <a:headEnd/>
            <a:tailEnd type="arrow" w="med" len="med"/>
          </a:ln>
        </p:spPr>
        <p:txBody>
          <a:bodyPr anchor="ctr"/>
          <a:lstStyle/>
          <a:p>
            <a:endParaRPr lang="en-US" sz="1800"/>
          </a:p>
        </p:txBody>
      </p:sp>
      <p:sp>
        <p:nvSpPr>
          <p:cNvPr id="22543" name="Line 15"/>
          <p:cNvSpPr>
            <a:spLocks noChangeShapeType="1"/>
          </p:cNvSpPr>
          <p:nvPr/>
        </p:nvSpPr>
        <p:spPr bwMode="auto">
          <a:xfrm>
            <a:off x="5724525" y="2552700"/>
            <a:ext cx="0" cy="215900"/>
          </a:xfrm>
          <a:prstGeom prst="line">
            <a:avLst/>
          </a:prstGeom>
          <a:noFill/>
          <a:ln w="9525">
            <a:solidFill>
              <a:schemeClr val="tx1"/>
            </a:solidFill>
            <a:round/>
            <a:headEnd/>
            <a:tailEnd type="arrow" w="med" len="med"/>
          </a:ln>
        </p:spPr>
        <p:txBody>
          <a:bodyPr anchor="ctr"/>
          <a:lstStyle/>
          <a:p>
            <a:endParaRPr lang="en-US" sz="1800"/>
          </a:p>
        </p:txBody>
      </p:sp>
      <p:sp>
        <p:nvSpPr>
          <p:cNvPr id="22544" name="Line 16"/>
          <p:cNvSpPr>
            <a:spLocks noChangeShapeType="1"/>
          </p:cNvSpPr>
          <p:nvPr/>
        </p:nvSpPr>
        <p:spPr bwMode="auto">
          <a:xfrm>
            <a:off x="5940425" y="6008688"/>
            <a:ext cx="287338" cy="0"/>
          </a:xfrm>
          <a:prstGeom prst="line">
            <a:avLst/>
          </a:prstGeom>
          <a:noFill/>
          <a:ln w="9525">
            <a:solidFill>
              <a:schemeClr val="tx1"/>
            </a:solidFill>
            <a:round/>
            <a:headEnd/>
            <a:tailEnd type="arrow" w="med" len="med"/>
          </a:ln>
        </p:spPr>
        <p:txBody>
          <a:bodyPr anchor="ctr"/>
          <a:lstStyle/>
          <a:p>
            <a:endParaRPr lang="en-US" sz="1800"/>
          </a:p>
        </p:txBody>
      </p:sp>
      <p:sp>
        <p:nvSpPr>
          <p:cNvPr id="22545" name="Rectangle 17"/>
          <p:cNvSpPr>
            <a:spLocks noChangeArrowheads="1"/>
          </p:cNvSpPr>
          <p:nvPr/>
        </p:nvSpPr>
        <p:spPr bwMode="auto">
          <a:xfrm>
            <a:off x="4643438" y="1903413"/>
            <a:ext cx="433387" cy="504825"/>
          </a:xfrm>
          <a:prstGeom prst="rect">
            <a:avLst/>
          </a:prstGeom>
          <a:noFill/>
          <a:ln w="19050" algn="ctr">
            <a:solidFill>
              <a:schemeClr val="tx1"/>
            </a:solidFill>
            <a:miter lim="800000"/>
            <a:headEnd/>
            <a:tailEnd/>
          </a:ln>
        </p:spPr>
        <p:txBody>
          <a:bodyPr wrap="none" anchor="ctr"/>
          <a:lstStyle/>
          <a:p>
            <a:endParaRPr lang="en-US" sz="1800"/>
          </a:p>
        </p:txBody>
      </p:sp>
      <p:sp>
        <p:nvSpPr>
          <p:cNvPr id="22546" name="Line 18"/>
          <p:cNvSpPr>
            <a:spLocks noChangeShapeType="1"/>
          </p:cNvSpPr>
          <p:nvPr/>
        </p:nvSpPr>
        <p:spPr bwMode="auto">
          <a:xfrm>
            <a:off x="4643438" y="2047875"/>
            <a:ext cx="433387" cy="0"/>
          </a:xfrm>
          <a:prstGeom prst="line">
            <a:avLst/>
          </a:prstGeom>
          <a:noFill/>
          <a:ln w="28575">
            <a:solidFill>
              <a:schemeClr val="tx1"/>
            </a:solidFill>
            <a:round/>
            <a:headEnd/>
            <a:tailEnd/>
          </a:ln>
        </p:spPr>
        <p:txBody>
          <a:bodyPr anchor="ctr"/>
          <a:lstStyle/>
          <a:p>
            <a:endParaRPr lang="en-US" sz="1800"/>
          </a:p>
        </p:txBody>
      </p:sp>
      <p:sp>
        <p:nvSpPr>
          <p:cNvPr id="22547" name="Rectangle 19"/>
          <p:cNvSpPr>
            <a:spLocks noChangeArrowheads="1"/>
          </p:cNvSpPr>
          <p:nvPr/>
        </p:nvSpPr>
        <p:spPr bwMode="auto">
          <a:xfrm>
            <a:off x="6443663" y="2684463"/>
            <a:ext cx="2592387" cy="369332"/>
          </a:xfrm>
          <a:prstGeom prst="rect">
            <a:avLst/>
          </a:prstGeom>
          <a:noFill/>
          <a:ln w="9525" algn="ctr">
            <a:noFill/>
            <a:miter lim="800000"/>
            <a:headEnd/>
            <a:tailEnd/>
          </a:ln>
        </p:spPr>
        <p:txBody>
          <a:bodyPr>
            <a:spAutoFit/>
          </a:bodyPr>
          <a:lstStyle/>
          <a:p>
            <a:pPr algn="ctr"/>
            <a:r>
              <a:rPr lang="en-US" sz="1800" b="0"/>
              <a:t>analyte mixture</a:t>
            </a:r>
          </a:p>
        </p:txBody>
      </p:sp>
      <p:sp>
        <p:nvSpPr>
          <p:cNvPr id="22548" name="Rectangle 20"/>
          <p:cNvSpPr>
            <a:spLocks noChangeArrowheads="1"/>
          </p:cNvSpPr>
          <p:nvPr/>
        </p:nvSpPr>
        <p:spPr bwMode="auto">
          <a:xfrm>
            <a:off x="3995738" y="3921125"/>
            <a:ext cx="1584325" cy="369332"/>
          </a:xfrm>
          <a:prstGeom prst="rect">
            <a:avLst/>
          </a:prstGeom>
          <a:noFill/>
          <a:ln w="9525" algn="ctr">
            <a:noFill/>
            <a:miter lim="800000"/>
            <a:headEnd/>
            <a:tailEnd/>
          </a:ln>
        </p:spPr>
        <p:txBody>
          <a:bodyPr>
            <a:spAutoFit/>
          </a:bodyPr>
          <a:lstStyle/>
          <a:p>
            <a:pPr algn="ctr"/>
            <a:r>
              <a:rPr lang="en-US" sz="1800" b="0"/>
              <a:t>column</a:t>
            </a:r>
          </a:p>
        </p:txBody>
      </p:sp>
      <p:sp>
        <p:nvSpPr>
          <p:cNvPr id="22549" name="Rectangle 21"/>
          <p:cNvSpPr>
            <a:spLocks noChangeArrowheads="1"/>
          </p:cNvSpPr>
          <p:nvPr/>
        </p:nvSpPr>
        <p:spPr bwMode="auto">
          <a:xfrm>
            <a:off x="3779838" y="1400175"/>
            <a:ext cx="2232025" cy="369332"/>
          </a:xfrm>
          <a:prstGeom prst="rect">
            <a:avLst/>
          </a:prstGeom>
          <a:noFill/>
          <a:ln w="9525" algn="ctr">
            <a:noFill/>
            <a:miter lim="800000"/>
            <a:headEnd/>
            <a:tailEnd/>
          </a:ln>
        </p:spPr>
        <p:txBody>
          <a:bodyPr>
            <a:spAutoFit/>
          </a:bodyPr>
          <a:lstStyle/>
          <a:p>
            <a:r>
              <a:rPr lang="en-US" sz="1800" b="0"/>
              <a:t>injection valve</a:t>
            </a:r>
          </a:p>
        </p:txBody>
      </p:sp>
      <p:sp>
        <p:nvSpPr>
          <p:cNvPr id="22550" name="Line 22"/>
          <p:cNvSpPr>
            <a:spLocks noChangeShapeType="1"/>
          </p:cNvSpPr>
          <p:nvPr/>
        </p:nvSpPr>
        <p:spPr bwMode="auto">
          <a:xfrm flipV="1">
            <a:off x="6588125" y="4508500"/>
            <a:ext cx="0" cy="935038"/>
          </a:xfrm>
          <a:prstGeom prst="line">
            <a:avLst/>
          </a:prstGeom>
          <a:noFill/>
          <a:ln w="9525">
            <a:solidFill>
              <a:schemeClr val="tx1"/>
            </a:solidFill>
            <a:round/>
            <a:headEnd/>
            <a:tailEnd type="arrow" w="med" len="med"/>
          </a:ln>
        </p:spPr>
        <p:txBody>
          <a:bodyPr anchor="ctr"/>
          <a:lstStyle/>
          <a:p>
            <a:endParaRPr lang="en-US" sz="1800"/>
          </a:p>
        </p:txBody>
      </p:sp>
      <p:sp>
        <p:nvSpPr>
          <p:cNvPr id="22551" name="Line 23"/>
          <p:cNvSpPr>
            <a:spLocks noChangeShapeType="1"/>
          </p:cNvSpPr>
          <p:nvPr/>
        </p:nvSpPr>
        <p:spPr bwMode="auto">
          <a:xfrm>
            <a:off x="6588125" y="5443538"/>
            <a:ext cx="1800225" cy="1587"/>
          </a:xfrm>
          <a:prstGeom prst="line">
            <a:avLst/>
          </a:prstGeom>
          <a:noFill/>
          <a:ln w="9525">
            <a:solidFill>
              <a:schemeClr val="tx1"/>
            </a:solidFill>
            <a:round/>
            <a:headEnd/>
            <a:tailEnd type="arrow" w="med" len="med"/>
          </a:ln>
        </p:spPr>
        <p:txBody>
          <a:bodyPr anchor="ctr"/>
          <a:lstStyle/>
          <a:p>
            <a:endParaRPr lang="en-US" sz="1800"/>
          </a:p>
        </p:txBody>
      </p:sp>
      <p:sp>
        <p:nvSpPr>
          <p:cNvPr id="22552" name="Rectangle 24"/>
          <p:cNvSpPr>
            <a:spLocks noChangeArrowheads="1"/>
          </p:cNvSpPr>
          <p:nvPr/>
        </p:nvSpPr>
        <p:spPr bwMode="auto">
          <a:xfrm>
            <a:off x="7380288" y="2192338"/>
            <a:ext cx="719137" cy="504825"/>
          </a:xfrm>
          <a:prstGeom prst="rect">
            <a:avLst/>
          </a:prstGeom>
          <a:solidFill>
            <a:schemeClr val="accent1"/>
          </a:solidFill>
          <a:ln w="9525" algn="ctr">
            <a:noFill/>
            <a:miter lim="800000"/>
            <a:headEnd/>
            <a:tailEnd/>
          </a:ln>
        </p:spPr>
        <p:txBody>
          <a:bodyPr wrap="none" anchor="ctr"/>
          <a:lstStyle/>
          <a:p>
            <a:endParaRPr lang="en-US" sz="1800"/>
          </a:p>
        </p:txBody>
      </p:sp>
      <p:sp>
        <p:nvSpPr>
          <p:cNvPr id="22553" name="Freeform 25"/>
          <p:cNvSpPr>
            <a:spLocks/>
          </p:cNvSpPr>
          <p:nvPr/>
        </p:nvSpPr>
        <p:spPr bwMode="auto">
          <a:xfrm>
            <a:off x="7380288" y="2120900"/>
            <a:ext cx="719137" cy="576263"/>
          </a:xfrm>
          <a:custGeom>
            <a:avLst/>
            <a:gdLst>
              <a:gd name="T0" fmla="*/ 0 w 590"/>
              <a:gd name="T1" fmla="*/ 0 h 636"/>
              <a:gd name="T2" fmla="*/ 0 w 590"/>
              <a:gd name="T3" fmla="*/ 636 h 636"/>
              <a:gd name="T4" fmla="*/ 590 w 590"/>
              <a:gd name="T5" fmla="*/ 636 h 636"/>
              <a:gd name="T6" fmla="*/ 590 w 590"/>
              <a:gd name="T7" fmla="*/ 0 h 636"/>
              <a:gd name="T8" fmla="*/ 0 60000 65536"/>
              <a:gd name="T9" fmla="*/ 0 60000 65536"/>
              <a:gd name="T10" fmla="*/ 0 60000 65536"/>
              <a:gd name="T11" fmla="*/ 0 60000 65536"/>
              <a:gd name="T12" fmla="*/ 0 w 590"/>
              <a:gd name="T13" fmla="*/ 0 h 636"/>
              <a:gd name="T14" fmla="*/ 590 w 590"/>
              <a:gd name="T15" fmla="*/ 636 h 636"/>
            </a:gdLst>
            <a:ahLst/>
            <a:cxnLst>
              <a:cxn ang="T8">
                <a:pos x="T0" y="T1"/>
              </a:cxn>
              <a:cxn ang="T9">
                <a:pos x="T2" y="T3"/>
              </a:cxn>
              <a:cxn ang="T10">
                <a:pos x="T4" y="T5"/>
              </a:cxn>
              <a:cxn ang="T11">
                <a:pos x="T6" y="T7"/>
              </a:cxn>
            </a:cxnLst>
            <a:rect l="T12" t="T13" r="T14" b="T15"/>
            <a:pathLst>
              <a:path w="590" h="636">
                <a:moveTo>
                  <a:pt x="0" y="0"/>
                </a:moveTo>
                <a:lnTo>
                  <a:pt x="0" y="636"/>
                </a:lnTo>
                <a:lnTo>
                  <a:pt x="590" y="636"/>
                </a:lnTo>
                <a:lnTo>
                  <a:pt x="590" y="0"/>
                </a:lnTo>
              </a:path>
            </a:pathLst>
          </a:custGeom>
          <a:noFill/>
          <a:ln w="28575">
            <a:solidFill>
              <a:schemeClr val="tx1"/>
            </a:solidFill>
            <a:round/>
            <a:headEnd/>
            <a:tailEnd/>
          </a:ln>
        </p:spPr>
        <p:txBody>
          <a:bodyPr anchor="ctr"/>
          <a:lstStyle/>
          <a:p>
            <a:endParaRPr lang="en-US" sz="1800"/>
          </a:p>
        </p:txBody>
      </p:sp>
      <p:sp>
        <p:nvSpPr>
          <p:cNvPr id="22554" name="Oval 26"/>
          <p:cNvSpPr>
            <a:spLocks noChangeArrowheads="1"/>
          </p:cNvSpPr>
          <p:nvPr/>
        </p:nvSpPr>
        <p:spPr bwMode="auto">
          <a:xfrm>
            <a:off x="7885113" y="2265363"/>
            <a:ext cx="71437" cy="71437"/>
          </a:xfrm>
          <a:prstGeom prst="ellipse">
            <a:avLst/>
          </a:prstGeom>
          <a:solidFill>
            <a:srgbClr val="F654DF"/>
          </a:solidFill>
          <a:ln w="9525" algn="ctr">
            <a:noFill/>
            <a:round/>
            <a:headEnd/>
            <a:tailEnd/>
          </a:ln>
        </p:spPr>
        <p:txBody>
          <a:bodyPr wrap="none" anchor="ctr"/>
          <a:lstStyle/>
          <a:p>
            <a:endParaRPr lang="en-US" sz="1800"/>
          </a:p>
        </p:txBody>
      </p:sp>
      <p:sp>
        <p:nvSpPr>
          <p:cNvPr id="22555" name="Oval 27"/>
          <p:cNvSpPr>
            <a:spLocks noChangeArrowheads="1"/>
          </p:cNvSpPr>
          <p:nvPr/>
        </p:nvSpPr>
        <p:spPr bwMode="auto">
          <a:xfrm>
            <a:off x="7667625" y="2408238"/>
            <a:ext cx="71438" cy="71437"/>
          </a:xfrm>
          <a:prstGeom prst="ellipse">
            <a:avLst/>
          </a:prstGeom>
          <a:solidFill>
            <a:srgbClr val="F654DF"/>
          </a:solidFill>
          <a:ln w="9525" algn="ctr">
            <a:noFill/>
            <a:round/>
            <a:headEnd/>
            <a:tailEnd/>
          </a:ln>
        </p:spPr>
        <p:txBody>
          <a:bodyPr wrap="none" anchor="ctr"/>
          <a:lstStyle/>
          <a:p>
            <a:endParaRPr lang="en-US" sz="1800"/>
          </a:p>
        </p:txBody>
      </p:sp>
      <p:sp>
        <p:nvSpPr>
          <p:cNvPr id="22556" name="Oval 28"/>
          <p:cNvSpPr>
            <a:spLocks noChangeArrowheads="1"/>
          </p:cNvSpPr>
          <p:nvPr/>
        </p:nvSpPr>
        <p:spPr bwMode="auto">
          <a:xfrm>
            <a:off x="7956550" y="2552700"/>
            <a:ext cx="71438" cy="71438"/>
          </a:xfrm>
          <a:prstGeom prst="ellipse">
            <a:avLst/>
          </a:prstGeom>
          <a:solidFill>
            <a:srgbClr val="F654DF"/>
          </a:solidFill>
          <a:ln w="9525" algn="ctr">
            <a:noFill/>
            <a:round/>
            <a:headEnd/>
            <a:tailEnd/>
          </a:ln>
        </p:spPr>
        <p:txBody>
          <a:bodyPr wrap="none" anchor="ctr"/>
          <a:lstStyle/>
          <a:p>
            <a:endParaRPr lang="en-US" sz="1800"/>
          </a:p>
        </p:txBody>
      </p:sp>
      <p:sp>
        <p:nvSpPr>
          <p:cNvPr id="22557" name="Oval 29"/>
          <p:cNvSpPr>
            <a:spLocks noChangeArrowheads="1"/>
          </p:cNvSpPr>
          <p:nvPr/>
        </p:nvSpPr>
        <p:spPr bwMode="auto">
          <a:xfrm>
            <a:off x="7524750" y="2481263"/>
            <a:ext cx="71438" cy="71437"/>
          </a:xfrm>
          <a:prstGeom prst="ellipse">
            <a:avLst/>
          </a:prstGeom>
          <a:solidFill>
            <a:srgbClr val="F654DF"/>
          </a:solidFill>
          <a:ln w="9525" algn="ctr">
            <a:noFill/>
            <a:round/>
            <a:headEnd/>
            <a:tailEnd/>
          </a:ln>
        </p:spPr>
        <p:txBody>
          <a:bodyPr wrap="none" anchor="ctr"/>
          <a:lstStyle/>
          <a:p>
            <a:pPr algn="ctr"/>
            <a:endParaRPr lang="en-US" sz="1800" b="0">
              <a:solidFill>
                <a:srgbClr val="F654DF"/>
              </a:solidFill>
            </a:endParaRPr>
          </a:p>
        </p:txBody>
      </p:sp>
      <p:sp>
        <p:nvSpPr>
          <p:cNvPr id="22558" name="Oval 30"/>
          <p:cNvSpPr>
            <a:spLocks noChangeArrowheads="1"/>
          </p:cNvSpPr>
          <p:nvPr/>
        </p:nvSpPr>
        <p:spPr bwMode="auto">
          <a:xfrm>
            <a:off x="7812088" y="2408238"/>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22559" name="Oval 31"/>
          <p:cNvSpPr>
            <a:spLocks noChangeArrowheads="1"/>
          </p:cNvSpPr>
          <p:nvPr/>
        </p:nvSpPr>
        <p:spPr bwMode="auto">
          <a:xfrm>
            <a:off x="7740650" y="2265363"/>
            <a:ext cx="71438" cy="71437"/>
          </a:xfrm>
          <a:prstGeom prst="ellipse">
            <a:avLst/>
          </a:prstGeom>
          <a:solidFill>
            <a:srgbClr val="66FF66"/>
          </a:solidFill>
          <a:ln w="9525" algn="ctr">
            <a:noFill/>
            <a:round/>
            <a:headEnd/>
            <a:tailEnd/>
          </a:ln>
        </p:spPr>
        <p:txBody>
          <a:bodyPr wrap="none" anchor="ctr"/>
          <a:lstStyle/>
          <a:p>
            <a:endParaRPr lang="en-US" sz="1800"/>
          </a:p>
        </p:txBody>
      </p:sp>
      <p:sp>
        <p:nvSpPr>
          <p:cNvPr id="22560" name="Oval 32"/>
          <p:cNvSpPr>
            <a:spLocks noChangeArrowheads="1"/>
          </p:cNvSpPr>
          <p:nvPr/>
        </p:nvSpPr>
        <p:spPr bwMode="auto">
          <a:xfrm>
            <a:off x="7453313" y="2265363"/>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22561" name="Oval 33"/>
          <p:cNvSpPr>
            <a:spLocks noChangeArrowheads="1"/>
          </p:cNvSpPr>
          <p:nvPr/>
        </p:nvSpPr>
        <p:spPr bwMode="auto">
          <a:xfrm>
            <a:off x="7524750" y="2336800"/>
            <a:ext cx="71438" cy="71438"/>
          </a:xfrm>
          <a:prstGeom prst="ellipse">
            <a:avLst/>
          </a:prstGeom>
          <a:solidFill>
            <a:srgbClr val="FF9900"/>
          </a:solidFill>
          <a:ln w="9525" algn="ctr">
            <a:noFill/>
            <a:round/>
            <a:headEnd/>
            <a:tailEnd/>
          </a:ln>
        </p:spPr>
        <p:txBody>
          <a:bodyPr wrap="none" anchor="ctr"/>
          <a:lstStyle/>
          <a:p>
            <a:endParaRPr lang="en-US" sz="1800"/>
          </a:p>
        </p:txBody>
      </p:sp>
      <p:sp>
        <p:nvSpPr>
          <p:cNvPr id="22562" name="Oval 34"/>
          <p:cNvSpPr>
            <a:spLocks noChangeArrowheads="1"/>
          </p:cNvSpPr>
          <p:nvPr/>
        </p:nvSpPr>
        <p:spPr bwMode="auto">
          <a:xfrm>
            <a:off x="7596188" y="2552700"/>
            <a:ext cx="71437" cy="71438"/>
          </a:xfrm>
          <a:prstGeom prst="ellipse">
            <a:avLst/>
          </a:prstGeom>
          <a:solidFill>
            <a:srgbClr val="FF9900"/>
          </a:solidFill>
          <a:ln w="9525" algn="ctr">
            <a:noFill/>
            <a:round/>
            <a:headEnd/>
            <a:tailEnd/>
          </a:ln>
        </p:spPr>
        <p:txBody>
          <a:bodyPr wrap="none" anchor="ctr"/>
          <a:lstStyle/>
          <a:p>
            <a:endParaRPr lang="en-US" sz="1800"/>
          </a:p>
        </p:txBody>
      </p:sp>
      <p:sp>
        <p:nvSpPr>
          <p:cNvPr id="22563" name="Oval 35"/>
          <p:cNvSpPr>
            <a:spLocks noChangeArrowheads="1"/>
          </p:cNvSpPr>
          <p:nvPr/>
        </p:nvSpPr>
        <p:spPr bwMode="auto">
          <a:xfrm>
            <a:off x="7451725" y="2552700"/>
            <a:ext cx="71438" cy="71438"/>
          </a:xfrm>
          <a:prstGeom prst="ellipse">
            <a:avLst/>
          </a:prstGeom>
          <a:solidFill>
            <a:srgbClr val="66FF66"/>
          </a:solidFill>
          <a:ln w="9525" algn="ctr">
            <a:noFill/>
            <a:round/>
            <a:headEnd/>
            <a:tailEnd/>
          </a:ln>
        </p:spPr>
        <p:txBody>
          <a:bodyPr wrap="none" anchor="ctr"/>
          <a:lstStyle/>
          <a:p>
            <a:endParaRPr lang="en-US" sz="1800"/>
          </a:p>
        </p:txBody>
      </p:sp>
      <p:sp>
        <p:nvSpPr>
          <p:cNvPr id="22564" name="Oval 36"/>
          <p:cNvSpPr>
            <a:spLocks noChangeArrowheads="1"/>
          </p:cNvSpPr>
          <p:nvPr/>
        </p:nvSpPr>
        <p:spPr bwMode="auto">
          <a:xfrm>
            <a:off x="7812088" y="2552700"/>
            <a:ext cx="71437" cy="71438"/>
          </a:xfrm>
          <a:prstGeom prst="ellipse">
            <a:avLst/>
          </a:prstGeom>
          <a:solidFill>
            <a:srgbClr val="66FF66"/>
          </a:solidFill>
          <a:ln w="9525" algn="ctr">
            <a:noFill/>
            <a:round/>
            <a:headEnd/>
            <a:tailEnd/>
          </a:ln>
        </p:spPr>
        <p:txBody>
          <a:bodyPr wrap="none" anchor="ctr"/>
          <a:lstStyle/>
          <a:p>
            <a:endParaRPr lang="en-US" sz="1800"/>
          </a:p>
        </p:txBody>
      </p:sp>
      <p:sp>
        <p:nvSpPr>
          <p:cNvPr id="22565" name="Oval 37"/>
          <p:cNvSpPr>
            <a:spLocks noChangeArrowheads="1"/>
          </p:cNvSpPr>
          <p:nvPr/>
        </p:nvSpPr>
        <p:spPr bwMode="auto">
          <a:xfrm>
            <a:off x="7596188" y="2265363"/>
            <a:ext cx="71437" cy="71437"/>
          </a:xfrm>
          <a:prstGeom prst="ellipse">
            <a:avLst/>
          </a:prstGeom>
          <a:solidFill>
            <a:srgbClr val="66FF66"/>
          </a:solidFill>
          <a:ln w="9525" algn="ctr">
            <a:noFill/>
            <a:round/>
            <a:headEnd/>
            <a:tailEnd/>
          </a:ln>
        </p:spPr>
        <p:txBody>
          <a:bodyPr wrap="none" anchor="ctr"/>
          <a:lstStyle/>
          <a:p>
            <a:endParaRPr lang="en-US" sz="1800"/>
          </a:p>
        </p:txBody>
      </p:sp>
      <p:sp>
        <p:nvSpPr>
          <p:cNvPr id="39" name="Rectangle 2"/>
          <p:cNvSpPr>
            <a:spLocks noGrp="1" noChangeArrowheads="1"/>
          </p:cNvSpPr>
          <p:nvPr>
            <p:ph type="title"/>
          </p:nvPr>
        </p:nvSpPr>
        <p:spPr>
          <a:xfrm>
            <a:off x="0" y="0"/>
            <a:ext cx="7010400" cy="685800"/>
          </a:xfrm>
        </p:spPr>
        <p:txBody>
          <a:bodyPr/>
          <a:lstStyle/>
          <a:p>
            <a:pPr eaLnBrk="1" hangingPunct="1"/>
            <a:r>
              <a:rPr lang="en-US" sz="2600" dirty="0" smtClean="0"/>
              <a:t>HPLC (High Performance Liquid Chromatography)</a:t>
            </a:r>
          </a:p>
        </p:txBody>
      </p:sp>
      <p:sp>
        <p:nvSpPr>
          <p:cNvPr id="2" name="Slide Number Placeholder 1"/>
          <p:cNvSpPr>
            <a:spLocks noGrp="1"/>
          </p:cNvSpPr>
          <p:nvPr>
            <p:ph type="sldNum" sz="quarter" idx="10"/>
          </p:nvPr>
        </p:nvSpPr>
        <p:spPr/>
        <p:txBody>
          <a:bodyPr/>
          <a:lstStyle/>
          <a:p>
            <a:pPr>
              <a:defRPr/>
            </a:pPr>
            <a:fld id="{41B0E2A2-38C9-407E-9B30-D35E37AC93A0}" type="slidenum">
              <a:rPr lang="de-DE" smtClean="0"/>
              <a:pPr>
                <a:defRPr/>
              </a:pPr>
              <a:t>11</a:t>
            </a:fld>
            <a:endParaRPr lang="de-DE"/>
          </a:p>
        </p:txBody>
      </p:sp>
    </p:spTree>
    <p:extLst>
      <p:ext uri="{BB962C8B-B14F-4D97-AF65-F5344CB8AC3E}">
        <p14:creationId xmlns:p14="http://schemas.microsoft.com/office/powerpoint/2010/main" val="22774142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AutoShape 3"/>
          <p:cNvSpPr>
            <a:spLocks noChangeArrowheads="1"/>
          </p:cNvSpPr>
          <p:nvPr/>
        </p:nvSpPr>
        <p:spPr bwMode="auto">
          <a:xfrm>
            <a:off x="6527800" y="5734050"/>
            <a:ext cx="1441450" cy="647700"/>
          </a:xfrm>
          <a:prstGeom prst="roundRect">
            <a:avLst>
              <a:gd name="adj" fmla="val 16667"/>
            </a:avLst>
          </a:prstGeom>
          <a:solidFill>
            <a:schemeClr val="bg1"/>
          </a:solidFill>
          <a:ln w="28575" algn="ctr">
            <a:solidFill>
              <a:schemeClr val="tx1"/>
            </a:solidFill>
            <a:round/>
            <a:headEnd/>
            <a:tailEnd/>
          </a:ln>
          <a:effectLst>
            <a:outerShdw dist="107763" dir="13500000" algn="ctr" rotWithShape="0">
              <a:srgbClr val="808080">
                <a:alpha val="50000"/>
              </a:srgbClr>
            </a:outerShdw>
          </a:effectLst>
        </p:spPr>
        <p:txBody>
          <a:bodyPr wrap="none" anchor="ctr"/>
          <a:lstStyle/>
          <a:p>
            <a:pPr algn="ctr">
              <a:defRPr/>
            </a:pPr>
            <a:r>
              <a:rPr lang="en-US" sz="1800" b="0"/>
              <a:t>detector</a:t>
            </a:r>
          </a:p>
        </p:txBody>
      </p:sp>
      <p:sp>
        <p:nvSpPr>
          <p:cNvPr id="23556" name="Rectangle 4"/>
          <p:cNvSpPr>
            <a:spLocks noChangeArrowheads="1"/>
          </p:cNvSpPr>
          <p:nvPr/>
        </p:nvSpPr>
        <p:spPr bwMode="auto">
          <a:xfrm>
            <a:off x="684213" y="3127375"/>
            <a:ext cx="719137" cy="504825"/>
          </a:xfrm>
          <a:prstGeom prst="rect">
            <a:avLst/>
          </a:prstGeom>
          <a:solidFill>
            <a:schemeClr val="accent1"/>
          </a:solidFill>
          <a:ln w="9525" algn="ctr">
            <a:noFill/>
            <a:miter lim="800000"/>
            <a:headEnd/>
            <a:tailEnd/>
          </a:ln>
        </p:spPr>
        <p:txBody>
          <a:bodyPr wrap="none" anchor="ctr"/>
          <a:lstStyle/>
          <a:p>
            <a:endParaRPr lang="en-US" sz="1800"/>
          </a:p>
        </p:txBody>
      </p:sp>
      <p:sp>
        <p:nvSpPr>
          <p:cNvPr id="23557" name="Freeform 5"/>
          <p:cNvSpPr>
            <a:spLocks/>
          </p:cNvSpPr>
          <p:nvPr/>
        </p:nvSpPr>
        <p:spPr bwMode="auto">
          <a:xfrm>
            <a:off x="684213" y="3055938"/>
            <a:ext cx="719137" cy="576262"/>
          </a:xfrm>
          <a:custGeom>
            <a:avLst/>
            <a:gdLst>
              <a:gd name="T0" fmla="*/ 0 w 590"/>
              <a:gd name="T1" fmla="*/ 0 h 636"/>
              <a:gd name="T2" fmla="*/ 0 w 590"/>
              <a:gd name="T3" fmla="*/ 636 h 636"/>
              <a:gd name="T4" fmla="*/ 590 w 590"/>
              <a:gd name="T5" fmla="*/ 636 h 636"/>
              <a:gd name="T6" fmla="*/ 590 w 590"/>
              <a:gd name="T7" fmla="*/ 0 h 636"/>
              <a:gd name="T8" fmla="*/ 0 60000 65536"/>
              <a:gd name="T9" fmla="*/ 0 60000 65536"/>
              <a:gd name="T10" fmla="*/ 0 60000 65536"/>
              <a:gd name="T11" fmla="*/ 0 60000 65536"/>
              <a:gd name="T12" fmla="*/ 0 w 590"/>
              <a:gd name="T13" fmla="*/ 0 h 636"/>
              <a:gd name="T14" fmla="*/ 590 w 590"/>
              <a:gd name="T15" fmla="*/ 636 h 636"/>
            </a:gdLst>
            <a:ahLst/>
            <a:cxnLst>
              <a:cxn ang="T8">
                <a:pos x="T0" y="T1"/>
              </a:cxn>
              <a:cxn ang="T9">
                <a:pos x="T2" y="T3"/>
              </a:cxn>
              <a:cxn ang="T10">
                <a:pos x="T4" y="T5"/>
              </a:cxn>
              <a:cxn ang="T11">
                <a:pos x="T6" y="T7"/>
              </a:cxn>
            </a:cxnLst>
            <a:rect l="T12" t="T13" r="T14" b="T15"/>
            <a:pathLst>
              <a:path w="590" h="636">
                <a:moveTo>
                  <a:pt x="0" y="0"/>
                </a:moveTo>
                <a:lnTo>
                  <a:pt x="0" y="636"/>
                </a:lnTo>
                <a:lnTo>
                  <a:pt x="590" y="636"/>
                </a:lnTo>
                <a:lnTo>
                  <a:pt x="590" y="0"/>
                </a:lnTo>
              </a:path>
            </a:pathLst>
          </a:custGeom>
          <a:noFill/>
          <a:ln w="28575">
            <a:solidFill>
              <a:schemeClr val="tx1"/>
            </a:solidFill>
            <a:round/>
            <a:headEnd/>
            <a:tailEnd/>
          </a:ln>
        </p:spPr>
        <p:txBody>
          <a:bodyPr anchor="ctr"/>
          <a:lstStyle/>
          <a:p>
            <a:endParaRPr lang="en-US" sz="1800"/>
          </a:p>
        </p:txBody>
      </p:sp>
      <p:sp>
        <p:nvSpPr>
          <p:cNvPr id="23558" name="Line 6"/>
          <p:cNvSpPr>
            <a:spLocks noChangeShapeType="1"/>
          </p:cNvSpPr>
          <p:nvPr/>
        </p:nvSpPr>
        <p:spPr bwMode="auto">
          <a:xfrm>
            <a:off x="1042988" y="2551113"/>
            <a:ext cx="0" cy="720725"/>
          </a:xfrm>
          <a:prstGeom prst="line">
            <a:avLst/>
          </a:prstGeom>
          <a:noFill/>
          <a:ln w="28575">
            <a:solidFill>
              <a:schemeClr val="tx1"/>
            </a:solidFill>
            <a:round/>
            <a:headEnd/>
            <a:tailEnd/>
          </a:ln>
        </p:spPr>
        <p:txBody>
          <a:bodyPr anchor="ctr"/>
          <a:lstStyle/>
          <a:p>
            <a:endParaRPr lang="en-US" sz="1800"/>
          </a:p>
        </p:txBody>
      </p:sp>
      <p:sp>
        <p:nvSpPr>
          <p:cNvPr id="23559" name="Line 7"/>
          <p:cNvSpPr>
            <a:spLocks noChangeShapeType="1"/>
          </p:cNvSpPr>
          <p:nvPr/>
        </p:nvSpPr>
        <p:spPr bwMode="auto">
          <a:xfrm>
            <a:off x="1692275" y="2263775"/>
            <a:ext cx="3959225" cy="0"/>
          </a:xfrm>
          <a:prstGeom prst="line">
            <a:avLst/>
          </a:prstGeom>
          <a:noFill/>
          <a:ln w="28575">
            <a:solidFill>
              <a:schemeClr val="tx1"/>
            </a:solidFill>
            <a:round/>
            <a:headEnd/>
            <a:tailEnd/>
          </a:ln>
        </p:spPr>
        <p:txBody>
          <a:bodyPr anchor="ctr"/>
          <a:lstStyle/>
          <a:p>
            <a:endParaRPr lang="en-US" sz="1800"/>
          </a:p>
        </p:txBody>
      </p:sp>
      <p:sp>
        <p:nvSpPr>
          <p:cNvPr id="23560" name="Line 8"/>
          <p:cNvSpPr>
            <a:spLocks noChangeShapeType="1"/>
          </p:cNvSpPr>
          <p:nvPr/>
        </p:nvSpPr>
        <p:spPr bwMode="auto">
          <a:xfrm>
            <a:off x="5646738" y="2251075"/>
            <a:ext cx="4762" cy="877888"/>
          </a:xfrm>
          <a:prstGeom prst="line">
            <a:avLst/>
          </a:prstGeom>
          <a:noFill/>
          <a:ln w="28575">
            <a:solidFill>
              <a:schemeClr val="tx1"/>
            </a:solidFill>
            <a:round/>
            <a:headEnd/>
            <a:tailEnd/>
          </a:ln>
        </p:spPr>
        <p:txBody>
          <a:bodyPr anchor="ctr"/>
          <a:lstStyle/>
          <a:p>
            <a:endParaRPr lang="en-US" sz="1800"/>
          </a:p>
        </p:txBody>
      </p:sp>
      <p:sp>
        <p:nvSpPr>
          <p:cNvPr id="23561" name="Freeform 9" descr="Newsprint"/>
          <p:cNvSpPr>
            <a:spLocks/>
          </p:cNvSpPr>
          <p:nvPr/>
        </p:nvSpPr>
        <p:spPr bwMode="auto">
          <a:xfrm>
            <a:off x="5397500" y="3116263"/>
            <a:ext cx="504825" cy="2520950"/>
          </a:xfrm>
          <a:custGeom>
            <a:avLst/>
            <a:gdLst>
              <a:gd name="T0" fmla="*/ 0 w 453"/>
              <a:gd name="T1" fmla="*/ 136 h 2314"/>
              <a:gd name="T2" fmla="*/ 226 w 453"/>
              <a:gd name="T3" fmla="*/ 0 h 2314"/>
              <a:gd name="T4" fmla="*/ 453 w 453"/>
              <a:gd name="T5" fmla="*/ 136 h 2314"/>
              <a:gd name="T6" fmla="*/ 453 w 453"/>
              <a:gd name="T7" fmla="*/ 1815 h 2314"/>
              <a:gd name="T8" fmla="*/ 226 w 453"/>
              <a:gd name="T9" fmla="*/ 2314 h 2314"/>
              <a:gd name="T10" fmla="*/ 0 w 453"/>
              <a:gd name="T11" fmla="*/ 1815 h 2314"/>
              <a:gd name="T12" fmla="*/ 0 w 453"/>
              <a:gd name="T13" fmla="*/ 136 h 2314"/>
              <a:gd name="T14" fmla="*/ 0 60000 65536"/>
              <a:gd name="T15" fmla="*/ 0 60000 65536"/>
              <a:gd name="T16" fmla="*/ 0 60000 65536"/>
              <a:gd name="T17" fmla="*/ 0 60000 65536"/>
              <a:gd name="T18" fmla="*/ 0 60000 65536"/>
              <a:gd name="T19" fmla="*/ 0 60000 65536"/>
              <a:gd name="T20" fmla="*/ 0 60000 65536"/>
              <a:gd name="T21" fmla="*/ 0 w 453"/>
              <a:gd name="T22" fmla="*/ 0 h 2314"/>
              <a:gd name="T23" fmla="*/ 453 w 453"/>
              <a:gd name="T24" fmla="*/ 2314 h 2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2314">
                <a:moveTo>
                  <a:pt x="0" y="136"/>
                </a:moveTo>
                <a:lnTo>
                  <a:pt x="226" y="0"/>
                </a:lnTo>
                <a:lnTo>
                  <a:pt x="453" y="136"/>
                </a:lnTo>
                <a:lnTo>
                  <a:pt x="453" y="1815"/>
                </a:lnTo>
                <a:lnTo>
                  <a:pt x="226" y="2314"/>
                </a:lnTo>
                <a:lnTo>
                  <a:pt x="0" y="1815"/>
                </a:lnTo>
                <a:lnTo>
                  <a:pt x="0" y="136"/>
                </a:lnTo>
                <a:close/>
              </a:path>
            </a:pathLst>
          </a:custGeom>
          <a:blipFill dpi="0" rotWithShape="1">
            <a:blip r:embed="rId3"/>
            <a:srcRect/>
            <a:tile tx="0" ty="0" sx="100000" sy="100000" flip="none" algn="tl"/>
          </a:blipFill>
          <a:ln w="28575">
            <a:solidFill>
              <a:schemeClr val="tx1"/>
            </a:solidFill>
            <a:round/>
            <a:headEnd/>
            <a:tailEnd/>
          </a:ln>
        </p:spPr>
        <p:txBody>
          <a:bodyPr anchor="ctr"/>
          <a:lstStyle/>
          <a:p>
            <a:endParaRPr lang="en-US" sz="1800"/>
          </a:p>
        </p:txBody>
      </p:sp>
      <p:sp>
        <p:nvSpPr>
          <p:cNvPr id="257034" name="AutoShape 10"/>
          <p:cNvSpPr>
            <a:spLocks noChangeArrowheads="1"/>
          </p:cNvSpPr>
          <p:nvPr/>
        </p:nvSpPr>
        <p:spPr bwMode="auto">
          <a:xfrm>
            <a:off x="395288" y="1976438"/>
            <a:ext cx="1296987" cy="576262"/>
          </a:xfrm>
          <a:prstGeom prst="roundRect">
            <a:avLst>
              <a:gd name="adj" fmla="val 16667"/>
            </a:avLst>
          </a:prstGeom>
          <a:solidFill>
            <a:schemeClr val="bg1"/>
          </a:solidFill>
          <a:ln w="28575" algn="ctr">
            <a:solidFill>
              <a:schemeClr val="tx1"/>
            </a:solidFill>
            <a:round/>
            <a:headEnd/>
            <a:tailEnd/>
          </a:ln>
          <a:effectLst>
            <a:outerShdw dist="107763" dir="13500000" algn="ctr" rotWithShape="0">
              <a:srgbClr val="808080">
                <a:alpha val="50000"/>
              </a:srgbClr>
            </a:outerShdw>
          </a:effectLst>
        </p:spPr>
        <p:txBody>
          <a:bodyPr wrap="none" anchor="ctr"/>
          <a:lstStyle/>
          <a:p>
            <a:pPr algn="ctr">
              <a:defRPr/>
            </a:pPr>
            <a:r>
              <a:rPr lang="en-US" sz="1800" b="0"/>
              <a:t>pump</a:t>
            </a:r>
          </a:p>
        </p:txBody>
      </p:sp>
      <p:sp>
        <p:nvSpPr>
          <p:cNvPr id="23563" name="Freeform 11"/>
          <p:cNvSpPr>
            <a:spLocks/>
          </p:cNvSpPr>
          <p:nvPr/>
        </p:nvSpPr>
        <p:spPr bwMode="auto">
          <a:xfrm>
            <a:off x="5651500" y="5648325"/>
            <a:ext cx="865188" cy="433388"/>
          </a:xfrm>
          <a:custGeom>
            <a:avLst/>
            <a:gdLst>
              <a:gd name="T0" fmla="*/ 0 w 545"/>
              <a:gd name="T1" fmla="*/ 0 h 273"/>
              <a:gd name="T2" fmla="*/ 0 w 545"/>
              <a:gd name="T3" fmla="*/ 273 h 273"/>
              <a:gd name="T4" fmla="*/ 545 w 545"/>
              <a:gd name="T5" fmla="*/ 273 h 273"/>
              <a:gd name="T6" fmla="*/ 0 60000 65536"/>
              <a:gd name="T7" fmla="*/ 0 60000 65536"/>
              <a:gd name="T8" fmla="*/ 0 60000 65536"/>
              <a:gd name="T9" fmla="*/ 0 w 545"/>
              <a:gd name="T10" fmla="*/ 0 h 273"/>
              <a:gd name="T11" fmla="*/ 545 w 545"/>
              <a:gd name="T12" fmla="*/ 273 h 273"/>
            </a:gdLst>
            <a:ahLst/>
            <a:cxnLst>
              <a:cxn ang="T6">
                <a:pos x="T0" y="T1"/>
              </a:cxn>
              <a:cxn ang="T7">
                <a:pos x="T2" y="T3"/>
              </a:cxn>
              <a:cxn ang="T8">
                <a:pos x="T4" y="T5"/>
              </a:cxn>
            </a:cxnLst>
            <a:rect l="T9" t="T10" r="T11" b="T12"/>
            <a:pathLst>
              <a:path w="545" h="273">
                <a:moveTo>
                  <a:pt x="0" y="0"/>
                </a:moveTo>
                <a:lnTo>
                  <a:pt x="0" y="273"/>
                </a:lnTo>
                <a:lnTo>
                  <a:pt x="545" y="273"/>
                </a:lnTo>
              </a:path>
            </a:pathLst>
          </a:custGeom>
          <a:noFill/>
          <a:ln w="28575">
            <a:solidFill>
              <a:schemeClr val="tx1"/>
            </a:solidFill>
            <a:round/>
            <a:headEnd/>
            <a:tailEnd/>
          </a:ln>
        </p:spPr>
        <p:txBody>
          <a:bodyPr anchor="ctr"/>
          <a:lstStyle/>
          <a:p>
            <a:endParaRPr lang="en-US" sz="1800"/>
          </a:p>
        </p:txBody>
      </p:sp>
      <p:sp>
        <p:nvSpPr>
          <p:cNvPr id="23564" name="Rectangle 12"/>
          <p:cNvSpPr>
            <a:spLocks noChangeArrowheads="1"/>
          </p:cNvSpPr>
          <p:nvPr/>
        </p:nvSpPr>
        <p:spPr bwMode="auto">
          <a:xfrm>
            <a:off x="250825" y="3703638"/>
            <a:ext cx="1584325" cy="369332"/>
          </a:xfrm>
          <a:prstGeom prst="rect">
            <a:avLst/>
          </a:prstGeom>
          <a:noFill/>
          <a:ln w="9525" algn="ctr">
            <a:noFill/>
            <a:miter lim="800000"/>
            <a:headEnd/>
            <a:tailEnd/>
          </a:ln>
        </p:spPr>
        <p:txBody>
          <a:bodyPr>
            <a:spAutoFit/>
          </a:bodyPr>
          <a:lstStyle/>
          <a:p>
            <a:pPr algn="ctr"/>
            <a:r>
              <a:rPr lang="en-US" sz="1800" b="0"/>
              <a:t>eluent</a:t>
            </a:r>
          </a:p>
        </p:txBody>
      </p:sp>
      <p:sp>
        <p:nvSpPr>
          <p:cNvPr id="23565" name="Line 13"/>
          <p:cNvSpPr>
            <a:spLocks noChangeShapeType="1"/>
          </p:cNvSpPr>
          <p:nvPr/>
        </p:nvSpPr>
        <p:spPr bwMode="auto">
          <a:xfrm>
            <a:off x="1895475" y="2171700"/>
            <a:ext cx="287338" cy="0"/>
          </a:xfrm>
          <a:prstGeom prst="line">
            <a:avLst/>
          </a:prstGeom>
          <a:noFill/>
          <a:ln w="9525">
            <a:solidFill>
              <a:schemeClr val="tx1"/>
            </a:solidFill>
            <a:round/>
            <a:headEnd/>
            <a:tailEnd type="arrow" w="med" len="med"/>
          </a:ln>
        </p:spPr>
        <p:txBody>
          <a:bodyPr anchor="ctr"/>
          <a:lstStyle/>
          <a:p>
            <a:endParaRPr lang="en-US" sz="1800"/>
          </a:p>
        </p:txBody>
      </p:sp>
      <p:sp>
        <p:nvSpPr>
          <p:cNvPr id="23566" name="Line 14"/>
          <p:cNvSpPr>
            <a:spLocks noChangeShapeType="1"/>
          </p:cNvSpPr>
          <p:nvPr/>
        </p:nvSpPr>
        <p:spPr bwMode="auto">
          <a:xfrm flipV="1">
            <a:off x="1116013" y="2624138"/>
            <a:ext cx="0" cy="215900"/>
          </a:xfrm>
          <a:prstGeom prst="line">
            <a:avLst/>
          </a:prstGeom>
          <a:noFill/>
          <a:ln w="9525">
            <a:solidFill>
              <a:schemeClr val="tx1"/>
            </a:solidFill>
            <a:round/>
            <a:headEnd/>
            <a:tailEnd type="arrow" w="med" len="med"/>
          </a:ln>
        </p:spPr>
        <p:txBody>
          <a:bodyPr anchor="ctr"/>
          <a:lstStyle/>
          <a:p>
            <a:endParaRPr lang="en-US" sz="1800"/>
          </a:p>
        </p:txBody>
      </p:sp>
      <p:sp>
        <p:nvSpPr>
          <p:cNvPr id="23567" name="Line 15"/>
          <p:cNvSpPr>
            <a:spLocks noChangeShapeType="1"/>
          </p:cNvSpPr>
          <p:nvPr/>
        </p:nvSpPr>
        <p:spPr bwMode="auto">
          <a:xfrm>
            <a:off x="5724525" y="2552700"/>
            <a:ext cx="0" cy="215900"/>
          </a:xfrm>
          <a:prstGeom prst="line">
            <a:avLst/>
          </a:prstGeom>
          <a:noFill/>
          <a:ln w="9525">
            <a:solidFill>
              <a:schemeClr val="tx1"/>
            </a:solidFill>
            <a:round/>
            <a:headEnd/>
            <a:tailEnd type="arrow" w="med" len="med"/>
          </a:ln>
        </p:spPr>
        <p:txBody>
          <a:bodyPr anchor="ctr"/>
          <a:lstStyle/>
          <a:p>
            <a:endParaRPr lang="en-US" sz="1800"/>
          </a:p>
        </p:txBody>
      </p:sp>
      <p:sp>
        <p:nvSpPr>
          <p:cNvPr id="23568" name="Line 16"/>
          <p:cNvSpPr>
            <a:spLocks noChangeShapeType="1"/>
          </p:cNvSpPr>
          <p:nvPr/>
        </p:nvSpPr>
        <p:spPr bwMode="auto">
          <a:xfrm>
            <a:off x="5940425" y="6008688"/>
            <a:ext cx="287338" cy="0"/>
          </a:xfrm>
          <a:prstGeom prst="line">
            <a:avLst/>
          </a:prstGeom>
          <a:noFill/>
          <a:ln w="9525">
            <a:solidFill>
              <a:schemeClr val="tx1"/>
            </a:solidFill>
            <a:round/>
            <a:headEnd/>
            <a:tailEnd type="arrow" w="med" len="med"/>
          </a:ln>
        </p:spPr>
        <p:txBody>
          <a:bodyPr anchor="ctr"/>
          <a:lstStyle/>
          <a:p>
            <a:endParaRPr lang="en-US" sz="1800"/>
          </a:p>
        </p:txBody>
      </p:sp>
      <p:sp>
        <p:nvSpPr>
          <p:cNvPr id="23569" name="Rectangle 17"/>
          <p:cNvSpPr>
            <a:spLocks noChangeArrowheads="1"/>
          </p:cNvSpPr>
          <p:nvPr/>
        </p:nvSpPr>
        <p:spPr bwMode="auto">
          <a:xfrm>
            <a:off x="4643438" y="1903413"/>
            <a:ext cx="433387" cy="504825"/>
          </a:xfrm>
          <a:prstGeom prst="rect">
            <a:avLst/>
          </a:prstGeom>
          <a:noFill/>
          <a:ln w="19050" algn="ctr">
            <a:solidFill>
              <a:schemeClr val="tx1"/>
            </a:solidFill>
            <a:miter lim="800000"/>
            <a:headEnd/>
            <a:tailEnd/>
          </a:ln>
        </p:spPr>
        <p:txBody>
          <a:bodyPr wrap="none" anchor="ctr"/>
          <a:lstStyle/>
          <a:p>
            <a:endParaRPr lang="en-US" sz="1800"/>
          </a:p>
        </p:txBody>
      </p:sp>
      <p:sp>
        <p:nvSpPr>
          <p:cNvPr id="23570" name="Line 18"/>
          <p:cNvSpPr>
            <a:spLocks noChangeShapeType="1"/>
          </p:cNvSpPr>
          <p:nvPr/>
        </p:nvSpPr>
        <p:spPr bwMode="auto">
          <a:xfrm>
            <a:off x="4643438" y="2047875"/>
            <a:ext cx="433387" cy="0"/>
          </a:xfrm>
          <a:prstGeom prst="line">
            <a:avLst/>
          </a:prstGeom>
          <a:noFill/>
          <a:ln w="28575">
            <a:solidFill>
              <a:schemeClr val="tx1"/>
            </a:solidFill>
            <a:round/>
            <a:headEnd/>
            <a:tailEnd/>
          </a:ln>
        </p:spPr>
        <p:txBody>
          <a:bodyPr anchor="ctr"/>
          <a:lstStyle/>
          <a:p>
            <a:endParaRPr lang="en-US" sz="1800"/>
          </a:p>
        </p:txBody>
      </p:sp>
      <p:sp>
        <p:nvSpPr>
          <p:cNvPr id="23571" name="Rectangle 19"/>
          <p:cNvSpPr>
            <a:spLocks noChangeArrowheads="1"/>
          </p:cNvSpPr>
          <p:nvPr/>
        </p:nvSpPr>
        <p:spPr bwMode="auto">
          <a:xfrm>
            <a:off x="6443663" y="2684463"/>
            <a:ext cx="2592387" cy="369332"/>
          </a:xfrm>
          <a:prstGeom prst="rect">
            <a:avLst/>
          </a:prstGeom>
          <a:noFill/>
          <a:ln w="9525" algn="ctr">
            <a:noFill/>
            <a:miter lim="800000"/>
            <a:headEnd/>
            <a:tailEnd/>
          </a:ln>
        </p:spPr>
        <p:txBody>
          <a:bodyPr>
            <a:spAutoFit/>
          </a:bodyPr>
          <a:lstStyle/>
          <a:p>
            <a:pPr algn="ctr"/>
            <a:r>
              <a:rPr lang="en-US" sz="1800" b="0"/>
              <a:t>analyte mixture</a:t>
            </a:r>
          </a:p>
        </p:txBody>
      </p:sp>
      <p:sp>
        <p:nvSpPr>
          <p:cNvPr id="23572" name="Rectangle 20"/>
          <p:cNvSpPr>
            <a:spLocks noChangeArrowheads="1"/>
          </p:cNvSpPr>
          <p:nvPr/>
        </p:nvSpPr>
        <p:spPr bwMode="auto">
          <a:xfrm>
            <a:off x="3995738" y="3921125"/>
            <a:ext cx="1584325" cy="369332"/>
          </a:xfrm>
          <a:prstGeom prst="rect">
            <a:avLst/>
          </a:prstGeom>
          <a:noFill/>
          <a:ln w="9525" algn="ctr">
            <a:noFill/>
            <a:miter lim="800000"/>
            <a:headEnd/>
            <a:tailEnd/>
          </a:ln>
        </p:spPr>
        <p:txBody>
          <a:bodyPr>
            <a:spAutoFit/>
          </a:bodyPr>
          <a:lstStyle/>
          <a:p>
            <a:pPr algn="ctr"/>
            <a:r>
              <a:rPr lang="en-US" sz="1800" b="0"/>
              <a:t>column</a:t>
            </a:r>
          </a:p>
        </p:txBody>
      </p:sp>
      <p:sp>
        <p:nvSpPr>
          <p:cNvPr id="23573" name="Line 21"/>
          <p:cNvSpPr>
            <a:spLocks noChangeShapeType="1"/>
          </p:cNvSpPr>
          <p:nvPr/>
        </p:nvSpPr>
        <p:spPr bwMode="auto">
          <a:xfrm flipH="1">
            <a:off x="5148263" y="2047875"/>
            <a:ext cx="2592387" cy="0"/>
          </a:xfrm>
          <a:prstGeom prst="line">
            <a:avLst/>
          </a:prstGeom>
          <a:noFill/>
          <a:ln w="19050">
            <a:solidFill>
              <a:schemeClr val="tx1"/>
            </a:solidFill>
            <a:round/>
            <a:headEnd/>
            <a:tailEnd type="triangle" w="med" len="med"/>
          </a:ln>
        </p:spPr>
        <p:txBody>
          <a:bodyPr anchor="ctr"/>
          <a:lstStyle/>
          <a:p>
            <a:endParaRPr lang="en-US" sz="1800"/>
          </a:p>
        </p:txBody>
      </p:sp>
      <p:sp>
        <p:nvSpPr>
          <p:cNvPr id="23574" name="Line 22"/>
          <p:cNvSpPr>
            <a:spLocks noChangeShapeType="1"/>
          </p:cNvSpPr>
          <p:nvPr/>
        </p:nvSpPr>
        <p:spPr bwMode="auto">
          <a:xfrm>
            <a:off x="7740650" y="2047875"/>
            <a:ext cx="0" cy="217488"/>
          </a:xfrm>
          <a:prstGeom prst="line">
            <a:avLst/>
          </a:prstGeom>
          <a:noFill/>
          <a:ln w="19050">
            <a:solidFill>
              <a:schemeClr val="tx1"/>
            </a:solidFill>
            <a:round/>
            <a:headEnd/>
            <a:tailEnd/>
          </a:ln>
        </p:spPr>
        <p:txBody>
          <a:bodyPr anchor="ctr"/>
          <a:lstStyle/>
          <a:p>
            <a:endParaRPr lang="en-US" sz="1800"/>
          </a:p>
        </p:txBody>
      </p:sp>
      <p:sp>
        <p:nvSpPr>
          <p:cNvPr id="23575" name="Rectangle 23"/>
          <p:cNvSpPr>
            <a:spLocks noChangeArrowheads="1"/>
          </p:cNvSpPr>
          <p:nvPr/>
        </p:nvSpPr>
        <p:spPr bwMode="auto">
          <a:xfrm>
            <a:off x="3779838" y="1400175"/>
            <a:ext cx="2232025" cy="369332"/>
          </a:xfrm>
          <a:prstGeom prst="rect">
            <a:avLst/>
          </a:prstGeom>
          <a:noFill/>
          <a:ln w="9525" algn="ctr">
            <a:noFill/>
            <a:miter lim="800000"/>
            <a:headEnd/>
            <a:tailEnd/>
          </a:ln>
        </p:spPr>
        <p:txBody>
          <a:bodyPr>
            <a:spAutoFit/>
          </a:bodyPr>
          <a:lstStyle/>
          <a:p>
            <a:r>
              <a:rPr lang="en-US" sz="1800" b="0"/>
              <a:t>injection valve</a:t>
            </a:r>
          </a:p>
        </p:txBody>
      </p:sp>
      <p:sp>
        <p:nvSpPr>
          <p:cNvPr id="23576" name="Oval 24"/>
          <p:cNvSpPr>
            <a:spLocks noChangeArrowheads="1"/>
          </p:cNvSpPr>
          <p:nvPr/>
        </p:nvSpPr>
        <p:spPr bwMode="auto">
          <a:xfrm>
            <a:off x="4756150" y="2008188"/>
            <a:ext cx="71438" cy="71437"/>
          </a:xfrm>
          <a:prstGeom prst="ellipse">
            <a:avLst/>
          </a:prstGeom>
          <a:solidFill>
            <a:srgbClr val="66FF66"/>
          </a:solidFill>
          <a:ln w="9525" algn="ctr">
            <a:noFill/>
            <a:round/>
            <a:headEnd/>
            <a:tailEnd/>
          </a:ln>
        </p:spPr>
        <p:txBody>
          <a:bodyPr wrap="none" anchor="ctr"/>
          <a:lstStyle/>
          <a:p>
            <a:endParaRPr lang="en-US" sz="1800"/>
          </a:p>
        </p:txBody>
      </p:sp>
      <p:sp>
        <p:nvSpPr>
          <p:cNvPr id="23577" name="Oval 25"/>
          <p:cNvSpPr>
            <a:spLocks noChangeArrowheads="1"/>
          </p:cNvSpPr>
          <p:nvPr/>
        </p:nvSpPr>
        <p:spPr bwMode="auto">
          <a:xfrm>
            <a:off x="4684713" y="2008188"/>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23578" name="Oval 26"/>
          <p:cNvSpPr>
            <a:spLocks noChangeArrowheads="1"/>
          </p:cNvSpPr>
          <p:nvPr/>
        </p:nvSpPr>
        <p:spPr bwMode="auto">
          <a:xfrm>
            <a:off x="4900613" y="2008188"/>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23579" name="Oval 27"/>
          <p:cNvSpPr>
            <a:spLocks noChangeArrowheads="1"/>
          </p:cNvSpPr>
          <p:nvPr/>
        </p:nvSpPr>
        <p:spPr bwMode="auto">
          <a:xfrm>
            <a:off x="4827588" y="2008188"/>
            <a:ext cx="71437" cy="71437"/>
          </a:xfrm>
          <a:prstGeom prst="ellipse">
            <a:avLst/>
          </a:prstGeom>
          <a:solidFill>
            <a:srgbClr val="F654DF"/>
          </a:solidFill>
          <a:ln w="9525" algn="ctr">
            <a:noFill/>
            <a:round/>
            <a:headEnd/>
            <a:tailEnd/>
          </a:ln>
        </p:spPr>
        <p:txBody>
          <a:bodyPr wrap="none" anchor="ctr"/>
          <a:lstStyle/>
          <a:p>
            <a:endParaRPr lang="en-US" sz="1800"/>
          </a:p>
        </p:txBody>
      </p:sp>
      <p:sp>
        <p:nvSpPr>
          <p:cNvPr id="23580" name="Oval 28"/>
          <p:cNvSpPr>
            <a:spLocks noChangeArrowheads="1"/>
          </p:cNvSpPr>
          <p:nvPr/>
        </p:nvSpPr>
        <p:spPr bwMode="auto">
          <a:xfrm>
            <a:off x="4972050" y="2008188"/>
            <a:ext cx="71438" cy="71437"/>
          </a:xfrm>
          <a:prstGeom prst="ellipse">
            <a:avLst/>
          </a:prstGeom>
          <a:solidFill>
            <a:srgbClr val="F654DF"/>
          </a:solidFill>
          <a:ln w="9525" algn="ctr">
            <a:noFill/>
            <a:round/>
            <a:headEnd/>
            <a:tailEnd/>
          </a:ln>
        </p:spPr>
        <p:txBody>
          <a:bodyPr wrap="none" anchor="ctr"/>
          <a:lstStyle/>
          <a:p>
            <a:endParaRPr lang="en-US" sz="1800"/>
          </a:p>
        </p:txBody>
      </p:sp>
      <p:sp>
        <p:nvSpPr>
          <p:cNvPr id="23581" name="Oval 29"/>
          <p:cNvSpPr>
            <a:spLocks noChangeArrowheads="1"/>
          </p:cNvSpPr>
          <p:nvPr/>
        </p:nvSpPr>
        <p:spPr bwMode="auto">
          <a:xfrm>
            <a:off x="4856163" y="2008188"/>
            <a:ext cx="71437" cy="71437"/>
          </a:xfrm>
          <a:prstGeom prst="ellipse">
            <a:avLst/>
          </a:prstGeom>
          <a:solidFill>
            <a:srgbClr val="66FF66"/>
          </a:solidFill>
          <a:ln w="9525" algn="ctr">
            <a:noFill/>
            <a:round/>
            <a:headEnd/>
            <a:tailEnd/>
          </a:ln>
        </p:spPr>
        <p:txBody>
          <a:bodyPr wrap="none" anchor="ctr"/>
          <a:lstStyle/>
          <a:p>
            <a:endParaRPr lang="en-US" sz="1800"/>
          </a:p>
        </p:txBody>
      </p:sp>
      <p:sp>
        <p:nvSpPr>
          <p:cNvPr id="23582" name="Oval 30"/>
          <p:cNvSpPr>
            <a:spLocks noChangeArrowheads="1"/>
          </p:cNvSpPr>
          <p:nvPr/>
        </p:nvSpPr>
        <p:spPr bwMode="auto">
          <a:xfrm>
            <a:off x="4719638" y="2008188"/>
            <a:ext cx="71437" cy="71437"/>
          </a:xfrm>
          <a:prstGeom prst="ellipse">
            <a:avLst/>
          </a:prstGeom>
          <a:solidFill>
            <a:srgbClr val="F654DF"/>
          </a:solidFill>
          <a:ln w="9525" algn="ctr">
            <a:noFill/>
            <a:round/>
            <a:headEnd/>
            <a:tailEnd/>
          </a:ln>
        </p:spPr>
        <p:txBody>
          <a:bodyPr wrap="none" anchor="ctr"/>
          <a:lstStyle/>
          <a:p>
            <a:endParaRPr lang="en-US" sz="1800"/>
          </a:p>
        </p:txBody>
      </p:sp>
      <p:sp>
        <p:nvSpPr>
          <p:cNvPr id="23583" name="Oval 31"/>
          <p:cNvSpPr>
            <a:spLocks noChangeArrowheads="1"/>
          </p:cNvSpPr>
          <p:nvPr/>
        </p:nvSpPr>
        <p:spPr bwMode="auto">
          <a:xfrm>
            <a:off x="4997450" y="2009775"/>
            <a:ext cx="71438" cy="71438"/>
          </a:xfrm>
          <a:prstGeom prst="ellipse">
            <a:avLst/>
          </a:prstGeom>
          <a:solidFill>
            <a:srgbClr val="FF9900"/>
          </a:solidFill>
          <a:ln w="9525" algn="ctr">
            <a:noFill/>
            <a:round/>
            <a:headEnd/>
            <a:tailEnd/>
          </a:ln>
        </p:spPr>
        <p:txBody>
          <a:bodyPr wrap="none" anchor="ctr"/>
          <a:lstStyle/>
          <a:p>
            <a:endParaRPr lang="en-US" sz="1800"/>
          </a:p>
        </p:txBody>
      </p:sp>
      <p:sp>
        <p:nvSpPr>
          <p:cNvPr id="23584" name="Oval 32"/>
          <p:cNvSpPr>
            <a:spLocks noChangeArrowheads="1"/>
          </p:cNvSpPr>
          <p:nvPr/>
        </p:nvSpPr>
        <p:spPr bwMode="auto">
          <a:xfrm>
            <a:off x="4656138" y="2008188"/>
            <a:ext cx="71437" cy="71437"/>
          </a:xfrm>
          <a:prstGeom prst="ellipse">
            <a:avLst/>
          </a:prstGeom>
          <a:solidFill>
            <a:srgbClr val="66FF66"/>
          </a:solidFill>
          <a:ln w="9525" algn="ctr">
            <a:noFill/>
            <a:round/>
            <a:headEnd/>
            <a:tailEnd/>
          </a:ln>
        </p:spPr>
        <p:txBody>
          <a:bodyPr wrap="none" anchor="ctr"/>
          <a:lstStyle/>
          <a:p>
            <a:endParaRPr lang="en-US" sz="1800"/>
          </a:p>
        </p:txBody>
      </p:sp>
      <p:sp>
        <p:nvSpPr>
          <p:cNvPr id="23585" name="Line 33"/>
          <p:cNvSpPr>
            <a:spLocks noChangeShapeType="1"/>
          </p:cNvSpPr>
          <p:nvPr/>
        </p:nvSpPr>
        <p:spPr bwMode="auto">
          <a:xfrm flipV="1">
            <a:off x="6588125" y="4508500"/>
            <a:ext cx="0" cy="935038"/>
          </a:xfrm>
          <a:prstGeom prst="line">
            <a:avLst/>
          </a:prstGeom>
          <a:noFill/>
          <a:ln w="9525">
            <a:solidFill>
              <a:schemeClr val="tx1"/>
            </a:solidFill>
            <a:round/>
            <a:headEnd/>
            <a:tailEnd type="arrow" w="med" len="med"/>
          </a:ln>
        </p:spPr>
        <p:txBody>
          <a:bodyPr anchor="ctr"/>
          <a:lstStyle/>
          <a:p>
            <a:endParaRPr lang="en-US" sz="1800"/>
          </a:p>
        </p:txBody>
      </p:sp>
      <p:sp>
        <p:nvSpPr>
          <p:cNvPr id="23586" name="Line 34"/>
          <p:cNvSpPr>
            <a:spLocks noChangeShapeType="1"/>
          </p:cNvSpPr>
          <p:nvPr/>
        </p:nvSpPr>
        <p:spPr bwMode="auto">
          <a:xfrm>
            <a:off x="6588125" y="5443538"/>
            <a:ext cx="1800225" cy="1587"/>
          </a:xfrm>
          <a:prstGeom prst="line">
            <a:avLst/>
          </a:prstGeom>
          <a:noFill/>
          <a:ln w="9525">
            <a:solidFill>
              <a:schemeClr val="tx1"/>
            </a:solidFill>
            <a:round/>
            <a:headEnd/>
            <a:tailEnd type="arrow" w="med" len="med"/>
          </a:ln>
        </p:spPr>
        <p:txBody>
          <a:bodyPr anchor="ctr"/>
          <a:lstStyle/>
          <a:p>
            <a:endParaRPr lang="en-US" sz="1800"/>
          </a:p>
        </p:txBody>
      </p:sp>
      <p:sp>
        <p:nvSpPr>
          <p:cNvPr id="23587" name="Rectangle 35"/>
          <p:cNvSpPr>
            <a:spLocks noChangeArrowheads="1"/>
          </p:cNvSpPr>
          <p:nvPr/>
        </p:nvSpPr>
        <p:spPr bwMode="auto">
          <a:xfrm>
            <a:off x="7380288" y="2192338"/>
            <a:ext cx="719137" cy="504825"/>
          </a:xfrm>
          <a:prstGeom prst="rect">
            <a:avLst/>
          </a:prstGeom>
          <a:solidFill>
            <a:schemeClr val="accent1"/>
          </a:solidFill>
          <a:ln w="9525" algn="ctr">
            <a:noFill/>
            <a:miter lim="800000"/>
            <a:headEnd/>
            <a:tailEnd/>
          </a:ln>
        </p:spPr>
        <p:txBody>
          <a:bodyPr wrap="none" anchor="ctr"/>
          <a:lstStyle/>
          <a:p>
            <a:endParaRPr lang="en-US" sz="1800"/>
          </a:p>
        </p:txBody>
      </p:sp>
      <p:sp>
        <p:nvSpPr>
          <p:cNvPr id="23588" name="Freeform 36"/>
          <p:cNvSpPr>
            <a:spLocks/>
          </p:cNvSpPr>
          <p:nvPr/>
        </p:nvSpPr>
        <p:spPr bwMode="auto">
          <a:xfrm>
            <a:off x="7380288" y="2120900"/>
            <a:ext cx="719137" cy="576263"/>
          </a:xfrm>
          <a:custGeom>
            <a:avLst/>
            <a:gdLst>
              <a:gd name="T0" fmla="*/ 0 w 590"/>
              <a:gd name="T1" fmla="*/ 0 h 636"/>
              <a:gd name="T2" fmla="*/ 0 w 590"/>
              <a:gd name="T3" fmla="*/ 636 h 636"/>
              <a:gd name="T4" fmla="*/ 590 w 590"/>
              <a:gd name="T5" fmla="*/ 636 h 636"/>
              <a:gd name="T6" fmla="*/ 590 w 590"/>
              <a:gd name="T7" fmla="*/ 0 h 636"/>
              <a:gd name="T8" fmla="*/ 0 60000 65536"/>
              <a:gd name="T9" fmla="*/ 0 60000 65536"/>
              <a:gd name="T10" fmla="*/ 0 60000 65536"/>
              <a:gd name="T11" fmla="*/ 0 60000 65536"/>
              <a:gd name="T12" fmla="*/ 0 w 590"/>
              <a:gd name="T13" fmla="*/ 0 h 636"/>
              <a:gd name="T14" fmla="*/ 590 w 590"/>
              <a:gd name="T15" fmla="*/ 636 h 636"/>
            </a:gdLst>
            <a:ahLst/>
            <a:cxnLst>
              <a:cxn ang="T8">
                <a:pos x="T0" y="T1"/>
              </a:cxn>
              <a:cxn ang="T9">
                <a:pos x="T2" y="T3"/>
              </a:cxn>
              <a:cxn ang="T10">
                <a:pos x="T4" y="T5"/>
              </a:cxn>
              <a:cxn ang="T11">
                <a:pos x="T6" y="T7"/>
              </a:cxn>
            </a:cxnLst>
            <a:rect l="T12" t="T13" r="T14" b="T15"/>
            <a:pathLst>
              <a:path w="590" h="636">
                <a:moveTo>
                  <a:pt x="0" y="0"/>
                </a:moveTo>
                <a:lnTo>
                  <a:pt x="0" y="636"/>
                </a:lnTo>
                <a:lnTo>
                  <a:pt x="590" y="636"/>
                </a:lnTo>
                <a:lnTo>
                  <a:pt x="590" y="0"/>
                </a:lnTo>
              </a:path>
            </a:pathLst>
          </a:custGeom>
          <a:noFill/>
          <a:ln w="28575">
            <a:solidFill>
              <a:schemeClr val="tx1"/>
            </a:solidFill>
            <a:round/>
            <a:headEnd/>
            <a:tailEnd/>
          </a:ln>
        </p:spPr>
        <p:txBody>
          <a:bodyPr anchor="ctr"/>
          <a:lstStyle/>
          <a:p>
            <a:endParaRPr lang="en-US" sz="1800"/>
          </a:p>
        </p:txBody>
      </p:sp>
      <p:sp>
        <p:nvSpPr>
          <p:cNvPr id="23589" name="Oval 37"/>
          <p:cNvSpPr>
            <a:spLocks noChangeArrowheads="1"/>
          </p:cNvSpPr>
          <p:nvPr/>
        </p:nvSpPr>
        <p:spPr bwMode="auto">
          <a:xfrm>
            <a:off x="7885113" y="2265363"/>
            <a:ext cx="71437" cy="71437"/>
          </a:xfrm>
          <a:prstGeom prst="ellipse">
            <a:avLst/>
          </a:prstGeom>
          <a:solidFill>
            <a:srgbClr val="F654DF"/>
          </a:solidFill>
          <a:ln w="9525" algn="ctr">
            <a:noFill/>
            <a:round/>
            <a:headEnd/>
            <a:tailEnd/>
          </a:ln>
        </p:spPr>
        <p:txBody>
          <a:bodyPr wrap="none" anchor="ctr"/>
          <a:lstStyle/>
          <a:p>
            <a:endParaRPr lang="en-US" sz="1800"/>
          </a:p>
        </p:txBody>
      </p:sp>
      <p:sp>
        <p:nvSpPr>
          <p:cNvPr id="23590" name="Oval 38"/>
          <p:cNvSpPr>
            <a:spLocks noChangeArrowheads="1"/>
          </p:cNvSpPr>
          <p:nvPr/>
        </p:nvSpPr>
        <p:spPr bwMode="auto">
          <a:xfrm>
            <a:off x="7667625" y="2408238"/>
            <a:ext cx="71438" cy="71437"/>
          </a:xfrm>
          <a:prstGeom prst="ellipse">
            <a:avLst/>
          </a:prstGeom>
          <a:solidFill>
            <a:srgbClr val="F654DF"/>
          </a:solidFill>
          <a:ln w="9525" algn="ctr">
            <a:noFill/>
            <a:round/>
            <a:headEnd/>
            <a:tailEnd/>
          </a:ln>
        </p:spPr>
        <p:txBody>
          <a:bodyPr wrap="none" anchor="ctr"/>
          <a:lstStyle/>
          <a:p>
            <a:endParaRPr lang="en-US" sz="1800"/>
          </a:p>
        </p:txBody>
      </p:sp>
      <p:sp>
        <p:nvSpPr>
          <p:cNvPr id="23591" name="Oval 39"/>
          <p:cNvSpPr>
            <a:spLocks noChangeArrowheads="1"/>
          </p:cNvSpPr>
          <p:nvPr/>
        </p:nvSpPr>
        <p:spPr bwMode="auto">
          <a:xfrm>
            <a:off x="7956550" y="2552700"/>
            <a:ext cx="71438" cy="71438"/>
          </a:xfrm>
          <a:prstGeom prst="ellipse">
            <a:avLst/>
          </a:prstGeom>
          <a:solidFill>
            <a:srgbClr val="F654DF"/>
          </a:solidFill>
          <a:ln w="9525" algn="ctr">
            <a:noFill/>
            <a:round/>
            <a:headEnd/>
            <a:tailEnd/>
          </a:ln>
        </p:spPr>
        <p:txBody>
          <a:bodyPr wrap="none" anchor="ctr"/>
          <a:lstStyle/>
          <a:p>
            <a:endParaRPr lang="en-US" sz="1800"/>
          </a:p>
        </p:txBody>
      </p:sp>
      <p:sp>
        <p:nvSpPr>
          <p:cNvPr id="23592" name="Oval 40"/>
          <p:cNvSpPr>
            <a:spLocks noChangeArrowheads="1"/>
          </p:cNvSpPr>
          <p:nvPr/>
        </p:nvSpPr>
        <p:spPr bwMode="auto">
          <a:xfrm>
            <a:off x="7524750" y="2481263"/>
            <a:ext cx="71438" cy="71437"/>
          </a:xfrm>
          <a:prstGeom prst="ellipse">
            <a:avLst/>
          </a:prstGeom>
          <a:solidFill>
            <a:srgbClr val="F654DF"/>
          </a:solidFill>
          <a:ln w="9525" algn="ctr">
            <a:noFill/>
            <a:round/>
            <a:headEnd/>
            <a:tailEnd/>
          </a:ln>
        </p:spPr>
        <p:txBody>
          <a:bodyPr wrap="none" anchor="ctr"/>
          <a:lstStyle/>
          <a:p>
            <a:pPr algn="ctr"/>
            <a:endParaRPr lang="en-US" sz="1800" b="0">
              <a:solidFill>
                <a:srgbClr val="F654DF"/>
              </a:solidFill>
            </a:endParaRPr>
          </a:p>
        </p:txBody>
      </p:sp>
      <p:sp>
        <p:nvSpPr>
          <p:cNvPr id="23593" name="Oval 41"/>
          <p:cNvSpPr>
            <a:spLocks noChangeArrowheads="1"/>
          </p:cNvSpPr>
          <p:nvPr/>
        </p:nvSpPr>
        <p:spPr bwMode="auto">
          <a:xfrm>
            <a:off x="7812088" y="2408238"/>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23594" name="Oval 42"/>
          <p:cNvSpPr>
            <a:spLocks noChangeArrowheads="1"/>
          </p:cNvSpPr>
          <p:nvPr/>
        </p:nvSpPr>
        <p:spPr bwMode="auto">
          <a:xfrm>
            <a:off x="7740650" y="2265363"/>
            <a:ext cx="71438" cy="71437"/>
          </a:xfrm>
          <a:prstGeom prst="ellipse">
            <a:avLst/>
          </a:prstGeom>
          <a:solidFill>
            <a:srgbClr val="66FF66"/>
          </a:solidFill>
          <a:ln w="9525" algn="ctr">
            <a:noFill/>
            <a:round/>
            <a:headEnd/>
            <a:tailEnd/>
          </a:ln>
        </p:spPr>
        <p:txBody>
          <a:bodyPr wrap="none" anchor="ctr"/>
          <a:lstStyle/>
          <a:p>
            <a:endParaRPr lang="en-US" sz="1800"/>
          </a:p>
        </p:txBody>
      </p:sp>
      <p:sp>
        <p:nvSpPr>
          <p:cNvPr id="23595" name="Oval 43"/>
          <p:cNvSpPr>
            <a:spLocks noChangeArrowheads="1"/>
          </p:cNvSpPr>
          <p:nvPr/>
        </p:nvSpPr>
        <p:spPr bwMode="auto">
          <a:xfrm>
            <a:off x="7453313" y="2265363"/>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23596" name="Oval 44"/>
          <p:cNvSpPr>
            <a:spLocks noChangeArrowheads="1"/>
          </p:cNvSpPr>
          <p:nvPr/>
        </p:nvSpPr>
        <p:spPr bwMode="auto">
          <a:xfrm>
            <a:off x="7524750" y="2336800"/>
            <a:ext cx="71438" cy="71438"/>
          </a:xfrm>
          <a:prstGeom prst="ellipse">
            <a:avLst/>
          </a:prstGeom>
          <a:solidFill>
            <a:srgbClr val="FF9900"/>
          </a:solidFill>
          <a:ln w="9525" algn="ctr">
            <a:noFill/>
            <a:round/>
            <a:headEnd/>
            <a:tailEnd/>
          </a:ln>
        </p:spPr>
        <p:txBody>
          <a:bodyPr wrap="none" anchor="ctr"/>
          <a:lstStyle/>
          <a:p>
            <a:endParaRPr lang="en-US" sz="1800"/>
          </a:p>
        </p:txBody>
      </p:sp>
      <p:sp>
        <p:nvSpPr>
          <p:cNvPr id="23597" name="Oval 45"/>
          <p:cNvSpPr>
            <a:spLocks noChangeArrowheads="1"/>
          </p:cNvSpPr>
          <p:nvPr/>
        </p:nvSpPr>
        <p:spPr bwMode="auto">
          <a:xfrm>
            <a:off x="7596188" y="2552700"/>
            <a:ext cx="71437" cy="71438"/>
          </a:xfrm>
          <a:prstGeom prst="ellipse">
            <a:avLst/>
          </a:prstGeom>
          <a:solidFill>
            <a:srgbClr val="FF9900"/>
          </a:solidFill>
          <a:ln w="9525" algn="ctr">
            <a:noFill/>
            <a:round/>
            <a:headEnd/>
            <a:tailEnd/>
          </a:ln>
        </p:spPr>
        <p:txBody>
          <a:bodyPr wrap="none" anchor="ctr"/>
          <a:lstStyle/>
          <a:p>
            <a:endParaRPr lang="en-US" sz="1800"/>
          </a:p>
        </p:txBody>
      </p:sp>
      <p:sp>
        <p:nvSpPr>
          <p:cNvPr id="23598" name="Oval 46"/>
          <p:cNvSpPr>
            <a:spLocks noChangeArrowheads="1"/>
          </p:cNvSpPr>
          <p:nvPr/>
        </p:nvSpPr>
        <p:spPr bwMode="auto">
          <a:xfrm>
            <a:off x="7451725" y="2552700"/>
            <a:ext cx="71438" cy="71438"/>
          </a:xfrm>
          <a:prstGeom prst="ellipse">
            <a:avLst/>
          </a:prstGeom>
          <a:solidFill>
            <a:srgbClr val="66FF66"/>
          </a:solidFill>
          <a:ln w="9525" algn="ctr">
            <a:noFill/>
            <a:round/>
            <a:headEnd/>
            <a:tailEnd/>
          </a:ln>
        </p:spPr>
        <p:txBody>
          <a:bodyPr wrap="none" anchor="ctr"/>
          <a:lstStyle/>
          <a:p>
            <a:endParaRPr lang="en-US" sz="1800"/>
          </a:p>
        </p:txBody>
      </p:sp>
      <p:sp>
        <p:nvSpPr>
          <p:cNvPr id="23599" name="Oval 47"/>
          <p:cNvSpPr>
            <a:spLocks noChangeArrowheads="1"/>
          </p:cNvSpPr>
          <p:nvPr/>
        </p:nvSpPr>
        <p:spPr bwMode="auto">
          <a:xfrm>
            <a:off x="7812088" y="2552700"/>
            <a:ext cx="71437" cy="71438"/>
          </a:xfrm>
          <a:prstGeom prst="ellipse">
            <a:avLst/>
          </a:prstGeom>
          <a:solidFill>
            <a:srgbClr val="66FF66"/>
          </a:solidFill>
          <a:ln w="9525" algn="ctr">
            <a:noFill/>
            <a:round/>
            <a:headEnd/>
            <a:tailEnd/>
          </a:ln>
        </p:spPr>
        <p:txBody>
          <a:bodyPr wrap="none" anchor="ctr"/>
          <a:lstStyle/>
          <a:p>
            <a:endParaRPr lang="en-US" sz="1800"/>
          </a:p>
        </p:txBody>
      </p:sp>
      <p:sp>
        <p:nvSpPr>
          <p:cNvPr id="23600" name="Oval 48"/>
          <p:cNvSpPr>
            <a:spLocks noChangeArrowheads="1"/>
          </p:cNvSpPr>
          <p:nvPr/>
        </p:nvSpPr>
        <p:spPr bwMode="auto">
          <a:xfrm>
            <a:off x="7596188" y="2265363"/>
            <a:ext cx="71437" cy="71437"/>
          </a:xfrm>
          <a:prstGeom prst="ellipse">
            <a:avLst/>
          </a:prstGeom>
          <a:solidFill>
            <a:srgbClr val="66FF66"/>
          </a:solidFill>
          <a:ln w="9525" algn="ctr">
            <a:noFill/>
            <a:round/>
            <a:headEnd/>
            <a:tailEnd/>
          </a:ln>
        </p:spPr>
        <p:txBody>
          <a:bodyPr wrap="none" anchor="ctr"/>
          <a:lstStyle/>
          <a:p>
            <a:endParaRPr lang="en-US" sz="1800"/>
          </a:p>
        </p:txBody>
      </p:sp>
      <p:sp>
        <p:nvSpPr>
          <p:cNvPr id="50" name="Rectangle 2"/>
          <p:cNvSpPr>
            <a:spLocks noGrp="1" noChangeArrowheads="1"/>
          </p:cNvSpPr>
          <p:nvPr>
            <p:ph type="title"/>
          </p:nvPr>
        </p:nvSpPr>
        <p:spPr>
          <a:xfrm>
            <a:off x="0" y="0"/>
            <a:ext cx="7010400" cy="685800"/>
          </a:xfrm>
        </p:spPr>
        <p:txBody>
          <a:bodyPr/>
          <a:lstStyle/>
          <a:p>
            <a:pPr eaLnBrk="1" hangingPunct="1"/>
            <a:r>
              <a:rPr lang="en-US" sz="2600" dirty="0" smtClean="0"/>
              <a:t>HPLC (High Performance Liquid Chromatography)</a:t>
            </a:r>
          </a:p>
        </p:txBody>
      </p:sp>
      <p:sp>
        <p:nvSpPr>
          <p:cNvPr id="2" name="Slide Number Placeholder 1"/>
          <p:cNvSpPr>
            <a:spLocks noGrp="1"/>
          </p:cNvSpPr>
          <p:nvPr>
            <p:ph type="sldNum" sz="quarter" idx="10"/>
          </p:nvPr>
        </p:nvSpPr>
        <p:spPr/>
        <p:txBody>
          <a:bodyPr/>
          <a:lstStyle/>
          <a:p>
            <a:pPr>
              <a:defRPr/>
            </a:pPr>
            <a:fld id="{41B0E2A2-38C9-407E-9B30-D35E37AC93A0}" type="slidenum">
              <a:rPr lang="de-DE" smtClean="0"/>
              <a:pPr>
                <a:defRPr/>
              </a:pPr>
              <a:t>12</a:t>
            </a:fld>
            <a:endParaRPr lang="de-DE"/>
          </a:p>
        </p:txBody>
      </p:sp>
    </p:spTree>
    <p:extLst>
      <p:ext uri="{BB962C8B-B14F-4D97-AF65-F5344CB8AC3E}">
        <p14:creationId xmlns:p14="http://schemas.microsoft.com/office/powerpoint/2010/main" val="11456957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AutoShape 3"/>
          <p:cNvSpPr>
            <a:spLocks noChangeArrowheads="1"/>
          </p:cNvSpPr>
          <p:nvPr/>
        </p:nvSpPr>
        <p:spPr bwMode="auto">
          <a:xfrm>
            <a:off x="6527800" y="5734050"/>
            <a:ext cx="1441450" cy="647700"/>
          </a:xfrm>
          <a:prstGeom prst="roundRect">
            <a:avLst>
              <a:gd name="adj" fmla="val 16667"/>
            </a:avLst>
          </a:prstGeom>
          <a:solidFill>
            <a:schemeClr val="bg1"/>
          </a:solidFill>
          <a:ln w="28575" algn="ctr">
            <a:solidFill>
              <a:schemeClr val="tx1"/>
            </a:solidFill>
            <a:round/>
            <a:headEnd/>
            <a:tailEnd/>
          </a:ln>
          <a:effectLst>
            <a:outerShdw dist="107763" dir="13500000" algn="ctr" rotWithShape="0">
              <a:srgbClr val="808080">
                <a:alpha val="50000"/>
              </a:srgbClr>
            </a:outerShdw>
          </a:effectLst>
        </p:spPr>
        <p:txBody>
          <a:bodyPr wrap="none" anchor="ctr"/>
          <a:lstStyle/>
          <a:p>
            <a:pPr algn="ctr">
              <a:defRPr/>
            </a:pPr>
            <a:r>
              <a:rPr lang="en-US" sz="1800" b="0"/>
              <a:t>detector</a:t>
            </a:r>
          </a:p>
        </p:txBody>
      </p:sp>
      <p:sp>
        <p:nvSpPr>
          <p:cNvPr id="24580" name="Rectangle 4"/>
          <p:cNvSpPr>
            <a:spLocks noChangeArrowheads="1"/>
          </p:cNvSpPr>
          <p:nvPr/>
        </p:nvSpPr>
        <p:spPr bwMode="auto">
          <a:xfrm>
            <a:off x="684213" y="3127375"/>
            <a:ext cx="719137" cy="504825"/>
          </a:xfrm>
          <a:prstGeom prst="rect">
            <a:avLst/>
          </a:prstGeom>
          <a:solidFill>
            <a:schemeClr val="accent1"/>
          </a:solidFill>
          <a:ln w="9525" algn="ctr">
            <a:noFill/>
            <a:miter lim="800000"/>
            <a:headEnd/>
            <a:tailEnd/>
          </a:ln>
        </p:spPr>
        <p:txBody>
          <a:bodyPr wrap="none" anchor="ctr"/>
          <a:lstStyle/>
          <a:p>
            <a:endParaRPr lang="en-US" sz="1800"/>
          </a:p>
        </p:txBody>
      </p:sp>
      <p:sp>
        <p:nvSpPr>
          <p:cNvPr id="24581" name="Freeform 5"/>
          <p:cNvSpPr>
            <a:spLocks/>
          </p:cNvSpPr>
          <p:nvPr/>
        </p:nvSpPr>
        <p:spPr bwMode="auto">
          <a:xfrm>
            <a:off x="684213" y="3055938"/>
            <a:ext cx="719137" cy="576262"/>
          </a:xfrm>
          <a:custGeom>
            <a:avLst/>
            <a:gdLst>
              <a:gd name="T0" fmla="*/ 0 w 590"/>
              <a:gd name="T1" fmla="*/ 0 h 636"/>
              <a:gd name="T2" fmla="*/ 0 w 590"/>
              <a:gd name="T3" fmla="*/ 636 h 636"/>
              <a:gd name="T4" fmla="*/ 590 w 590"/>
              <a:gd name="T5" fmla="*/ 636 h 636"/>
              <a:gd name="T6" fmla="*/ 590 w 590"/>
              <a:gd name="T7" fmla="*/ 0 h 636"/>
              <a:gd name="T8" fmla="*/ 0 60000 65536"/>
              <a:gd name="T9" fmla="*/ 0 60000 65536"/>
              <a:gd name="T10" fmla="*/ 0 60000 65536"/>
              <a:gd name="T11" fmla="*/ 0 60000 65536"/>
              <a:gd name="T12" fmla="*/ 0 w 590"/>
              <a:gd name="T13" fmla="*/ 0 h 636"/>
              <a:gd name="T14" fmla="*/ 590 w 590"/>
              <a:gd name="T15" fmla="*/ 636 h 636"/>
            </a:gdLst>
            <a:ahLst/>
            <a:cxnLst>
              <a:cxn ang="T8">
                <a:pos x="T0" y="T1"/>
              </a:cxn>
              <a:cxn ang="T9">
                <a:pos x="T2" y="T3"/>
              </a:cxn>
              <a:cxn ang="T10">
                <a:pos x="T4" y="T5"/>
              </a:cxn>
              <a:cxn ang="T11">
                <a:pos x="T6" y="T7"/>
              </a:cxn>
            </a:cxnLst>
            <a:rect l="T12" t="T13" r="T14" b="T15"/>
            <a:pathLst>
              <a:path w="590" h="636">
                <a:moveTo>
                  <a:pt x="0" y="0"/>
                </a:moveTo>
                <a:lnTo>
                  <a:pt x="0" y="636"/>
                </a:lnTo>
                <a:lnTo>
                  <a:pt x="590" y="636"/>
                </a:lnTo>
                <a:lnTo>
                  <a:pt x="590" y="0"/>
                </a:lnTo>
              </a:path>
            </a:pathLst>
          </a:custGeom>
          <a:noFill/>
          <a:ln w="28575">
            <a:solidFill>
              <a:schemeClr val="tx1"/>
            </a:solidFill>
            <a:round/>
            <a:headEnd/>
            <a:tailEnd/>
          </a:ln>
        </p:spPr>
        <p:txBody>
          <a:bodyPr anchor="ctr"/>
          <a:lstStyle/>
          <a:p>
            <a:endParaRPr lang="en-US" sz="1800"/>
          </a:p>
        </p:txBody>
      </p:sp>
      <p:sp>
        <p:nvSpPr>
          <p:cNvPr id="24582" name="Line 6"/>
          <p:cNvSpPr>
            <a:spLocks noChangeShapeType="1"/>
          </p:cNvSpPr>
          <p:nvPr/>
        </p:nvSpPr>
        <p:spPr bwMode="auto">
          <a:xfrm>
            <a:off x="1042988" y="2551113"/>
            <a:ext cx="0" cy="720725"/>
          </a:xfrm>
          <a:prstGeom prst="line">
            <a:avLst/>
          </a:prstGeom>
          <a:noFill/>
          <a:ln w="28575">
            <a:solidFill>
              <a:schemeClr val="tx1"/>
            </a:solidFill>
            <a:round/>
            <a:headEnd/>
            <a:tailEnd/>
          </a:ln>
        </p:spPr>
        <p:txBody>
          <a:bodyPr anchor="ctr"/>
          <a:lstStyle/>
          <a:p>
            <a:endParaRPr lang="en-US" sz="1800"/>
          </a:p>
        </p:txBody>
      </p:sp>
      <p:sp>
        <p:nvSpPr>
          <p:cNvPr id="24583" name="Line 7"/>
          <p:cNvSpPr>
            <a:spLocks noChangeShapeType="1"/>
          </p:cNvSpPr>
          <p:nvPr/>
        </p:nvSpPr>
        <p:spPr bwMode="auto">
          <a:xfrm>
            <a:off x="1692275" y="2263775"/>
            <a:ext cx="3959225" cy="0"/>
          </a:xfrm>
          <a:prstGeom prst="line">
            <a:avLst/>
          </a:prstGeom>
          <a:noFill/>
          <a:ln w="28575">
            <a:solidFill>
              <a:schemeClr val="tx1"/>
            </a:solidFill>
            <a:round/>
            <a:headEnd/>
            <a:tailEnd/>
          </a:ln>
        </p:spPr>
        <p:txBody>
          <a:bodyPr anchor="ctr"/>
          <a:lstStyle/>
          <a:p>
            <a:endParaRPr lang="en-US" sz="1800"/>
          </a:p>
        </p:txBody>
      </p:sp>
      <p:sp>
        <p:nvSpPr>
          <p:cNvPr id="24584" name="Line 8"/>
          <p:cNvSpPr>
            <a:spLocks noChangeShapeType="1"/>
          </p:cNvSpPr>
          <p:nvPr/>
        </p:nvSpPr>
        <p:spPr bwMode="auto">
          <a:xfrm>
            <a:off x="5646738" y="2251075"/>
            <a:ext cx="4762" cy="877888"/>
          </a:xfrm>
          <a:prstGeom prst="line">
            <a:avLst/>
          </a:prstGeom>
          <a:noFill/>
          <a:ln w="28575">
            <a:solidFill>
              <a:schemeClr val="tx1"/>
            </a:solidFill>
            <a:round/>
            <a:headEnd/>
            <a:tailEnd/>
          </a:ln>
        </p:spPr>
        <p:txBody>
          <a:bodyPr anchor="ctr"/>
          <a:lstStyle/>
          <a:p>
            <a:endParaRPr lang="en-US" sz="1800"/>
          </a:p>
        </p:txBody>
      </p:sp>
      <p:sp>
        <p:nvSpPr>
          <p:cNvPr id="24585" name="Freeform 9" descr="Newsprint"/>
          <p:cNvSpPr>
            <a:spLocks/>
          </p:cNvSpPr>
          <p:nvPr/>
        </p:nvSpPr>
        <p:spPr bwMode="auto">
          <a:xfrm>
            <a:off x="5397500" y="3116263"/>
            <a:ext cx="504825" cy="2520950"/>
          </a:xfrm>
          <a:custGeom>
            <a:avLst/>
            <a:gdLst>
              <a:gd name="T0" fmla="*/ 0 w 453"/>
              <a:gd name="T1" fmla="*/ 136 h 2314"/>
              <a:gd name="T2" fmla="*/ 226 w 453"/>
              <a:gd name="T3" fmla="*/ 0 h 2314"/>
              <a:gd name="T4" fmla="*/ 453 w 453"/>
              <a:gd name="T5" fmla="*/ 136 h 2314"/>
              <a:gd name="T6" fmla="*/ 453 w 453"/>
              <a:gd name="T7" fmla="*/ 1815 h 2314"/>
              <a:gd name="T8" fmla="*/ 226 w 453"/>
              <a:gd name="T9" fmla="*/ 2314 h 2314"/>
              <a:gd name="T10" fmla="*/ 0 w 453"/>
              <a:gd name="T11" fmla="*/ 1815 h 2314"/>
              <a:gd name="T12" fmla="*/ 0 w 453"/>
              <a:gd name="T13" fmla="*/ 136 h 2314"/>
              <a:gd name="T14" fmla="*/ 0 60000 65536"/>
              <a:gd name="T15" fmla="*/ 0 60000 65536"/>
              <a:gd name="T16" fmla="*/ 0 60000 65536"/>
              <a:gd name="T17" fmla="*/ 0 60000 65536"/>
              <a:gd name="T18" fmla="*/ 0 60000 65536"/>
              <a:gd name="T19" fmla="*/ 0 60000 65536"/>
              <a:gd name="T20" fmla="*/ 0 60000 65536"/>
              <a:gd name="T21" fmla="*/ 0 w 453"/>
              <a:gd name="T22" fmla="*/ 0 h 2314"/>
              <a:gd name="T23" fmla="*/ 453 w 453"/>
              <a:gd name="T24" fmla="*/ 2314 h 2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2314">
                <a:moveTo>
                  <a:pt x="0" y="136"/>
                </a:moveTo>
                <a:lnTo>
                  <a:pt x="226" y="0"/>
                </a:lnTo>
                <a:lnTo>
                  <a:pt x="453" y="136"/>
                </a:lnTo>
                <a:lnTo>
                  <a:pt x="453" y="1815"/>
                </a:lnTo>
                <a:lnTo>
                  <a:pt x="226" y="2314"/>
                </a:lnTo>
                <a:lnTo>
                  <a:pt x="0" y="1815"/>
                </a:lnTo>
                <a:lnTo>
                  <a:pt x="0" y="136"/>
                </a:lnTo>
                <a:close/>
              </a:path>
            </a:pathLst>
          </a:custGeom>
          <a:blipFill dpi="0" rotWithShape="1">
            <a:blip r:embed="rId3"/>
            <a:srcRect/>
            <a:tile tx="0" ty="0" sx="100000" sy="100000" flip="none" algn="tl"/>
          </a:blipFill>
          <a:ln w="28575">
            <a:solidFill>
              <a:schemeClr val="tx1"/>
            </a:solidFill>
            <a:round/>
            <a:headEnd/>
            <a:tailEnd/>
          </a:ln>
        </p:spPr>
        <p:txBody>
          <a:bodyPr anchor="ctr"/>
          <a:lstStyle/>
          <a:p>
            <a:endParaRPr lang="en-US" sz="1800"/>
          </a:p>
        </p:txBody>
      </p:sp>
      <p:sp>
        <p:nvSpPr>
          <p:cNvPr id="259082" name="AutoShape 10"/>
          <p:cNvSpPr>
            <a:spLocks noChangeArrowheads="1"/>
          </p:cNvSpPr>
          <p:nvPr/>
        </p:nvSpPr>
        <p:spPr bwMode="auto">
          <a:xfrm>
            <a:off x="395288" y="1976438"/>
            <a:ext cx="1296987" cy="576262"/>
          </a:xfrm>
          <a:prstGeom prst="roundRect">
            <a:avLst>
              <a:gd name="adj" fmla="val 16667"/>
            </a:avLst>
          </a:prstGeom>
          <a:solidFill>
            <a:schemeClr val="bg1"/>
          </a:solidFill>
          <a:ln w="28575" algn="ctr">
            <a:solidFill>
              <a:schemeClr val="tx1"/>
            </a:solidFill>
            <a:round/>
            <a:headEnd/>
            <a:tailEnd/>
          </a:ln>
          <a:effectLst>
            <a:outerShdw dist="107763" dir="13500000" algn="ctr" rotWithShape="0">
              <a:srgbClr val="808080">
                <a:alpha val="50000"/>
              </a:srgbClr>
            </a:outerShdw>
          </a:effectLst>
        </p:spPr>
        <p:txBody>
          <a:bodyPr wrap="none" anchor="ctr"/>
          <a:lstStyle/>
          <a:p>
            <a:pPr algn="ctr">
              <a:defRPr/>
            </a:pPr>
            <a:r>
              <a:rPr lang="en-US" sz="1800" b="0"/>
              <a:t>pump</a:t>
            </a:r>
          </a:p>
        </p:txBody>
      </p:sp>
      <p:sp>
        <p:nvSpPr>
          <p:cNvPr id="24587" name="Freeform 11"/>
          <p:cNvSpPr>
            <a:spLocks/>
          </p:cNvSpPr>
          <p:nvPr/>
        </p:nvSpPr>
        <p:spPr bwMode="auto">
          <a:xfrm>
            <a:off x="5651500" y="5648325"/>
            <a:ext cx="865188" cy="433388"/>
          </a:xfrm>
          <a:custGeom>
            <a:avLst/>
            <a:gdLst>
              <a:gd name="T0" fmla="*/ 0 w 545"/>
              <a:gd name="T1" fmla="*/ 0 h 273"/>
              <a:gd name="T2" fmla="*/ 0 w 545"/>
              <a:gd name="T3" fmla="*/ 273 h 273"/>
              <a:gd name="T4" fmla="*/ 545 w 545"/>
              <a:gd name="T5" fmla="*/ 273 h 273"/>
              <a:gd name="T6" fmla="*/ 0 60000 65536"/>
              <a:gd name="T7" fmla="*/ 0 60000 65536"/>
              <a:gd name="T8" fmla="*/ 0 60000 65536"/>
              <a:gd name="T9" fmla="*/ 0 w 545"/>
              <a:gd name="T10" fmla="*/ 0 h 273"/>
              <a:gd name="T11" fmla="*/ 545 w 545"/>
              <a:gd name="T12" fmla="*/ 273 h 273"/>
            </a:gdLst>
            <a:ahLst/>
            <a:cxnLst>
              <a:cxn ang="T6">
                <a:pos x="T0" y="T1"/>
              </a:cxn>
              <a:cxn ang="T7">
                <a:pos x="T2" y="T3"/>
              </a:cxn>
              <a:cxn ang="T8">
                <a:pos x="T4" y="T5"/>
              </a:cxn>
            </a:cxnLst>
            <a:rect l="T9" t="T10" r="T11" b="T12"/>
            <a:pathLst>
              <a:path w="545" h="273">
                <a:moveTo>
                  <a:pt x="0" y="0"/>
                </a:moveTo>
                <a:lnTo>
                  <a:pt x="0" y="273"/>
                </a:lnTo>
                <a:lnTo>
                  <a:pt x="545" y="273"/>
                </a:lnTo>
              </a:path>
            </a:pathLst>
          </a:custGeom>
          <a:noFill/>
          <a:ln w="28575">
            <a:solidFill>
              <a:schemeClr val="tx1"/>
            </a:solidFill>
            <a:round/>
            <a:headEnd/>
            <a:tailEnd/>
          </a:ln>
        </p:spPr>
        <p:txBody>
          <a:bodyPr anchor="ctr"/>
          <a:lstStyle/>
          <a:p>
            <a:endParaRPr lang="en-US" sz="1800"/>
          </a:p>
        </p:txBody>
      </p:sp>
      <p:sp>
        <p:nvSpPr>
          <p:cNvPr id="24588" name="Rectangle 12"/>
          <p:cNvSpPr>
            <a:spLocks noChangeArrowheads="1"/>
          </p:cNvSpPr>
          <p:nvPr/>
        </p:nvSpPr>
        <p:spPr bwMode="auto">
          <a:xfrm>
            <a:off x="250825" y="3703638"/>
            <a:ext cx="1584325" cy="369332"/>
          </a:xfrm>
          <a:prstGeom prst="rect">
            <a:avLst/>
          </a:prstGeom>
          <a:noFill/>
          <a:ln w="9525" algn="ctr">
            <a:noFill/>
            <a:miter lim="800000"/>
            <a:headEnd/>
            <a:tailEnd/>
          </a:ln>
        </p:spPr>
        <p:txBody>
          <a:bodyPr>
            <a:spAutoFit/>
          </a:bodyPr>
          <a:lstStyle/>
          <a:p>
            <a:pPr algn="ctr"/>
            <a:r>
              <a:rPr lang="en-US" sz="1800" b="0"/>
              <a:t>eluent</a:t>
            </a:r>
          </a:p>
        </p:txBody>
      </p:sp>
      <p:sp>
        <p:nvSpPr>
          <p:cNvPr id="24589" name="Line 13"/>
          <p:cNvSpPr>
            <a:spLocks noChangeShapeType="1"/>
          </p:cNvSpPr>
          <p:nvPr/>
        </p:nvSpPr>
        <p:spPr bwMode="auto">
          <a:xfrm>
            <a:off x="1895475" y="2171700"/>
            <a:ext cx="287338" cy="0"/>
          </a:xfrm>
          <a:prstGeom prst="line">
            <a:avLst/>
          </a:prstGeom>
          <a:noFill/>
          <a:ln w="9525">
            <a:solidFill>
              <a:schemeClr val="tx1"/>
            </a:solidFill>
            <a:round/>
            <a:headEnd/>
            <a:tailEnd type="arrow" w="med" len="med"/>
          </a:ln>
        </p:spPr>
        <p:txBody>
          <a:bodyPr anchor="ctr"/>
          <a:lstStyle/>
          <a:p>
            <a:endParaRPr lang="en-US" sz="1800"/>
          </a:p>
        </p:txBody>
      </p:sp>
      <p:sp>
        <p:nvSpPr>
          <p:cNvPr id="24590" name="Line 14"/>
          <p:cNvSpPr>
            <a:spLocks noChangeShapeType="1"/>
          </p:cNvSpPr>
          <p:nvPr/>
        </p:nvSpPr>
        <p:spPr bwMode="auto">
          <a:xfrm flipV="1">
            <a:off x="1116013" y="2624138"/>
            <a:ext cx="0" cy="215900"/>
          </a:xfrm>
          <a:prstGeom prst="line">
            <a:avLst/>
          </a:prstGeom>
          <a:noFill/>
          <a:ln w="9525">
            <a:solidFill>
              <a:schemeClr val="tx1"/>
            </a:solidFill>
            <a:round/>
            <a:headEnd/>
            <a:tailEnd type="arrow" w="med" len="med"/>
          </a:ln>
        </p:spPr>
        <p:txBody>
          <a:bodyPr anchor="ctr"/>
          <a:lstStyle/>
          <a:p>
            <a:endParaRPr lang="en-US" sz="1800"/>
          </a:p>
        </p:txBody>
      </p:sp>
      <p:sp>
        <p:nvSpPr>
          <p:cNvPr id="24591" name="Line 15"/>
          <p:cNvSpPr>
            <a:spLocks noChangeShapeType="1"/>
          </p:cNvSpPr>
          <p:nvPr/>
        </p:nvSpPr>
        <p:spPr bwMode="auto">
          <a:xfrm>
            <a:off x="5724525" y="2552700"/>
            <a:ext cx="0" cy="215900"/>
          </a:xfrm>
          <a:prstGeom prst="line">
            <a:avLst/>
          </a:prstGeom>
          <a:noFill/>
          <a:ln w="9525">
            <a:solidFill>
              <a:schemeClr val="tx1"/>
            </a:solidFill>
            <a:round/>
            <a:headEnd/>
            <a:tailEnd type="arrow" w="med" len="med"/>
          </a:ln>
        </p:spPr>
        <p:txBody>
          <a:bodyPr anchor="ctr"/>
          <a:lstStyle/>
          <a:p>
            <a:endParaRPr lang="en-US" sz="1800"/>
          </a:p>
        </p:txBody>
      </p:sp>
      <p:sp>
        <p:nvSpPr>
          <p:cNvPr id="24592" name="Line 16"/>
          <p:cNvSpPr>
            <a:spLocks noChangeShapeType="1"/>
          </p:cNvSpPr>
          <p:nvPr/>
        </p:nvSpPr>
        <p:spPr bwMode="auto">
          <a:xfrm>
            <a:off x="5940425" y="6008688"/>
            <a:ext cx="287338" cy="0"/>
          </a:xfrm>
          <a:prstGeom prst="line">
            <a:avLst/>
          </a:prstGeom>
          <a:noFill/>
          <a:ln w="9525">
            <a:solidFill>
              <a:schemeClr val="tx1"/>
            </a:solidFill>
            <a:round/>
            <a:headEnd/>
            <a:tailEnd type="arrow" w="med" len="med"/>
          </a:ln>
        </p:spPr>
        <p:txBody>
          <a:bodyPr anchor="ctr"/>
          <a:lstStyle/>
          <a:p>
            <a:endParaRPr lang="en-US" sz="1800"/>
          </a:p>
        </p:txBody>
      </p:sp>
      <p:sp>
        <p:nvSpPr>
          <p:cNvPr id="24593" name="Line 17"/>
          <p:cNvSpPr>
            <a:spLocks noChangeShapeType="1"/>
          </p:cNvSpPr>
          <p:nvPr/>
        </p:nvSpPr>
        <p:spPr bwMode="auto">
          <a:xfrm>
            <a:off x="4643438" y="2479675"/>
            <a:ext cx="433387" cy="0"/>
          </a:xfrm>
          <a:prstGeom prst="line">
            <a:avLst/>
          </a:prstGeom>
          <a:noFill/>
          <a:ln w="28575">
            <a:solidFill>
              <a:schemeClr val="tx1"/>
            </a:solidFill>
            <a:round/>
            <a:headEnd/>
            <a:tailEnd/>
          </a:ln>
        </p:spPr>
        <p:txBody>
          <a:bodyPr anchor="ctr"/>
          <a:lstStyle/>
          <a:p>
            <a:endParaRPr lang="en-US" sz="1800"/>
          </a:p>
        </p:txBody>
      </p:sp>
      <p:sp>
        <p:nvSpPr>
          <p:cNvPr id="24594" name="Rectangle 18"/>
          <p:cNvSpPr>
            <a:spLocks noChangeArrowheads="1"/>
          </p:cNvSpPr>
          <p:nvPr/>
        </p:nvSpPr>
        <p:spPr bwMode="auto">
          <a:xfrm>
            <a:off x="6443663" y="2684463"/>
            <a:ext cx="2592387" cy="369332"/>
          </a:xfrm>
          <a:prstGeom prst="rect">
            <a:avLst/>
          </a:prstGeom>
          <a:noFill/>
          <a:ln w="9525" algn="ctr">
            <a:noFill/>
            <a:miter lim="800000"/>
            <a:headEnd/>
            <a:tailEnd/>
          </a:ln>
        </p:spPr>
        <p:txBody>
          <a:bodyPr>
            <a:spAutoFit/>
          </a:bodyPr>
          <a:lstStyle/>
          <a:p>
            <a:pPr algn="ctr"/>
            <a:r>
              <a:rPr lang="en-US" sz="1800" b="0"/>
              <a:t>analyte mixture</a:t>
            </a:r>
          </a:p>
        </p:txBody>
      </p:sp>
      <p:sp>
        <p:nvSpPr>
          <p:cNvPr id="24595" name="Rectangle 19"/>
          <p:cNvSpPr>
            <a:spLocks noChangeArrowheads="1"/>
          </p:cNvSpPr>
          <p:nvPr/>
        </p:nvSpPr>
        <p:spPr bwMode="auto">
          <a:xfrm>
            <a:off x="3995738" y="3921125"/>
            <a:ext cx="1584325" cy="369332"/>
          </a:xfrm>
          <a:prstGeom prst="rect">
            <a:avLst/>
          </a:prstGeom>
          <a:noFill/>
          <a:ln w="9525" algn="ctr">
            <a:noFill/>
            <a:miter lim="800000"/>
            <a:headEnd/>
            <a:tailEnd/>
          </a:ln>
        </p:spPr>
        <p:txBody>
          <a:bodyPr>
            <a:spAutoFit/>
          </a:bodyPr>
          <a:lstStyle/>
          <a:p>
            <a:pPr algn="ctr"/>
            <a:r>
              <a:rPr lang="en-US" sz="1800" b="0"/>
              <a:t>column</a:t>
            </a:r>
          </a:p>
        </p:txBody>
      </p:sp>
      <p:sp>
        <p:nvSpPr>
          <p:cNvPr id="24596" name="Rectangle 20"/>
          <p:cNvSpPr>
            <a:spLocks noChangeArrowheads="1"/>
          </p:cNvSpPr>
          <p:nvPr/>
        </p:nvSpPr>
        <p:spPr bwMode="auto">
          <a:xfrm>
            <a:off x="3779838" y="1412875"/>
            <a:ext cx="2232025" cy="369332"/>
          </a:xfrm>
          <a:prstGeom prst="rect">
            <a:avLst/>
          </a:prstGeom>
          <a:noFill/>
          <a:ln w="9525" algn="ctr">
            <a:noFill/>
            <a:miter lim="800000"/>
            <a:headEnd/>
            <a:tailEnd/>
          </a:ln>
        </p:spPr>
        <p:txBody>
          <a:bodyPr>
            <a:spAutoFit/>
          </a:bodyPr>
          <a:lstStyle/>
          <a:p>
            <a:r>
              <a:rPr lang="en-US" sz="1800" b="0"/>
              <a:t>injection valve</a:t>
            </a:r>
          </a:p>
        </p:txBody>
      </p:sp>
      <p:sp>
        <p:nvSpPr>
          <p:cNvPr id="24597" name="Rectangle 21"/>
          <p:cNvSpPr>
            <a:spLocks noChangeArrowheads="1"/>
          </p:cNvSpPr>
          <p:nvPr/>
        </p:nvSpPr>
        <p:spPr bwMode="auto">
          <a:xfrm>
            <a:off x="4643438" y="2120900"/>
            <a:ext cx="433387" cy="504825"/>
          </a:xfrm>
          <a:prstGeom prst="rect">
            <a:avLst/>
          </a:prstGeom>
          <a:noFill/>
          <a:ln w="19050" algn="ctr">
            <a:solidFill>
              <a:schemeClr val="tx1"/>
            </a:solidFill>
            <a:miter lim="800000"/>
            <a:headEnd/>
            <a:tailEnd/>
          </a:ln>
        </p:spPr>
        <p:txBody>
          <a:bodyPr wrap="none" anchor="ctr"/>
          <a:lstStyle/>
          <a:p>
            <a:endParaRPr lang="en-US" sz="1800"/>
          </a:p>
        </p:txBody>
      </p:sp>
      <p:sp>
        <p:nvSpPr>
          <p:cNvPr id="24598" name="AutoShape 22"/>
          <p:cNvSpPr>
            <a:spLocks noChangeArrowheads="1"/>
          </p:cNvSpPr>
          <p:nvPr/>
        </p:nvSpPr>
        <p:spPr bwMode="auto">
          <a:xfrm>
            <a:off x="4756150" y="1857375"/>
            <a:ext cx="215900" cy="215900"/>
          </a:xfrm>
          <a:prstGeom prst="downArrow">
            <a:avLst>
              <a:gd name="adj1" fmla="val 50000"/>
              <a:gd name="adj2" fmla="val 25000"/>
            </a:avLst>
          </a:prstGeom>
          <a:solidFill>
            <a:schemeClr val="accent1"/>
          </a:solidFill>
          <a:ln w="19050" algn="ctr">
            <a:solidFill>
              <a:schemeClr val="tx1"/>
            </a:solidFill>
            <a:miter lim="800000"/>
            <a:headEnd/>
            <a:tailEnd/>
          </a:ln>
        </p:spPr>
        <p:txBody>
          <a:bodyPr wrap="none" anchor="ctr"/>
          <a:lstStyle/>
          <a:p>
            <a:endParaRPr lang="en-US" sz="1800"/>
          </a:p>
        </p:txBody>
      </p:sp>
      <p:sp>
        <p:nvSpPr>
          <p:cNvPr id="24599" name="Line 23"/>
          <p:cNvSpPr>
            <a:spLocks noChangeShapeType="1"/>
          </p:cNvSpPr>
          <p:nvPr/>
        </p:nvSpPr>
        <p:spPr bwMode="auto">
          <a:xfrm flipV="1">
            <a:off x="6588125" y="4508500"/>
            <a:ext cx="0" cy="935038"/>
          </a:xfrm>
          <a:prstGeom prst="line">
            <a:avLst/>
          </a:prstGeom>
          <a:noFill/>
          <a:ln w="9525">
            <a:solidFill>
              <a:schemeClr val="tx1"/>
            </a:solidFill>
            <a:round/>
            <a:headEnd/>
            <a:tailEnd type="arrow" w="med" len="med"/>
          </a:ln>
        </p:spPr>
        <p:txBody>
          <a:bodyPr anchor="ctr"/>
          <a:lstStyle/>
          <a:p>
            <a:endParaRPr lang="en-US" sz="1800"/>
          </a:p>
        </p:txBody>
      </p:sp>
      <p:sp>
        <p:nvSpPr>
          <p:cNvPr id="24600" name="Line 24"/>
          <p:cNvSpPr>
            <a:spLocks noChangeShapeType="1"/>
          </p:cNvSpPr>
          <p:nvPr/>
        </p:nvSpPr>
        <p:spPr bwMode="auto">
          <a:xfrm>
            <a:off x="6588125" y="5443538"/>
            <a:ext cx="1800225" cy="1587"/>
          </a:xfrm>
          <a:prstGeom prst="line">
            <a:avLst/>
          </a:prstGeom>
          <a:noFill/>
          <a:ln w="9525">
            <a:solidFill>
              <a:schemeClr val="tx1"/>
            </a:solidFill>
            <a:round/>
            <a:headEnd/>
            <a:tailEnd type="arrow" w="med" len="med"/>
          </a:ln>
        </p:spPr>
        <p:txBody>
          <a:bodyPr anchor="ctr"/>
          <a:lstStyle/>
          <a:p>
            <a:endParaRPr lang="en-US" sz="1800"/>
          </a:p>
        </p:txBody>
      </p:sp>
      <p:sp>
        <p:nvSpPr>
          <p:cNvPr id="24601" name="Rectangle 25"/>
          <p:cNvSpPr>
            <a:spLocks noChangeArrowheads="1"/>
          </p:cNvSpPr>
          <p:nvPr/>
        </p:nvSpPr>
        <p:spPr bwMode="auto">
          <a:xfrm>
            <a:off x="7380288" y="2192338"/>
            <a:ext cx="719137" cy="504825"/>
          </a:xfrm>
          <a:prstGeom prst="rect">
            <a:avLst/>
          </a:prstGeom>
          <a:solidFill>
            <a:schemeClr val="accent1"/>
          </a:solidFill>
          <a:ln w="9525" algn="ctr">
            <a:noFill/>
            <a:miter lim="800000"/>
            <a:headEnd/>
            <a:tailEnd/>
          </a:ln>
        </p:spPr>
        <p:txBody>
          <a:bodyPr wrap="none" anchor="ctr"/>
          <a:lstStyle/>
          <a:p>
            <a:endParaRPr lang="en-US" sz="1800"/>
          </a:p>
        </p:txBody>
      </p:sp>
      <p:sp>
        <p:nvSpPr>
          <p:cNvPr id="24602" name="Freeform 26"/>
          <p:cNvSpPr>
            <a:spLocks/>
          </p:cNvSpPr>
          <p:nvPr/>
        </p:nvSpPr>
        <p:spPr bwMode="auto">
          <a:xfrm>
            <a:off x="7380288" y="2120900"/>
            <a:ext cx="719137" cy="576263"/>
          </a:xfrm>
          <a:custGeom>
            <a:avLst/>
            <a:gdLst>
              <a:gd name="T0" fmla="*/ 0 w 590"/>
              <a:gd name="T1" fmla="*/ 0 h 636"/>
              <a:gd name="T2" fmla="*/ 0 w 590"/>
              <a:gd name="T3" fmla="*/ 636 h 636"/>
              <a:gd name="T4" fmla="*/ 590 w 590"/>
              <a:gd name="T5" fmla="*/ 636 h 636"/>
              <a:gd name="T6" fmla="*/ 590 w 590"/>
              <a:gd name="T7" fmla="*/ 0 h 636"/>
              <a:gd name="T8" fmla="*/ 0 60000 65536"/>
              <a:gd name="T9" fmla="*/ 0 60000 65536"/>
              <a:gd name="T10" fmla="*/ 0 60000 65536"/>
              <a:gd name="T11" fmla="*/ 0 60000 65536"/>
              <a:gd name="T12" fmla="*/ 0 w 590"/>
              <a:gd name="T13" fmla="*/ 0 h 636"/>
              <a:gd name="T14" fmla="*/ 590 w 590"/>
              <a:gd name="T15" fmla="*/ 636 h 636"/>
            </a:gdLst>
            <a:ahLst/>
            <a:cxnLst>
              <a:cxn ang="T8">
                <a:pos x="T0" y="T1"/>
              </a:cxn>
              <a:cxn ang="T9">
                <a:pos x="T2" y="T3"/>
              </a:cxn>
              <a:cxn ang="T10">
                <a:pos x="T4" y="T5"/>
              </a:cxn>
              <a:cxn ang="T11">
                <a:pos x="T6" y="T7"/>
              </a:cxn>
            </a:cxnLst>
            <a:rect l="T12" t="T13" r="T14" b="T15"/>
            <a:pathLst>
              <a:path w="590" h="636">
                <a:moveTo>
                  <a:pt x="0" y="0"/>
                </a:moveTo>
                <a:lnTo>
                  <a:pt x="0" y="636"/>
                </a:lnTo>
                <a:lnTo>
                  <a:pt x="590" y="636"/>
                </a:lnTo>
                <a:lnTo>
                  <a:pt x="590" y="0"/>
                </a:lnTo>
              </a:path>
            </a:pathLst>
          </a:custGeom>
          <a:noFill/>
          <a:ln w="28575">
            <a:solidFill>
              <a:schemeClr val="tx1"/>
            </a:solidFill>
            <a:round/>
            <a:headEnd/>
            <a:tailEnd/>
          </a:ln>
        </p:spPr>
        <p:txBody>
          <a:bodyPr anchor="ctr"/>
          <a:lstStyle/>
          <a:p>
            <a:endParaRPr lang="en-US" sz="1800"/>
          </a:p>
        </p:txBody>
      </p:sp>
      <p:sp>
        <p:nvSpPr>
          <p:cNvPr id="24603" name="Oval 27"/>
          <p:cNvSpPr>
            <a:spLocks noChangeArrowheads="1"/>
          </p:cNvSpPr>
          <p:nvPr/>
        </p:nvSpPr>
        <p:spPr bwMode="auto">
          <a:xfrm>
            <a:off x="7885113" y="2265363"/>
            <a:ext cx="71437" cy="71437"/>
          </a:xfrm>
          <a:prstGeom prst="ellipse">
            <a:avLst/>
          </a:prstGeom>
          <a:solidFill>
            <a:srgbClr val="F654DF"/>
          </a:solidFill>
          <a:ln w="9525" algn="ctr">
            <a:noFill/>
            <a:round/>
            <a:headEnd/>
            <a:tailEnd/>
          </a:ln>
        </p:spPr>
        <p:txBody>
          <a:bodyPr wrap="none" anchor="ctr"/>
          <a:lstStyle/>
          <a:p>
            <a:endParaRPr lang="en-US" sz="1800"/>
          </a:p>
        </p:txBody>
      </p:sp>
      <p:sp>
        <p:nvSpPr>
          <p:cNvPr id="24604" name="Oval 28"/>
          <p:cNvSpPr>
            <a:spLocks noChangeArrowheads="1"/>
          </p:cNvSpPr>
          <p:nvPr/>
        </p:nvSpPr>
        <p:spPr bwMode="auto">
          <a:xfrm>
            <a:off x="7667625" y="2408238"/>
            <a:ext cx="71438" cy="71437"/>
          </a:xfrm>
          <a:prstGeom prst="ellipse">
            <a:avLst/>
          </a:prstGeom>
          <a:solidFill>
            <a:srgbClr val="F654DF"/>
          </a:solidFill>
          <a:ln w="9525" algn="ctr">
            <a:noFill/>
            <a:round/>
            <a:headEnd/>
            <a:tailEnd/>
          </a:ln>
        </p:spPr>
        <p:txBody>
          <a:bodyPr wrap="none" anchor="ctr"/>
          <a:lstStyle/>
          <a:p>
            <a:endParaRPr lang="en-US" sz="1800"/>
          </a:p>
        </p:txBody>
      </p:sp>
      <p:sp>
        <p:nvSpPr>
          <p:cNvPr id="24605" name="Oval 29"/>
          <p:cNvSpPr>
            <a:spLocks noChangeArrowheads="1"/>
          </p:cNvSpPr>
          <p:nvPr/>
        </p:nvSpPr>
        <p:spPr bwMode="auto">
          <a:xfrm>
            <a:off x="7956550" y="2552700"/>
            <a:ext cx="71438" cy="71438"/>
          </a:xfrm>
          <a:prstGeom prst="ellipse">
            <a:avLst/>
          </a:prstGeom>
          <a:solidFill>
            <a:srgbClr val="F654DF"/>
          </a:solidFill>
          <a:ln w="9525" algn="ctr">
            <a:noFill/>
            <a:round/>
            <a:headEnd/>
            <a:tailEnd/>
          </a:ln>
        </p:spPr>
        <p:txBody>
          <a:bodyPr wrap="none" anchor="ctr"/>
          <a:lstStyle/>
          <a:p>
            <a:endParaRPr lang="en-US" sz="1800"/>
          </a:p>
        </p:txBody>
      </p:sp>
      <p:sp>
        <p:nvSpPr>
          <p:cNvPr id="24606" name="Oval 30"/>
          <p:cNvSpPr>
            <a:spLocks noChangeArrowheads="1"/>
          </p:cNvSpPr>
          <p:nvPr/>
        </p:nvSpPr>
        <p:spPr bwMode="auto">
          <a:xfrm>
            <a:off x="7524750" y="2481263"/>
            <a:ext cx="71438" cy="71437"/>
          </a:xfrm>
          <a:prstGeom prst="ellipse">
            <a:avLst/>
          </a:prstGeom>
          <a:solidFill>
            <a:srgbClr val="F654DF"/>
          </a:solidFill>
          <a:ln w="9525" algn="ctr">
            <a:noFill/>
            <a:round/>
            <a:headEnd/>
            <a:tailEnd/>
          </a:ln>
        </p:spPr>
        <p:txBody>
          <a:bodyPr wrap="none" anchor="ctr"/>
          <a:lstStyle/>
          <a:p>
            <a:pPr algn="ctr"/>
            <a:endParaRPr lang="en-US" sz="1800" b="0">
              <a:solidFill>
                <a:srgbClr val="F654DF"/>
              </a:solidFill>
            </a:endParaRPr>
          </a:p>
        </p:txBody>
      </p:sp>
      <p:sp>
        <p:nvSpPr>
          <p:cNvPr id="24607" name="Oval 31"/>
          <p:cNvSpPr>
            <a:spLocks noChangeArrowheads="1"/>
          </p:cNvSpPr>
          <p:nvPr/>
        </p:nvSpPr>
        <p:spPr bwMode="auto">
          <a:xfrm>
            <a:off x="7812088" y="2408238"/>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24608" name="Oval 32"/>
          <p:cNvSpPr>
            <a:spLocks noChangeArrowheads="1"/>
          </p:cNvSpPr>
          <p:nvPr/>
        </p:nvSpPr>
        <p:spPr bwMode="auto">
          <a:xfrm>
            <a:off x="7740650" y="2265363"/>
            <a:ext cx="71438" cy="71437"/>
          </a:xfrm>
          <a:prstGeom prst="ellipse">
            <a:avLst/>
          </a:prstGeom>
          <a:solidFill>
            <a:srgbClr val="66FF66"/>
          </a:solidFill>
          <a:ln w="9525" algn="ctr">
            <a:noFill/>
            <a:round/>
            <a:headEnd/>
            <a:tailEnd/>
          </a:ln>
        </p:spPr>
        <p:txBody>
          <a:bodyPr wrap="none" anchor="ctr"/>
          <a:lstStyle/>
          <a:p>
            <a:endParaRPr lang="en-US" sz="1800"/>
          </a:p>
        </p:txBody>
      </p:sp>
      <p:sp>
        <p:nvSpPr>
          <p:cNvPr id="24609" name="Oval 33"/>
          <p:cNvSpPr>
            <a:spLocks noChangeArrowheads="1"/>
          </p:cNvSpPr>
          <p:nvPr/>
        </p:nvSpPr>
        <p:spPr bwMode="auto">
          <a:xfrm>
            <a:off x="7453313" y="2265363"/>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24610" name="Oval 34"/>
          <p:cNvSpPr>
            <a:spLocks noChangeArrowheads="1"/>
          </p:cNvSpPr>
          <p:nvPr/>
        </p:nvSpPr>
        <p:spPr bwMode="auto">
          <a:xfrm>
            <a:off x="7524750" y="2336800"/>
            <a:ext cx="71438" cy="71438"/>
          </a:xfrm>
          <a:prstGeom prst="ellipse">
            <a:avLst/>
          </a:prstGeom>
          <a:solidFill>
            <a:srgbClr val="FF9900"/>
          </a:solidFill>
          <a:ln w="9525" algn="ctr">
            <a:noFill/>
            <a:round/>
            <a:headEnd/>
            <a:tailEnd/>
          </a:ln>
        </p:spPr>
        <p:txBody>
          <a:bodyPr wrap="none" anchor="ctr"/>
          <a:lstStyle/>
          <a:p>
            <a:endParaRPr lang="en-US" sz="1800"/>
          </a:p>
        </p:txBody>
      </p:sp>
      <p:sp>
        <p:nvSpPr>
          <p:cNvPr id="24611" name="Oval 35"/>
          <p:cNvSpPr>
            <a:spLocks noChangeArrowheads="1"/>
          </p:cNvSpPr>
          <p:nvPr/>
        </p:nvSpPr>
        <p:spPr bwMode="auto">
          <a:xfrm>
            <a:off x="7596188" y="2552700"/>
            <a:ext cx="71437" cy="71438"/>
          </a:xfrm>
          <a:prstGeom prst="ellipse">
            <a:avLst/>
          </a:prstGeom>
          <a:solidFill>
            <a:srgbClr val="FF9900"/>
          </a:solidFill>
          <a:ln w="9525" algn="ctr">
            <a:noFill/>
            <a:round/>
            <a:headEnd/>
            <a:tailEnd/>
          </a:ln>
        </p:spPr>
        <p:txBody>
          <a:bodyPr wrap="none" anchor="ctr"/>
          <a:lstStyle/>
          <a:p>
            <a:endParaRPr lang="en-US" sz="1800"/>
          </a:p>
        </p:txBody>
      </p:sp>
      <p:sp>
        <p:nvSpPr>
          <p:cNvPr id="24612" name="Oval 36"/>
          <p:cNvSpPr>
            <a:spLocks noChangeArrowheads="1"/>
          </p:cNvSpPr>
          <p:nvPr/>
        </p:nvSpPr>
        <p:spPr bwMode="auto">
          <a:xfrm>
            <a:off x="7451725" y="2552700"/>
            <a:ext cx="71438" cy="71438"/>
          </a:xfrm>
          <a:prstGeom prst="ellipse">
            <a:avLst/>
          </a:prstGeom>
          <a:solidFill>
            <a:srgbClr val="66FF66"/>
          </a:solidFill>
          <a:ln w="9525" algn="ctr">
            <a:noFill/>
            <a:round/>
            <a:headEnd/>
            <a:tailEnd/>
          </a:ln>
        </p:spPr>
        <p:txBody>
          <a:bodyPr wrap="none" anchor="ctr"/>
          <a:lstStyle/>
          <a:p>
            <a:endParaRPr lang="en-US" sz="1800"/>
          </a:p>
        </p:txBody>
      </p:sp>
      <p:sp>
        <p:nvSpPr>
          <p:cNvPr id="24613" name="Oval 37"/>
          <p:cNvSpPr>
            <a:spLocks noChangeArrowheads="1"/>
          </p:cNvSpPr>
          <p:nvPr/>
        </p:nvSpPr>
        <p:spPr bwMode="auto">
          <a:xfrm>
            <a:off x="7812088" y="2552700"/>
            <a:ext cx="71437" cy="71438"/>
          </a:xfrm>
          <a:prstGeom prst="ellipse">
            <a:avLst/>
          </a:prstGeom>
          <a:solidFill>
            <a:srgbClr val="66FF66"/>
          </a:solidFill>
          <a:ln w="9525" algn="ctr">
            <a:noFill/>
            <a:round/>
            <a:headEnd/>
            <a:tailEnd/>
          </a:ln>
        </p:spPr>
        <p:txBody>
          <a:bodyPr wrap="none" anchor="ctr"/>
          <a:lstStyle/>
          <a:p>
            <a:endParaRPr lang="en-US" sz="1800"/>
          </a:p>
        </p:txBody>
      </p:sp>
      <p:sp>
        <p:nvSpPr>
          <p:cNvPr id="24614" name="Oval 38"/>
          <p:cNvSpPr>
            <a:spLocks noChangeArrowheads="1"/>
          </p:cNvSpPr>
          <p:nvPr/>
        </p:nvSpPr>
        <p:spPr bwMode="auto">
          <a:xfrm>
            <a:off x="7596188" y="2265363"/>
            <a:ext cx="71437" cy="71437"/>
          </a:xfrm>
          <a:prstGeom prst="ellipse">
            <a:avLst/>
          </a:prstGeom>
          <a:solidFill>
            <a:srgbClr val="66FF66"/>
          </a:solidFill>
          <a:ln w="9525" algn="ctr">
            <a:noFill/>
            <a:round/>
            <a:headEnd/>
            <a:tailEnd/>
          </a:ln>
        </p:spPr>
        <p:txBody>
          <a:bodyPr wrap="none" anchor="ctr"/>
          <a:lstStyle/>
          <a:p>
            <a:endParaRPr lang="en-US" sz="1800"/>
          </a:p>
        </p:txBody>
      </p:sp>
      <p:sp>
        <p:nvSpPr>
          <p:cNvPr id="24615" name="Line 39"/>
          <p:cNvSpPr>
            <a:spLocks noChangeShapeType="1"/>
          </p:cNvSpPr>
          <p:nvPr/>
        </p:nvSpPr>
        <p:spPr bwMode="auto">
          <a:xfrm>
            <a:off x="4643438" y="2266950"/>
            <a:ext cx="433387" cy="0"/>
          </a:xfrm>
          <a:prstGeom prst="line">
            <a:avLst/>
          </a:prstGeom>
          <a:noFill/>
          <a:ln w="28575">
            <a:solidFill>
              <a:schemeClr val="tx1"/>
            </a:solidFill>
            <a:round/>
            <a:headEnd/>
            <a:tailEnd/>
          </a:ln>
        </p:spPr>
        <p:txBody>
          <a:bodyPr anchor="ctr"/>
          <a:lstStyle/>
          <a:p>
            <a:endParaRPr lang="en-US" sz="1800"/>
          </a:p>
        </p:txBody>
      </p:sp>
      <p:sp>
        <p:nvSpPr>
          <p:cNvPr id="24616" name="Oval 40"/>
          <p:cNvSpPr>
            <a:spLocks noChangeArrowheads="1"/>
          </p:cNvSpPr>
          <p:nvPr/>
        </p:nvSpPr>
        <p:spPr bwMode="auto">
          <a:xfrm>
            <a:off x="4756150" y="2227263"/>
            <a:ext cx="71438" cy="71437"/>
          </a:xfrm>
          <a:prstGeom prst="ellipse">
            <a:avLst/>
          </a:prstGeom>
          <a:solidFill>
            <a:srgbClr val="66FF66"/>
          </a:solidFill>
          <a:ln w="9525" algn="ctr">
            <a:noFill/>
            <a:round/>
            <a:headEnd/>
            <a:tailEnd/>
          </a:ln>
        </p:spPr>
        <p:txBody>
          <a:bodyPr wrap="none" anchor="ctr"/>
          <a:lstStyle/>
          <a:p>
            <a:endParaRPr lang="en-US" sz="1800"/>
          </a:p>
        </p:txBody>
      </p:sp>
      <p:sp>
        <p:nvSpPr>
          <p:cNvPr id="24617" name="Oval 41"/>
          <p:cNvSpPr>
            <a:spLocks noChangeArrowheads="1"/>
          </p:cNvSpPr>
          <p:nvPr/>
        </p:nvSpPr>
        <p:spPr bwMode="auto">
          <a:xfrm>
            <a:off x="4684713" y="2227263"/>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24618" name="Oval 42"/>
          <p:cNvSpPr>
            <a:spLocks noChangeArrowheads="1"/>
          </p:cNvSpPr>
          <p:nvPr/>
        </p:nvSpPr>
        <p:spPr bwMode="auto">
          <a:xfrm>
            <a:off x="4900613" y="2227263"/>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24619" name="Oval 43"/>
          <p:cNvSpPr>
            <a:spLocks noChangeArrowheads="1"/>
          </p:cNvSpPr>
          <p:nvPr/>
        </p:nvSpPr>
        <p:spPr bwMode="auto">
          <a:xfrm>
            <a:off x="4827588" y="2227263"/>
            <a:ext cx="71437" cy="71437"/>
          </a:xfrm>
          <a:prstGeom prst="ellipse">
            <a:avLst/>
          </a:prstGeom>
          <a:solidFill>
            <a:srgbClr val="F654DF"/>
          </a:solidFill>
          <a:ln w="9525" algn="ctr">
            <a:noFill/>
            <a:round/>
            <a:headEnd/>
            <a:tailEnd/>
          </a:ln>
        </p:spPr>
        <p:txBody>
          <a:bodyPr wrap="none" anchor="ctr"/>
          <a:lstStyle/>
          <a:p>
            <a:endParaRPr lang="en-US" sz="1800"/>
          </a:p>
        </p:txBody>
      </p:sp>
      <p:sp>
        <p:nvSpPr>
          <p:cNvPr id="24620" name="Oval 44"/>
          <p:cNvSpPr>
            <a:spLocks noChangeArrowheads="1"/>
          </p:cNvSpPr>
          <p:nvPr/>
        </p:nvSpPr>
        <p:spPr bwMode="auto">
          <a:xfrm>
            <a:off x="4972050" y="2227263"/>
            <a:ext cx="71438" cy="71437"/>
          </a:xfrm>
          <a:prstGeom prst="ellipse">
            <a:avLst/>
          </a:prstGeom>
          <a:solidFill>
            <a:srgbClr val="F654DF"/>
          </a:solidFill>
          <a:ln w="9525" algn="ctr">
            <a:noFill/>
            <a:round/>
            <a:headEnd/>
            <a:tailEnd/>
          </a:ln>
        </p:spPr>
        <p:txBody>
          <a:bodyPr wrap="none" anchor="ctr"/>
          <a:lstStyle/>
          <a:p>
            <a:endParaRPr lang="en-US" sz="1800"/>
          </a:p>
        </p:txBody>
      </p:sp>
      <p:sp>
        <p:nvSpPr>
          <p:cNvPr id="24621" name="Oval 45"/>
          <p:cNvSpPr>
            <a:spLocks noChangeArrowheads="1"/>
          </p:cNvSpPr>
          <p:nvPr/>
        </p:nvSpPr>
        <p:spPr bwMode="auto">
          <a:xfrm>
            <a:off x="4856163" y="2227263"/>
            <a:ext cx="71437" cy="71437"/>
          </a:xfrm>
          <a:prstGeom prst="ellipse">
            <a:avLst/>
          </a:prstGeom>
          <a:solidFill>
            <a:srgbClr val="66FF66"/>
          </a:solidFill>
          <a:ln w="9525" algn="ctr">
            <a:noFill/>
            <a:round/>
            <a:headEnd/>
            <a:tailEnd/>
          </a:ln>
        </p:spPr>
        <p:txBody>
          <a:bodyPr wrap="none" anchor="ctr"/>
          <a:lstStyle/>
          <a:p>
            <a:endParaRPr lang="en-US" sz="1800"/>
          </a:p>
        </p:txBody>
      </p:sp>
      <p:sp>
        <p:nvSpPr>
          <p:cNvPr id="24622" name="Oval 46"/>
          <p:cNvSpPr>
            <a:spLocks noChangeArrowheads="1"/>
          </p:cNvSpPr>
          <p:nvPr/>
        </p:nvSpPr>
        <p:spPr bwMode="auto">
          <a:xfrm>
            <a:off x="4719638" y="2227263"/>
            <a:ext cx="71437" cy="71437"/>
          </a:xfrm>
          <a:prstGeom prst="ellipse">
            <a:avLst/>
          </a:prstGeom>
          <a:solidFill>
            <a:srgbClr val="F654DF"/>
          </a:solidFill>
          <a:ln w="9525" algn="ctr">
            <a:noFill/>
            <a:round/>
            <a:headEnd/>
            <a:tailEnd/>
          </a:ln>
        </p:spPr>
        <p:txBody>
          <a:bodyPr wrap="none" anchor="ctr"/>
          <a:lstStyle/>
          <a:p>
            <a:endParaRPr lang="en-US" sz="1800"/>
          </a:p>
        </p:txBody>
      </p:sp>
      <p:sp>
        <p:nvSpPr>
          <p:cNvPr id="24623" name="Oval 47"/>
          <p:cNvSpPr>
            <a:spLocks noChangeArrowheads="1"/>
          </p:cNvSpPr>
          <p:nvPr/>
        </p:nvSpPr>
        <p:spPr bwMode="auto">
          <a:xfrm>
            <a:off x="4997450" y="2228850"/>
            <a:ext cx="71438" cy="71438"/>
          </a:xfrm>
          <a:prstGeom prst="ellipse">
            <a:avLst/>
          </a:prstGeom>
          <a:solidFill>
            <a:srgbClr val="FF9900"/>
          </a:solidFill>
          <a:ln w="9525" algn="ctr">
            <a:noFill/>
            <a:round/>
            <a:headEnd/>
            <a:tailEnd/>
          </a:ln>
        </p:spPr>
        <p:txBody>
          <a:bodyPr wrap="none" anchor="ctr"/>
          <a:lstStyle/>
          <a:p>
            <a:endParaRPr lang="en-US" sz="1800"/>
          </a:p>
        </p:txBody>
      </p:sp>
      <p:sp>
        <p:nvSpPr>
          <p:cNvPr id="24624" name="Oval 48"/>
          <p:cNvSpPr>
            <a:spLocks noChangeArrowheads="1"/>
          </p:cNvSpPr>
          <p:nvPr/>
        </p:nvSpPr>
        <p:spPr bwMode="auto">
          <a:xfrm>
            <a:off x="4656138" y="2227263"/>
            <a:ext cx="71437" cy="71437"/>
          </a:xfrm>
          <a:prstGeom prst="ellipse">
            <a:avLst/>
          </a:prstGeom>
          <a:solidFill>
            <a:srgbClr val="66FF66"/>
          </a:solidFill>
          <a:ln w="9525" algn="ctr">
            <a:noFill/>
            <a:round/>
            <a:headEnd/>
            <a:tailEnd/>
          </a:ln>
        </p:spPr>
        <p:txBody>
          <a:bodyPr wrap="none" anchor="ctr"/>
          <a:lstStyle/>
          <a:p>
            <a:endParaRPr lang="en-US" sz="1800"/>
          </a:p>
        </p:txBody>
      </p:sp>
      <p:sp>
        <p:nvSpPr>
          <p:cNvPr id="50" name="Rectangle 2"/>
          <p:cNvSpPr>
            <a:spLocks noGrp="1" noChangeArrowheads="1"/>
          </p:cNvSpPr>
          <p:nvPr>
            <p:ph type="title"/>
          </p:nvPr>
        </p:nvSpPr>
        <p:spPr>
          <a:xfrm>
            <a:off x="0" y="0"/>
            <a:ext cx="7010400" cy="685800"/>
          </a:xfrm>
        </p:spPr>
        <p:txBody>
          <a:bodyPr/>
          <a:lstStyle/>
          <a:p>
            <a:pPr eaLnBrk="1" hangingPunct="1"/>
            <a:r>
              <a:rPr lang="en-US" sz="2600" dirty="0" smtClean="0"/>
              <a:t>HPLC (High Performance Liquid Chromatography)</a:t>
            </a:r>
          </a:p>
        </p:txBody>
      </p:sp>
      <p:sp>
        <p:nvSpPr>
          <p:cNvPr id="2" name="Slide Number Placeholder 1"/>
          <p:cNvSpPr>
            <a:spLocks noGrp="1"/>
          </p:cNvSpPr>
          <p:nvPr>
            <p:ph type="sldNum" sz="quarter" idx="10"/>
          </p:nvPr>
        </p:nvSpPr>
        <p:spPr/>
        <p:txBody>
          <a:bodyPr/>
          <a:lstStyle/>
          <a:p>
            <a:pPr>
              <a:defRPr/>
            </a:pPr>
            <a:fld id="{41B0E2A2-38C9-407E-9B30-D35E37AC93A0}" type="slidenum">
              <a:rPr lang="de-DE" smtClean="0"/>
              <a:pPr>
                <a:defRPr/>
              </a:pPr>
              <a:t>13</a:t>
            </a:fld>
            <a:endParaRPr lang="de-DE"/>
          </a:p>
        </p:txBody>
      </p:sp>
    </p:spTree>
    <p:extLst>
      <p:ext uri="{BB962C8B-B14F-4D97-AF65-F5344CB8AC3E}">
        <p14:creationId xmlns:p14="http://schemas.microsoft.com/office/powerpoint/2010/main" val="29360886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AutoShape 3"/>
          <p:cNvSpPr>
            <a:spLocks noChangeArrowheads="1"/>
          </p:cNvSpPr>
          <p:nvPr/>
        </p:nvSpPr>
        <p:spPr bwMode="auto">
          <a:xfrm>
            <a:off x="6527800" y="5734050"/>
            <a:ext cx="1441450" cy="647700"/>
          </a:xfrm>
          <a:prstGeom prst="roundRect">
            <a:avLst>
              <a:gd name="adj" fmla="val 16667"/>
            </a:avLst>
          </a:prstGeom>
          <a:solidFill>
            <a:schemeClr val="bg1"/>
          </a:solidFill>
          <a:ln w="28575" algn="ctr">
            <a:solidFill>
              <a:schemeClr val="tx1"/>
            </a:solidFill>
            <a:round/>
            <a:headEnd/>
            <a:tailEnd/>
          </a:ln>
          <a:effectLst>
            <a:outerShdw dist="107763" dir="13500000" algn="ctr" rotWithShape="0">
              <a:srgbClr val="808080">
                <a:alpha val="50000"/>
              </a:srgbClr>
            </a:outerShdw>
          </a:effectLst>
        </p:spPr>
        <p:txBody>
          <a:bodyPr wrap="none" anchor="ctr"/>
          <a:lstStyle/>
          <a:p>
            <a:pPr algn="ctr">
              <a:defRPr/>
            </a:pPr>
            <a:r>
              <a:rPr lang="en-US" sz="1800" b="0"/>
              <a:t>detector</a:t>
            </a:r>
          </a:p>
        </p:txBody>
      </p:sp>
      <p:sp>
        <p:nvSpPr>
          <p:cNvPr id="25604" name="Rectangle 4"/>
          <p:cNvSpPr>
            <a:spLocks noChangeArrowheads="1"/>
          </p:cNvSpPr>
          <p:nvPr/>
        </p:nvSpPr>
        <p:spPr bwMode="auto">
          <a:xfrm>
            <a:off x="684213" y="3127375"/>
            <a:ext cx="719137" cy="504825"/>
          </a:xfrm>
          <a:prstGeom prst="rect">
            <a:avLst/>
          </a:prstGeom>
          <a:solidFill>
            <a:schemeClr val="accent1"/>
          </a:solidFill>
          <a:ln w="9525" algn="ctr">
            <a:noFill/>
            <a:miter lim="800000"/>
            <a:headEnd/>
            <a:tailEnd/>
          </a:ln>
        </p:spPr>
        <p:txBody>
          <a:bodyPr wrap="none" anchor="ctr"/>
          <a:lstStyle/>
          <a:p>
            <a:endParaRPr lang="en-US" sz="1800"/>
          </a:p>
        </p:txBody>
      </p:sp>
      <p:sp>
        <p:nvSpPr>
          <p:cNvPr id="25605" name="Freeform 5"/>
          <p:cNvSpPr>
            <a:spLocks/>
          </p:cNvSpPr>
          <p:nvPr/>
        </p:nvSpPr>
        <p:spPr bwMode="auto">
          <a:xfrm>
            <a:off x="684213" y="3055938"/>
            <a:ext cx="719137" cy="576262"/>
          </a:xfrm>
          <a:custGeom>
            <a:avLst/>
            <a:gdLst>
              <a:gd name="T0" fmla="*/ 0 w 590"/>
              <a:gd name="T1" fmla="*/ 0 h 636"/>
              <a:gd name="T2" fmla="*/ 0 w 590"/>
              <a:gd name="T3" fmla="*/ 636 h 636"/>
              <a:gd name="T4" fmla="*/ 590 w 590"/>
              <a:gd name="T5" fmla="*/ 636 h 636"/>
              <a:gd name="T6" fmla="*/ 590 w 590"/>
              <a:gd name="T7" fmla="*/ 0 h 636"/>
              <a:gd name="T8" fmla="*/ 0 60000 65536"/>
              <a:gd name="T9" fmla="*/ 0 60000 65536"/>
              <a:gd name="T10" fmla="*/ 0 60000 65536"/>
              <a:gd name="T11" fmla="*/ 0 60000 65536"/>
              <a:gd name="T12" fmla="*/ 0 w 590"/>
              <a:gd name="T13" fmla="*/ 0 h 636"/>
              <a:gd name="T14" fmla="*/ 590 w 590"/>
              <a:gd name="T15" fmla="*/ 636 h 636"/>
            </a:gdLst>
            <a:ahLst/>
            <a:cxnLst>
              <a:cxn ang="T8">
                <a:pos x="T0" y="T1"/>
              </a:cxn>
              <a:cxn ang="T9">
                <a:pos x="T2" y="T3"/>
              </a:cxn>
              <a:cxn ang="T10">
                <a:pos x="T4" y="T5"/>
              </a:cxn>
              <a:cxn ang="T11">
                <a:pos x="T6" y="T7"/>
              </a:cxn>
            </a:cxnLst>
            <a:rect l="T12" t="T13" r="T14" b="T15"/>
            <a:pathLst>
              <a:path w="590" h="636">
                <a:moveTo>
                  <a:pt x="0" y="0"/>
                </a:moveTo>
                <a:lnTo>
                  <a:pt x="0" y="636"/>
                </a:lnTo>
                <a:lnTo>
                  <a:pt x="590" y="636"/>
                </a:lnTo>
                <a:lnTo>
                  <a:pt x="590" y="0"/>
                </a:lnTo>
              </a:path>
            </a:pathLst>
          </a:custGeom>
          <a:noFill/>
          <a:ln w="28575">
            <a:solidFill>
              <a:schemeClr val="tx1"/>
            </a:solidFill>
            <a:round/>
            <a:headEnd/>
            <a:tailEnd/>
          </a:ln>
        </p:spPr>
        <p:txBody>
          <a:bodyPr anchor="ctr"/>
          <a:lstStyle/>
          <a:p>
            <a:endParaRPr lang="en-US" sz="1800"/>
          </a:p>
        </p:txBody>
      </p:sp>
      <p:sp>
        <p:nvSpPr>
          <p:cNvPr id="25606" name="Line 6"/>
          <p:cNvSpPr>
            <a:spLocks noChangeShapeType="1"/>
          </p:cNvSpPr>
          <p:nvPr/>
        </p:nvSpPr>
        <p:spPr bwMode="auto">
          <a:xfrm>
            <a:off x="1042988" y="2551113"/>
            <a:ext cx="0" cy="720725"/>
          </a:xfrm>
          <a:prstGeom prst="line">
            <a:avLst/>
          </a:prstGeom>
          <a:noFill/>
          <a:ln w="28575">
            <a:solidFill>
              <a:schemeClr val="tx1"/>
            </a:solidFill>
            <a:round/>
            <a:headEnd/>
            <a:tailEnd/>
          </a:ln>
        </p:spPr>
        <p:txBody>
          <a:bodyPr anchor="ctr"/>
          <a:lstStyle/>
          <a:p>
            <a:endParaRPr lang="en-US" sz="1800"/>
          </a:p>
        </p:txBody>
      </p:sp>
      <p:sp>
        <p:nvSpPr>
          <p:cNvPr id="25607" name="Line 7"/>
          <p:cNvSpPr>
            <a:spLocks noChangeShapeType="1"/>
          </p:cNvSpPr>
          <p:nvPr/>
        </p:nvSpPr>
        <p:spPr bwMode="auto">
          <a:xfrm>
            <a:off x="1692275" y="2263775"/>
            <a:ext cx="3959225" cy="0"/>
          </a:xfrm>
          <a:prstGeom prst="line">
            <a:avLst/>
          </a:prstGeom>
          <a:noFill/>
          <a:ln w="28575">
            <a:solidFill>
              <a:schemeClr val="tx1"/>
            </a:solidFill>
            <a:round/>
            <a:headEnd/>
            <a:tailEnd/>
          </a:ln>
        </p:spPr>
        <p:txBody>
          <a:bodyPr anchor="ctr"/>
          <a:lstStyle/>
          <a:p>
            <a:endParaRPr lang="en-US" sz="1800"/>
          </a:p>
        </p:txBody>
      </p:sp>
      <p:sp>
        <p:nvSpPr>
          <p:cNvPr id="25608" name="Line 8"/>
          <p:cNvSpPr>
            <a:spLocks noChangeShapeType="1"/>
          </p:cNvSpPr>
          <p:nvPr/>
        </p:nvSpPr>
        <p:spPr bwMode="auto">
          <a:xfrm>
            <a:off x="5646738" y="2251075"/>
            <a:ext cx="4762" cy="877888"/>
          </a:xfrm>
          <a:prstGeom prst="line">
            <a:avLst/>
          </a:prstGeom>
          <a:noFill/>
          <a:ln w="28575">
            <a:solidFill>
              <a:schemeClr val="tx1"/>
            </a:solidFill>
            <a:round/>
            <a:headEnd/>
            <a:tailEnd/>
          </a:ln>
        </p:spPr>
        <p:txBody>
          <a:bodyPr anchor="ctr"/>
          <a:lstStyle/>
          <a:p>
            <a:endParaRPr lang="en-US" sz="1800"/>
          </a:p>
        </p:txBody>
      </p:sp>
      <p:sp>
        <p:nvSpPr>
          <p:cNvPr id="25609" name="Freeform 9" descr="Newsprint"/>
          <p:cNvSpPr>
            <a:spLocks/>
          </p:cNvSpPr>
          <p:nvPr/>
        </p:nvSpPr>
        <p:spPr bwMode="auto">
          <a:xfrm>
            <a:off x="5397500" y="3116263"/>
            <a:ext cx="504825" cy="2520950"/>
          </a:xfrm>
          <a:custGeom>
            <a:avLst/>
            <a:gdLst>
              <a:gd name="T0" fmla="*/ 0 w 453"/>
              <a:gd name="T1" fmla="*/ 136 h 2314"/>
              <a:gd name="T2" fmla="*/ 226 w 453"/>
              <a:gd name="T3" fmla="*/ 0 h 2314"/>
              <a:gd name="T4" fmla="*/ 453 w 453"/>
              <a:gd name="T5" fmla="*/ 136 h 2314"/>
              <a:gd name="T6" fmla="*/ 453 w 453"/>
              <a:gd name="T7" fmla="*/ 1815 h 2314"/>
              <a:gd name="T8" fmla="*/ 226 w 453"/>
              <a:gd name="T9" fmla="*/ 2314 h 2314"/>
              <a:gd name="T10" fmla="*/ 0 w 453"/>
              <a:gd name="T11" fmla="*/ 1815 h 2314"/>
              <a:gd name="T12" fmla="*/ 0 w 453"/>
              <a:gd name="T13" fmla="*/ 136 h 2314"/>
              <a:gd name="T14" fmla="*/ 0 60000 65536"/>
              <a:gd name="T15" fmla="*/ 0 60000 65536"/>
              <a:gd name="T16" fmla="*/ 0 60000 65536"/>
              <a:gd name="T17" fmla="*/ 0 60000 65536"/>
              <a:gd name="T18" fmla="*/ 0 60000 65536"/>
              <a:gd name="T19" fmla="*/ 0 60000 65536"/>
              <a:gd name="T20" fmla="*/ 0 60000 65536"/>
              <a:gd name="T21" fmla="*/ 0 w 453"/>
              <a:gd name="T22" fmla="*/ 0 h 2314"/>
              <a:gd name="T23" fmla="*/ 453 w 453"/>
              <a:gd name="T24" fmla="*/ 2314 h 2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2314">
                <a:moveTo>
                  <a:pt x="0" y="136"/>
                </a:moveTo>
                <a:lnTo>
                  <a:pt x="226" y="0"/>
                </a:lnTo>
                <a:lnTo>
                  <a:pt x="453" y="136"/>
                </a:lnTo>
                <a:lnTo>
                  <a:pt x="453" y="1815"/>
                </a:lnTo>
                <a:lnTo>
                  <a:pt x="226" y="2314"/>
                </a:lnTo>
                <a:lnTo>
                  <a:pt x="0" y="1815"/>
                </a:lnTo>
                <a:lnTo>
                  <a:pt x="0" y="136"/>
                </a:lnTo>
                <a:close/>
              </a:path>
            </a:pathLst>
          </a:custGeom>
          <a:blipFill dpi="0" rotWithShape="1">
            <a:blip r:embed="rId3"/>
            <a:srcRect/>
            <a:tile tx="0" ty="0" sx="100000" sy="100000" flip="none" algn="tl"/>
          </a:blipFill>
          <a:ln w="28575">
            <a:solidFill>
              <a:schemeClr val="tx1"/>
            </a:solidFill>
            <a:round/>
            <a:headEnd/>
            <a:tailEnd/>
          </a:ln>
        </p:spPr>
        <p:txBody>
          <a:bodyPr anchor="ctr"/>
          <a:lstStyle/>
          <a:p>
            <a:endParaRPr lang="en-US" sz="1800"/>
          </a:p>
        </p:txBody>
      </p:sp>
      <p:sp>
        <p:nvSpPr>
          <p:cNvPr id="261130" name="AutoShape 10"/>
          <p:cNvSpPr>
            <a:spLocks noChangeArrowheads="1"/>
          </p:cNvSpPr>
          <p:nvPr/>
        </p:nvSpPr>
        <p:spPr bwMode="auto">
          <a:xfrm>
            <a:off x="395288" y="1976438"/>
            <a:ext cx="1296987" cy="576262"/>
          </a:xfrm>
          <a:prstGeom prst="roundRect">
            <a:avLst>
              <a:gd name="adj" fmla="val 16667"/>
            </a:avLst>
          </a:prstGeom>
          <a:solidFill>
            <a:schemeClr val="bg1"/>
          </a:solidFill>
          <a:ln w="28575" algn="ctr">
            <a:solidFill>
              <a:schemeClr val="tx1"/>
            </a:solidFill>
            <a:round/>
            <a:headEnd/>
            <a:tailEnd/>
          </a:ln>
          <a:effectLst>
            <a:outerShdw dist="107763" dir="13500000" algn="ctr" rotWithShape="0">
              <a:srgbClr val="808080">
                <a:alpha val="50000"/>
              </a:srgbClr>
            </a:outerShdw>
          </a:effectLst>
        </p:spPr>
        <p:txBody>
          <a:bodyPr wrap="none" anchor="ctr"/>
          <a:lstStyle/>
          <a:p>
            <a:pPr algn="ctr">
              <a:defRPr/>
            </a:pPr>
            <a:r>
              <a:rPr lang="en-US" sz="1800" b="0"/>
              <a:t>pump</a:t>
            </a:r>
          </a:p>
        </p:txBody>
      </p:sp>
      <p:sp>
        <p:nvSpPr>
          <p:cNvPr id="25611" name="Freeform 11"/>
          <p:cNvSpPr>
            <a:spLocks/>
          </p:cNvSpPr>
          <p:nvPr/>
        </p:nvSpPr>
        <p:spPr bwMode="auto">
          <a:xfrm>
            <a:off x="5651500" y="5648325"/>
            <a:ext cx="865188" cy="433388"/>
          </a:xfrm>
          <a:custGeom>
            <a:avLst/>
            <a:gdLst>
              <a:gd name="T0" fmla="*/ 0 w 545"/>
              <a:gd name="T1" fmla="*/ 0 h 273"/>
              <a:gd name="T2" fmla="*/ 0 w 545"/>
              <a:gd name="T3" fmla="*/ 273 h 273"/>
              <a:gd name="T4" fmla="*/ 545 w 545"/>
              <a:gd name="T5" fmla="*/ 273 h 273"/>
              <a:gd name="T6" fmla="*/ 0 60000 65536"/>
              <a:gd name="T7" fmla="*/ 0 60000 65536"/>
              <a:gd name="T8" fmla="*/ 0 60000 65536"/>
              <a:gd name="T9" fmla="*/ 0 w 545"/>
              <a:gd name="T10" fmla="*/ 0 h 273"/>
              <a:gd name="T11" fmla="*/ 545 w 545"/>
              <a:gd name="T12" fmla="*/ 273 h 273"/>
            </a:gdLst>
            <a:ahLst/>
            <a:cxnLst>
              <a:cxn ang="T6">
                <a:pos x="T0" y="T1"/>
              </a:cxn>
              <a:cxn ang="T7">
                <a:pos x="T2" y="T3"/>
              </a:cxn>
              <a:cxn ang="T8">
                <a:pos x="T4" y="T5"/>
              </a:cxn>
            </a:cxnLst>
            <a:rect l="T9" t="T10" r="T11" b="T12"/>
            <a:pathLst>
              <a:path w="545" h="273">
                <a:moveTo>
                  <a:pt x="0" y="0"/>
                </a:moveTo>
                <a:lnTo>
                  <a:pt x="0" y="273"/>
                </a:lnTo>
                <a:lnTo>
                  <a:pt x="545" y="273"/>
                </a:lnTo>
              </a:path>
            </a:pathLst>
          </a:custGeom>
          <a:noFill/>
          <a:ln w="28575">
            <a:solidFill>
              <a:schemeClr val="tx1"/>
            </a:solidFill>
            <a:round/>
            <a:headEnd/>
            <a:tailEnd/>
          </a:ln>
        </p:spPr>
        <p:txBody>
          <a:bodyPr anchor="ctr"/>
          <a:lstStyle/>
          <a:p>
            <a:endParaRPr lang="en-US" sz="1800"/>
          </a:p>
        </p:txBody>
      </p:sp>
      <p:sp>
        <p:nvSpPr>
          <p:cNvPr id="25612" name="Rectangle 12"/>
          <p:cNvSpPr>
            <a:spLocks noChangeArrowheads="1"/>
          </p:cNvSpPr>
          <p:nvPr/>
        </p:nvSpPr>
        <p:spPr bwMode="auto">
          <a:xfrm>
            <a:off x="250825" y="3703638"/>
            <a:ext cx="1584325" cy="369332"/>
          </a:xfrm>
          <a:prstGeom prst="rect">
            <a:avLst/>
          </a:prstGeom>
          <a:noFill/>
          <a:ln w="9525" algn="ctr">
            <a:noFill/>
            <a:miter lim="800000"/>
            <a:headEnd/>
            <a:tailEnd/>
          </a:ln>
        </p:spPr>
        <p:txBody>
          <a:bodyPr>
            <a:spAutoFit/>
          </a:bodyPr>
          <a:lstStyle/>
          <a:p>
            <a:pPr algn="ctr"/>
            <a:r>
              <a:rPr lang="en-US" sz="1800" b="0"/>
              <a:t>eluent</a:t>
            </a:r>
          </a:p>
        </p:txBody>
      </p:sp>
      <p:sp>
        <p:nvSpPr>
          <p:cNvPr id="25613" name="Line 13"/>
          <p:cNvSpPr>
            <a:spLocks noChangeShapeType="1"/>
          </p:cNvSpPr>
          <p:nvPr/>
        </p:nvSpPr>
        <p:spPr bwMode="auto">
          <a:xfrm>
            <a:off x="1895475" y="2171700"/>
            <a:ext cx="287338" cy="0"/>
          </a:xfrm>
          <a:prstGeom prst="line">
            <a:avLst/>
          </a:prstGeom>
          <a:noFill/>
          <a:ln w="9525">
            <a:solidFill>
              <a:schemeClr val="tx1"/>
            </a:solidFill>
            <a:round/>
            <a:headEnd/>
            <a:tailEnd type="arrow" w="med" len="med"/>
          </a:ln>
        </p:spPr>
        <p:txBody>
          <a:bodyPr anchor="ctr"/>
          <a:lstStyle/>
          <a:p>
            <a:endParaRPr lang="en-US" sz="1800"/>
          </a:p>
        </p:txBody>
      </p:sp>
      <p:sp>
        <p:nvSpPr>
          <p:cNvPr id="25614" name="Line 14"/>
          <p:cNvSpPr>
            <a:spLocks noChangeShapeType="1"/>
          </p:cNvSpPr>
          <p:nvPr/>
        </p:nvSpPr>
        <p:spPr bwMode="auto">
          <a:xfrm flipV="1">
            <a:off x="1116013" y="2624138"/>
            <a:ext cx="0" cy="215900"/>
          </a:xfrm>
          <a:prstGeom prst="line">
            <a:avLst/>
          </a:prstGeom>
          <a:noFill/>
          <a:ln w="9525">
            <a:solidFill>
              <a:schemeClr val="tx1"/>
            </a:solidFill>
            <a:round/>
            <a:headEnd/>
            <a:tailEnd type="arrow" w="med" len="med"/>
          </a:ln>
        </p:spPr>
        <p:txBody>
          <a:bodyPr anchor="ctr"/>
          <a:lstStyle/>
          <a:p>
            <a:endParaRPr lang="en-US" sz="1800"/>
          </a:p>
        </p:txBody>
      </p:sp>
      <p:sp>
        <p:nvSpPr>
          <p:cNvPr id="25615" name="Line 15"/>
          <p:cNvSpPr>
            <a:spLocks noChangeShapeType="1"/>
          </p:cNvSpPr>
          <p:nvPr/>
        </p:nvSpPr>
        <p:spPr bwMode="auto">
          <a:xfrm>
            <a:off x="5724525" y="2552700"/>
            <a:ext cx="0" cy="215900"/>
          </a:xfrm>
          <a:prstGeom prst="line">
            <a:avLst/>
          </a:prstGeom>
          <a:noFill/>
          <a:ln w="9525">
            <a:solidFill>
              <a:schemeClr val="tx1"/>
            </a:solidFill>
            <a:round/>
            <a:headEnd/>
            <a:tailEnd type="arrow" w="med" len="med"/>
          </a:ln>
        </p:spPr>
        <p:txBody>
          <a:bodyPr anchor="ctr"/>
          <a:lstStyle/>
          <a:p>
            <a:endParaRPr lang="en-US" sz="1800"/>
          </a:p>
        </p:txBody>
      </p:sp>
      <p:sp>
        <p:nvSpPr>
          <p:cNvPr id="25616" name="Line 16"/>
          <p:cNvSpPr>
            <a:spLocks noChangeShapeType="1"/>
          </p:cNvSpPr>
          <p:nvPr/>
        </p:nvSpPr>
        <p:spPr bwMode="auto">
          <a:xfrm>
            <a:off x="5940425" y="6008688"/>
            <a:ext cx="287338" cy="0"/>
          </a:xfrm>
          <a:prstGeom prst="line">
            <a:avLst/>
          </a:prstGeom>
          <a:noFill/>
          <a:ln w="9525">
            <a:solidFill>
              <a:schemeClr val="tx1"/>
            </a:solidFill>
            <a:round/>
            <a:headEnd/>
            <a:tailEnd type="arrow" w="med" len="med"/>
          </a:ln>
        </p:spPr>
        <p:txBody>
          <a:bodyPr anchor="ctr"/>
          <a:lstStyle/>
          <a:p>
            <a:endParaRPr lang="en-US" sz="1800"/>
          </a:p>
        </p:txBody>
      </p:sp>
      <p:sp>
        <p:nvSpPr>
          <p:cNvPr id="25617" name="Line 17"/>
          <p:cNvSpPr>
            <a:spLocks noChangeShapeType="1"/>
          </p:cNvSpPr>
          <p:nvPr/>
        </p:nvSpPr>
        <p:spPr bwMode="auto">
          <a:xfrm>
            <a:off x="4643438" y="2479675"/>
            <a:ext cx="433387" cy="0"/>
          </a:xfrm>
          <a:prstGeom prst="line">
            <a:avLst/>
          </a:prstGeom>
          <a:noFill/>
          <a:ln w="28575">
            <a:solidFill>
              <a:schemeClr val="tx1"/>
            </a:solidFill>
            <a:round/>
            <a:headEnd/>
            <a:tailEnd/>
          </a:ln>
        </p:spPr>
        <p:txBody>
          <a:bodyPr anchor="ctr"/>
          <a:lstStyle/>
          <a:p>
            <a:endParaRPr lang="en-US" sz="1800"/>
          </a:p>
        </p:txBody>
      </p:sp>
      <p:sp>
        <p:nvSpPr>
          <p:cNvPr id="25618" name="Rectangle 18"/>
          <p:cNvSpPr>
            <a:spLocks noChangeArrowheads="1"/>
          </p:cNvSpPr>
          <p:nvPr/>
        </p:nvSpPr>
        <p:spPr bwMode="auto">
          <a:xfrm>
            <a:off x="6443663" y="2684463"/>
            <a:ext cx="2592387" cy="369332"/>
          </a:xfrm>
          <a:prstGeom prst="rect">
            <a:avLst/>
          </a:prstGeom>
          <a:noFill/>
          <a:ln w="9525" algn="ctr">
            <a:noFill/>
            <a:miter lim="800000"/>
            <a:headEnd/>
            <a:tailEnd/>
          </a:ln>
        </p:spPr>
        <p:txBody>
          <a:bodyPr>
            <a:spAutoFit/>
          </a:bodyPr>
          <a:lstStyle/>
          <a:p>
            <a:pPr algn="ctr"/>
            <a:r>
              <a:rPr lang="en-US" sz="1800" b="0"/>
              <a:t>analyte mixture</a:t>
            </a:r>
          </a:p>
        </p:txBody>
      </p:sp>
      <p:sp>
        <p:nvSpPr>
          <p:cNvPr id="25619" name="Rectangle 19"/>
          <p:cNvSpPr>
            <a:spLocks noChangeArrowheads="1"/>
          </p:cNvSpPr>
          <p:nvPr/>
        </p:nvSpPr>
        <p:spPr bwMode="auto">
          <a:xfrm>
            <a:off x="3995738" y="3921125"/>
            <a:ext cx="1584325" cy="369332"/>
          </a:xfrm>
          <a:prstGeom prst="rect">
            <a:avLst/>
          </a:prstGeom>
          <a:noFill/>
          <a:ln w="9525" algn="ctr">
            <a:noFill/>
            <a:miter lim="800000"/>
            <a:headEnd/>
            <a:tailEnd/>
          </a:ln>
        </p:spPr>
        <p:txBody>
          <a:bodyPr>
            <a:spAutoFit/>
          </a:bodyPr>
          <a:lstStyle/>
          <a:p>
            <a:pPr algn="ctr"/>
            <a:r>
              <a:rPr lang="en-US" sz="1800" b="0"/>
              <a:t>column</a:t>
            </a:r>
          </a:p>
        </p:txBody>
      </p:sp>
      <p:sp>
        <p:nvSpPr>
          <p:cNvPr id="25620" name="Rectangle 20"/>
          <p:cNvSpPr>
            <a:spLocks noChangeArrowheads="1"/>
          </p:cNvSpPr>
          <p:nvPr/>
        </p:nvSpPr>
        <p:spPr bwMode="auto">
          <a:xfrm>
            <a:off x="3779838" y="1412875"/>
            <a:ext cx="2232025" cy="369332"/>
          </a:xfrm>
          <a:prstGeom prst="rect">
            <a:avLst/>
          </a:prstGeom>
          <a:noFill/>
          <a:ln w="9525" algn="ctr">
            <a:noFill/>
            <a:miter lim="800000"/>
            <a:headEnd/>
            <a:tailEnd/>
          </a:ln>
        </p:spPr>
        <p:txBody>
          <a:bodyPr>
            <a:spAutoFit/>
          </a:bodyPr>
          <a:lstStyle/>
          <a:p>
            <a:r>
              <a:rPr lang="en-US" sz="1800" b="0"/>
              <a:t>injection valve</a:t>
            </a:r>
          </a:p>
        </p:txBody>
      </p:sp>
      <p:sp>
        <p:nvSpPr>
          <p:cNvPr id="25621" name="Rectangle 21"/>
          <p:cNvSpPr>
            <a:spLocks noChangeArrowheads="1"/>
          </p:cNvSpPr>
          <p:nvPr/>
        </p:nvSpPr>
        <p:spPr bwMode="auto">
          <a:xfrm>
            <a:off x="4643438" y="2120900"/>
            <a:ext cx="433387" cy="504825"/>
          </a:xfrm>
          <a:prstGeom prst="rect">
            <a:avLst/>
          </a:prstGeom>
          <a:noFill/>
          <a:ln w="19050" algn="ctr">
            <a:solidFill>
              <a:schemeClr val="tx1"/>
            </a:solidFill>
            <a:miter lim="800000"/>
            <a:headEnd/>
            <a:tailEnd/>
          </a:ln>
        </p:spPr>
        <p:txBody>
          <a:bodyPr wrap="none" anchor="ctr"/>
          <a:lstStyle/>
          <a:p>
            <a:endParaRPr lang="en-US" sz="1800"/>
          </a:p>
        </p:txBody>
      </p:sp>
      <p:sp>
        <p:nvSpPr>
          <p:cNvPr id="25622" name="Oval 22"/>
          <p:cNvSpPr>
            <a:spLocks noChangeArrowheads="1"/>
          </p:cNvSpPr>
          <p:nvPr/>
        </p:nvSpPr>
        <p:spPr bwMode="auto">
          <a:xfrm>
            <a:off x="5651500" y="3155950"/>
            <a:ext cx="71438" cy="71438"/>
          </a:xfrm>
          <a:prstGeom prst="ellipse">
            <a:avLst/>
          </a:prstGeom>
          <a:solidFill>
            <a:srgbClr val="66FF66"/>
          </a:solidFill>
          <a:ln w="9525" algn="ctr">
            <a:noFill/>
            <a:round/>
            <a:headEnd/>
            <a:tailEnd/>
          </a:ln>
        </p:spPr>
        <p:txBody>
          <a:bodyPr wrap="none" anchor="ctr"/>
          <a:lstStyle/>
          <a:p>
            <a:endParaRPr lang="en-US" sz="1800"/>
          </a:p>
        </p:txBody>
      </p:sp>
      <p:sp>
        <p:nvSpPr>
          <p:cNvPr id="25623" name="Oval 23"/>
          <p:cNvSpPr>
            <a:spLocks noChangeArrowheads="1"/>
          </p:cNvSpPr>
          <p:nvPr/>
        </p:nvSpPr>
        <p:spPr bwMode="auto">
          <a:xfrm>
            <a:off x="5435600" y="3298825"/>
            <a:ext cx="71438" cy="71438"/>
          </a:xfrm>
          <a:prstGeom prst="ellipse">
            <a:avLst/>
          </a:prstGeom>
          <a:solidFill>
            <a:srgbClr val="FF9900"/>
          </a:solidFill>
          <a:ln w="9525" algn="ctr">
            <a:noFill/>
            <a:round/>
            <a:headEnd/>
            <a:tailEnd/>
          </a:ln>
        </p:spPr>
        <p:txBody>
          <a:bodyPr wrap="none" anchor="ctr"/>
          <a:lstStyle/>
          <a:p>
            <a:endParaRPr lang="en-US" sz="1800"/>
          </a:p>
        </p:txBody>
      </p:sp>
      <p:sp>
        <p:nvSpPr>
          <p:cNvPr id="25624" name="Oval 24"/>
          <p:cNvSpPr>
            <a:spLocks noChangeArrowheads="1"/>
          </p:cNvSpPr>
          <p:nvPr/>
        </p:nvSpPr>
        <p:spPr bwMode="auto">
          <a:xfrm>
            <a:off x="5580063" y="3298825"/>
            <a:ext cx="71437" cy="71438"/>
          </a:xfrm>
          <a:prstGeom prst="ellipse">
            <a:avLst/>
          </a:prstGeom>
          <a:solidFill>
            <a:srgbClr val="FF9900"/>
          </a:solidFill>
          <a:ln w="9525" algn="ctr">
            <a:noFill/>
            <a:round/>
            <a:headEnd/>
            <a:tailEnd/>
          </a:ln>
        </p:spPr>
        <p:txBody>
          <a:bodyPr wrap="none" anchor="ctr"/>
          <a:lstStyle/>
          <a:p>
            <a:endParaRPr lang="en-US" sz="1800"/>
          </a:p>
        </p:txBody>
      </p:sp>
      <p:sp>
        <p:nvSpPr>
          <p:cNvPr id="25625" name="Oval 25"/>
          <p:cNvSpPr>
            <a:spLocks noChangeArrowheads="1"/>
          </p:cNvSpPr>
          <p:nvPr/>
        </p:nvSpPr>
        <p:spPr bwMode="auto">
          <a:xfrm>
            <a:off x="5508625" y="3298825"/>
            <a:ext cx="71438" cy="71438"/>
          </a:xfrm>
          <a:prstGeom prst="ellipse">
            <a:avLst/>
          </a:prstGeom>
          <a:solidFill>
            <a:srgbClr val="F654DF"/>
          </a:solidFill>
          <a:ln w="9525" algn="ctr">
            <a:noFill/>
            <a:round/>
            <a:headEnd/>
            <a:tailEnd/>
          </a:ln>
        </p:spPr>
        <p:txBody>
          <a:bodyPr wrap="none" anchor="ctr"/>
          <a:lstStyle/>
          <a:p>
            <a:endParaRPr lang="en-US" sz="1800"/>
          </a:p>
        </p:txBody>
      </p:sp>
      <p:sp>
        <p:nvSpPr>
          <p:cNvPr id="25626" name="Oval 26"/>
          <p:cNvSpPr>
            <a:spLocks noChangeArrowheads="1"/>
          </p:cNvSpPr>
          <p:nvPr/>
        </p:nvSpPr>
        <p:spPr bwMode="auto">
          <a:xfrm>
            <a:off x="5724525" y="3227388"/>
            <a:ext cx="71438" cy="71437"/>
          </a:xfrm>
          <a:prstGeom prst="ellipse">
            <a:avLst/>
          </a:prstGeom>
          <a:solidFill>
            <a:srgbClr val="F654DF"/>
          </a:solidFill>
          <a:ln w="9525" algn="ctr">
            <a:noFill/>
            <a:round/>
            <a:headEnd/>
            <a:tailEnd/>
          </a:ln>
        </p:spPr>
        <p:txBody>
          <a:bodyPr wrap="none" anchor="ctr"/>
          <a:lstStyle/>
          <a:p>
            <a:endParaRPr lang="en-US" sz="1800"/>
          </a:p>
        </p:txBody>
      </p:sp>
      <p:sp>
        <p:nvSpPr>
          <p:cNvPr id="25627" name="Oval 27"/>
          <p:cNvSpPr>
            <a:spLocks noChangeArrowheads="1"/>
          </p:cNvSpPr>
          <p:nvPr/>
        </p:nvSpPr>
        <p:spPr bwMode="auto">
          <a:xfrm>
            <a:off x="5580063" y="3155950"/>
            <a:ext cx="71437" cy="71438"/>
          </a:xfrm>
          <a:prstGeom prst="ellipse">
            <a:avLst/>
          </a:prstGeom>
          <a:solidFill>
            <a:srgbClr val="66FF66"/>
          </a:solidFill>
          <a:ln w="9525" algn="ctr">
            <a:noFill/>
            <a:round/>
            <a:headEnd/>
            <a:tailEnd/>
          </a:ln>
        </p:spPr>
        <p:txBody>
          <a:bodyPr wrap="none" anchor="ctr"/>
          <a:lstStyle/>
          <a:p>
            <a:endParaRPr lang="en-US" sz="1800"/>
          </a:p>
        </p:txBody>
      </p:sp>
      <p:sp>
        <p:nvSpPr>
          <p:cNvPr id="25628" name="Oval 28"/>
          <p:cNvSpPr>
            <a:spLocks noChangeArrowheads="1"/>
          </p:cNvSpPr>
          <p:nvPr/>
        </p:nvSpPr>
        <p:spPr bwMode="auto">
          <a:xfrm>
            <a:off x="5580063" y="3227388"/>
            <a:ext cx="71437" cy="71437"/>
          </a:xfrm>
          <a:prstGeom prst="ellipse">
            <a:avLst/>
          </a:prstGeom>
          <a:solidFill>
            <a:srgbClr val="F654DF"/>
          </a:solidFill>
          <a:ln w="9525" algn="ctr">
            <a:noFill/>
            <a:round/>
            <a:headEnd/>
            <a:tailEnd/>
          </a:ln>
        </p:spPr>
        <p:txBody>
          <a:bodyPr wrap="none" anchor="ctr"/>
          <a:lstStyle/>
          <a:p>
            <a:endParaRPr lang="en-US" sz="1800"/>
          </a:p>
        </p:txBody>
      </p:sp>
      <p:sp>
        <p:nvSpPr>
          <p:cNvPr id="25629" name="Oval 29"/>
          <p:cNvSpPr>
            <a:spLocks noChangeArrowheads="1"/>
          </p:cNvSpPr>
          <p:nvPr/>
        </p:nvSpPr>
        <p:spPr bwMode="auto">
          <a:xfrm>
            <a:off x="5724525" y="3298825"/>
            <a:ext cx="71438" cy="71438"/>
          </a:xfrm>
          <a:prstGeom prst="ellipse">
            <a:avLst/>
          </a:prstGeom>
          <a:solidFill>
            <a:srgbClr val="FF9900"/>
          </a:solidFill>
          <a:ln w="9525" algn="ctr">
            <a:noFill/>
            <a:round/>
            <a:headEnd/>
            <a:tailEnd/>
          </a:ln>
        </p:spPr>
        <p:txBody>
          <a:bodyPr wrap="none" anchor="ctr"/>
          <a:lstStyle/>
          <a:p>
            <a:endParaRPr lang="en-US" sz="1800"/>
          </a:p>
        </p:txBody>
      </p:sp>
      <p:sp>
        <p:nvSpPr>
          <p:cNvPr id="25630" name="Oval 30"/>
          <p:cNvSpPr>
            <a:spLocks noChangeArrowheads="1"/>
          </p:cNvSpPr>
          <p:nvPr/>
        </p:nvSpPr>
        <p:spPr bwMode="auto">
          <a:xfrm>
            <a:off x="5508625" y="3227388"/>
            <a:ext cx="71438" cy="71437"/>
          </a:xfrm>
          <a:prstGeom prst="ellipse">
            <a:avLst/>
          </a:prstGeom>
          <a:solidFill>
            <a:srgbClr val="66FF66"/>
          </a:solidFill>
          <a:ln w="9525" algn="ctr">
            <a:noFill/>
            <a:round/>
            <a:headEnd/>
            <a:tailEnd/>
          </a:ln>
        </p:spPr>
        <p:txBody>
          <a:bodyPr wrap="none" anchor="ctr"/>
          <a:lstStyle/>
          <a:p>
            <a:endParaRPr lang="en-US" sz="1800"/>
          </a:p>
        </p:txBody>
      </p:sp>
      <p:sp>
        <p:nvSpPr>
          <p:cNvPr id="25631" name="Oval 31"/>
          <p:cNvSpPr>
            <a:spLocks noChangeArrowheads="1"/>
          </p:cNvSpPr>
          <p:nvPr/>
        </p:nvSpPr>
        <p:spPr bwMode="auto">
          <a:xfrm>
            <a:off x="5651500" y="3298825"/>
            <a:ext cx="71438" cy="71438"/>
          </a:xfrm>
          <a:prstGeom prst="ellipse">
            <a:avLst/>
          </a:prstGeom>
          <a:solidFill>
            <a:srgbClr val="F654DF"/>
          </a:solidFill>
          <a:ln w="9525" algn="ctr">
            <a:noFill/>
            <a:round/>
            <a:headEnd/>
            <a:tailEnd/>
          </a:ln>
        </p:spPr>
        <p:txBody>
          <a:bodyPr wrap="none" anchor="ctr"/>
          <a:lstStyle/>
          <a:p>
            <a:endParaRPr lang="en-US" sz="1800"/>
          </a:p>
        </p:txBody>
      </p:sp>
      <p:sp>
        <p:nvSpPr>
          <p:cNvPr id="25632" name="Oval 32"/>
          <p:cNvSpPr>
            <a:spLocks noChangeArrowheads="1"/>
          </p:cNvSpPr>
          <p:nvPr/>
        </p:nvSpPr>
        <p:spPr bwMode="auto">
          <a:xfrm>
            <a:off x="5651500" y="3227388"/>
            <a:ext cx="71438" cy="71437"/>
          </a:xfrm>
          <a:prstGeom prst="ellipse">
            <a:avLst/>
          </a:prstGeom>
          <a:solidFill>
            <a:srgbClr val="66FF66"/>
          </a:solidFill>
          <a:ln w="9525" algn="ctr">
            <a:noFill/>
            <a:round/>
            <a:headEnd/>
            <a:tailEnd/>
          </a:ln>
        </p:spPr>
        <p:txBody>
          <a:bodyPr wrap="none" anchor="ctr"/>
          <a:lstStyle/>
          <a:p>
            <a:endParaRPr lang="en-US" sz="1800"/>
          </a:p>
        </p:txBody>
      </p:sp>
      <p:sp>
        <p:nvSpPr>
          <p:cNvPr id="25633" name="Oval 33"/>
          <p:cNvSpPr>
            <a:spLocks noChangeArrowheads="1"/>
          </p:cNvSpPr>
          <p:nvPr/>
        </p:nvSpPr>
        <p:spPr bwMode="auto">
          <a:xfrm>
            <a:off x="5800725" y="3294063"/>
            <a:ext cx="71438" cy="71437"/>
          </a:xfrm>
          <a:prstGeom prst="ellipse">
            <a:avLst/>
          </a:prstGeom>
          <a:solidFill>
            <a:srgbClr val="FF9900"/>
          </a:solidFill>
          <a:ln w="9525" algn="ctr">
            <a:noFill/>
            <a:round/>
            <a:headEnd/>
            <a:tailEnd/>
          </a:ln>
        </p:spPr>
        <p:txBody>
          <a:bodyPr wrap="none" anchor="ctr"/>
          <a:lstStyle/>
          <a:p>
            <a:endParaRPr lang="en-US" sz="1800"/>
          </a:p>
        </p:txBody>
      </p:sp>
      <p:sp>
        <p:nvSpPr>
          <p:cNvPr id="25634" name="Line 34"/>
          <p:cNvSpPr>
            <a:spLocks noChangeShapeType="1"/>
          </p:cNvSpPr>
          <p:nvPr/>
        </p:nvSpPr>
        <p:spPr bwMode="auto">
          <a:xfrm flipV="1">
            <a:off x="6588125" y="4508500"/>
            <a:ext cx="0" cy="935038"/>
          </a:xfrm>
          <a:prstGeom prst="line">
            <a:avLst/>
          </a:prstGeom>
          <a:noFill/>
          <a:ln w="9525">
            <a:solidFill>
              <a:schemeClr val="tx1"/>
            </a:solidFill>
            <a:round/>
            <a:headEnd/>
            <a:tailEnd type="arrow" w="med" len="med"/>
          </a:ln>
        </p:spPr>
        <p:txBody>
          <a:bodyPr anchor="ctr"/>
          <a:lstStyle/>
          <a:p>
            <a:endParaRPr lang="en-US" sz="1800"/>
          </a:p>
        </p:txBody>
      </p:sp>
      <p:sp>
        <p:nvSpPr>
          <p:cNvPr id="25635" name="Line 35"/>
          <p:cNvSpPr>
            <a:spLocks noChangeShapeType="1"/>
          </p:cNvSpPr>
          <p:nvPr/>
        </p:nvSpPr>
        <p:spPr bwMode="auto">
          <a:xfrm>
            <a:off x="6588125" y="5443538"/>
            <a:ext cx="1800225" cy="1587"/>
          </a:xfrm>
          <a:prstGeom prst="line">
            <a:avLst/>
          </a:prstGeom>
          <a:noFill/>
          <a:ln w="9525">
            <a:solidFill>
              <a:schemeClr val="tx1"/>
            </a:solidFill>
            <a:round/>
            <a:headEnd/>
            <a:tailEnd type="arrow" w="med" len="med"/>
          </a:ln>
        </p:spPr>
        <p:txBody>
          <a:bodyPr anchor="ctr"/>
          <a:lstStyle/>
          <a:p>
            <a:endParaRPr lang="en-US" sz="1800"/>
          </a:p>
        </p:txBody>
      </p:sp>
      <p:sp>
        <p:nvSpPr>
          <p:cNvPr id="25636" name="Rectangle 36"/>
          <p:cNvSpPr>
            <a:spLocks noChangeArrowheads="1"/>
          </p:cNvSpPr>
          <p:nvPr/>
        </p:nvSpPr>
        <p:spPr bwMode="auto">
          <a:xfrm>
            <a:off x="7380288" y="2192338"/>
            <a:ext cx="719137" cy="504825"/>
          </a:xfrm>
          <a:prstGeom prst="rect">
            <a:avLst/>
          </a:prstGeom>
          <a:solidFill>
            <a:schemeClr val="accent1"/>
          </a:solidFill>
          <a:ln w="9525" algn="ctr">
            <a:noFill/>
            <a:miter lim="800000"/>
            <a:headEnd/>
            <a:tailEnd/>
          </a:ln>
        </p:spPr>
        <p:txBody>
          <a:bodyPr wrap="none" anchor="ctr"/>
          <a:lstStyle/>
          <a:p>
            <a:endParaRPr lang="en-US" sz="1800"/>
          </a:p>
        </p:txBody>
      </p:sp>
      <p:sp>
        <p:nvSpPr>
          <p:cNvPr id="25637" name="Freeform 37"/>
          <p:cNvSpPr>
            <a:spLocks/>
          </p:cNvSpPr>
          <p:nvPr/>
        </p:nvSpPr>
        <p:spPr bwMode="auto">
          <a:xfrm>
            <a:off x="7380288" y="2120900"/>
            <a:ext cx="719137" cy="576263"/>
          </a:xfrm>
          <a:custGeom>
            <a:avLst/>
            <a:gdLst>
              <a:gd name="T0" fmla="*/ 0 w 590"/>
              <a:gd name="T1" fmla="*/ 0 h 636"/>
              <a:gd name="T2" fmla="*/ 0 w 590"/>
              <a:gd name="T3" fmla="*/ 636 h 636"/>
              <a:gd name="T4" fmla="*/ 590 w 590"/>
              <a:gd name="T5" fmla="*/ 636 h 636"/>
              <a:gd name="T6" fmla="*/ 590 w 590"/>
              <a:gd name="T7" fmla="*/ 0 h 636"/>
              <a:gd name="T8" fmla="*/ 0 60000 65536"/>
              <a:gd name="T9" fmla="*/ 0 60000 65536"/>
              <a:gd name="T10" fmla="*/ 0 60000 65536"/>
              <a:gd name="T11" fmla="*/ 0 60000 65536"/>
              <a:gd name="T12" fmla="*/ 0 w 590"/>
              <a:gd name="T13" fmla="*/ 0 h 636"/>
              <a:gd name="T14" fmla="*/ 590 w 590"/>
              <a:gd name="T15" fmla="*/ 636 h 636"/>
            </a:gdLst>
            <a:ahLst/>
            <a:cxnLst>
              <a:cxn ang="T8">
                <a:pos x="T0" y="T1"/>
              </a:cxn>
              <a:cxn ang="T9">
                <a:pos x="T2" y="T3"/>
              </a:cxn>
              <a:cxn ang="T10">
                <a:pos x="T4" y="T5"/>
              </a:cxn>
              <a:cxn ang="T11">
                <a:pos x="T6" y="T7"/>
              </a:cxn>
            </a:cxnLst>
            <a:rect l="T12" t="T13" r="T14" b="T15"/>
            <a:pathLst>
              <a:path w="590" h="636">
                <a:moveTo>
                  <a:pt x="0" y="0"/>
                </a:moveTo>
                <a:lnTo>
                  <a:pt x="0" y="636"/>
                </a:lnTo>
                <a:lnTo>
                  <a:pt x="590" y="636"/>
                </a:lnTo>
                <a:lnTo>
                  <a:pt x="590" y="0"/>
                </a:lnTo>
              </a:path>
            </a:pathLst>
          </a:custGeom>
          <a:noFill/>
          <a:ln w="28575">
            <a:solidFill>
              <a:schemeClr val="tx1"/>
            </a:solidFill>
            <a:round/>
            <a:headEnd/>
            <a:tailEnd/>
          </a:ln>
        </p:spPr>
        <p:txBody>
          <a:bodyPr anchor="ctr"/>
          <a:lstStyle/>
          <a:p>
            <a:endParaRPr lang="en-US" sz="1800"/>
          </a:p>
        </p:txBody>
      </p:sp>
      <p:sp>
        <p:nvSpPr>
          <p:cNvPr id="25638" name="Oval 38"/>
          <p:cNvSpPr>
            <a:spLocks noChangeArrowheads="1"/>
          </p:cNvSpPr>
          <p:nvPr/>
        </p:nvSpPr>
        <p:spPr bwMode="auto">
          <a:xfrm>
            <a:off x="7885113" y="2265363"/>
            <a:ext cx="71437" cy="71437"/>
          </a:xfrm>
          <a:prstGeom prst="ellipse">
            <a:avLst/>
          </a:prstGeom>
          <a:solidFill>
            <a:srgbClr val="F654DF"/>
          </a:solidFill>
          <a:ln w="9525" algn="ctr">
            <a:noFill/>
            <a:round/>
            <a:headEnd/>
            <a:tailEnd/>
          </a:ln>
        </p:spPr>
        <p:txBody>
          <a:bodyPr wrap="none" anchor="ctr"/>
          <a:lstStyle/>
          <a:p>
            <a:endParaRPr lang="en-US" sz="1800"/>
          </a:p>
        </p:txBody>
      </p:sp>
      <p:sp>
        <p:nvSpPr>
          <p:cNvPr id="25639" name="Oval 39"/>
          <p:cNvSpPr>
            <a:spLocks noChangeArrowheads="1"/>
          </p:cNvSpPr>
          <p:nvPr/>
        </p:nvSpPr>
        <p:spPr bwMode="auto">
          <a:xfrm>
            <a:off x="7667625" y="2408238"/>
            <a:ext cx="71438" cy="71437"/>
          </a:xfrm>
          <a:prstGeom prst="ellipse">
            <a:avLst/>
          </a:prstGeom>
          <a:solidFill>
            <a:srgbClr val="F654DF"/>
          </a:solidFill>
          <a:ln w="9525" algn="ctr">
            <a:noFill/>
            <a:round/>
            <a:headEnd/>
            <a:tailEnd/>
          </a:ln>
        </p:spPr>
        <p:txBody>
          <a:bodyPr wrap="none" anchor="ctr"/>
          <a:lstStyle/>
          <a:p>
            <a:endParaRPr lang="en-US" sz="1800"/>
          </a:p>
        </p:txBody>
      </p:sp>
      <p:sp>
        <p:nvSpPr>
          <p:cNvPr id="25640" name="Oval 40"/>
          <p:cNvSpPr>
            <a:spLocks noChangeArrowheads="1"/>
          </p:cNvSpPr>
          <p:nvPr/>
        </p:nvSpPr>
        <p:spPr bwMode="auto">
          <a:xfrm>
            <a:off x="7956550" y="2552700"/>
            <a:ext cx="71438" cy="71438"/>
          </a:xfrm>
          <a:prstGeom prst="ellipse">
            <a:avLst/>
          </a:prstGeom>
          <a:solidFill>
            <a:srgbClr val="F654DF"/>
          </a:solidFill>
          <a:ln w="9525" algn="ctr">
            <a:noFill/>
            <a:round/>
            <a:headEnd/>
            <a:tailEnd/>
          </a:ln>
        </p:spPr>
        <p:txBody>
          <a:bodyPr wrap="none" anchor="ctr"/>
          <a:lstStyle/>
          <a:p>
            <a:endParaRPr lang="en-US" sz="1800"/>
          </a:p>
        </p:txBody>
      </p:sp>
      <p:sp>
        <p:nvSpPr>
          <p:cNvPr id="25641" name="Oval 41"/>
          <p:cNvSpPr>
            <a:spLocks noChangeArrowheads="1"/>
          </p:cNvSpPr>
          <p:nvPr/>
        </p:nvSpPr>
        <p:spPr bwMode="auto">
          <a:xfrm>
            <a:off x="7524750" y="2481263"/>
            <a:ext cx="71438" cy="71437"/>
          </a:xfrm>
          <a:prstGeom prst="ellipse">
            <a:avLst/>
          </a:prstGeom>
          <a:solidFill>
            <a:srgbClr val="F654DF"/>
          </a:solidFill>
          <a:ln w="9525" algn="ctr">
            <a:noFill/>
            <a:round/>
            <a:headEnd/>
            <a:tailEnd/>
          </a:ln>
        </p:spPr>
        <p:txBody>
          <a:bodyPr wrap="none" anchor="ctr"/>
          <a:lstStyle/>
          <a:p>
            <a:pPr algn="ctr"/>
            <a:endParaRPr lang="en-US" sz="1800" b="0">
              <a:solidFill>
                <a:srgbClr val="F654DF"/>
              </a:solidFill>
            </a:endParaRPr>
          </a:p>
        </p:txBody>
      </p:sp>
      <p:sp>
        <p:nvSpPr>
          <p:cNvPr id="25642" name="Oval 42"/>
          <p:cNvSpPr>
            <a:spLocks noChangeArrowheads="1"/>
          </p:cNvSpPr>
          <p:nvPr/>
        </p:nvSpPr>
        <p:spPr bwMode="auto">
          <a:xfrm>
            <a:off x="7812088" y="2408238"/>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25643" name="Oval 43"/>
          <p:cNvSpPr>
            <a:spLocks noChangeArrowheads="1"/>
          </p:cNvSpPr>
          <p:nvPr/>
        </p:nvSpPr>
        <p:spPr bwMode="auto">
          <a:xfrm>
            <a:off x="7740650" y="2265363"/>
            <a:ext cx="71438" cy="71437"/>
          </a:xfrm>
          <a:prstGeom prst="ellipse">
            <a:avLst/>
          </a:prstGeom>
          <a:solidFill>
            <a:srgbClr val="66FF66"/>
          </a:solidFill>
          <a:ln w="9525" algn="ctr">
            <a:noFill/>
            <a:round/>
            <a:headEnd/>
            <a:tailEnd/>
          </a:ln>
        </p:spPr>
        <p:txBody>
          <a:bodyPr wrap="none" anchor="ctr"/>
          <a:lstStyle/>
          <a:p>
            <a:endParaRPr lang="en-US" sz="1800"/>
          </a:p>
        </p:txBody>
      </p:sp>
      <p:sp>
        <p:nvSpPr>
          <p:cNvPr id="25644" name="Oval 44"/>
          <p:cNvSpPr>
            <a:spLocks noChangeArrowheads="1"/>
          </p:cNvSpPr>
          <p:nvPr/>
        </p:nvSpPr>
        <p:spPr bwMode="auto">
          <a:xfrm>
            <a:off x="7453313" y="2265363"/>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25645" name="Oval 45"/>
          <p:cNvSpPr>
            <a:spLocks noChangeArrowheads="1"/>
          </p:cNvSpPr>
          <p:nvPr/>
        </p:nvSpPr>
        <p:spPr bwMode="auto">
          <a:xfrm>
            <a:off x="7524750" y="2336800"/>
            <a:ext cx="71438" cy="71438"/>
          </a:xfrm>
          <a:prstGeom prst="ellipse">
            <a:avLst/>
          </a:prstGeom>
          <a:solidFill>
            <a:srgbClr val="FF9900"/>
          </a:solidFill>
          <a:ln w="9525" algn="ctr">
            <a:noFill/>
            <a:round/>
            <a:headEnd/>
            <a:tailEnd/>
          </a:ln>
        </p:spPr>
        <p:txBody>
          <a:bodyPr wrap="none" anchor="ctr"/>
          <a:lstStyle/>
          <a:p>
            <a:endParaRPr lang="en-US" sz="1800"/>
          </a:p>
        </p:txBody>
      </p:sp>
      <p:sp>
        <p:nvSpPr>
          <p:cNvPr id="25646" name="Oval 46"/>
          <p:cNvSpPr>
            <a:spLocks noChangeArrowheads="1"/>
          </p:cNvSpPr>
          <p:nvPr/>
        </p:nvSpPr>
        <p:spPr bwMode="auto">
          <a:xfrm>
            <a:off x="7596188" y="2552700"/>
            <a:ext cx="71437" cy="71438"/>
          </a:xfrm>
          <a:prstGeom prst="ellipse">
            <a:avLst/>
          </a:prstGeom>
          <a:solidFill>
            <a:srgbClr val="FF9900"/>
          </a:solidFill>
          <a:ln w="9525" algn="ctr">
            <a:noFill/>
            <a:round/>
            <a:headEnd/>
            <a:tailEnd/>
          </a:ln>
        </p:spPr>
        <p:txBody>
          <a:bodyPr wrap="none" anchor="ctr"/>
          <a:lstStyle/>
          <a:p>
            <a:endParaRPr lang="en-US" sz="1800"/>
          </a:p>
        </p:txBody>
      </p:sp>
      <p:sp>
        <p:nvSpPr>
          <p:cNvPr id="25647" name="Oval 47"/>
          <p:cNvSpPr>
            <a:spLocks noChangeArrowheads="1"/>
          </p:cNvSpPr>
          <p:nvPr/>
        </p:nvSpPr>
        <p:spPr bwMode="auto">
          <a:xfrm>
            <a:off x="7451725" y="2552700"/>
            <a:ext cx="71438" cy="71438"/>
          </a:xfrm>
          <a:prstGeom prst="ellipse">
            <a:avLst/>
          </a:prstGeom>
          <a:solidFill>
            <a:srgbClr val="66FF66"/>
          </a:solidFill>
          <a:ln w="9525" algn="ctr">
            <a:noFill/>
            <a:round/>
            <a:headEnd/>
            <a:tailEnd/>
          </a:ln>
        </p:spPr>
        <p:txBody>
          <a:bodyPr wrap="none" anchor="ctr"/>
          <a:lstStyle/>
          <a:p>
            <a:endParaRPr lang="en-US" sz="1800"/>
          </a:p>
        </p:txBody>
      </p:sp>
      <p:sp>
        <p:nvSpPr>
          <p:cNvPr id="25648" name="Oval 48"/>
          <p:cNvSpPr>
            <a:spLocks noChangeArrowheads="1"/>
          </p:cNvSpPr>
          <p:nvPr/>
        </p:nvSpPr>
        <p:spPr bwMode="auto">
          <a:xfrm>
            <a:off x="7812088" y="2552700"/>
            <a:ext cx="71437" cy="71438"/>
          </a:xfrm>
          <a:prstGeom prst="ellipse">
            <a:avLst/>
          </a:prstGeom>
          <a:solidFill>
            <a:srgbClr val="66FF66"/>
          </a:solidFill>
          <a:ln w="9525" algn="ctr">
            <a:noFill/>
            <a:round/>
            <a:headEnd/>
            <a:tailEnd/>
          </a:ln>
        </p:spPr>
        <p:txBody>
          <a:bodyPr wrap="none" anchor="ctr"/>
          <a:lstStyle/>
          <a:p>
            <a:endParaRPr lang="en-US" sz="1800"/>
          </a:p>
        </p:txBody>
      </p:sp>
      <p:sp>
        <p:nvSpPr>
          <p:cNvPr id="25649" name="Oval 49"/>
          <p:cNvSpPr>
            <a:spLocks noChangeArrowheads="1"/>
          </p:cNvSpPr>
          <p:nvPr/>
        </p:nvSpPr>
        <p:spPr bwMode="auto">
          <a:xfrm>
            <a:off x="7596188" y="2265363"/>
            <a:ext cx="71437" cy="71437"/>
          </a:xfrm>
          <a:prstGeom prst="ellipse">
            <a:avLst/>
          </a:prstGeom>
          <a:solidFill>
            <a:srgbClr val="66FF66"/>
          </a:solidFill>
          <a:ln w="9525" algn="ctr">
            <a:noFill/>
            <a:round/>
            <a:headEnd/>
            <a:tailEnd/>
          </a:ln>
        </p:spPr>
        <p:txBody>
          <a:bodyPr wrap="none" anchor="ctr"/>
          <a:lstStyle/>
          <a:p>
            <a:endParaRPr lang="en-US" sz="1800"/>
          </a:p>
        </p:txBody>
      </p:sp>
      <p:sp>
        <p:nvSpPr>
          <p:cNvPr id="51" name="Rectangle 2"/>
          <p:cNvSpPr>
            <a:spLocks noGrp="1" noChangeArrowheads="1"/>
          </p:cNvSpPr>
          <p:nvPr>
            <p:ph type="title"/>
          </p:nvPr>
        </p:nvSpPr>
        <p:spPr>
          <a:xfrm>
            <a:off x="0" y="0"/>
            <a:ext cx="7010400" cy="685800"/>
          </a:xfrm>
        </p:spPr>
        <p:txBody>
          <a:bodyPr/>
          <a:lstStyle/>
          <a:p>
            <a:pPr eaLnBrk="1" hangingPunct="1"/>
            <a:r>
              <a:rPr lang="en-US" sz="2600" dirty="0" smtClean="0"/>
              <a:t>HPLC (High Performance Liquid Chromatography)</a:t>
            </a:r>
          </a:p>
        </p:txBody>
      </p:sp>
      <p:sp>
        <p:nvSpPr>
          <p:cNvPr id="2" name="Slide Number Placeholder 1"/>
          <p:cNvSpPr>
            <a:spLocks noGrp="1"/>
          </p:cNvSpPr>
          <p:nvPr>
            <p:ph type="sldNum" sz="quarter" idx="10"/>
          </p:nvPr>
        </p:nvSpPr>
        <p:spPr/>
        <p:txBody>
          <a:bodyPr/>
          <a:lstStyle/>
          <a:p>
            <a:pPr>
              <a:defRPr/>
            </a:pPr>
            <a:fld id="{41B0E2A2-38C9-407E-9B30-D35E37AC93A0}" type="slidenum">
              <a:rPr lang="de-DE" smtClean="0"/>
              <a:pPr>
                <a:defRPr/>
              </a:pPr>
              <a:t>14</a:t>
            </a:fld>
            <a:endParaRPr lang="de-DE"/>
          </a:p>
        </p:txBody>
      </p:sp>
    </p:spTree>
    <p:extLst>
      <p:ext uri="{BB962C8B-B14F-4D97-AF65-F5344CB8AC3E}">
        <p14:creationId xmlns:p14="http://schemas.microsoft.com/office/powerpoint/2010/main" val="24977983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AutoShape 3"/>
          <p:cNvSpPr>
            <a:spLocks noChangeArrowheads="1"/>
          </p:cNvSpPr>
          <p:nvPr/>
        </p:nvSpPr>
        <p:spPr bwMode="auto">
          <a:xfrm>
            <a:off x="6527800" y="5734050"/>
            <a:ext cx="1441450" cy="647700"/>
          </a:xfrm>
          <a:prstGeom prst="roundRect">
            <a:avLst>
              <a:gd name="adj" fmla="val 16667"/>
            </a:avLst>
          </a:prstGeom>
          <a:solidFill>
            <a:schemeClr val="bg1"/>
          </a:solidFill>
          <a:ln w="28575" algn="ctr">
            <a:solidFill>
              <a:schemeClr val="tx1"/>
            </a:solidFill>
            <a:round/>
            <a:headEnd/>
            <a:tailEnd/>
          </a:ln>
          <a:effectLst>
            <a:outerShdw dist="107763" dir="13500000" algn="ctr" rotWithShape="0">
              <a:srgbClr val="808080">
                <a:alpha val="50000"/>
              </a:srgbClr>
            </a:outerShdw>
          </a:effectLst>
        </p:spPr>
        <p:txBody>
          <a:bodyPr wrap="none" anchor="ctr"/>
          <a:lstStyle/>
          <a:p>
            <a:pPr algn="ctr">
              <a:defRPr/>
            </a:pPr>
            <a:r>
              <a:rPr lang="en-US" sz="1800" b="0"/>
              <a:t>detector</a:t>
            </a:r>
          </a:p>
        </p:txBody>
      </p:sp>
      <p:sp>
        <p:nvSpPr>
          <p:cNvPr id="26628" name="Rectangle 4"/>
          <p:cNvSpPr>
            <a:spLocks noChangeArrowheads="1"/>
          </p:cNvSpPr>
          <p:nvPr/>
        </p:nvSpPr>
        <p:spPr bwMode="auto">
          <a:xfrm>
            <a:off x="684213" y="3127375"/>
            <a:ext cx="719137" cy="504825"/>
          </a:xfrm>
          <a:prstGeom prst="rect">
            <a:avLst/>
          </a:prstGeom>
          <a:solidFill>
            <a:schemeClr val="accent1"/>
          </a:solidFill>
          <a:ln w="9525" algn="ctr">
            <a:noFill/>
            <a:miter lim="800000"/>
            <a:headEnd/>
            <a:tailEnd/>
          </a:ln>
        </p:spPr>
        <p:txBody>
          <a:bodyPr wrap="none" anchor="ctr"/>
          <a:lstStyle/>
          <a:p>
            <a:endParaRPr lang="en-US" sz="1800"/>
          </a:p>
        </p:txBody>
      </p:sp>
      <p:sp>
        <p:nvSpPr>
          <p:cNvPr id="26629" name="Freeform 5"/>
          <p:cNvSpPr>
            <a:spLocks/>
          </p:cNvSpPr>
          <p:nvPr/>
        </p:nvSpPr>
        <p:spPr bwMode="auto">
          <a:xfrm>
            <a:off x="684213" y="3055938"/>
            <a:ext cx="719137" cy="576262"/>
          </a:xfrm>
          <a:custGeom>
            <a:avLst/>
            <a:gdLst>
              <a:gd name="T0" fmla="*/ 0 w 590"/>
              <a:gd name="T1" fmla="*/ 0 h 636"/>
              <a:gd name="T2" fmla="*/ 0 w 590"/>
              <a:gd name="T3" fmla="*/ 636 h 636"/>
              <a:gd name="T4" fmla="*/ 590 w 590"/>
              <a:gd name="T5" fmla="*/ 636 h 636"/>
              <a:gd name="T6" fmla="*/ 590 w 590"/>
              <a:gd name="T7" fmla="*/ 0 h 636"/>
              <a:gd name="T8" fmla="*/ 0 60000 65536"/>
              <a:gd name="T9" fmla="*/ 0 60000 65536"/>
              <a:gd name="T10" fmla="*/ 0 60000 65536"/>
              <a:gd name="T11" fmla="*/ 0 60000 65536"/>
              <a:gd name="T12" fmla="*/ 0 w 590"/>
              <a:gd name="T13" fmla="*/ 0 h 636"/>
              <a:gd name="T14" fmla="*/ 590 w 590"/>
              <a:gd name="T15" fmla="*/ 636 h 636"/>
            </a:gdLst>
            <a:ahLst/>
            <a:cxnLst>
              <a:cxn ang="T8">
                <a:pos x="T0" y="T1"/>
              </a:cxn>
              <a:cxn ang="T9">
                <a:pos x="T2" y="T3"/>
              </a:cxn>
              <a:cxn ang="T10">
                <a:pos x="T4" y="T5"/>
              </a:cxn>
              <a:cxn ang="T11">
                <a:pos x="T6" y="T7"/>
              </a:cxn>
            </a:cxnLst>
            <a:rect l="T12" t="T13" r="T14" b="T15"/>
            <a:pathLst>
              <a:path w="590" h="636">
                <a:moveTo>
                  <a:pt x="0" y="0"/>
                </a:moveTo>
                <a:lnTo>
                  <a:pt x="0" y="636"/>
                </a:lnTo>
                <a:lnTo>
                  <a:pt x="590" y="636"/>
                </a:lnTo>
                <a:lnTo>
                  <a:pt x="590" y="0"/>
                </a:lnTo>
              </a:path>
            </a:pathLst>
          </a:custGeom>
          <a:noFill/>
          <a:ln w="28575">
            <a:solidFill>
              <a:schemeClr val="tx1"/>
            </a:solidFill>
            <a:round/>
            <a:headEnd/>
            <a:tailEnd/>
          </a:ln>
        </p:spPr>
        <p:txBody>
          <a:bodyPr anchor="ctr"/>
          <a:lstStyle/>
          <a:p>
            <a:endParaRPr lang="en-US" sz="1800"/>
          </a:p>
        </p:txBody>
      </p:sp>
      <p:sp>
        <p:nvSpPr>
          <p:cNvPr id="26630" name="Line 6"/>
          <p:cNvSpPr>
            <a:spLocks noChangeShapeType="1"/>
          </p:cNvSpPr>
          <p:nvPr/>
        </p:nvSpPr>
        <p:spPr bwMode="auto">
          <a:xfrm>
            <a:off x="1042988" y="2551113"/>
            <a:ext cx="0" cy="720725"/>
          </a:xfrm>
          <a:prstGeom prst="line">
            <a:avLst/>
          </a:prstGeom>
          <a:noFill/>
          <a:ln w="28575">
            <a:solidFill>
              <a:schemeClr val="tx1"/>
            </a:solidFill>
            <a:round/>
            <a:headEnd/>
            <a:tailEnd/>
          </a:ln>
        </p:spPr>
        <p:txBody>
          <a:bodyPr anchor="ctr"/>
          <a:lstStyle/>
          <a:p>
            <a:endParaRPr lang="en-US" sz="1800"/>
          </a:p>
        </p:txBody>
      </p:sp>
      <p:sp>
        <p:nvSpPr>
          <p:cNvPr id="26631" name="Line 7"/>
          <p:cNvSpPr>
            <a:spLocks noChangeShapeType="1"/>
          </p:cNvSpPr>
          <p:nvPr/>
        </p:nvSpPr>
        <p:spPr bwMode="auto">
          <a:xfrm>
            <a:off x="1692275" y="2263775"/>
            <a:ext cx="3959225" cy="0"/>
          </a:xfrm>
          <a:prstGeom prst="line">
            <a:avLst/>
          </a:prstGeom>
          <a:noFill/>
          <a:ln w="28575">
            <a:solidFill>
              <a:schemeClr val="tx1"/>
            </a:solidFill>
            <a:round/>
            <a:headEnd/>
            <a:tailEnd/>
          </a:ln>
        </p:spPr>
        <p:txBody>
          <a:bodyPr anchor="ctr"/>
          <a:lstStyle/>
          <a:p>
            <a:endParaRPr lang="en-US" sz="1800"/>
          </a:p>
        </p:txBody>
      </p:sp>
      <p:sp>
        <p:nvSpPr>
          <p:cNvPr id="26632" name="Line 8"/>
          <p:cNvSpPr>
            <a:spLocks noChangeShapeType="1"/>
          </p:cNvSpPr>
          <p:nvPr/>
        </p:nvSpPr>
        <p:spPr bwMode="auto">
          <a:xfrm>
            <a:off x="5646738" y="2251075"/>
            <a:ext cx="4762" cy="877888"/>
          </a:xfrm>
          <a:prstGeom prst="line">
            <a:avLst/>
          </a:prstGeom>
          <a:noFill/>
          <a:ln w="28575">
            <a:solidFill>
              <a:schemeClr val="tx1"/>
            </a:solidFill>
            <a:round/>
            <a:headEnd/>
            <a:tailEnd/>
          </a:ln>
        </p:spPr>
        <p:txBody>
          <a:bodyPr anchor="ctr"/>
          <a:lstStyle/>
          <a:p>
            <a:endParaRPr lang="en-US" sz="1800"/>
          </a:p>
        </p:txBody>
      </p:sp>
      <p:sp>
        <p:nvSpPr>
          <p:cNvPr id="26633" name="Freeform 9" descr="Newsprint"/>
          <p:cNvSpPr>
            <a:spLocks/>
          </p:cNvSpPr>
          <p:nvPr/>
        </p:nvSpPr>
        <p:spPr bwMode="auto">
          <a:xfrm>
            <a:off x="5397500" y="3116263"/>
            <a:ext cx="504825" cy="2520950"/>
          </a:xfrm>
          <a:custGeom>
            <a:avLst/>
            <a:gdLst>
              <a:gd name="T0" fmla="*/ 0 w 453"/>
              <a:gd name="T1" fmla="*/ 136 h 2314"/>
              <a:gd name="T2" fmla="*/ 226 w 453"/>
              <a:gd name="T3" fmla="*/ 0 h 2314"/>
              <a:gd name="T4" fmla="*/ 453 w 453"/>
              <a:gd name="T5" fmla="*/ 136 h 2314"/>
              <a:gd name="T6" fmla="*/ 453 w 453"/>
              <a:gd name="T7" fmla="*/ 1815 h 2314"/>
              <a:gd name="T8" fmla="*/ 226 w 453"/>
              <a:gd name="T9" fmla="*/ 2314 h 2314"/>
              <a:gd name="T10" fmla="*/ 0 w 453"/>
              <a:gd name="T11" fmla="*/ 1815 h 2314"/>
              <a:gd name="T12" fmla="*/ 0 w 453"/>
              <a:gd name="T13" fmla="*/ 136 h 2314"/>
              <a:gd name="T14" fmla="*/ 0 60000 65536"/>
              <a:gd name="T15" fmla="*/ 0 60000 65536"/>
              <a:gd name="T16" fmla="*/ 0 60000 65536"/>
              <a:gd name="T17" fmla="*/ 0 60000 65536"/>
              <a:gd name="T18" fmla="*/ 0 60000 65536"/>
              <a:gd name="T19" fmla="*/ 0 60000 65536"/>
              <a:gd name="T20" fmla="*/ 0 60000 65536"/>
              <a:gd name="T21" fmla="*/ 0 w 453"/>
              <a:gd name="T22" fmla="*/ 0 h 2314"/>
              <a:gd name="T23" fmla="*/ 453 w 453"/>
              <a:gd name="T24" fmla="*/ 2314 h 2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2314">
                <a:moveTo>
                  <a:pt x="0" y="136"/>
                </a:moveTo>
                <a:lnTo>
                  <a:pt x="226" y="0"/>
                </a:lnTo>
                <a:lnTo>
                  <a:pt x="453" y="136"/>
                </a:lnTo>
                <a:lnTo>
                  <a:pt x="453" y="1815"/>
                </a:lnTo>
                <a:lnTo>
                  <a:pt x="226" y="2314"/>
                </a:lnTo>
                <a:lnTo>
                  <a:pt x="0" y="1815"/>
                </a:lnTo>
                <a:lnTo>
                  <a:pt x="0" y="136"/>
                </a:lnTo>
                <a:close/>
              </a:path>
            </a:pathLst>
          </a:custGeom>
          <a:blipFill dpi="0" rotWithShape="1">
            <a:blip r:embed="rId3"/>
            <a:srcRect/>
            <a:tile tx="0" ty="0" sx="100000" sy="100000" flip="none" algn="tl"/>
          </a:blipFill>
          <a:ln w="28575">
            <a:solidFill>
              <a:schemeClr val="tx1"/>
            </a:solidFill>
            <a:round/>
            <a:headEnd/>
            <a:tailEnd/>
          </a:ln>
        </p:spPr>
        <p:txBody>
          <a:bodyPr anchor="ctr"/>
          <a:lstStyle/>
          <a:p>
            <a:endParaRPr lang="en-US" sz="1800"/>
          </a:p>
        </p:txBody>
      </p:sp>
      <p:sp>
        <p:nvSpPr>
          <p:cNvPr id="263178" name="AutoShape 10"/>
          <p:cNvSpPr>
            <a:spLocks noChangeArrowheads="1"/>
          </p:cNvSpPr>
          <p:nvPr/>
        </p:nvSpPr>
        <p:spPr bwMode="auto">
          <a:xfrm>
            <a:off x="395288" y="1976438"/>
            <a:ext cx="1296987" cy="576262"/>
          </a:xfrm>
          <a:prstGeom prst="roundRect">
            <a:avLst>
              <a:gd name="adj" fmla="val 16667"/>
            </a:avLst>
          </a:prstGeom>
          <a:solidFill>
            <a:schemeClr val="bg1"/>
          </a:solidFill>
          <a:ln w="28575" algn="ctr">
            <a:solidFill>
              <a:schemeClr val="tx1"/>
            </a:solidFill>
            <a:round/>
            <a:headEnd/>
            <a:tailEnd/>
          </a:ln>
          <a:effectLst>
            <a:outerShdw dist="107763" dir="13500000" algn="ctr" rotWithShape="0">
              <a:srgbClr val="808080">
                <a:alpha val="50000"/>
              </a:srgbClr>
            </a:outerShdw>
          </a:effectLst>
        </p:spPr>
        <p:txBody>
          <a:bodyPr wrap="none" anchor="ctr"/>
          <a:lstStyle/>
          <a:p>
            <a:pPr algn="ctr">
              <a:defRPr/>
            </a:pPr>
            <a:r>
              <a:rPr lang="en-US" sz="1800" b="0"/>
              <a:t>pump</a:t>
            </a:r>
          </a:p>
        </p:txBody>
      </p:sp>
      <p:sp>
        <p:nvSpPr>
          <p:cNvPr id="26635" name="Freeform 11"/>
          <p:cNvSpPr>
            <a:spLocks/>
          </p:cNvSpPr>
          <p:nvPr/>
        </p:nvSpPr>
        <p:spPr bwMode="auto">
          <a:xfrm>
            <a:off x="5651500" y="5648325"/>
            <a:ext cx="865188" cy="433388"/>
          </a:xfrm>
          <a:custGeom>
            <a:avLst/>
            <a:gdLst>
              <a:gd name="T0" fmla="*/ 0 w 545"/>
              <a:gd name="T1" fmla="*/ 0 h 273"/>
              <a:gd name="T2" fmla="*/ 0 w 545"/>
              <a:gd name="T3" fmla="*/ 273 h 273"/>
              <a:gd name="T4" fmla="*/ 545 w 545"/>
              <a:gd name="T5" fmla="*/ 273 h 273"/>
              <a:gd name="T6" fmla="*/ 0 60000 65536"/>
              <a:gd name="T7" fmla="*/ 0 60000 65536"/>
              <a:gd name="T8" fmla="*/ 0 60000 65536"/>
              <a:gd name="T9" fmla="*/ 0 w 545"/>
              <a:gd name="T10" fmla="*/ 0 h 273"/>
              <a:gd name="T11" fmla="*/ 545 w 545"/>
              <a:gd name="T12" fmla="*/ 273 h 273"/>
            </a:gdLst>
            <a:ahLst/>
            <a:cxnLst>
              <a:cxn ang="T6">
                <a:pos x="T0" y="T1"/>
              </a:cxn>
              <a:cxn ang="T7">
                <a:pos x="T2" y="T3"/>
              </a:cxn>
              <a:cxn ang="T8">
                <a:pos x="T4" y="T5"/>
              </a:cxn>
            </a:cxnLst>
            <a:rect l="T9" t="T10" r="T11" b="T12"/>
            <a:pathLst>
              <a:path w="545" h="273">
                <a:moveTo>
                  <a:pt x="0" y="0"/>
                </a:moveTo>
                <a:lnTo>
                  <a:pt x="0" y="273"/>
                </a:lnTo>
                <a:lnTo>
                  <a:pt x="545" y="273"/>
                </a:lnTo>
              </a:path>
            </a:pathLst>
          </a:custGeom>
          <a:noFill/>
          <a:ln w="28575">
            <a:solidFill>
              <a:schemeClr val="tx1"/>
            </a:solidFill>
            <a:round/>
            <a:headEnd/>
            <a:tailEnd/>
          </a:ln>
        </p:spPr>
        <p:txBody>
          <a:bodyPr anchor="ctr"/>
          <a:lstStyle/>
          <a:p>
            <a:endParaRPr lang="en-US" sz="1800"/>
          </a:p>
        </p:txBody>
      </p:sp>
      <p:sp>
        <p:nvSpPr>
          <p:cNvPr id="26636" name="Rectangle 12"/>
          <p:cNvSpPr>
            <a:spLocks noChangeArrowheads="1"/>
          </p:cNvSpPr>
          <p:nvPr/>
        </p:nvSpPr>
        <p:spPr bwMode="auto">
          <a:xfrm>
            <a:off x="250825" y="3703638"/>
            <a:ext cx="1584325" cy="369332"/>
          </a:xfrm>
          <a:prstGeom prst="rect">
            <a:avLst/>
          </a:prstGeom>
          <a:noFill/>
          <a:ln w="9525" algn="ctr">
            <a:noFill/>
            <a:miter lim="800000"/>
            <a:headEnd/>
            <a:tailEnd/>
          </a:ln>
        </p:spPr>
        <p:txBody>
          <a:bodyPr>
            <a:spAutoFit/>
          </a:bodyPr>
          <a:lstStyle/>
          <a:p>
            <a:pPr algn="ctr"/>
            <a:r>
              <a:rPr lang="en-US" sz="1800" b="0"/>
              <a:t>eluent</a:t>
            </a:r>
          </a:p>
        </p:txBody>
      </p:sp>
      <p:sp>
        <p:nvSpPr>
          <p:cNvPr id="26637" name="Line 13"/>
          <p:cNvSpPr>
            <a:spLocks noChangeShapeType="1"/>
          </p:cNvSpPr>
          <p:nvPr/>
        </p:nvSpPr>
        <p:spPr bwMode="auto">
          <a:xfrm>
            <a:off x="1895475" y="2171700"/>
            <a:ext cx="287338" cy="0"/>
          </a:xfrm>
          <a:prstGeom prst="line">
            <a:avLst/>
          </a:prstGeom>
          <a:noFill/>
          <a:ln w="9525">
            <a:solidFill>
              <a:schemeClr val="tx1"/>
            </a:solidFill>
            <a:round/>
            <a:headEnd/>
            <a:tailEnd type="arrow" w="med" len="med"/>
          </a:ln>
        </p:spPr>
        <p:txBody>
          <a:bodyPr anchor="ctr"/>
          <a:lstStyle/>
          <a:p>
            <a:endParaRPr lang="en-US" sz="1800"/>
          </a:p>
        </p:txBody>
      </p:sp>
      <p:sp>
        <p:nvSpPr>
          <p:cNvPr id="26638" name="Line 14"/>
          <p:cNvSpPr>
            <a:spLocks noChangeShapeType="1"/>
          </p:cNvSpPr>
          <p:nvPr/>
        </p:nvSpPr>
        <p:spPr bwMode="auto">
          <a:xfrm flipV="1">
            <a:off x="1116013" y="2624138"/>
            <a:ext cx="0" cy="215900"/>
          </a:xfrm>
          <a:prstGeom prst="line">
            <a:avLst/>
          </a:prstGeom>
          <a:noFill/>
          <a:ln w="9525">
            <a:solidFill>
              <a:schemeClr val="tx1"/>
            </a:solidFill>
            <a:round/>
            <a:headEnd/>
            <a:tailEnd type="arrow" w="med" len="med"/>
          </a:ln>
        </p:spPr>
        <p:txBody>
          <a:bodyPr anchor="ctr"/>
          <a:lstStyle/>
          <a:p>
            <a:endParaRPr lang="en-US" sz="1800"/>
          </a:p>
        </p:txBody>
      </p:sp>
      <p:sp>
        <p:nvSpPr>
          <p:cNvPr id="26639" name="Line 15"/>
          <p:cNvSpPr>
            <a:spLocks noChangeShapeType="1"/>
          </p:cNvSpPr>
          <p:nvPr/>
        </p:nvSpPr>
        <p:spPr bwMode="auto">
          <a:xfrm>
            <a:off x="5724525" y="2552700"/>
            <a:ext cx="0" cy="215900"/>
          </a:xfrm>
          <a:prstGeom prst="line">
            <a:avLst/>
          </a:prstGeom>
          <a:noFill/>
          <a:ln w="9525">
            <a:solidFill>
              <a:schemeClr val="tx1"/>
            </a:solidFill>
            <a:round/>
            <a:headEnd/>
            <a:tailEnd type="arrow" w="med" len="med"/>
          </a:ln>
        </p:spPr>
        <p:txBody>
          <a:bodyPr anchor="ctr"/>
          <a:lstStyle/>
          <a:p>
            <a:endParaRPr lang="en-US" sz="1800"/>
          </a:p>
        </p:txBody>
      </p:sp>
      <p:sp>
        <p:nvSpPr>
          <p:cNvPr id="26640" name="Line 16"/>
          <p:cNvSpPr>
            <a:spLocks noChangeShapeType="1"/>
          </p:cNvSpPr>
          <p:nvPr/>
        </p:nvSpPr>
        <p:spPr bwMode="auto">
          <a:xfrm>
            <a:off x="5940425" y="6008688"/>
            <a:ext cx="287338" cy="0"/>
          </a:xfrm>
          <a:prstGeom prst="line">
            <a:avLst/>
          </a:prstGeom>
          <a:noFill/>
          <a:ln w="9525">
            <a:solidFill>
              <a:schemeClr val="tx1"/>
            </a:solidFill>
            <a:round/>
            <a:headEnd/>
            <a:tailEnd type="arrow" w="med" len="med"/>
          </a:ln>
        </p:spPr>
        <p:txBody>
          <a:bodyPr anchor="ctr"/>
          <a:lstStyle/>
          <a:p>
            <a:endParaRPr lang="en-US" sz="1800"/>
          </a:p>
        </p:txBody>
      </p:sp>
      <p:sp>
        <p:nvSpPr>
          <p:cNvPr id="26641" name="Line 17"/>
          <p:cNvSpPr>
            <a:spLocks noChangeShapeType="1"/>
          </p:cNvSpPr>
          <p:nvPr/>
        </p:nvSpPr>
        <p:spPr bwMode="auto">
          <a:xfrm>
            <a:off x="4643438" y="2479675"/>
            <a:ext cx="433387" cy="0"/>
          </a:xfrm>
          <a:prstGeom prst="line">
            <a:avLst/>
          </a:prstGeom>
          <a:noFill/>
          <a:ln w="28575">
            <a:solidFill>
              <a:schemeClr val="tx1"/>
            </a:solidFill>
            <a:round/>
            <a:headEnd/>
            <a:tailEnd/>
          </a:ln>
        </p:spPr>
        <p:txBody>
          <a:bodyPr anchor="ctr"/>
          <a:lstStyle/>
          <a:p>
            <a:endParaRPr lang="en-US" sz="1800"/>
          </a:p>
        </p:txBody>
      </p:sp>
      <p:sp>
        <p:nvSpPr>
          <p:cNvPr id="26642" name="Rectangle 18"/>
          <p:cNvSpPr>
            <a:spLocks noChangeArrowheads="1"/>
          </p:cNvSpPr>
          <p:nvPr/>
        </p:nvSpPr>
        <p:spPr bwMode="auto">
          <a:xfrm>
            <a:off x="6443663" y="2684463"/>
            <a:ext cx="2592387" cy="369332"/>
          </a:xfrm>
          <a:prstGeom prst="rect">
            <a:avLst/>
          </a:prstGeom>
          <a:noFill/>
          <a:ln w="9525" algn="ctr">
            <a:noFill/>
            <a:miter lim="800000"/>
            <a:headEnd/>
            <a:tailEnd/>
          </a:ln>
        </p:spPr>
        <p:txBody>
          <a:bodyPr>
            <a:spAutoFit/>
          </a:bodyPr>
          <a:lstStyle/>
          <a:p>
            <a:pPr algn="ctr"/>
            <a:r>
              <a:rPr lang="en-US" sz="1800" b="0"/>
              <a:t>analyte mixture</a:t>
            </a:r>
          </a:p>
        </p:txBody>
      </p:sp>
      <p:sp>
        <p:nvSpPr>
          <p:cNvPr id="26643" name="Rectangle 19"/>
          <p:cNvSpPr>
            <a:spLocks noChangeArrowheads="1"/>
          </p:cNvSpPr>
          <p:nvPr/>
        </p:nvSpPr>
        <p:spPr bwMode="auto">
          <a:xfrm>
            <a:off x="3995738" y="3921125"/>
            <a:ext cx="1584325" cy="369332"/>
          </a:xfrm>
          <a:prstGeom prst="rect">
            <a:avLst/>
          </a:prstGeom>
          <a:noFill/>
          <a:ln w="9525" algn="ctr">
            <a:noFill/>
            <a:miter lim="800000"/>
            <a:headEnd/>
            <a:tailEnd/>
          </a:ln>
        </p:spPr>
        <p:txBody>
          <a:bodyPr>
            <a:spAutoFit/>
          </a:bodyPr>
          <a:lstStyle/>
          <a:p>
            <a:pPr algn="ctr"/>
            <a:r>
              <a:rPr lang="en-US" sz="1800" b="0"/>
              <a:t>column</a:t>
            </a:r>
          </a:p>
        </p:txBody>
      </p:sp>
      <p:sp>
        <p:nvSpPr>
          <p:cNvPr id="26644" name="Rectangle 20"/>
          <p:cNvSpPr>
            <a:spLocks noChangeArrowheads="1"/>
          </p:cNvSpPr>
          <p:nvPr/>
        </p:nvSpPr>
        <p:spPr bwMode="auto">
          <a:xfrm>
            <a:off x="3779838" y="1412875"/>
            <a:ext cx="2232025" cy="369332"/>
          </a:xfrm>
          <a:prstGeom prst="rect">
            <a:avLst/>
          </a:prstGeom>
          <a:noFill/>
          <a:ln w="9525" algn="ctr">
            <a:noFill/>
            <a:miter lim="800000"/>
            <a:headEnd/>
            <a:tailEnd/>
          </a:ln>
        </p:spPr>
        <p:txBody>
          <a:bodyPr>
            <a:spAutoFit/>
          </a:bodyPr>
          <a:lstStyle/>
          <a:p>
            <a:r>
              <a:rPr lang="en-US" sz="1800" b="0"/>
              <a:t>injection valve</a:t>
            </a:r>
          </a:p>
        </p:txBody>
      </p:sp>
      <p:sp>
        <p:nvSpPr>
          <p:cNvPr id="26645" name="Rectangle 21"/>
          <p:cNvSpPr>
            <a:spLocks noChangeArrowheads="1"/>
          </p:cNvSpPr>
          <p:nvPr/>
        </p:nvSpPr>
        <p:spPr bwMode="auto">
          <a:xfrm>
            <a:off x="4643438" y="2120900"/>
            <a:ext cx="433387" cy="504825"/>
          </a:xfrm>
          <a:prstGeom prst="rect">
            <a:avLst/>
          </a:prstGeom>
          <a:noFill/>
          <a:ln w="19050" algn="ctr">
            <a:solidFill>
              <a:schemeClr val="tx1"/>
            </a:solidFill>
            <a:miter lim="800000"/>
            <a:headEnd/>
            <a:tailEnd/>
          </a:ln>
        </p:spPr>
        <p:txBody>
          <a:bodyPr wrap="none" anchor="ctr"/>
          <a:lstStyle/>
          <a:p>
            <a:endParaRPr lang="en-US" sz="1800"/>
          </a:p>
        </p:txBody>
      </p:sp>
      <p:sp>
        <p:nvSpPr>
          <p:cNvPr id="26646" name="Oval 22"/>
          <p:cNvSpPr>
            <a:spLocks noChangeArrowheads="1"/>
          </p:cNvSpPr>
          <p:nvPr/>
        </p:nvSpPr>
        <p:spPr bwMode="auto">
          <a:xfrm>
            <a:off x="5781675" y="3284538"/>
            <a:ext cx="71438" cy="71437"/>
          </a:xfrm>
          <a:prstGeom prst="ellipse">
            <a:avLst/>
          </a:prstGeom>
          <a:solidFill>
            <a:srgbClr val="66FF66"/>
          </a:solidFill>
          <a:ln w="9525" algn="ctr">
            <a:noFill/>
            <a:round/>
            <a:headEnd/>
            <a:tailEnd/>
          </a:ln>
        </p:spPr>
        <p:txBody>
          <a:bodyPr wrap="none" anchor="ctr"/>
          <a:lstStyle/>
          <a:p>
            <a:endParaRPr lang="en-US" sz="1800"/>
          </a:p>
        </p:txBody>
      </p:sp>
      <p:sp>
        <p:nvSpPr>
          <p:cNvPr id="26647" name="Oval 23"/>
          <p:cNvSpPr>
            <a:spLocks noChangeArrowheads="1"/>
          </p:cNvSpPr>
          <p:nvPr/>
        </p:nvSpPr>
        <p:spPr bwMode="auto">
          <a:xfrm>
            <a:off x="5435600" y="4365625"/>
            <a:ext cx="71438" cy="71438"/>
          </a:xfrm>
          <a:prstGeom prst="ellipse">
            <a:avLst/>
          </a:prstGeom>
          <a:solidFill>
            <a:srgbClr val="FF9900"/>
          </a:solidFill>
          <a:ln w="9525" algn="ctr">
            <a:noFill/>
            <a:round/>
            <a:headEnd/>
            <a:tailEnd/>
          </a:ln>
        </p:spPr>
        <p:txBody>
          <a:bodyPr wrap="none" anchor="ctr"/>
          <a:lstStyle/>
          <a:p>
            <a:endParaRPr lang="en-US" sz="1800"/>
          </a:p>
        </p:txBody>
      </p:sp>
      <p:sp>
        <p:nvSpPr>
          <p:cNvPr id="26648" name="Oval 24"/>
          <p:cNvSpPr>
            <a:spLocks noChangeArrowheads="1"/>
          </p:cNvSpPr>
          <p:nvPr/>
        </p:nvSpPr>
        <p:spPr bwMode="auto">
          <a:xfrm>
            <a:off x="5518150" y="4306888"/>
            <a:ext cx="71438" cy="71437"/>
          </a:xfrm>
          <a:prstGeom prst="ellipse">
            <a:avLst/>
          </a:prstGeom>
          <a:solidFill>
            <a:srgbClr val="FF9900"/>
          </a:solidFill>
          <a:ln w="9525" algn="ctr">
            <a:noFill/>
            <a:round/>
            <a:headEnd/>
            <a:tailEnd/>
          </a:ln>
        </p:spPr>
        <p:txBody>
          <a:bodyPr wrap="none" anchor="ctr"/>
          <a:lstStyle/>
          <a:p>
            <a:endParaRPr lang="en-US" sz="1800"/>
          </a:p>
        </p:txBody>
      </p:sp>
      <p:sp>
        <p:nvSpPr>
          <p:cNvPr id="26649" name="Oval 25"/>
          <p:cNvSpPr>
            <a:spLocks noChangeArrowheads="1"/>
          </p:cNvSpPr>
          <p:nvPr/>
        </p:nvSpPr>
        <p:spPr bwMode="auto">
          <a:xfrm>
            <a:off x="5435600" y="3860800"/>
            <a:ext cx="71438" cy="71438"/>
          </a:xfrm>
          <a:prstGeom prst="ellipse">
            <a:avLst/>
          </a:prstGeom>
          <a:solidFill>
            <a:srgbClr val="F654DF"/>
          </a:solidFill>
          <a:ln w="9525" algn="ctr">
            <a:noFill/>
            <a:round/>
            <a:headEnd/>
            <a:tailEnd/>
          </a:ln>
        </p:spPr>
        <p:txBody>
          <a:bodyPr wrap="none" anchor="ctr"/>
          <a:lstStyle/>
          <a:p>
            <a:endParaRPr lang="en-US" sz="1800"/>
          </a:p>
        </p:txBody>
      </p:sp>
      <p:sp>
        <p:nvSpPr>
          <p:cNvPr id="26650" name="Oval 26"/>
          <p:cNvSpPr>
            <a:spLocks noChangeArrowheads="1"/>
          </p:cNvSpPr>
          <p:nvPr/>
        </p:nvSpPr>
        <p:spPr bwMode="auto">
          <a:xfrm>
            <a:off x="5686425" y="3832225"/>
            <a:ext cx="71438" cy="71438"/>
          </a:xfrm>
          <a:prstGeom prst="ellipse">
            <a:avLst/>
          </a:prstGeom>
          <a:solidFill>
            <a:srgbClr val="F654DF"/>
          </a:solidFill>
          <a:ln w="9525" algn="ctr">
            <a:noFill/>
            <a:round/>
            <a:headEnd/>
            <a:tailEnd/>
          </a:ln>
        </p:spPr>
        <p:txBody>
          <a:bodyPr wrap="none" anchor="ctr"/>
          <a:lstStyle/>
          <a:p>
            <a:endParaRPr lang="en-US" sz="1800"/>
          </a:p>
        </p:txBody>
      </p:sp>
      <p:sp>
        <p:nvSpPr>
          <p:cNvPr id="26651" name="Oval 27"/>
          <p:cNvSpPr>
            <a:spLocks noChangeArrowheads="1"/>
          </p:cNvSpPr>
          <p:nvPr/>
        </p:nvSpPr>
        <p:spPr bwMode="auto">
          <a:xfrm>
            <a:off x="5580063" y="3284538"/>
            <a:ext cx="71437" cy="71437"/>
          </a:xfrm>
          <a:prstGeom prst="ellipse">
            <a:avLst/>
          </a:prstGeom>
          <a:solidFill>
            <a:srgbClr val="66FF66"/>
          </a:solidFill>
          <a:ln w="9525" algn="ctr">
            <a:noFill/>
            <a:round/>
            <a:headEnd/>
            <a:tailEnd/>
          </a:ln>
        </p:spPr>
        <p:txBody>
          <a:bodyPr wrap="none" anchor="ctr"/>
          <a:lstStyle/>
          <a:p>
            <a:endParaRPr lang="en-US" sz="1800"/>
          </a:p>
        </p:txBody>
      </p:sp>
      <p:sp>
        <p:nvSpPr>
          <p:cNvPr id="26652" name="Oval 28"/>
          <p:cNvSpPr>
            <a:spLocks noChangeArrowheads="1"/>
          </p:cNvSpPr>
          <p:nvPr/>
        </p:nvSpPr>
        <p:spPr bwMode="auto">
          <a:xfrm>
            <a:off x="5795963" y="3860800"/>
            <a:ext cx="71437" cy="71438"/>
          </a:xfrm>
          <a:prstGeom prst="ellipse">
            <a:avLst/>
          </a:prstGeom>
          <a:solidFill>
            <a:srgbClr val="F654DF"/>
          </a:solidFill>
          <a:ln w="9525" algn="ctr">
            <a:noFill/>
            <a:round/>
            <a:headEnd/>
            <a:tailEnd/>
          </a:ln>
        </p:spPr>
        <p:txBody>
          <a:bodyPr wrap="none" anchor="ctr"/>
          <a:lstStyle/>
          <a:p>
            <a:endParaRPr lang="en-US" sz="1800"/>
          </a:p>
        </p:txBody>
      </p:sp>
      <p:sp>
        <p:nvSpPr>
          <p:cNvPr id="26653" name="Oval 29"/>
          <p:cNvSpPr>
            <a:spLocks noChangeArrowheads="1"/>
          </p:cNvSpPr>
          <p:nvPr/>
        </p:nvSpPr>
        <p:spPr bwMode="auto">
          <a:xfrm>
            <a:off x="5641975" y="4351338"/>
            <a:ext cx="71438" cy="71437"/>
          </a:xfrm>
          <a:prstGeom prst="ellipse">
            <a:avLst/>
          </a:prstGeom>
          <a:solidFill>
            <a:srgbClr val="FF9900"/>
          </a:solidFill>
          <a:ln w="9525" algn="ctr">
            <a:noFill/>
            <a:round/>
            <a:headEnd/>
            <a:tailEnd/>
          </a:ln>
        </p:spPr>
        <p:txBody>
          <a:bodyPr wrap="none" anchor="ctr"/>
          <a:lstStyle/>
          <a:p>
            <a:endParaRPr lang="en-US" sz="1800"/>
          </a:p>
        </p:txBody>
      </p:sp>
      <p:sp>
        <p:nvSpPr>
          <p:cNvPr id="26654" name="Oval 30"/>
          <p:cNvSpPr>
            <a:spLocks noChangeArrowheads="1"/>
          </p:cNvSpPr>
          <p:nvPr/>
        </p:nvSpPr>
        <p:spPr bwMode="auto">
          <a:xfrm>
            <a:off x="5508625" y="3227388"/>
            <a:ext cx="71438" cy="71437"/>
          </a:xfrm>
          <a:prstGeom prst="ellipse">
            <a:avLst/>
          </a:prstGeom>
          <a:solidFill>
            <a:srgbClr val="66FF66"/>
          </a:solidFill>
          <a:ln w="9525" algn="ctr">
            <a:noFill/>
            <a:round/>
            <a:headEnd/>
            <a:tailEnd/>
          </a:ln>
        </p:spPr>
        <p:txBody>
          <a:bodyPr wrap="none" anchor="ctr"/>
          <a:lstStyle/>
          <a:p>
            <a:endParaRPr lang="en-US" sz="1800"/>
          </a:p>
        </p:txBody>
      </p:sp>
      <p:sp>
        <p:nvSpPr>
          <p:cNvPr id="26655" name="Oval 31"/>
          <p:cNvSpPr>
            <a:spLocks noChangeArrowheads="1"/>
          </p:cNvSpPr>
          <p:nvPr/>
        </p:nvSpPr>
        <p:spPr bwMode="auto">
          <a:xfrm>
            <a:off x="5580063" y="3789363"/>
            <a:ext cx="71437" cy="71437"/>
          </a:xfrm>
          <a:prstGeom prst="ellipse">
            <a:avLst/>
          </a:prstGeom>
          <a:solidFill>
            <a:srgbClr val="F654DF"/>
          </a:solidFill>
          <a:ln w="9525" algn="ctr">
            <a:noFill/>
            <a:round/>
            <a:headEnd/>
            <a:tailEnd/>
          </a:ln>
        </p:spPr>
        <p:txBody>
          <a:bodyPr wrap="none" anchor="ctr"/>
          <a:lstStyle/>
          <a:p>
            <a:endParaRPr lang="en-US" sz="1800"/>
          </a:p>
        </p:txBody>
      </p:sp>
      <p:sp>
        <p:nvSpPr>
          <p:cNvPr id="26656" name="Oval 32"/>
          <p:cNvSpPr>
            <a:spLocks noChangeArrowheads="1"/>
          </p:cNvSpPr>
          <p:nvPr/>
        </p:nvSpPr>
        <p:spPr bwMode="auto">
          <a:xfrm>
            <a:off x="5661025" y="3241675"/>
            <a:ext cx="71438" cy="71438"/>
          </a:xfrm>
          <a:prstGeom prst="ellipse">
            <a:avLst/>
          </a:prstGeom>
          <a:solidFill>
            <a:srgbClr val="66FF66"/>
          </a:solidFill>
          <a:ln w="9525" algn="ctr">
            <a:noFill/>
            <a:round/>
            <a:headEnd/>
            <a:tailEnd/>
          </a:ln>
        </p:spPr>
        <p:txBody>
          <a:bodyPr wrap="none" anchor="ctr"/>
          <a:lstStyle/>
          <a:p>
            <a:endParaRPr lang="en-US" sz="1800"/>
          </a:p>
        </p:txBody>
      </p:sp>
      <p:sp>
        <p:nvSpPr>
          <p:cNvPr id="26657" name="Oval 33"/>
          <p:cNvSpPr>
            <a:spLocks noChangeArrowheads="1"/>
          </p:cNvSpPr>
          <p:nvPr/>
        </p:nvSpPr>
        <p:spPr bwMode="auto">
          <a:xfrm>
            <a:off x="5724525" y="4292600"/>
            <a:ext cx="71438" cy="71438"/>
          </a:xfrm>
          <a:prstGeom prst="ellipse">
            <a:avLst/>
          </a:prstGeom>
          <a:solidFill>
            <a:srgbClr val="FF9900"/>
          </a:solidFill>
          <a:ln w="9525" algn="ctr">
            <a:noFill/>
            <a:round/>
            <a:headEnd/>
            <a:tailEnd/>
          </a:ln>
        </p:spPr>
        <p:txBody>
          <a:bodyPr wrap="none" anchor="ctr"/>
          <a:lstStyle/>
          <a:p>
            <a:endParaRPr lang="en-US" sz="1800"/>
          </a:p>
        </p:txBody>
      </p:sp>
      <p:sp>
        <p:nvSpPr>
          <p:cNvPr id="26658" name="Line 34"/>
          <p:cNvSpPr>
            <a:spLocks noChangeShapeType="1"/>
          </p:cNvSpPr>
          <p:nvPr/>
        </p:nvSpPr>
        <p:spPr bwMode="auto">
          <a:xfrm flipV="1">
            <a:off x="6588125" y="4508500"/>
            <a:ext cx="0" cy="935038"/>
          </a:xfrm>
          <a:prstGeom prst="line">
            <a:avLst/>
          </a:prstGeom>
          <a:noFill/>
          <a:ln w="9525">
            <a:solidFill>
              <a:schemeClr val="tx1"/>
            </a:solidFill>
            <a:round/>
            <a:headEnd/>
            <a:tailEnd type="arrow" w="med" len="med"/>
          </a:ln>
        </p:spPr>
        <p:txBody>
          <a:bodyPr anchor="ctr"/>
          <a:lstStyle/>
          <a:p>
            <a:endParaRPr lang="en-US" sz="1800"/>
          </a:p>
        </p:txBody>
      </p:sp>
      <p:sp>
        <p:nvSpPr>
          <p:cNvPr id="26659" name="Line 35"/>
          <p:cNvSpPr>
            <a:spLocks noChangeShapeType="1"/>
          </p:cNvSpPr>
          <p:nvPr/>
        </p:nvSpPr>
        <p:spPr bwMode="auto">
          <a:xfrm>
            <a:off x="6588125" y="5443538"/>
            <a:ext cx="1800225" cy="1587"/>
          </a:xfrm>
          <a:prstGeom prst="line">
            <a:avLst/>
          </a:prstGeom>
          <a:noFill/>
          <a:ln w="9525">
            <a:solidFill>
              <a:schemeClr val="tx1"/>
            </a:solidFill>
            <a:round/>
            <a:headEnd/>
            <a:tailEnd type="arrow" w="med" len="med"/>
          </a:ln>
        </p:spPr>
        <p:txBody>
          <a:bodyPr anchor="ctr"/>
          <a:lstStyle/>
          <a:p>
            <a:endParaRPr lang="en-US" sz="1800"/>
          </a:p>
        </p:txBody>
      </p:sp>
      <p:sp>
        <p:nvSpPr>
          <p:cNvPr id="26660" name="Rectangle 36"/>
          <p:cNvSpPr>
            <a:spLocks noChangeArrowheads="1"/>
          </p:cNvSpPr>
          <p:nvPr/>
        </p:nvSpPr>
        <p:spPr bwMode="auto">
          <a:xfrm>
            <a:off x="7380288" y="2192338"/>
            <a:ext cx="719137" cy="504825"/>
          </a:xfrm>
          <a:prstGeom prst="rect">
            <a:avLst/>
          </a:prstGeom>
          <a:solidFill>
            <a:schemeClr val="accent1"/>
          </a:solidFill>
          <a:ln w="9525" algn="ctr">
            <a:noFill/>
            <a:miter lim="800000"/>
            <a:headEnd/>
            <a:tailEnd/>
          </a:ln>
        </p:spPr>
        <p:txBody>
          <a:bodyPr wrap="none" anchor="ctr"/>
          <a:lstStyle/>
          <a:p>
            <a:endParaRPr lang="en-US" sz="1800"/>
          </a:p>
        </p:txBody>
      </p:sp>
      <p:sp>
        <p:nvSpPr>
          <p:cNvPr id="26661" name="Freeform 37"/>
          <p:cNvSpPr>
            <a:spLocks/>
          </p:cNvSpPr>
          <p:nvPr/>
        </p:nvSpPr>
        <p:spPr bwMode="auto">
          <a:xfrm>
            <a:off x="7380288" y="2120900"/>
            <a:ext cx="719137" cy="576263"/>
          </a:xfrm>
          <a:custGeom>
            <a:avLst/>
            <a:gdLst>
              <a:gd name="T0" fmla="*/ 0 w 590"/>
              <a:gd name="T1" fmla="*/ 0 h 636"/>
              <a:gd name="T2" fmla="*/ 0 w 590"/>
              <a:gd name="T3" fmla="*/ 636 h 636"/>
              <a:gd name="T4" fmla="*/ 590 w 590"/>
              <a:gd name="T5" fmla="*/ 636 h 636"/>
              <a:gd name="T6" fmla="*/ 590 w 590"/>
              <a:gd name="T7" fmla="*/ 0 h 636"/>
              <a:gd name="T8" fmla="*/ 0 60000 65536"/>
              <a:gd name="T9" fmla="*/ 0 60000 65536"/>
              <a:gd name="T10" fmla="*/ 0 60000 65536"/>
              <a:gd name="T11" fmla="*/ 0 60000 65536"/>
              <a:gd name="T12" fmla="*/ 0 w 590"/>
              <a:gd name="T13" fmla="*/ 0 h 636"/>
              <a:gd name="T14" fmla="*/ 590 w 590"/>
              <a:gd name="T15" fmla="*/ 636 h 636"/>
            </a:gdLst>
            <a:ahLst/>
            <a:cxnLst>
              <a:cxn ang="T8">
                <a:pos x="T0" y="T1"/>
              </a:cxn>
              <a:cxn ang="T9">
                <a:pos x="T2" y="T3"/>
              </a:cxn>
              <a:cxn ang="T10">
                <a:pos x="T4" y="T5"/>
              </a:cxn>
              <a:cxn ang="T11">
                <a:pos x="T6" y="T7"/>
              </a:cxn>
            </a:cxnLst>
            <a:rect l="T12" t="T13" r="T14" b="T15"/>
            <a:pathLst>
              <a:path w="590" h="636">
                <a:moveTo>
                  <a:pt x="0" y="0"/>
                </a:moveTo>
                <a:lnTo>
                  <a:pt x="0" y="636"/>
                </a:lnTo>
                <a:lnTo>
                  <a:pt x="590" y="636"/>
                </a:lnTo>
                <a:lnTo>
                  <a:pt x="590" y="0"/>
                </a:lnTo>
              </a:path>
            </a:pathLst>
          </a:custGeom>
          <a:noFill/>
          <a:ln w="28575">
            <a:solidFill>
              <a:schemeClr val="tx1"/>
            </a:solidFill>
            <a:round/>
            <a:headEnd/>
            <a:tailEnd/>
          </a:ln>
        </p:spPr>
        <p:txBody>
          <a:bodyPr anchor="ctr"/>
          <a:lstStyle/>
          <a:p>
            <a:endParaRPr lang="en-US" sz="1800"/>
          </a:p>
        </p:txBody>
      </p:sp>
      <p:sp>
        <p:nvSpPr>
          <p:cNvPr id="26662" name="Oval 38"/>
          <p:cNvSpPr>
            <a:spLocks noChangeArrowheads="1"/>
          </p:cNvSpPr>
          <p:nvPr/>
        </p:nvSpPr>
        <p:spPr bwMode="auto">
          <a:xfrm>
            <a:off x="7885113" y="2265363"/>
            <a:ext cx="71437" cy="71437"/>
          </a:xfrm>
          <a:prstGeom prst="ellipse">
            <a:avLst/>
          </a:prstGeom>
          <a:solidFill>
            <a:srgbClr val="F654DF"/>
          </a:solidFill>
          <a:ln w="9525" algn="ctr">
            <a:noFill/>
            <a:round/>
            <a:headEnd/>
            <a:tailEnd/>
          </a:ln>
        </p:spPr>
        <p:txBody>
          <a:bodyPr wrap="none" anchor="ctr"/>
          <a:lstStyle/>
          <a:p>
            <a:endParaRPr lang="en-US" sz="1800"/>
          </a:p>
        </p:txBody>
      </p:sp>
      <p:sp>
        <p:nvSpPr>
          <p:cNvPr id="26663" name="Oval 39"/>
          <p:cNvSpPr>
            <a:spLocks noChangeArrowheads="1"/>
          </p:cNvSpPr>
          <p:nvPr/>
        </p:nvSpPr>
        <p:spPr bwMode="auto">
          <a:xfrm>
            <a:off x="7667625" y="2408238"/>
            <a:ext cx="71438" cy="71437"/>
          </a:xfrm>
          <a:prstGeom prst="ellipse">
            <a:avLst/>
          </a:prstGeom>
          <a:solidFill>
            <a:srgbClr val="F654DF"/>
          </a:solidFill>
          <a:ln w="9525" algn="ctr">
            <a:noFill/>
            <a:round/>
            <a:headEnd/>
            <a:tailEnd/>
          </a:ln>
        </p:spPr>
        <p:txBody>
          <a:bodyPr wrap="none" anchor="ctr"/>
          <a:lstStyle/>
          <a:p>
            <a:endParaRPr lang="en-US" sz="1800"/>
          </a:p>
        </p:txBody>
      </p:sp>
      <p:sp>
        <p:nvSpPr>
          <p:cNvPr id="26664" name="Oval 40"/>
          <p:cNvSpPr>
            <a:spLocks noChangeArrowheads="1"/>
          </p:cNvSpPr>
          <p:nvPr/>
        </p:nvSpPr>
        <p:spPr bwMode="auto">
          <a:xfrm>
            <a:off x="7956550" y="2552700"/>
            <a:ext cx="71438" cy="71438"/>
          </a:xfrm>
          <a:prstGeom prst="ellipse">
            <a:avLst/>
          </a:prstGeom>
          <a:solidFill>
            <a:srgbClr val="F654DF"/>
          </a:solidFill>
          <a:ln w="9525" algn="ctr">
            <a:noFill/>
            <a:round/>
            <a:headEnd/>
            <a:tailEnd/>
          </a:ln>
        </p:spPr>
        <p:txBody>
          <a:bodyPr wrap="none" anchor="ctr"/>
          <a:lstStyle/>
          <a:p>
            <a:endParaRPr lang="en-US" sz="1800"/>
          </a:p>
        </p:txBody>
      </p:sp>
      <p:sp>
        <p:nvSpPr>
          <p:cNvPr id="26665" name="Oval 41"/>
          <p:cNvSpPr>
            <a:spLocks noChangeArrowheads="1"/>
          </p:cNvSpPr>
          <p:nvPr/>
        </p:nvSpPr>
        <p:spPr bwMode="auto">
          <a:xfrm>
            <a:off x="7524750" y="2481263"/>
            <a:ext cx="71438" cy="71437"/>
          </a:xfrm>
          <a:prstGeom prst="ellipse">
            <a:avLst/>
          </a:prstGeom>
          <a:solidFill>
            <a:srgbClr val="F654DF"/>
          </a:solidFill>
          <a:ln w="9525" algn="ctr">
            <a:noFill/>
            <a:round/>
            <a:headEnd/>
            <a:tailEnd/>
          </a:ln>
        </p:spPr>
        <p:txBody>
          <a:bodyPr wrap="none" anchor="ctr"/>
          <a:lstStyle/>
          <a:p>
            <a:pPr algn="ctr"/>
            <a:endParaRPr lang="en-US" sz="1800" b="0">
              <a:solidFill>
                <a:srgbClr val="F654DF"/>
              </a:solidFill>
            </a:endParaRPr>
          </a:p>
        </p:txBody>
      </p:sp>
      <p:sp>
        <p:nvSpPr>
          <p:cNvPr id="26666" name="Oval 42"/>
          <p:cNvSpPr>
            <a:spLocks noChangeArrowheads="1"/>
          </p:cNvSpPr>
          <p:nvPr/>
        </p:nvSpPr>
        <p:spPr bwMode="auto">
          <a:xfrm>
            <a:off x="7812088" y="2408238"/>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26667" name="Oval 43"/>
          <p:cNvSpPr>
            <a:spLocks noChangeArrowheads="1"/>
          </p:cNvSpPr>
          <p:nvPr/>
        </p:nvSpPr>
        <p:spPr bwMode="auto">
          <a:xfrm>
            <a:off x="7740650" y="2265363"/>
            <a:ext cx="71438" cy="71437"/>
          </a:xfrm>
          <a:prstGeom prst="ellipse">
            <a:avLst/>
          </a:prstGeom>
          <a:solidFill>
            <a:srgbClr val="66FF66"/>
          </a:solidFill>
          <a:ln w="9525" algn="ctr">
            <a:noFill/>
            <a:round/>
            <a:headEnd/>
            <a:tailEnd/>
          </a:ln>
        </p:spPr>
        <p:txBody>
          <a:bodyPr wrap="none" anchor="ctr"/>
          <a:lstStyle/>
          <a:p>
            <a:endParaRPr lang="en-US" sz="1800"/>
          </a:p>
        </p:txBody>
      </p:sp>
      <p:sp>
        <p:nvSpPr>
          <p:cNvPr id="26668" name="Oval 44"/>
          <p:cNvSpPr>
            <a:spLocks noChangeArrowheads="1"/>
          </p:cNvSpPr>
          <p:nvPr/>
        </p:nvSpPr>
        <p:spPr bwMode="auto">
          <a:xfrm>
            <a:off x="7453313" y="2265363"/>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26669" name="Oval 45"/>
          <p:cNvSpPr>
            <a:spLocks noChangeArrowheads="1"/>
          </p:cNvSpPr>
          <p:nvPr/>
        </p:nvSpPr>
        <p:spPr bwMode="auto">
          <a:xfrm>
            <a:off x="7524750" y="2336800"/>
            <a:ext cx="71438" cy="71438"/>
          </a:xfrm>
          <a:prstGeom prst="ellipse">
            <a:avLst/>
          </a:prstGeom>
          <a:solidFill>
            <a:srgbClr val="FF9900"/>
          </a:solidFill>
          <a:ln w="9525" algn="ctr">
            <a:noFill/>
            <a:round/>
            <a:headEnd/>
            <a:tailEnd/>
          </a:ln>
        </p:spPr>
        <p:txBody>
          <a:bodyPr wrap="none" anchor="ctr"/>
          <a:lstStyle/>
          <a:p>
            <a:endParaRPr lang="en-US" sz="1800"/>
          </a:p>
        </p:txBody>
      </p:sp>
      <p:sp>
        <p:nvSpPr>
          <p:cNvPr id="26670" name="Oval 46"/>
          <p:cNvSpPr>
            <a:spLocks noChangeArrowheads="1"/>
          </p:cNvSpPr>
          <p:nvPr/>
        </p:nvSpPr>
        <p:spPr bwMode="auto">
          <a:xfrm>
            <a:off x="7596188" y="2552700"/>
            <a:ext cx="71437" cy="71438"/>
          </a:xfrm>
          <a:prstGeom prst="ellipse">
            <a:avLst/>
          </a:prstGeom>
          <a:solidFill>
            <a:srgbClr val="FF9900"/>
          </a:solidFill>
          <a:ln w="9525" algn="ctr">
            <a:noFill/>
            <a:round/>
            <a:headEnd/>
            <a:tailEnd/>
          </a:ln>
        </p:spPr>
        <p:txBody>
          <a:bodyPr wrap="none" anchor="ctr"/>
          <a:lstStyle/>
          <a:p>
            <a:endParaRPr lang="en-US" sz="1800"/>
          </a:p>
        </p:txBody>
      </p:sp>
      <p:sp>
        <p:nvSpPr>
          <p:cNvPr id="26671" name="Oval 47"/>
          <p:cNvSpPr>
            <a:spLocks noChangeArrowheads="1"/>
          </p:cNvSpPr>
          <p:nvPr/>
        </p:nvSpPr>
        <p:spPr bwMode="auto">
          <a:xfrm>
            <a:off x="7451725" y="2552700"/>
            <a:ext cx="71438" cy="71438"/>
          </a:xfrm>
          <a:prstGeom prst="ellipse">
            <a:avLst/>
          </a:prstGeom>
          <a:solidFill>
            <a:srgbClr val="66FF66"/>
          </a:solidFill>
          <a:ln w="9525" algn="ctr">
            <a:noFill/>
            <a:round/>
            <a:headEnd/>
            <a:tailEnd/>
          </a:ln>
        </p:spPr>
        <p:txBody>
          <a:bodyPr wrap="none" anchor="ctr"/>
          <a:lstStyle/>
          <a:p>
            <a:endParaRPr lang="en-US" sz="1800"/>
          </a:p>
        </p:txBody>
      </p:sp>
      <p:sp>
        <p:nvSpPr>
          <p:cNvPr id="26672" name="Oval 48"/>
          <p:cNvSpPr>
            <a:spLocks noChangeArrowheads="1"/>
          </p:cNvSpPr>
          <p:nvPr/>
        </p:nvSpPr>
        <p:spPr bwMode="auto">
          <a:xfrm>
            <a:off x="7812088" y="2552700"/>
            <a:ext cx="71437" cy="71438"/>
          </a:xfrm>
          <a:prstGeom prst="ellipse">
            <a:avLst/>
          </a:prstGeom>
          <a:solidFill>
            <a:srgbClr val="66FF66"/>
          </a:solidFill>
          <a:ln w="9525" algn="ctr">
            <a:noFill/>
            <a:round/>
            <a:headEnd/>
            <a:tailEnd/>
          </a:ln>
        </p:spPr>
        <p:txBody>
          <a:bodyPr wrap="none" anchor="ctr"/>
          <a:lstStyle/>
          <a:p>
            <a:endParaRPr lang="en-US" sz="1800"/>
          </a:p>
        </p:txBody>
      </p:sp>
      <p:sp>
        <p:nvSpPr>
          <p:cNvPr id="26673" name="Oval 49"/>
          <p:cNvSpPr>
            <a:spLocks noChangeArrowheads="1"/>
          </p:cNvSpPr>
          <p:nvPr/>
        </p:nvSpPr>
        <p:spPr bwMode="auto">
          <a:xfrm>
            <a:off x="7596188" y="2265363"/>
            <a:ext cx="71437" cy="71437"/>
          </a:xfrm>
          <a:prstGeom prst="ellipse">
            <a:avLst/>
          </a:prstGeom>
          <a:solidFill>
            <a:srgbClr val="66FF66"/>
          </a:solidFill>
          <a:ln w="9525" algn="ctr">
            <a:noFill/>
            <a:round/>
            <a:headEnd/>
            <a:tailEnd/>
          </a:ln>
        </p:spPr>
        <p:txBody>
          <a:bodyPr wrap="none" anchor="ctr"/>
          <a:lstStyle/>
          <a:p>
            <a:endParaRPr lang="en-US" sz="1800"/>
          </a:p>
        </p:txBody>
      </p:sp>
      <p:sp>
        <p:nvSpPr>
          <p:cNvPr id="51" name="Rectangle 2"/>
          <p:cNvSpPr>
            <a:spLocks noGrp="1" noChangeArrowheads="1"/>
          </p:cNvSpPr>
          <p:nvPr>
            <p:ph type="title"/>
          </p:nvPr>
        </p:nvSpPr>
        <p:spPr>
          <a:xfrm>
            <a:off x="0" y="0"/>
            <a:ext cx="7010400" cy="685800"/>
          </a:xfrm>
        </p:spPr>
        <p:txBody>
          <a:bodyPr/>
          <a:lstStyle/>
          <a:p>
            <a:pPr eaLnBrk="1" hangingPunct="1"/>
            <a:r>
              <a:rPr lang="en-US" sz="2600" dirty="0" smtClean="0"/>
              <a:t>HPLC (High Performance Liquid Chromatography)</a:t>
            </a:r>
          </a:p>
        </p:txBody>
      </p:sp>
      <p:sp>
        <p:nvSpPr>
          <p:cNvPr id="2" name="Slide Number Placeholder 1"/>
          <p:cNvSpPr>
            <a:spLocks noGrp="1"/>
          </p:cNvSpPr>
          <p:nvPr>
            <p:ph type="sldNum" sz="quarter" idx="10"/>
          </p:nvPr>
        </p:nvSpPr>
        <p:spPr/>
        <p:txBody>
          <a:bodyPr/>
          <a:lstStyle/>
          <a:p>
            <a:pPr>
              <a:defRPr/>
            </a:pPr>
            <a:fld id="{41B0E2A2-38C9-407E-9B30-D35E37AC93A0}" type="slidenum">
              <a:rPr lang="de-DE" smtClean="0"/>
              <a:pPr>
                <a:defRPr/>
              </a:pPr>
              <a:t>15</a:t>
            </a:fld>
            <a:endParaRPr lang="de-DE"/>
          </a:p>
        </p:txBody>
      </p:sp>
    </p:spTree>
    <p:extLst>
      <p:ext uri="{BB962C8B-B14F-4D97-AF65-F5344CB8AC3E}">
        <p14:creationId xmlns:p14="http://schemas.microsoft.com/office/powerpoint/2010/main" val="5862308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AutoShape 3"/>
          <p:cNvSpPr>
            <a:spLocks noChangeArrowheads="1"/>
          </p:cNvSpPr>
          <p:nvPr/>
        </p:nvSpPr>
        <p:spPr bwMode="auto">
          <a:xfrm>
            <a:off x="6527800" y="5734050"/>
            <a:ext cx="1441450" cy="647700"/>
          </a:xfrm>
          <a:prstGeom prst="roundRect">
            <a:avLst>
              <a:gd name="adj" fmla="val 16667"/>
            </a:avLst>
          </a:prstGeom>
          <a:solidFill>
            <a:schemeClr val="bg1"/>
          </a:solidFill>
          <a:ln w="28575" algn="ctr">
            <a:solidFill>
              <a:schemeClr val="tx1"/>
            </a:solidFill>
            <a:round/>
            <a:headEnd/>
            <a:tailEnd/>
          </a:ln>
          <a:effectLst>
            <a:outerShdw dist="107763" dir="13500000" algn="ctr" rotWithShape="0">
              <a:srgbClr val="808080">
                <a:alpha val="50000"/>
              </a:srgbClr>
            </a:outerShdw>
          </a:effectLst>
        </p:spPr>
        <p:txBody>
          <a:bodyPr wrap="none" anchor="ctr"/>
          <a:lstStyle/>
          <a:p>
            <a:pPr algn="ctr">
              <a:defRPr/>
            </a:pPr>
            <a:r>
              <a:rPr lang="en-US" sz="1800" b="0"/>
              <a:t>detector</a:t>
            </a:r>
          </a:p>
        </p:txBody>
      </p:sp>
      <p:sp>
        <p:nvSpPr>
          <p:cNvPr id="27652" name="Rectangle 4"/>
          <p:cNvSpPr>
            <a:spLocks noChangeArrowheads="1"/>
          </p:cNvSpPr>
          <p:nvPr/>
        </p:nvSpPr>
        <p:spPr bwMode="auto">
          <a:xfrm>
            <a:off x="684213" y="3127375"/>
            <a:ext cx="719137" cy="504825"/>
          </a:xfrm>
          <a:prstGeom prst="rect">
            <a:avLst/>
          </a:prstGeom>
          <a:solidFill>
            <a:schemeClr val="accent1"/>
          </a:solidFill>
          <a:ln w="9525" algn="ctr">
            <a:noFill/>
            <a:miter lim="800000"/>
            <a:headEnd/>
            <a:tailEnd/>
          </a:ln>
        </p:spPr>
        <p:txBody>
          <a:bodyPr wrap="none" anchor="ctr"/>
          <a:lstStyle/>
          <a:p>
            <a:endParaRPr lang="en-US" sz="1800"/>
          </a:p>
        </p:txBody>
      </p:sp>
      <p:sp>
        <p:nvSpPr>
          <p:cNvPr id="27653" name="Freeform 5"/>
          <p:cNvSpPr>
            <a:spLocks/>
          </p:cNvSpPr>
          <p:nvPr/>
        </p:nvSpPr>
        <p:spPr bwMode="auto">
          <a:xfrm>
            <a:off x="684213" y="3055938"/>
            <a:ext cx="719137" cy="576262"/>
          </a:xfrm>
          <a:custGeom>
            <a:avLst/>
            <a:gdLst>
              <a:gd name="T0" fmla="*/ 0 w 590"/>
              <a:gd name="T1" fmla="*/ 0 h 636"/>
              <a:gd name="T2" fmla="*/ 0 w 590"/>
              <a:gd name="T3" fmla="*/ 636 h 636"/>
              <a:gd name="T4" fmla="*/ 590 w 590"/>
              <a:gd name="T5" fmla="*/ 636 h 636"/>
              <a:gd name="T6" fmla="*/ 590 w 590"/>
              <a:gd name="T7" fmla="*/ 0 h 636"/>
              <a:gd name="T8" fmla="*/ 0 60000 65536"/>
              <a:gd name="T9" fmla="*/ 0 60000 65536"/>
              <a:gd name="T10" fmla="*/ 0 60000 65536"/>
              <a:gd name="T11" fmla="*/ 0 60000 65536"/>
              <a:gd name="T12" fmla="*/ 0 w 590"/>
              <a:gd name="T13" fmla="*/ 0 h 636"/>
              <a:gd name="T14" fmla="*/ 590 w 590"/>
              <a:gd name="T15" fmla="*/ 636 h 636"/>
            </a:gdLst>
            <a:ahLst/>
            <a:cxnLst>
              <a:cxn ang="T8">
                <a:pos x="T0" y="T1"/>
              </a:cxn>
              <a:cxn ang="T9">
                <a:pos x="T2" y="T3"/>
              </a:cxn>
              <a:cxn ang="T10">
                <a:pos x="T4" y="T5"/>
              </a:cxn>
              <a:cxn ang="T11">
                <a:pos x="T6" y="T7"/>
              </a:cxn>
            </a:cxnLst>
            <a:rect l="T12" t="T13" r="T14" b="T15"/>
            <a:pathLst>
              <a:path w="590" h="636">
                <a:moveTo>
                  <a:pt x="0" y="0"/>
                </a:moveTo>
                <a:lnTo>
                  <a:pt x="0" y="636"/>
                </a:lnTo>
                <a:lnTo>
                  <a:pt x="590" y="636"/>
                </a:lnTo>
                <a:lnTo>
                  <a:pt x="590" y="0"/>
                </a:lnTo>
              </a:path>
            </a:pathLst>
          </a:custGeom>
          <a:noFill/>
          <a:ln w="28575">
            <a:solidFill>
              <a:schemeClr val="tx1"/>
            </a:solidFill>
            <a:round/>
            <a:headEnd/>
            <a:tailEnd/>
          </a:ln>
        </p:spPr>
        <p:txBody>
          <a:bodyPr anchor="ctr"/>
          <a:lstStyle/>
          <a:p>
            <a:endParaRPr lang="en-US" sz="1800"/>
          </a:p>
        </p:txBody>
      </p:sp>
      <p:sp>
        <p:nvSpPr>
          <p:cNvPr id="27654" name="Line 6"/>
          <p:cNvSpPr>
            <a:spLocks noChangeShapeType="1"/>
          </p:cNvSpPr>
          <p:nvPr/>
        </p:nvSpPr>
        <p:spPr bwMode="auto">
          <a:xfrm>
            <a:off x="1042988" y="2551113"/>
            <a:ext cx="0" cy="720725"/>
          </a:xfrm>
          <a:prstGeom prst="line">
            <a:avLst/>
          </a:prstGeom>
          <a:noFill/>
          <a:ln w="28575">
            <a:solidFill>
              <a:schemeClr val="tx1"/>
            </a:solidFill>
            <a:round/>
            <a:headEnd/>
            <a:tailEnd/>
          </a:ln>
        </p:spPr>
        <p:txBody>
          <a:bodyPr anchor="ctr"/>
          <a:lstStyle/>
          <a:p>
            <a:endParaRPr lang="en-US" sz="1800"/>
          </a:p>
        </p:txBody>
      </p:sp>
      <p:sp>
        <p:nvSpPr>
          <p:cNvPr id="27655" name="Line 7"/>
          <p:cNvSpPr>
            <a:spLocks noChangeShapeType="1"/>
          </p:cNvSpPr>
          <p:nvPr/>
        </p:nvSpPr>
        <p:spPr bwMode="auto">
          <a:xfrm>
            <a:off x="1692275" y="2263775"/>
            <a:ext cx="3959225" cy="0"/>
          </a:xfrm>
          <a:prstGeom prst="line">
            <a:avLst/>
          </a:prstGeom>
          <a:noFill/>
          <a:ln w="28575">
            <a:solidFill>
              <a:schemeClr val="tx1"/>
            </a:solidFill>
            <a:round/>
            <a:headEnd/>
            <a:tailEnd/>
          </a:ln>
        </p:spPr>
        <p:txBody>
          <a:bodyPr anchor="ctr"/>
          <a:lstStyle/>
          <a:p>
            <a:endParaRPr lang="en-US" sz="1800"/>
          </a:p>
        </p:txBody>
      </p:sp>
      <p:sp>
        <p:nvSpPr>
          <p:cNvPr id="27656" name="Line 8"/>
          <p:cNvSpPr>
            <a:spLocks noChangeShapeType="1"/>
          </p:cNvSpPr>
          <p:nvPr/>
        </p:nvSpPr>
        <p:spPr bwMode="auto">
          <a:xfrm>
            <a:off x="5646738" y="2251075"/>
            <a:ext cx="4762" cy="877888"/>
          </a:xfrm>
          <a:prstGeom prst="line">
            <a:avLst/>
          </a:prstGeom>
          <a:noFill/>
          <a:ln w="28575">
            <a:solidFill>
              <a:schemeClr val="tx1"/>
            </a:solidFill>
            <a:round/>
            <a:headEnd/>
            <a:tailEnd/>
          </a:ln>
        </p:spPr>
        <p:txBody>
          <a:bodyPr anchor="ctr"/>
          <a:lstStyle/>
          <a:p>
            <a:endParaRPr lang="en-US" sz="1800"/>
          </a:p>
        </p:txBody>
      </p:sp>
      <p:sp>
        <p:nvSpPr>
          <p:cNvPr id="27657" name="Freeform 9" descr="Newsprint"/>
          <p:cNvSpPr>
            <a:spLocks/>
          </p:cNvSpPr>
          <p:nvPr/>
        </p:nvSpPr>
        <p:spPr bwMode="auto">
          <a:xfrm>
            <a:off x="5397500" y="3116263"/>
            <a:ext cx="504825" cy="2520950"/>
          </a:xfrm>
          <a:custGeom>
            <a:avLst/>
            <a:gdLst>
              <a:gd name="T0" fmla="*/ 0 w 453"/>
              <a:gd name="T1" fmla="*/ 136 h 2314"/>
              <a:gd name="T2" fmla="*/ 226 w 453"/>
              <a:gd name="T3" fmla="*/ 0 h 2314"/>
              <a:gd name="T4" fmla="*/ 453 w 453"/>
              <a:gd name="T5" fmla="*/ 136 h 2314"/>
              <a:gd name="T6" fmla="*/ 453 w 453"/>
              <a:gd name="T7" fmla="*/ 1815 h 2314"/>
              <a:gd name="T8" fmla="*/ 226 w 453"/>
              <a:gd name="T9" fmla="*/ 2314 h 2314"/>
              <a:gd name="T10" fmla="*/ 0 w 453"/>
              <a:gd name="T11" fmla="*/ 1815 h 2314"/>
              <a:gd name="T12" fmla="*/ 0 w 453"/>
              <a:gd name="T13" fmla="*/ 136 h 2314"/>
              <a:gd name="T14" fmla="*/ 0 60000 65536"/>
              <a:gd name="T15" fmla="*/ 0 60000 65536"/>
              <a:gd name="T16" fmla="*/ 0 60000 65536"/>
              <a:gd name="T17" fmla="*/ 0 60000 65536"/>
              <a:gd name="T18" fmla="*/ 0 60000 65536"/>
              <a:gd name="T19" fmla="*/ 0 60000 65536"/>
              <a:gd name="T20" fmla="*/ 0 60000 65536"/>
              <a:gd name="T21" fmla="*/ 0 w 453"/>
              <a:gd name="T22" fmla="*/ 0 h 2314"/>
              <a:gd name="T23" fmla="*/ 453 w 453"/>
              <a:gd name="T24" fmla="*/ 2314 h 2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2314">
                <a:moveTo>
                  <a:pt x="0" y="136"/>
                </a:moveTo>
                <a:lnTo>
                  <a:pt x="226" y="0"/>
                </a:lnTo>
                <a:lnTo>
                  <a:pt x="453" y="136"/>
                </a:lnTo>
                <a:lnTo>
                  <a:pt x="453" y="1815"/>
                </a:lnTo>
                <a:lnTo>
                  <a:pt x="226" y="2314"/>
                </a:lnTo>
                <a:lnTo>
                  <a:pt x="0" y="1815"/>
                </a:lnTo>
                <a:lnTo>
                  <a:pt x="0" y="136"/>
                </a:lnTo>
                <a:close/>
              </a:path>
            </a:pathLst>
          </a:custGeom>
          <a:blipFill dpi="0" rotWithShape="1">
            <a:blip r:embed="rId3"/>
            <a:srcRect/>
            <a:tile tx="0" ty="0" sx="100000" sy="100000" flip="none" algn="tl"/>
          </a:blipFill>
          <a:ln w="28575">
            <a:solidFill>
              <a:schemeClr val="tx1"/>
            </a:solidFill>
            <a:round/>
            <a:headEnd/>
            <a:tailEnd/>
          </a:ln>
        </p:spPr>
        <p:txBody>
          <a:bodyPr anchor="ctr"/>
          <a:lstStyle/>
          <a:p>
            <a:endParaRPr lang="en-US" sz="1800"/>
          </a:p>
        </p:txBody>
      </p:sp>
      <p:sp>
        <p:nvSpPr>
          <p:cNvPr id="265226" name="AutoShape 10"/>
          <p:cNvSpPr>
            <a:spLocks noChangeArrowheads="1"/>
          </p:cNvSpPr>
          <p:nvPr/>
        </p:nvSpPr>
        <p:spPr bwMode="auto">
          <a:xfrm>
            <a:off x="395288" y="1976438"/>
            <a:ext cx="1296987" cy="576262"/>
          </a:xfrm>
          <a:prstGeom prst="roundRect">
            <a:avLst>
              <a:gd name="adj" fmla="val 16667"/>
            </a:avLst>
          </a:prstGeom>
          <a:solidFill>
            <a:schemeClr val="bg1"/>
          </a:solidFill>
          <a:ln w="28575" algn="ctr">
            <a:solidFill>
              <a:schemeClr val="tx1"/>
            </a:solidFill>
            <a:round/>
            <a:headEnd/>
            <a:tailEnd/>
          </a:ln>
          <a:effectLst>
            <a:outerShdw dist="107763" dir="13500000" algn="ctr" rotWithShape="0">
              <a:srgbClr val="808080">
                <a:alpha val="50000"/>
              </a:srgbClr>
            </a:outerShdw>
          </a:effectLst>
        </p:spPr>
        <p:txBody>
          <a:bodyPr wrap="none" anchor="ctr"/>
          <a:lstStyle/>
          <a:p>
            <a:pPr algn="ctr">
              <a:defRPr/>
            </a:pPr>
            <a:r>
              <a:rPr lang="en-US" sz="1800" b="0"/>
              <a:t>pump</a:t>
            </a:r>
          </a:p>
        </p:txBody>
      </p:sp>
      <p:sp>
        <p:nvSpPr>
          <p:cNvPr id="27659" name="Freeform 11"/>
          <p:cNvSpPr>
            <a:spLocks/>
          </p:cNvSpPr>
          <p:nvPr/>
        </p:nvSpPr>
        <p:spPr bwMode="auto">
          <a:xfrm>
            <a:off x="5651500" y="5648325"/>
            <a:ext cx="865188" cy="433388"/>
          </a:xfrm>
          <a:custGeom>
            <a:avLst/>
            <a:gdLst>
              <a:gd name="T0" fmla="*/ 0 w 545"/>
              <a:gd name="T1" fmla="*/ 0 h 273"/>
              <a:gd name="T2" fmla="*/ 0 w 545"/>
              <a:gd name="T3" fmla="*/ 273 h 273"/>
              <a:gd name="T4" fmla="*/ 545 w 545"/>
              <a:gd name="T5" fmla="*/ 273 h 273"/>
              <a:gd name="T6" fmla="*/ 0 60000 65536"/>
              <a:gd name="T7" fmla="*/ 0 60000 65536"/>
              <a:gd name="T8" fmla="*/ 0 60000 65536"/>
              <a:gd name="T9" fmla="*/ 0 w 545"/>
              <a:gd name="T10" fmla="*/ 0 h 273"/>
              <a:gd name="T11" fmla="*/ 545 w 545"/>
              <a:gd name="T12" fmla="*/ 273 h 273"/>
            </a:gdLst>
            <a:ahLst/>
            <a:cxnLst>
              <a:cxn ang="T6">
                <a:pos x="T0" y="T1"/>
              </a:cxn>
              <a:cxn ang="T7">
                <a:pos x="T2" y="T3"/>
              </a:cxn>
              <a:cxn ang="T8">
                <a:pos x="T4" y="T5"/>
              </a:cxn>
            </a:cxnLst>
            <a:rect l="T9" t="T10" r="T11" b="T12"/>
            <a:pathLst>
              <a:path w="545" h="273">
                <a:moveTo>
                  <a:pt x="0" y="0"/>
                </a:moveTo>
                <a:lnTo>
                  <a:pt x="0" y="273"/>
                </a:lnTo>
                <a:lnTo>
                  <a:pt x="545" y="273"/>
                </a:lnTo>
              </a:path>
            </a:pathLst>
          </a:custGeom>
          <a:noFill/>
          <a:ln w="28575">
            <a:solidFill>
              <a:schemeClr val="tx1"/>
            </a:solidFill>
            <a:round/>
            <a:headEnd/>
            <a:tailEnd/>
          </a:ln>
        </p:spPr>
        <p:txBody>
          <a:bodyPr anchor="ctr"/>
          <a:lstStyle/>
          <a:p>
            <a:endParaRPr lang="en-US" sz="1800"/>
          </a:p>
        </p:txBody>
      </p:sp>
      <p:sp>
        <p:nvSpPr>
          <p:cNvPr id="27660" name="Rectangle 12"/>
          <p:cNvSpPr>
            <a:spLocks noChangeArrowheads="1"/>
          </p:cNvSpPr>
          <p:nvPr/>
        </p:nvSpPr>
        <p:spPr bwMode="auto">
          <a:xfrm>
            <a:off x="250825" y="3703638"/>
            <a:ext cx="1584325" cy="369332"/>
          </a:xfrm>
          <a:prstGeom prst="rect">
            <a:avLst/>
          </a:prstGeom>
          <a:noFill/>
          <a:ln w="9525" algn="ctr">
            <a:noFill/>
            <a:miter lim="800000"/>
            <a:headEnd/>
            <a:tailEnd/>
          </a:ln>
        </p:spPr>
        <p:txBody>
          <a:bodyPr>
            <a:spAutoFit/>
          </a:bodyPr>
          <a:lstStyle/>
          <a:p>
            <a:pPr algn="ctr"/>
            <a:r>
              <a:rPr lang="en-US" sz="1800" b="0"/>
              <a:t>eluent</a:t>
            </a:r>
          </a:p>
        </p:txBody>
      </p:sp>
      <p:sp>
        <p:nvSpPr>
          <p:cNvPr id="27661" name="Line 13"/>
          <p:cNvSpPr>
            <a:spLocks noChangeShapeType="1"/>
          </p:cNvSpPr>
          <p:nvPr/>
        </p:nvSpPr>
        <p:spPr bwMode="auto">
          <a:xfrm>
            <a:off x="1895475" y="2171700"/>
            <a:ext cx="287338" cy="0"/>
          </a:xfrm>
          <a:prstGeom prst="line">
            <a:avLst/>
          </a:prstGeom>
          <a:noFill/>
          <a:ln w="9525">
            <a:solidFill>
              <a:schemeClr val="tx1"/>
            </a:solidFill>
            <a:round/>
            <a:headEnd/>
            <a:tailEnd type="arrow" w="med" len="med"/>
          </a:ln>
        </p:spPr>
        <p:txBody>
          <a:bodyPr anchor="ctr"/>
          <a:lstStyle/>
          <a:p>
            <a:endParaRPr lang="en-US" sz="1800"/>
          </a:p>
        </p:txBody>
      </p:sp>
      <p:sp>
        <p:nvSpPr>
          <p:cNvPr id="27662" name="Line 14"/>
          <p:cNvSpPr>
            <a:spLocks noChangeShapeType="1"/>
          </p:cNvSpPr>
          <p:nvPr/>
        </p:nvSpPr>
        <p:spPr bwMode="auto">
          <a:xfrm flipV="1">
            <a:off x="1116013" y="2624138"/>
            <a:ext cx="0" cy="215900"/>
          </a:xfrm>
          <a:prstGeom prst="line">
            <a:avLst/>
          </a:prstGeom>
          <a:noFill/>
          <a:ln w="9525">
            <a:solidFill>
              <a:schemeClr val="tx1"/>
            </a:solidFill>
            <a:round/>
            <a:headEnd/>
            <a:tailEnd type="arrow" w="med" len="med"/>
          </a:ln>
        </p:spPr>
        <p:txBody>
          <a:bodyPr anchor="ctr"/>
          <a:lstStyle/>
          <a:p>
            <a:endParaRPr lang="en-US" sz="1800"/>
          </a:p>
        </p:txBody>
      </p:sp>
      <p:sp>
        <p:nvSpPr>
          <p:cNvPr id="27663" name="Line 15"/>
          <p:cNvSpPr>
            <a:spLocks noChangeShapeType="1"/>
          </p:cNvSpPr>
          <p:nvPr/>
        </p:nvSpPr>
        <p:spPr bwMode="auto">
          <a:xfrm>
            <a:off x="5724525" y="2552700"/>
            <a:ext cx="0" cy="215900"/>
          </a:xfrm>
          <a:prstGeom prst="line">
            <a:avLst/>
          </a:prstGeom>
          <a:noFill/>
          <a:ln w="9525">
            <a:solidFill>
              <a:schemeClr val="tx1"/>
            </a:solidFill>
            <a:round/>
            <a:headEnd/>
            <a:tailEnd type="arrow" w="med" len="med"/>
          </a:ln>
        </p:spPr>
        <p:txBody>
          <a:bodyPr anchor="ctr"/>
          <a:lstStyle/>
          <a:p>
            <a:endParaRPr lang="en-US" sz="1800"/>
          </a:p>
        </p:txBody>
      </p:sp>
      <p:sp>
        <p:nvSpPr>
          <p:cNvPr id="27664" name="Line 16"/>
          <p:cNvSpPr>
            <a:spLocks noChangeShapeType="1"/>
          </p:cNvSpPr>
          <p:nvPr/>
        </p:nvSpPr>
        <p:spPr bwMode="auto">
          <a:xfrm>
            <a:off x="5940425" y="6008688"/>
            <a:ext cx="287338" cy="0"/>
          </a:xfrm>
          <a:prstGeom prst="line">
            <a:avLst/>
          </a:prstGeom>
          <a:noFill/>
          <a:ln w="9525">
            <a:solidFill>
              <a:schemeClr val="tx1"/>
            </a:solidFill>
            <a:round/>
            <a:headEnd/>
            <a:tailEnd type="arrow" w="med" len="med"/>
          </a:ln>
        </p:spPr>
        <p:txBody>
          <a:bodyPr anchor="ctr"/>
          <a:lstStyle/>
          <a:p>
            <a:endParaRPr lang="en-US" sz="1800"/>
          </a:p>
        </p:txBody>
      </p:sp>
      <p:sp>
        <p:nvSpPr>
          <p:cNvPr id="27665" name="Line 17"/>
          <p:cNvSpPr>
            <a:spLocks noChangeShapeType="1"/>
          </p:cNvSpPr>
          <p:nvPr/>
        </p:nvSpPr>
        <p:spPr bwMode="auto">
          <a:xfrm>
            <a:off x="4643438" y="2479675"/>
            <a:ext cx="433387" cy="0"/>
          </a:xfrm>
          <a:prstGeom prst="line">
            <a:avLst/>
          </a:prstGeom>
          <a:noFill/>
          <a:ln w="28575">
            <a:solidFill>
              <a:schemeClr val="tx1"/>
            </a:solidFill>
            <a:round/>
            <a:headEnd/>
            <a:tailEnd/>
          </a:ln>
        </p:spPr>
        <p:txBody>
          <a:bodyPr anchor="ctr"/>
          <a:lstStyle/>
          <a:p>
            <a:endParaRPr lang="en-US" sz="1800"/>
          </a:p>
        </p:txBody>
      </p:sp>
      <p:sp>
        <p:nvSpPr>
          <p:cNvPr id="27666" name="Rectangle 18"/>
          <p:cNvSpPr>
            <a:spLocks noChangeArrowheads="1"/>
          </p:cNvSpPr>
          <p:nvPr/>
        </p:nvSpPr>
        <p:spPr bwMode="auto">
          <a:xfrm>
            <a:off x="6443663" y="2684463"/>
            <a:ext cx="2592387" cy="369332"/>
          </a:xfrm>
          <a:prstGeom prst="rect">
            <a:avLst/>
          </a:prstGeom>
          <a:noFill/>
          <a:ln w="9525" algn="ctr">
            <a:noFill/>
            <a:miter lim="800000"/>
            <a:headEnd/>
            <a:tailEnd/>
          </a:ln>
        </p:spPr>
        <p:txBody>
          <a:bodyPr>
            <a:spAutoFit/>
          </a:bodyPr>
          <a:lstStyle/>
          <a:p>
            <a:pPr algn="ctr"/>
            <a:r>
              <a:rPr lang="en-US" sz="1800" b="0"/>
              <a:t>analyte mixture</a:t>
            </a:r>
          </a:p>
        </p:txBody>
      </p:sp>
      <p:sp>
        <p:nvSpPr>
          <p:cNvPr id="27667" name="Rectangle 19"/>
          <p:cNvSpPr>
            <a:spLocks noChangeArrowheads="1"/>
          </p:cNvSpPr>
          <p:nvPr/>
        </p:nvSpPr>
        <p:spPr bwMode="auto">
          <a:xfrm>
            <a:off x="3995738" y="3921125"/>
            <a:ext cx="1584325" cy="369332"/>
          </a:xfrm>
          <a:prstGeom prst="rect">
            <a:avLst/>
          </a:prstGeom>
          <a:noFill/>
          <a:ln w="9525" algn="ctr">
            <a:noFill/>
            <a:miter lim="800000"/>
            <a:headEnd/>
            <a:tailEnd/>
          </a:ln>
        </p:spPr>
        <p:txBody>
          <a:bodyPr>
            <a:spAutoFit/>
          </a:bodyPr>
          <a:lstStyle/>
          <a:p>
            <a:pPr algn="ctr"/>
            <a:r>
              <a:rPr lang="en-US" sz="1800" b="0"/>
              <a:t>column</a:t>
            </a:r>
          </a:p>
        </p:txBody>
      </p:sp>
      <p:sp>
        <p:nvSpPr>
          <p:cNvPr id="27668" name="Rectangle 20"/>
          <p:cNvSpPr>
            <a:spLocks noChangeArrowheads="1"/>
          </p:cNvSpPr>
          <p:nvPr/>
        </p:nvSpPr>
        <p:spPr bwMode="auto">
          <a:xfrm>
            <a:off x="3779838" y="1412875"/>
            <a:ext cx="2232025" cy="369332"/>
          </a:xfrm>
          <a:prstGeom prst="rect">
            <a:avLst/>
          </a:prstGeom>
          <a:noFill/>
          <a:ln w="9525" algn="ctr">
            <a:noFill/>
            <a:miter lim="800000"/>
            <a:headEnd/>
            <a:tailEnd/>
          </a:ln>
        </p:spPr>
        <p:txBody>
          <a:bodyPr>
            <a:spAutoFit/>
          </a:bodyPr>
          <a:lstStyle/>
          <a:p>
            <a:r>
              <a:rPr lang="en-US" sz="1800" b="0"/>
              <a:t>injection valve</a:t>
            </a:r>
          </a:p>
        </p:txBody>
      </p:sp>
      <p:sp>
        <p:nvSpPr>
          <p:cNvPr id="27669" name="Rectangle 21"/>
          <p:cNvSpPr>
            <a:spLocks noChangeArrowheads="1"/>
          </p:cNvSpPr>
          <p:nvPr/>
        </p:nvSpPr>
        <p:spPr bwMode="auto">
          <a:xfrm>
            <a:off x="4643438" y="2120900"/>
            <a:ext cx="433387" cy="504825"/>
          </a:xfrm>
          <a:prstGeom prst="rect">
            <a:avLst/>
          </a:prstGeom>
          <a:noFill/>
          <a:ln w="19050" algn="ctr">
            <a:solidFill>
              <a:schemeClr val="tx1"/>
            </a:solidFill>
            <a:miter lim="800000"/>
            <a:headEnd/>
            <a:tailEnd/>
          </a:ln>
        </p:spPr>
        <p:txBody>
          <a:bodyPr wrap="none" anchor="ctr"/>
          <a:lstStyle/>
          <a:p>
            <a:endParaRPr lang="en-US" sz="1800"/>
          </a:p>
        </p:txBody>
      </p:sp>
      <p:sp>
        <p:nvSpPr>
          <p:cNvPr id="27670" name="Oval 22"/>
          <p:cNvSpPr>
            <a:spLocks noChangeArrowheads="1"/>
          </p:cNvSpPr>
          <p:nvPr/>
        </p:nvSpPr>
        <p:spPr bwMode="auto">
          <a:xfrm>
            <a:off x="5781675" y="3429000"/>
            <a:ext cx="71438" cy="71438"/>
          </a:xfrm>
          <a:prstGeom prst="ellipse">
            <a:avLst/>
          </a:prstGeom>
          <a:solidFill>
            <a:srgbClr val="66FF66"/>
          </a:solidFill>
          <a:ln w="9525" algn="ctr">
            <a:noFill/>
            <a:round/>
            <a:headEnd/>
            <a:tailEnd/>
          </a:ln>
        </p:spPr>
        <p:txBody>
          <a:bodyPr wrap="none" anchor="ctr"/>
          <a:lstStyle/>
          <a:p>
            <a:endParaRPr lang="en-US" sz="1800"/>
          </a:p>
        </p:txBody>
      </p:sp>
      <p:sp>
        <p:nvSpPr>
          <p:cNvPr id="27671" name="Oval 23"/>
          <p:cNvSpPr>
            <a:spLocks noChangeArrowheads="1"/>
          </p:cNvSpPr>
          <p:nvPr/>
        </p:nvSpPr>
        <p:spPr bwMode="auto">
          <a:xfrm>
            <a:off x="5551488" y="5308600"/>
            <a:ext cx="71437" cy="71438"/>
          </a:xfrm>
          <a:prstGeom prst="ellipse">
            <a:avLst/>
          </a:prstGeom>
          <a:solidFill>
            <a:srgbClr val="FF9900"/>
          </a:solidFill>
          <a:ln w="9525" algn="ctr">
            <a:noFill/>
            <a:round/>
            <a:headEnd/>
            <a:tailEnd/>
          </a:ln>
        </p:spPr>
        <p:txBody>
          <a:bodyPr wrap="none" anchor="ctr"/>
          <a:lstStyle/>
          <a:p>
            <a:endParaRPr lang="en-US" sz="1800"/>
          </a:p>
        </p:txBody>
      </p:sp>
      <p:sp>
        <p:nvSpPr>
          <p:cNvPr id="27672" name="Oval 24"/>
          <p:cNvSpPr>
            <a:spLocks noChangeArrowheads="1"/>
          </p:cNvSpPr>
          <p:nvPr/>
        </p:nvSpPr>
        <p:spPr bwMode="auto">
          <a:xfrm>
            <a:off x="5518150" y="5213350"/>
            <a:ext cx="71438" cy="71438"/>
          </a:xfrm>
          <a:prstGeom prst="ellipse">
            <a:avLst/>
          </a:prstGeom>
          <a:solidFill>
            <a:srgbClr val="FF9900"/>
          </a:solidFill>
          <a:ln w="9525" algn="ctr">
            <a:noFill/>
            <a:round/>
            <a:headEnd/>
            <a:tailEnd/>
          </a:ln>
        </p:spPr>
        <p:txBody>
          <a:bodyPr wrap="none" anchor="ctr"/>
          <a:lstStyle/>
          <a:p>
            <a:endParaRPr lang="en-US" sz="1800"/>
          </a:p>
        </p:txBody>
      </p:sp>
      <p:sp>
        <p:nvSpPr>
          <p:cNvPr id="27673" name="Oval 25"/>
          <p:cNvSpPr>
            <a:spLocks noChangeArrowheads="1"/>
          </p:cNvSpPr>
          <p:nvPr/>
        </p:nvSpPr>
        <p:spPr bwMode="auto">
          <a:xfrm>
            <a:off x="5435600" y="4221163"/>
            <a:ext cx="71438" cy="71437"/>
          </a:xfrm>
          <a:prstGeom prst="ellipse">
            <a:avLst/>
          </a:prstGeom>
          <a:solidFill>
            <a:srgbClr val="F654DF"/>
          </a:solidFill>
          <a:ln w="9525" algn="ctr">
            <a:noFill/>
            <a:round/>
            <a:headEnd/>
            <a:tailEnd/>
          </a:ln>
        </p:spPr>
        <p:txBody>
          <a:bodyPr wrap="none" anchor="ctr"/>
          <a:lstStyle/>
          <a:p>
            <a:endParaRPr lang="en-US" sz="1800"/>
          </a:p>
        </p:txBody>
      </p:sp>
      <p:sp>
        <p:nvSpPr>
          <p:cNvPr id="27674" name="Oval 26"/>
          <p:cNvSpPr>
            <a:spLocks noChangeArrowheads="1"/>
          </p:cNvSpPr>
          <p:nvPr/>
        </p:nvSpPr>
        <p:spPr bwMode="auto">
          <a:xfrm>
            <a:off x="5686425" y="4192588"/>
            <a:ext cx="71438" cy="71437"/>
          </a:xfrm>
          <a:prstGeom prst="ellipse">
            <a:avLst/>
          </a:prstGeom>
          <a:solidFill>
            <a:srgbClr val="F654DF"/>
          </a:solidFill>
          <a:ln w="9525" algn="ctr">
            <a:noFill/>
            <a:round/>
            <a:headEnd/>
            <a:tailEnd/>
          </a:ln>
        </p:spPr>
        <p:txBody>
          <a:bodyPr wrap="none" anchor="ctr"/>
          <a:lstStyle/>
          <a:p>
            <a:endParaRPr lang="en-US" sz="1800"/>
          </a:p>
        </p:txBody>
      </p:sp>
      <p:sp>
        <p:nvSpPr>
          <p:cNvPr id="27675" name="Oval 27"/>
          <p:cNvSpPr>
            <a:spLocks noChangeArrowheads="1"/>
          </p:cNvSpPr>
          <p:nvPr/>
        </p:nvSpPr>
        <p:spPr bwMode="auto">
          <a:xfrm>
            <a:off x="5580063" y="3429000"/>
            <a:ext cx="71437" cy="71438"/>
          </a:xfrm>
          <a:prstGeom prst="ellipse">
            <a:avLst/>
          </a:prstGeom>
          <a:solidFill>
            <a:srgbClr val="66FF66"/>
          </a:solidFill>
          <a:ln w="9525" algn="ctr">
            <a:noFill/>
            <a:round/>
            <a:headEnd/>
            <a:tailEnd/>
          </a:ln>
        </p:spPr>
        <p:txBody>
          <a:bodyPr wrap="none" anchor="ctr"/>
          <a:lstStyle/>
          <a:p>
            <a:endParaRPr lang="en-US" sz="1800"/>
          </a:p>
        </p:txBody>
      </p:sp>
      <p:sp>
        <p:nvSpPr>
          <p:cNvPr id="27676" name="Oval 28"/>
          <p:cNvSpPr>
            <a:spLocks noChangeArrowheads="1"/>
          </p:cNvSpPr>
          <p:nvPr/>
        </p:nvSpPr>
        <p:spPr bwMode="auto">
          <a:xfrm>
            <a:off x="5795963" y="4221163"/>
            <a:ext cx="71437" cy="71437"/>
          </a:xfrm>
          <a:prstGeom prst="ellipse">
            <a:avLst/>
          </a:prstGeom>
          <a:solidFill>
            <a:srgbClr val="F654DF"/>
          </a:solidFill>
          <a:ln w="9525" algn="ctr">
            <a:noFill/>
            <a:round/>
            <a:headEnd/>
            <a:tailEnd/>
          </a:ln>
        </p:spPr>
        <p:txBody>
          <a:bodyPr wrap="none" anchor="ctr"/>
          <a:lstStyle/>
          <a:p>
            <a:endParaRPr lang="en-US" sz="1800"/>
          </a:p>
        </p:txBody>
      </p:sp>
      <p:sp>
        <p:nvSpPr>
          <p:cNvPr id="27677" name="Oval 29"/>
          <p:cNvSpPr>
            <a:spLocks noChangeArrowheads="1"/>
          </p:cNvSpPr>
          <p:nvPr/>
        </p:nvSpPr>
        <p:spPr bwMode="auto">
          <a:xfrm>
            <a:off x="5641975" y="5257800"/>
            <a:ext cx="71438" cy="71438"/>
          </a:xfrm>
          <a:prstGeom prst="ellipse">
            <a:avLst/>
          </a:prstGeom>
          <a:solidFill>
            <a:srgbClr val="FF9900"/>
          </a:solidFill>
          <a:ln w="9525" algn="ctr">
            <a:noFill/>
            <a:round/>
            <a:headEnd/>
            <a:tailEnd/>
          </a:ln>
        </p:spPr>
        <p:txBody>
          <a:bodyPr wrap="none" anchor="ctr"/>
          <a:lstStyle/>
          <a:p>
            <a:endParaRPr lang="en-US" sz="1800"/>
          </a:p>
        </p:txBody>
      </p:sp>
      <p:sp>
        <p:nvSpPr>
          <p:cNvPr id="27678" name="Oval 30"/>
          <p:cNvSpPr>
            <a:spLocks noChangeArrowheads="1"/>
          </p:cNvSpPr>
          <p:nvPr/>
        </p:nvSpPr>
        <p:spPr bwMode="auto">
          <a:xfrm>
            <a:off x="5508625" y="3371850"/>
            <a:ext cx="71438" cy="71438"/>
          </a:xfrm>
          <a:prstGeom prst="ellipse">
            <a:avLst/>
          </a:prstGeom>
          <a:solidFill>
            <a:srgbClr val="66FF66"/>
          </a:solidFill>
          <a:ln w="9525" algn="ctr">
            <a:noFill/>
            <a:round/>
            <a:headEnd/>
            <a:tailEnd/>
          </a:ln>
        </p:spPr>
        <p:txBody>
          <a:bodyPr wrap="none" anchor="ctr"/>
          <a:lstStyle/>
          <a:p>
            <a:endParaRPr lang="en-US" sz="1800"/>
          </a:p>
        </p:txBody>
      </p:sp>
      <p:sp>
        <p:nvSpPr>
          <p:cNvPr id="27679" name="Oval 31"/>
          <p:cNvSpPr>
            <a:spLocks noChangeArrowheads="1"/>
          </p:cNvSpPr>
          <p:nvPr/>
        </p:nvSpPr>
        <p:spPr bwMode="auto">
          <a:xfrm>
            <a:off x="5580063" y="4149725"/>
            <a:ext cx="71437" cy="71438"/>
          </a:xfrm>
          <a:prstGeom prst="ellipse">
            <a:avLst/>
          </a:prstGeom>
          <a:solidFill>
            <a:srgbClr val="F654DF"/>
          </a:solidFill>
          <a:ln w="9525" algn="ctr">
            <a:noFill/>
            <a:round/>
            <a:headEnd/>
            <a:tailEnd/>
          </a:ln>
        </p:spPr>
        <p:txBody>
          <a:bodyPr wrap="none" anchor="ctr"/>
          <a:lstStyle/>
          <a:p>
            <a:endParaRPr lang="en-US" sz="1800"/>
          </a:p>
        </p:txBody>
      </p:sp>
      <p:sp>
        <p:nvSpPr>
          <p:cNvPr id="27680" name="Oval 32"/>
          <p:cNvSpPr>
            <a:spLocks noChangeArrowheads="1"/>
          </p:cNvSpPr>
          <p:nvPr/>
        </p:nvSpPr>
        <p:spPr bwMode="auto">
          <a:xfrm>
            <a:off x="5661025" y="3386138"/>
            <a:ext cx="71438" cy="71437"/>
          </a:xfrm>
          <a:prstGeom prst="ellipse">
            <a:avLst/>
          </a:prstGeom>
          <a:solidFill>
            <a:srgbClr val="66FF66"/>
          </a:solidFill>
          <a:ln w="9525" algn="ctr">
            <a:noFill/>
            <a:round/>
            <a:headEnd/>
            <a:tailEnd/>
          </a:ln>
        </p:spPr>
        <p:txBody>
          <a:bodyPr wrap="none" anchor="ctr"/>
          <a:lstStyle/>
          <a:p>
            <a:endParaRPr lang="en-US" sz="1800"/>
          </a:p>
        </p:txBody>
      </p:sp>
      <p:sp>
        <p:nvSpPr>
          <p:cNvPr id="27681" name="Oval 33"/>
          <p:cNvSpPr>
            <a:spLocks noChangeArrowheads="1"/>
          </p:cNvSpPr>
          <p:nvPr/>
        </p:nvSpPr>
        <p:spPr bwMode="auto">
          <a:xfrm>
            <a:off x="5724525" y="5199063"/>
            <a:ext cx="71438" cy="71437"/>
          </a:xfrm>
          <a:prstGeom prst="ellipse">
            <a:avLst/>
          </a:prstGeom>
          <a:solidFill>
            <a:srgbClr val="FF9900"/>
          </a:solidFill>
          <a:ln w="9525" algn="ctr">
            <a:noFill/>
            <a:round/>
            <a:headEnd/>
            <a:tailEnd/>
          </a:ln>
        </p:spPr>
        <p:txBody>
          <a:bodyPr wrap="none" anchor="ctr"/>
          <a:lstStyle/>
          <a:p>
            <a:endParaRPr lang="en-US" sz="1800"/>
          </a:p>
        </p:txBody>
      </p:sp>
      <p:sp>
        <p:nvSpPr>
          <p:cNvPr id="27682" name="Line 34"/>
          <p:cNvSpPr>
            <a:spLocks noChangeShapeType="1"/>
          </p:cNvSpPr>
          <p:nvPr/>
        </p:nvSpPr>
        <p:spPr bwMode="auto">
          <a:xfrm flipV="1">
            <a:off x="6588125" y="4508500"/>
            <a:ext cx="0" cy="935038"/>
          </a:xfrm>
          <a:prstGeom prst="line">
            <a:avLst/>
          </a:prstGeom>
          <a:noFill/>
          <a:ln w="9525">
            <a:solidFill>
              <a:schemeClr val="tx1"/>
            </a:solidFill>
            <a:round/>
            <a:headEnd/>
            <a:tailEnd type="arrow" w="med" len="med"/>
          </a:ln>
        </p:spPr>
        <p:txBody>
          <a:bodyPr anchor="ctr"/>
          <a:lstStyle/>
          <a:p>
            <a:endParaRPr lang="en-US" sz="1800"/>
          </a:p>
        </p:txBody>
      </p:sp>
      <p:sp>
        <p:nvSpPr>
          <p:cNvPr id="27683" name="Line 35"/>
          <p:cNvSpPr>
            <a:spLocks noChangeShapeType="1"/>
          </p:cNvSpPr>
          <p:nvPr/>
        </p:nvSpPr>
        <p:spPr bwMode="auto">
          <a:xfrm>
            <a:off x="6588125" y="5443538"/>
            <a:ext cx="1800225" cy="1587"/>
          </a:xfrm>
          <a:prstGeom prst="line">
            <a:avLst/>
          </a:prstGeom>
          <a:noFill/>
          <a:ln w="9525">
            <a:solidFill>
              <a:schemeClr val="tx1"/>
            </a:solidFill>
            <a:round/>
            <a:headEnd/>
            <a:tailEnd type="arrow" w="med" len="med"/>
          </a:ln>
        </p:spPr>
        <p:txBody>
          <a:bodyPr anchor="ctr"/>
          <a:lstStyle/>
          <a:p>
            <a:endParaRPr lang="en-US" sz="1800"/>
          </a:p>
        </p:txBody>
      </p:sp>
      <p:sp>
        <p:nvSpPr>
          <p:cNvPr id="27684" name="Rectangle 36"/>
          <p:cNvSpPr>
            <a:spLocks noChangeArrowheads="1"/>
          </p:cNvSpPr>
          <p:nvPr/>
        </p:nvSpPr>
        <p:spPr bwMode="auto">
          <a:xfrm>
            <a:off x="7026275" y="4508500"/>
            <a:ext cx="574675" cy="865188"/>
          </a:xfrm>
          <a:prstGeom prst="rect">
            <a:avLst/>
          </a:prstGeom>
          <a:solidFill>
            <a:schemeClr val="bg1"/>
          </a:solidFill>
          <a:ln w="9525" algn="ctr">
            <a:noFill/>
            <a:miter lim="800000"/>
            <a:headEnd/>
            <a:tailEnd/>
          </a:ln>
        </p:spPr>
        <p:txBody>
          <a:bodyPr wrap="none" anchor="ctr"/>
          <a:lstStyle/>
          <a:p>
            <a:endParaRPr lang="en-US" sz="1800"/>
          </a:p>
        </p:txBody>
      </p:sp>
      <p:sp>
        <p:nvSpPr>
          <p:cNvPr id="27685" name="Rectangle 37"/>
          <p:cNvSpPr>
            <a:spLocks noChangeArrowheads="1"/>
          </p:cNvSpPr>
          <p:nvPr/>
        </p:nvSpPr>
        <p:spPr bwMode="auto">
          <a:xfrm>
            <a:off x="7380288" y="2192338"/>
            <a:ext cx="719137" cy="504825"/>
          </a:xfrm>
          <a:prstGeom prst="rect">
            <a:avLst/>
          </a:prstGeom>
          <a:solidFill>
            <a:schemeClr val="accent1"/>
          </a:solidFill>
          <a:ln w="9525" algn="ctr">
            <a:noFill/>
            <a:miter lim="800000"/>
            <a:headEnd/>
            <a:tailEnd/>
          </a:ln>
        </p:spPr>
        <p:txBody>
          <a:bodyPr wrap="none" anchor="ctr"/>
          <a:lstStyle/>
          <a:p>
            <a:endParaRPr lang="en-US" sz="1800"/>
          </a:p>
        </p:txBody>
      </p:sp>
      <p:sp>
        <p:nvSpPr>
          <p:cNvPr id="27686" name="Freeform 38"/>
          <p:cNvSpPr>
            <a:spLocks/>
          </p:cNvSpPr>
          <p:nvPr/>
        </p:nvSpPr>
        <p:spPr bwMode="auto">
          <a:xfrm>
            <a:off x="7380288" y="2120900"/>
            <a:ext cx="719137" cy="576263"/>
          </a:xfrm>
          <a:custGeom>
            <a:avLst/>
            <a:gdLst>
              <a:gd name="T0" fmla="*/ 0 w 590"/>
              <a:gd name="T1" fmla="*/ 0 h 636"/>
              <a:gd name="T2" fmla="*/ 0 w 590"/>
              <a:gd name="T3" fmla="*/ 636 h 636"/>
              <a:gd name="T4" fmla="*/ 590 w 590"/>
              <a:gd name="T5" fmla="*/ 636 h 636"/>
              <a:gd name="T6" fmla="*/ 590 w 590"/>
              <a:gd name="T7" fmla="*/ 0 h 636"/>
              <a:gd name="T8" fmla="*/ 0 60000 65536"/>
              <a:gd name="T9" fmla="*/ 0 60000 65536"/>
              <a:gd name="T10" fmla="*/ 0 60000 65536"/>
              <a:gd name="T11" fmla="*/ 0 60000 65536"/>
              <a:gd name="T12" fmla="*/ 0 w 590"/>
              <a:gd name="T13" fmla="*/ 0 h 636"/>
              <a:gd name="T14" fmla="*/ 590 w 590"/>
              <a:gd name="T15" fmla="*/ 636 h 636"/>
            </a:gdLst>
            <a:ahLst/>
            <a:cxnLst>
              <a:cxn ang="T8">
                <a:pos x="T0" y="T1"/>
              </a:cxn>
              <a:cxn ang="T9">
                <a:pos x="T2" y="T3"/>
              </a:cxn>
              <a:cxn ang="T10">
                <a:pos x="T4" y="T5"/>
              </a:cxn>
              <a:cxn ang="T11">
                <a:pos x="T6" y="T7"/>
              </a:cxn>
            </a:cxnLst>
            <a:rect l="T12" t="T13" r="T14" b="T15"/>
            <a:pathLst>
              <a:path w="590" h="636">
                <a:moveTo>
                  <a:pt x="0" y="0"/>
                </a:moveTo>
                <a:lnTo>
                  <a:pt x="0" y="636"/>
                </a:lnTo>
                <a:lnTo>
                  <a:pt x="590" y="636"/>
                </a:lnTo>
                <a:lnTo>
                  <a:pt x="590" y="0"/>
                </a:lnTo>
              </a:path>
            </a:pathLst>
          </a:custGeom>
          <a:noFill/>
          <a:ln w="28575">
            <a:solidFill>
              <a:schemeClr val="tx1"/>
            </a:solidFill>
            <a:round/>
            <a:headEnd/>
            <a:tailEnd/>
          </a:ln>
        </p:spPr>
        <p:txBody>
          <a:bodyPr anchor="ctr"/>
          <a:lstStyle/>
          <a:p>
            <a:endParaRPr lang="en-US" sz="1800"/>
          </a:p>
        </p:txBody>
      </p:sp>
      <p:sp>
        <p:nvSpPr>
          <p:cNvPr id="27687" name="Oval 39"/>
          <p:cNvSpPr>
            <a:spLocks noChangeArrowheads="1"/>
          </p:cNvSpPr>
          <p:nvPr/>
        </p:nvSpPr>
        <p:spPr bwMode="auto">
          <a:xfrm>
            <a:off x="7885113" y="2265363"/>
            <a:ext cx="71437" cy="71437"/>
          </a:xfrm>
          <a:prstGeom prst="ellipse">
            <a:avLst/>
          </a:prstGeom>
          <a:solidFill>
            <a:srgbClr val="F654DF"/>
          </a:solidFill>
          <a:ln w="9525" algn="ctr">
            <a:noFill/>
            <a:round/>
            <a:headEnd/>
            <a:tailEnd/>
          </a:ln>
        </p:spPr>
        <p:txBody>
          <a:bodyPr wrap="none" anchor="ctr"/>
          <a:lstStyle/>
          <a:p>
            <a:endParaRPr lang="en-US" sz="1800"/>
          </a:p>
        </p:txBody>
      </p:sp>
      <p:sp>
        <p:nvSpPr>
          <p:cNvPr id="27688" name="Oval 40"/>
          <p:cNvSpPr>
            <a:spLocks noChangeArrowheads="1"/>
          </p:cNvSpPr>
          <p:nvPr/>
        </p:nvSpPr>
        <p:spPr bwMode="auto">
          <a:xfrm>
            <a:off x="7667625" y="2408238"/>
            <a:ext cx="71438" cy="71437"/>
          </a:xfrm>
          <a:prstGeom prst="ellipse">
            <a:avLst/>
          </a:prstGeom>
          <a:solidFill>
            <a:srgbClr val="F654DF"/>
          </a:solidFill>
          <a:ln w="9525" algn="ctr">
            <a:noFill/>
            <a:round/>
            <a:headEnd/>
            <a:tailEnd/>
          </a:ln>
        </p:spPr>
        <p:txBody>
          <a:bodyPr wrap="none" anchor="ctr"/>
          <a:lstStyle/>
          <a:p>
            <a:endParaRPr lang="en-US" sz="1800"/>
          </a:p>
        </p:txBody>
      </p:sp>
      <p:sp>
        <p:nvSpPr>
          <p:cNvPr id="27689" name="Oval 41"/>
          <p:cNvSpPr>
            <a:spLocks noChangeArrowheads="1"/>
          </p:cNvSpPr>
          <p:nvPr/>
        </p:nvSpPr>
        <p:spPr bwMode="auto">
          <a:xfrm>
            <a:off x="7956550" y="2552700"/>
            <a:ext cx="71438" cy="71438"/>
          </a:xfrm>
          <a:prstGeom prst="ellipse">
            <a:avLst/>
          </a:prstGeom>
          <a:solidFill>
            <a:srgbClr val="F654DF"/>
          </a:solidFill>
          <a:ln w="9525" algn="ctr">
            <a:noFill/>
            <a:round/>
            <a:headEnd/>
            <a:tailEnd/>
          </a:ln>
        </p:spPr>
        <p:txBody>
          <a:bodyPr wrap="none" anchor="ctr"/>
          <a:lstStyle/>
          <a:p>
            <a:endParaRPr lang="en-US" sz="1800"/>
          </a:p>
        </p:txBody>
      </p:sp>
      <p:sp>
        <p:nvSpPr>
          <p:cNvPr id="27690" name="Oval 42"/>
          <p:cNvSpPr>
            <a:spLocks noChangeArrowheads="1"/>
          </p:cNvSpPr>
          <p:nvPr/>
        </p:nvSpPr>
        <p:spPr bwMode="auto">
          <a:xfrm>
            <a:off x="7524750" y="2481263"/>
            <a:ext cx="71438" cy="71437"/>
          </a:xfrm>
          <a:prstGeom prst="ellipse">
            <a:avLst/>
          </a:prstGeom>
          <a:solidFill>
            <a:srgbClr val="F654DF"/>
          </a:solidFill>
          <a:ln w="9525" algn="ctr">
            <a:noFill/>
            <a:round/>
            <a:headEnd/>
            <a:tailEnd/>
          </a:ln>
        </p:spPr>
        <p:txBody>
          <a:bodyPr wrap="none" anchor="ctr"/>
          <a:lstStyle/>
          <a:p>
            <a:pPr algn="ctr"/>
            <a:endParaRPr lang="en-US" sz="1800" b="0">
              <a:solidFill>
                <a:srgbClr val="F654DF"/>
              </a:solidFill>
            </a:endParaRPr>
          </a:p>
        </p:txBody>
      </p:sp>
      <p:sp>
        <p:nvSpPr>
          <p:cNvPr id="27691" name="Oval 43"/>
          <p:cNvSpPr>
            <a:spLocks noChangeArrowheads="1"/>
          </p:cNvSpPr>
          <p:nvPr/>
        </p:nvSpPr>
        <p:spPr bwMode="auto">
          <a:xfrm>
            <a:off x="7812088" y="2408238"/>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27692" name="Oval 44"/>
          <p:cNvSpPr>
            <a:spLocks noChangeArrowheads="1"/>
          </p:cNvSpPr>
          <p:nvPr/>
        </p:nvSpPr>
        <p:spPr bwMode="auto">
          <a:xfrm>
            <a:off x="7740650" y="2265363"/>
            <a:ext cx="71438" cy="71437"/>
          </a:xfrm>
          <a:prstGeom prst="ellipse">
            <a:avLst/>
          </a:prstGeom>
          <a:solidFill>
            <a:srgbClr val="66FF66"/>
          </a:solidFill>
          <a:ln w="9525" algn="ctr">
            <a:noFill/>
            <a:round/>
            <a:headEnd/>
            <a:tailEnd/>
          </a:ln>
        </p:spPr>
        <p:txBody>
          <a:bodyPr wrap="none" anchor="ctr"/>
          <a:lstStyle/>
          <a:p>
            <a:endParaRPr lang="en-US" sz="1800"/>
          </a:p>
        </p:txBody>
      </p:sp>
      <p:sp>
        <p:nvSpPr>
          <p:cNvPr id="27693" name="Oval 45"/>
          <p:cNvSpPr>
            <a:spLocks noChangeArrowheads="1"/>
          </p:cNvSpPr>
          <p:nvPr/>
        </p:nvSpPr>
        <p:spPr bwMode="auto">
          <a:xfrm>
            <a:off x="7453313" y="2265363"/>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27694" name="Oval 46"/>
          <p:cNvSpPr>
            <a:spLocks noChangeArrowheads="1"/>
          </p:cNvSpPr>
          <p:nvPr/>
        </p:nvSpPr>
        <p:spPr bwMode="auto">
          <a:xfrm>
            <a:off x="7524750" y="2336800"/>
            <a:ext cx="71438" cy="71438"/>
          </a:xfrm>
          <a:prstGeom prst="ellipse">
            <a:avLst/>
          </a:prstGeom>
          <a:solidFill>
            <a:srgbClr val="FF9900"/>
          </a:solidFill>
          <a:ln w="9525" algn="ctr">
            <a:noFill/>
            <a:round/>
            <a:headEnd/>
            <a:tailEnd/>
          </a:ln>
        </p:spPr>
        <p:txBody>
          <a:bodyPr wrap="none" anchor="ctr"/>
          <a:lstStyle/>
          <a:p>
            <a:endParaRPr lang="en-US" sz="1800"/>
          </a:p>
        </p:txBody>
      </p:sp>
      <p:sp>
        <p:nvSpPr>
          <p:cNvPr id="27695" name="Oval 47"/>
          <p:cNvSpPr>
            <a:spLocks noChangeArrowheads="1"/>
          </p:cNvSpPr>
          <p:nvPr/>
        </p:nvSpPr>
        <p:spPr bwMode="auto">
          <a:xfrm>
            <a:off x="7596188" y="2552700"/>
            <a:ext cx="71437" cy="71438"/>
          </a:xfrm>
          <a:prstGeom prst="ellipse">
            <a:avLst/>
          </a:prstGeom>
          <a:solidFill>
            <a:srgbClr val="FF9900"/>
          </a:solidFill>
          <a:ln w="9525" algn="ctr">
            <a:noFill/>
            <a:round/>
            <a:headEnd/>
            <a:tailEnd/>
          </a:ln>
        </p:spPr>
        <p:txBody>
          <a:bodyPr wrap="none" anchor="ctr"/>
          <a:lstStyle/>
          <a:p>
            <a:endParaRPr lang="en-US" sz="1800"/>
          </a:p>
        </p:txBody>
      </p:sp>
      <p:sp>
        <p:nvSpPr>
          <p:cNvPr id="27696" name="Oval 48"/>
          <p:cNvSpPr>
            <a:spLocks noChangeArrowheads="1"/>
          </p:cNvSpPr>
          <p:nvPr/>
        </p:nvSpPr>
        <p:spPr bwMode="auto">
          <a:xfrm>
            <a:off x="7451725" y="2552700"/>
            <a:ext cx="71438" cy="71438"/>
          </a:xfrm>
          <a:prstGeom prst="ellipse">
            <a:avLst/>
          </a:prstGeom>
          <a:solidFill>
            <a:srgbClr val="66FF66"/>
          </a:solidFill>
          <a:ln w="9525" algn="ctr">
            <a:noFill/>
            <a:round/>
            <a:headEnd/>
            <a:tailEnd/>
          </a:ln>
        </p:spPr>
        <p:txBody>
          <a:bodyPr wrap="none" anchor="ctr"/>
          <a:lstStyle/>
          <a:p>
            <a:endParaRPr lang="en-US" sz="1800"/>
          </a:p>
        </p:txBody>
      </p:sp>
      <p:sp>
        <p:nvSpPr>
          <p:cNvPr id="27697" name="Oval 49"/>
          <p:cNvSpPr>
            <a:spLocks noChangeArrowheads="1"/>
          </p:cNvSpPr>
          <p:nvPr/>
        </p:nvSpPr>
        <p:spPr bwMode="auto">
          <a:xfrm>
            <a:off x="7812088" y="2552700"/>
            <a:ext cx="71437" cy="71438"/>
          </a:xfrm>
          <a:prstGeom prst="ellipse">
            <a:avLst/>
          </a:prstGeom>
          <a:solidFill>
            <a:srgbClr val="66FF66"/>
          </a:solidFill>
          <a:ln w="9525" algn="ctr">
            <a:noFill/>
            <a:round/>
            <a:headEnd/>
            <a:tailEnd/>
          </a:ln>
        </p:spPr>
        <p:txBody>
          <a:bodyPr wrap="none" anchor="ctr"/>
          <a:lstStyle/>
          <a:p>
            <a:endParaRPr lang="en-US" sz="1800"/>
          </a:p>
        </p:txBody>
      </p:sp>
      <p:sp>
        <p:nvSpPr>
          <p:cNvPr id="27698" name="Oval 50"/>
          <p:cNvSpPr>
            <a:spLocks noChangeArrowheads="1"/>
          </p:cNvSpPr>
          <p:nvPr/>
        </p:nvSpPr>
        <p:spPr bwMode="auto">
          <a:xfrm>
            <a:off x="7596188" y="2265363"/>
            <a:ext cx="71437" cy="71437"/>
          </a:xfrm>
          <a:prstGeom prst="ellipse">
            <a:avLst/>
          </a:prstGeom>
          <a:solidFill>
            <a:srgbClr val="66FF66"/>
          </a:solidFill>
          <a:ln w="9525" algn="ctr">
            <a:noFill/>
            <a:round/>
            <a:headEnd/>
            <a:tailEnd/>
          </a:ln>
        </p:spPr>
        <p:txBody>
          <a:bodyPr wrap="none" anchor="ctr"/>
          <a:lstStyle/>
          <a:p>
            <a:endParaRPr lang="en-US" sz="1800"/>
          </a:p>
        </p:txBody>
      </p:sp>
      <p:sp>
        <p:nvSpPr>
          <p:cNvPr id="52" name="Rectangle 2"/>
          <p:cNvSpPr>
            <a:spLocks noGrp="1" noChangeArrowheads="1"/>
          </p:cNvSpPr>
          <p:nvPr>
            <p:ph type="title"/>
          </p:nvPr>
        </p:nvSpPr>
        <p:spPr>
          <a:xfrm>
            <a:off x="0" y="0"/>
            <a:ext cx="7010400" cy="685800"/>
          </a:xfrm>
        </p:spPr>
        <p:txBody>
          <a:bodyPr/>
          <a:lstStyle/>
          <a:p>
            <a:pPr eaLnBrk="1" hangingPunct="1"/>
            <a:r>
              <a:rPr lang="en-US" sz="2600" dirty="0" smtClean="0"/>
              <a:t>HPLC (High Performance Liquid Chromatography)</a:t>
            </a:r>
          </a:p>
        </p:txBody>
      </p:sp>
      <p:sp>
        <p:nvSpPr>
          <p:cNvPr id="2" name="Slide Number Placeholder 1"/>
          <p:cNvSpPr>
            <a:spLocks noGrp="1"/>
          </p:cNvSpPr>
          <p:nvPr>
            <p:ph type="sldNum" sz="quarter" idx="10"/>
          </p:nvPr>
        </p:nvSpPr>
        <p:spPr/>
        <p:txBody>
          <a:bodyPr/>
          <a:lstStyle/>
          <a:p>
            <a:pPr>
              <a:defRPr/>
            </a:pPr>
            <a:fld id="{41B0E2A2-38C9-407E-9B30-D35E37AC93A0}" type="slidenum">
              <a:rPr lang="de-DE" smtClean="0"/>
              <a:pPr>
                <a:defRPr/>
              </a:pPr>
              <a:t>16</a:t>
            </a:fld>
            <a:endParaRPr lang="de-DE"/>
          </a:p>
        </p:txBody>
      </p:sp>
    </p:spTree>
    <p:extLst>
      <p:ext uri="{BB962C8B-B14F-4D97-AF65-F5344CB8AC3E}">
        <p14:creationId xmlns:p14="http://schemas.microsoft.com/office/powerpoint/2010/main" val="2122395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reeform 2"/>
          <p:cNvSpPr>
            <a:spLocks/>
          </p:cNvSpPr>
          <p:nvPr/>
        </p:nvSpPr>
        <p:spPr bwMode="auto">
          <a:xfrm>
            <a:off x="6711950" y="4772025"/>
            <a:ext cx="288925" cy="696913"/>
          </a:xfrm>
          <a:custGeom>
            <a:avLst/>
            <a:gdLst>
              <a:gd name="T0" fmla="*/ 0 w 348"/>
              <a:gd name="T1" fmla="*/ 599 h 620"/>
              <a:gd name="T2" fmla="*/ 75 w 348"/>
              <a:gd name="T3" fmla="*/ 533 h 620"/>
              <a:gd name="T4" fmla="*/ 141 w 348"/>
              <a:gd name="T5" fmla="*/ 86 h 620"/>
              <a:gd name="T6" fmla="*/ 204 w 348"/>
              <a:gd name="T7" fmla="*/ 74 h 620"/>
              <a:gd name="T8" fmla="*/ 282 w 348"/>
              <a:gd name="T9" fmla="*/ 533 h 620"/>
              <a:gd name="T10" fmla="*/ 348 w 348"/>
              <a:gd name="T11" fmla="*/ 596 h 620"/>
              <a:gd name="T12" fmla="*/ 0 60000 65536"/>
              <a:gd name="T13" fmla="*/ 0 60000 65536"/>
              <a:gd name="T14" fmla="*/ 0 60000 65536"/>
              <a:gd name="T15" fmla="*/ 0 60000 65536"/>
              <a:gd name="T16" fmla="*/ 0 60000 65536"/>
              <a:gd name="T17" fmla="*/ 0 60000 65536"/>
              <a:gd name="T18" fmla="*/ 0 w 348"/>
              <a:gd name="T19" fmla="*/ 0 h 620"/>
              <a:gd name="T20" fmla="*/ 348 w 348"/>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348" h="620">
                <a:moveTo>
                  <a:pt x="0" y="599"/>
                </a:moveTo>
                <a:cubicBezTo>
                  <a:pt x="12" y="588"/>
                  <a:pt x="52" y="618"/>
                  <a:pt x="75" y="533"/>
                </a:cubicBezTo>
                <a:cubicBezTo>
                  <a:pt x="98" y="448"/>
                  <a:pt x="120" y="162"/>
                  <a:pt x="141" y="86"/>
                </a:cubicBezTo>
                <a:cubicBezTo>
                  <a:pt x="162" y="10"/>
                  <a:pt x="181" y="0"/>
                  <a:pt x="204" y="74"/>
                </a:cubicBezTo>
                <a:cubicBezTo>
                  <a:pt x="227" y="148"/>
                  <a:pt x="258" y="446"/>
                  <a:pt x="282" y="533"/>
                </a:cubicBezTo>
                <a:cubicBezTo>
                  <a:pt x="306" y="620"/>
                  <a:pt x="334" y="583"/>
                  <a:pt x="348" y="596"/>
                </a:cubicBezTo>
              </a:path>
            </a:pathLst>
          </a:custGeom>
          <a:noFill/>
          <a:ln w="12700">
            <a:solidFill>
              <a:srgbClr val="FF9900"/>
            </a:solidFill>
            <a:round/>
            <a:headEnd/>
            <a:tailEnd/>
          </a:ln>
        </p:spPr>
        <p:txBody>
          <a:bodyPr anchor="ctr"/>
          <a:lstStyle/>
          <a:p>
            <a:endParaRPr lang="en-US" sz="1800"/>
          </a:p>
        </p:txBody>
      </p:sp>
      <p:sp>
        <p:nvSpPr>
          <p:cNvPr id="267268" name="AutoShape 4"/>
          <p:cNvSpPr>
            <a:spLocks noChangeArrowheads="1"/>
          </p:cNvSpPr>
          <p:nvPr/>
        </p:nvSpPr>
        <p:spPr bwMode="auto">
          <a:xfrm>
            <a:off x="6527800" y="5734050"/>
            <a:ext cx="1441450" cy="647700"/>
          </a:xfrm>
          <a:prstGeom prst="roundRect">
            <a:avLst>
              <a:gd name="adj" fmla="val 16667"/>
            </a:avLst>
          </a:prstGeom>
          <a:solidFill>
            <a:schemeClr val="bg1"/>
          </a:solidFill>
          <a:ln w="28575" algn="ctr">
            <a:solidFill>
              <a:schemeClr val="tx1"/>
            </a:solidFill>
            <a:round/>
            <a:headEnd/>
            <a:tailEnd/>
          </a:ln>
          <a:effectLst>
            <a:outerShdw dist="107763" dir="13500000" algn="ctr" rotWithShape="0">
              <a:srgbClr val="808080">
                <a:alpha val="50000"/>
              </a:srgbClr>
            </a:outerShdw>
          </a:effectLst>
        </p:spPr>
        <p:txBody>
          <a:bodyPr wrap="none" anchor="ctr"/>
          <a:lstStyle/>
          <a:p>
            <a:pPr algn="ctr">
              <a:defRPr/>
            </a:pPr>
            <a:r>
              <a:rPr lang="en-US" sz="1800" b="0"/>
              <a:t>detector</a:t>
            </a:r>
          </a:p>
        </p:txBody>
      </p:sp>
      <p:sp>
        <p:nvSpPr>
          <p:cNvPr id="28677" name="Rectangle 5"/>
          <p:cNvSpPr>
            <a:spLocks noChangeArrowheads="1"/>
          </p:cNvSpPr>
          <p:nvPr/>
        </p:nvSpPr>
        <p:spPr bwMode="auto">
          <a:xfrm>
            <a:off x="684213" y="3127375"/>
            <a:ext cx="719137" cy="504825"/>
          </a:xfrm>
          <a:prstGeom prst="rect">
            <a:avLst/>
          </a:prstGeom>
          <a:solidFill>
            <a:schemeClr val="accent1"/>
          </a:solidFill>
          <a:ln w="9525" algn="ctr">
            <a:noFill/>
            <a:miter lim="800000"/>
            <a:headEnd/>
            <a:tailEnd/>
          </a:ln>
        </p:spPr>
        <p:txBody>
          <a:bodyPr wrap="none" anchor="ctr"/>
          <a:lstStyle/>
          <a:p>
            <a:endParaRPr lang="en-US" sz="1800"/>
          </a:p>
        </p:txBody>
      </p:sp>
      <p:sp>
        <p:nvSpPr>
          <p:cNvPr id="28678" name="Freeform 6"/>
          <p:cNvSpPr>
            <a:spLocks/>
          </p:cNvSpPr>
          <p:nvPr/>
        </p:nvSpPr>
        <p:spPr bwMode="auto">
          <a:xfrm>
            <a:off x="684213" y="3055938"/>
            <a:ext cx="719137" cy="576262"/>
          </a:xfrm>
          <a:custGeom>
            <a:avLst/>
            <a:gdLst>
              <a:gd name="T0" fmla="*/ 0 w 590"/>
              <a:gd name="T1" fmla="*/ 0 h 636"/>
              <a:gd name="T2" fmla="*/ 0 w 590"/>
              <a:gd name="T3" fmla="*/ 636 h 636"/>
              <a:gd name="T4" fmla="*/ 590 w 590"/>
              <a:gd name="T5" fmla="*/ 636 h 636"/>
              <a:gd name="T6" fmla="*/ 590 w 590"/>
              <a:gd name="T7" fmla="*/ 0 h 636"/>
              <a:gd name="T8" fmla="*/ 0 60000 65536"/>
              <a:gd name="T9" fmla="*/ 0 60000 65536"/>
              <a:gd name="T10" fmla="*/ 0 60000 65536"/>
              <a:gd name="T11" fmla="*/ 0 60000 65536"/>
              <a:gd name="T12" fmla="*/ 0 w 590"/>
              <a:gd name="T13" fmla="*/ 0 h 636"/>
              <a:gd name="T14" fmla="*/ 590 w 590"/>
              <a:gd name="T15" fmla="*/ 636 h 636"/>
            </a:gdLst>
            <a:ahLst/>
            <a:cxnLst>
              <a:cxn ang="T8">
                <a:pos x="T0" y="T1"/>
              </a:cxn>
              <a:cxn ang="T9">
                <a:pos x="T2" y="T3"/>
              </a:cxn>
              <a:cxn ang="T10">
                <a:pos x="T4" y="T5"/>
              </a:cxn>
              <a:cxn ang="T11">
                <a:pos x="T6" y="T7"/>
              </a:cxn>
            </a:cxnLst>
            <a:rect l="T12" t="T13" r="T14" b="T15"/>
            <a:pathLst>
              <a:path w="590" h="636">
                <a:moveTo>
                  <a:pt x="0" y="0"/>
                </a:moveTo>
                <a:lnTo>
                  <a:pt x="0" y="636"/>
                </a:lnTo>
                <a:lnTo>
                  <a:pt x="590" y="636"/>
                </a:lnTo>
                <a:lnTo>
                  <a:pt x="590" y="0"/>
                </a:lnTo>
              </a:path>
            </a:pathLst>
          </a:custGeom>
          <a:noFill/>
          <a:ln w="28575">
            <a:solidFill>
              <a:schemeClr val="tx1"/>
            </a:solidFill>
            <a:round/>
            <a:headEnd/>
            <a:tailEnd/>
          </a:ln>
        </p:spPr>
        <p:txBody>
          <a:bodyPr anchor="ctr"/>
          <a:lstStyle/>
          <a:p>
            <a:endParaRPr lang="en-US" sz="1800"/>
          </a:p>
        </p:txBody>
      </p:sp>
      <p:sp>
        <p:nvSpPr>
          <p:cNvPr id="28679" name="Line 7"/>
          <p:cNvSpPr>
            <a:spLocks noChangeShapeType="1"/>
          </p:cNvSpPr>
          <p:nvPr/>
        </p:nvSpPr>
        <p:spPr bwMode="auto">
          <a:xfrm>
            <a:off x="1042988" y="2551113"/>
            <a:ext cx="0" cy="720725"/>
          </a:xfrm>
          <a:prstGeom prst="line">
            <a:avLst/>
          </a:prstGeom>
          <a:noFill/>
          <a:ln w="28575">
            <a:solidFill>
              <a:schemeClr val="tx1"/>
            </a:solidFill>
            <a:round/>
            <a:headEnd/>
            <a:tailEnd/>
          </a:ln>
        </p:spPr>
        <p:txBody>
          <a:bodyPr anchor="ctr"/>
          <a:lstStyle/>
          <a:p>
            <a:endParaRPr lang="en-US" sz="1800"/>
          </a:p>
        </p:txBody>
      </p:sp>
      <p:sp>
        <p:nvSpPr>
          <p:cNvPr id="28680" name="Line 8"/>
          <p:cNvSpPr>
            <a:spLocks noChangeShapeType="1"/>
          </p:cNvSpPr>
          <p:nvPr/>
        </p:nvSpPr>
        <p:spPr bwMode="auto">
          <a:xfrm>
            <a:off x="1692275" y="2263775"/>
            <a:ext cx="3959225" cy="0"/>
          </a:xfrm>
          <a:prstGeom prst="line">
            <a:avLst/>
          </a:prstGeom>
          <a:noFill/>
          <a:ln w="28575">
            <a:solidFill>
              <a:schemeClr val="tx1"/>
            </a:solidFill>
            <a:round/>
            <a:headEnd/>
            <a:tailEnd/>
          </a:ln>
        </p:spPr>
        <p:txBody>
          <a:bodyPr anchor="ctr"/>
          <a:lstStyle/>
          <a:p>
            <a:endParaRPr lang="en-US" sz="1800"/>
          </a:p>
        </p:txBody>
      </p:sp>
      <p:sp>
        <p:nvSpPr>
          <p:cNvPr id="28681" name="Line 9"/>
          <p:cNvSpPr>
            <a:spLocks noChangeShapeType="1"/>
          </p:cNvSpPr>
          <p:nvPr/>
        </p:nvSpPr>
        <p:spPr bwMode="auto">
          <a:xfrm>
            <a:off x="5646738" y="2251075"/>
            <a:ext cx="4762" cy="877888"/>
          </a:xfrm>
          <a:prstGeom prst="line">
            <a:avLst/>
          </a:prstGeom>
          <a:noFill/>
          <a:ln w="28575">
            <a:solidFill>
              <a:schemeClr val="tx1"/>
            </a:solidFill>
            <a:round/>
            <a:headEnd/>
            <a:tailEnd/>
          </a:ln>
        </p:spPr>
        <p:txBody>
          <a:bodyPr anchor="ctr"/>
          <a:lstStyle/>
          <a:p>
            <a:endParaRPr lang="en-US" sz="1800"/>
          </a:p>
        </p:txBody>
      </p:sp>
      <p:sp>
        <p:nvSpPr>
          <p:cNvPr id="28682" name="Freeform 10" descr="Newsprint"/>
          <p:cNvSpPr>
            <a:spLocks/>
          </p:cNvSpPr>
          <p:nvPr/>
        </p:nvSpPr>
        <p:spPr bwMode="auto">
          <a:xfrm>
            <a:off x="5397500" y="3116263"/>
            <a:ext cx="504825" cy="2520950"/>
          </a:xfrm>
          <a:custGeom>
            <a:avLst/>
            <a:gdLst>
              <a:gd name="T0" fmla="*/ 0 w 453"/>
              <a:gd name="T1" fmla="*/ 136 h 2314"/>
              <a:gd name="T2" fmla="*/ 226 w 453"/>
              <a:gd name="T3" fmla="*/ 0 h 2314"/>
              <a:gd name="T4" fmla="*/ 453 w 453"/>
              <a:gd name="T5" fmla="*/ 136 h 2314"/>
              <a:gd name="T6" fmla="*/ 453 w 453"/>
              <a:gd name="T7" fmla="*/ 1815 h 2314"/>
              <a:gd name="T8" fmla="*/ 226 w 453"/>
              <a:gd name="T9" fmla="*/ 2314 h 2314"/>
              <a:gd name="T10" fmla="*/ 0 w 453"/>
              <a:gd name="T11" fmla="*/ 1815 h 2314"/>
              <a:gd name="T12" fmla="*/ 0 w 453"/>
              <a:gd name="T13" fmla="*/ 136 h 2314"/>
              <a:gd name="T14" fmla="*/ 0 60000 65536"/>
              <a:gd name="T15" fmla="*/ 0 60000 65536"/>
              <a:gd name="T16" fmla="*/ 0 60000 65536"/>
              <a:gd name="T17" fmla="*/ 0 60000 65536"/>
              <a:gd name="T18" fmla="*/ 0 60000 65536"/>
              <a:gd name="T19" fmla="*/ 0 60000 65536"/>
              <a:gd name="T20" fmla="*/ 0 60000 65536"/>
              <a:gd name="T21" fmla="*/ 0 w 453"/>
              <a:gd name="T22" fmla="*/ 0 h 2314"/>
              <a:gd name="T23" fmla="*/ 453 w 453"/>
              <a:gd name="T24" fmla="*/ 2314 h 2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2314">
                <a:moveTo>
                  <a:pt x="0" y="136"/>
                </a:moveTo>
                <a:lnTo>
                  <a:pt x="226" y="0"/>
                </a:lnTo>
                <a:lnTo>
                  <a:pt x="453" y="136"/>
                </a:lnTo>
                <a:lnTo>
                  <a:pt x="453" y="1815"/>
                </a:lnTo>
                <a:lnTo>
                  <a:pt x="226" y="2314"/>
                </a:lnTo>
                <a:lnTo>
                  <a:pt x="0" y="1815"/>
                </a:lnTo>
                <a:lnTo>
                  <a:pt x="0" y="136"/>
                </a:lnTo>
                <a:close/>
              </a:path>
            </a:pathLst>
          </a:custGeom>
          <a:blipFill dpi="0" rotWithShape="1">
            <a:blip r:embed="rId3"/>
            <a:srcRect/>
            <a:tile tx="0" ty="0" sx="100000" sy="100000" flip="none" algn="tl"/>
          </a:blipFill>
          <a:ln w="28575">
            <a:solidFill>
              <a:schemeClr val="tx1"/>
            </a:solidFill>
            <a:round/>
            <a:headEnd/>
            <a:tailEnd/>
          </a:ln>
        </p:spPr>
        <p:txBody>
          <a:bodyPr anchor="ctr"/>
          <a:lstStyle/>
          <a:p>
            <a:endParaRPr lang="en-US" sz="1800"/>
          </a:p>
        </p:txBody>
      </p:sp>
      <p:sp>
        <p:nvSpPr>
          <p:cNvPr id="267275" name="AutoShape 11"/>
          <p:cNvSpPr>
            <a:spLocks noChangeArrowheads="1"/>
          </p:cNvSpPr>
          <p:nvPr/>
        </p:nvSpPr>
        <p:spPr bwMode="auto">
          <a:xfrm>
            <a:off x="395288" y="1976438"/>
            <a:ext cx="1296987" cy="576262"/>
          </a:xfrm>
          <a:prstGeom prst="roundRect">
            <a:avLst>
              <a:gd name="adj" fmla="val 16667"/>
            </a:avLst>
          </a:prstGeom>
          <a:solidFill>
            <a:schemeClr val="bg1"/>
          </a:solidFill>
          <a:ln w="28575" algn="ctr">
            <a:solidFill>
              <a:schemeClr val="tx1"/>
            </a:solidFill>
            <a:round/>
            <a:headEnd/>
            <a:tailEnd/>
          </a:ln>
          <a:effectLst>
            <a:outerShdw dist="107763" dir="13500000" algn="ctr" rotWithShape="0">
              <a:srgbClr val="808080">
                <a:alpha val="50000"/>
              </a:srgbClr>
            </a:outerShdw>
          </a:effectLst>
        </p:spPr>
        <p:txBody>
          <a:bodyPr wrap="none" anchor="ctr"/>
          <a:lstStyle/>
          <a:p>
            <a:pPr algn="ctr">
              <a:defRPr/>
            </a:pPr>
            <a:r>
              <a:rPr lang="en-US" sz="1800" b="0"/>
              <a:t>pump</a:t>
            </a:r>
          </a:p>
        </p:txBody>
      </p:sp>
      <p:sp>
        <p:nvSpPr>
          <p:cNvPr id="28684" name="Freeform 12"/>
          <p:cNvSpPr>
            <a:spLocks/>
          </p:cNvSpPr>
          <p:nvPr/>
        </p:nvSpPr>
        <p:spPr bwMode="auto">
          <a:xfrm>
            <a:off x="5651500" y="5648325"/>
            <a:ext cx="865188" cy="433388"/>
          </a:xfrm>
          <a:custGeom>
            <a:avLst/>
            <a:gdLst>
              <a:gd name="T0" fmla="*/ 0 w 545"/>
              <a:gd name="T1" fmla="*/ 0 h 273"/>
              <a:gd name="T2" fmla="*/ 0 w 545"/>
              <a:gd name="T3" fmla="*/ 273 h 273"/>
              <a:gd name="T4" fmla="*/ 545 w 545"/>
              <a:gd name="T5" fmla="*/ 273 h 273"/>
              <a:gd name="T6" fmla="*/ 0 60000 65536"/>
              <a:gd name="T7" fmla="*/ 0 60000 65536"/>
              <a:gd name="T8" fmla="*/ 0 60000 65536"/>
              <a:gd name="T9" fmla="*/ 0 w 545"/>
              <a:gd name="T10" fmla="*/ 0 h 273"/>
              <a:gd name="T11" fmla="*/ 545 w 545"/>
              <a:gd name="T12" fmla="*/ 273 h 273"/>
            </a:gdLst>
            <a:ahLst/>
            <a:cxnLst>
              <a:cxn ang="T6">
                <a:pos x="T0" y="T1"/>
              </a:cxn>
              <a:cxn ang="T7">
                <a:pos x="T2" y="T3"/>
              </a:cxn>
              <a:cxn ang="T8">
                <a:pos x="T4" y="T5"/>
              </a:cxn>
            </a:cxnLst>
            <a:rect l="T9" t="T10" r="T11" b="T12"/>
            <a:pathLst>
              <a:path w="545" h="273">
                <a:moveTo>
                  <a:pt x="0" y="0"/>
                </a:moveTo>
                <a:lnTo>
                  <a:pt x="0" y="273"/>
                </a:lnTo>
                <a:lnTo>
                  <a:pt x="545" y="273"/>
                </a:lnTo>
              </a:path>
            </a:pathLst>
          </a:custGeom>
          <a:noFill/>
          <a:ln w="28575">
            <a:solidFill>
              <a:schemeClr val="tx1"/>
            </a:solidFill>
            <a:round/>
            <a:headEnd/>
            <a:tailEnd/>
          </a:ln>
        </p:spPr>
        <p:txBody>
          <a:bodyPr anchor="ctr"/>
          <a:lstStyle/>
          <a:p>
            <a:endParaRPr lang="en-US" sz="1800"/>
          </a:p>
        </p:txBody>
      </p:sp>
      <p:sp>
        <p:nvSpPr>
          <p:cNvPr id="28685" name="Rectangle 13"/>
          <p:cNvSpPr>
            <a:spLocks noChangeArrowheads="1"/>
          </p:cNvSpPr>
          <p:nvPr/>
        </p:nvSpPr>
        <p:spPr bwMode="auto">
          <a:xfrm>
            <a:off x="250825" y="3703638"/>
            <a:ext cx="1584325" cy="369332"/>
          </a:xfrm>
          <a:prstGeom prst="rect">
            <a:avLst/>
          </a:prstGeom>
          <a:noFill/>
          <a:ln w="9525" algn="ctr">
            <a:noFill/>
            <a:miter lim="800000"/>
            <a:headEnd/>
            <a:tailEnd/>
          </a:ln>
        </p:spPr>
        <p:txBody>
          <a:bodyPr>
            <a:spAutoFit/>
          </a:bodyPr>
          <a:lstStyle/>
          <a:p>
            <a:pPr algn="ctr"/>
            <a:r>
              <a:rPr lang="en-US" sz="1800" b="0"/>
              <a:t>eluent</a:t>
            </a:r>
          </a:p>
        </p:txBody>
      </p:sp>
      <p:sp>
        <p:nvSpPr>
          <p:cNvPr id="28686" name="Line 14"/>
          <p:cNvSpPr>
            <a:spLocks noChangeShapeType="1"/>
          </p:cNvSpPr>
          <p:nvPr/>
        </p:nvSpPr>
        <p:spPr bwMode="auto">
          <a:xfrm>
            <a:off x="1895475" y="2171700"/>
            <a:ext cx="287338" cy="0"/>
          </a:xfrm>
          <a:prstGeom prst="line">
            <a:avLst/>
          </a:prstGeom>
          <a:noFill/>
          <a:ln w="9525">
            <a:solidFill>
              <a:schemeClr val="tx1"/>
            </a:solidFill>
            <a:round/>
            <a:headEnd/>
            <a:tailEnd type="arrow" w="med" len="med"/>
          </a:ln>
        </p:spPr>
        <p:txBody>
          <a:bodyPr anchor="ctr"/>
          <a:lstStyle/>
          <a:p>
            <a:endParaRPr lang="en-US" sz="1800"/>
          </a:p>
        </p:txBody>
      </p:sp>
      <p:sp>
        <p:nvSpPr>
          <p:cNvPr id="28687" name="Line 15"/>
          <p:cNvSpPr>
            <a:spLocks noChangeShapeType="1"/>
          </p:cNvSpPr>
          <p:nvPr/>
        </p:nvSpPr>
        <p:spPr bwMode="auto">
          <a:xfrm flipV="1">
            <a:off x="1116013" y="2624138"/>
            <a:ext cx="0" cy="215900"/>
          </a:xfrm>
          <a:prstGeom prst="line">
            <a:avLst/>
          </a:prstGeom>
          <a:noFill/>
          <a:ln w="9525">
            <a:solidFill>
              <a:schemeClr val="tx1"/>
            </a:solidFill>
            <a:round/>
            <a:headEnd/>
            <a:tailEnd type="arrow" w="med" len="med"/>
          </a:ln>
        </p:spPr>
        <p:txBody>
          <a:bodyPr anchor="ctr"/>
          <a:lstStyle/>
          <a:p>
            <a:endParaRPr lang="en-US" sz="1800"/>
          </a:p>
        </p:txBody>
      </p:sp>
      <p:sp>
        <p:nvSpPr>
          <p:cNvPr id="28688" name="Line 16"/>
          <p:cNvSpPr>
            <a:spLocks noChangeShapeType="1"/>
          </p:cNvSpPr>
          <p:nvPr/>
        </p:nvSpPr>
        <p:spPr bwMode="auto">
          <a:xfrm>
            <a:off x="5724525" y="2552700"/>
            <a:ext cx="0" cy="215900"/>
          </a:xfrm>
          <a:prstGeom prst="line">
            <a:avLst/>
          </a:prstGeom>
          <a:noFill/>
          <a:ln w="9525">
            <a:solidFill>
              <a:schemeClr val="tx1"/>
            </a:solidFill>
            <a:round/>
            <a:headEnd/>
            <a:tailEnd type="arrow" w="med" len="med"/>
          </a:ln>
        </p:spPr>
        <p:txBody>
          <a:bodyPr anchor="ctr"/>
          <a:lstStyle/>
          <a:p>
            <a:endParaRPr lang="en-US" sz="1800"/>
          </a:p>
        </p:txBody>
      </p:sp>
      <p:sp>
        <p:nvSpPr>
          <p:cNvPr id="28689" name="Line 17"/>
          <p:cNvSpPr>
            <a:spLocks noChangeShapeType="1"/>
          </p:cNvSpPr>
          <p:nvPr/>
        </p:nvSpPr>
        <p:spPr bwMode="auto">
          <a:xfrm>
            <a:off x="5940425" y="6008688"/>
            <a:ext cx="287338" cy="0"/>
          </a:xfrm>
          <a:prstGeom prst="line">
            <a:avLst/>
          </a:prstGeom>
          <a:noFill/>
          <a:ln w="9525">
            <a:solidFill>
              <a:schemeClr val="tx1"/>
            </a:solidFill>
            <a:round/>
            <a:headEnd/>
            <a:tailEnd type="arrow" w="med" len="med"/>
          </a:ln>
        </p:spPr>
        <p:txBody>
          <a:bodyPr anchor="ctr"/>
          <a:lstStyle/>
          <a:p>
            <a:endParaRPr lang="en-US" sz="1800"/>
          </a:p>
        </p:txBody>
      </p:sp>
      <p:sp>
        <p:nvSpPr>
          <p:cNvPr id="28690" name="Line 18"/>
          <p:cNvSpPr>
            <a:spLocks noChangeShapeType="1"/>
          </p:cNvSpPr>
          <p:nvPr/>
        </p:nvSpPr>
        <p:spPr bwMode="auto">
          <a:xfrm>
            <a:off x="4643438" y="2479675"/>
            <a:ext cx="433387" cy="0"/>
          </a:xfrm>
          <a:prstGeom prst="line">
            <a:avLst/>
          </a:prstGeom>
          <a:noFill/>
          <a:ln w="28575">
            <a:solidFill>
              <a:schemeClr val="tx1"/>
            </a:solidFill>
            <a:round/>
            <a:headEnd/>
            <a:tailEnd/>
          </a:ln>
        </p:spPr>
        <p:txBody>
          <a:bodyPr anchor="ctr"/>
          <a:lstStyle/>
          <a:p>
            <a:endParaRPr lang="en-US" sz="1800"/>
          </a:p>
        </p:txBody>
      </p:sp>
      <p:sp>
        <p:nvSpPr>
          <p:cNvPr id="28691" name="Rectangle 19"/>
          <p:cNvSpPr>
            <a:spLocks noChangeArrowheads="1"/>
          </p:cNvSpPr>
          <p:nvPr/>
        </p:nvSpPr>
        <p:spPr bwMode="auto">
          <a:xfrm>
            <a:off x="6443663" y="2684463"/>
            <a:ext cx="2592387" cy="369332"/>
          </a:xfrm>
          <a:prstGeom prst="rect">
            <a:avLst/>
          </a:prstGeom>
          <a:noFill/>
          <a:ln w="9525" algn="ctr">
            <a:noFill/>
            <a:miter lim="800000"/>
            <a:headEnd/>
            <a:tailEnd/>
          </a:ln>
        </p:spPr>
        <p:txBody>
          <a:bodyPr>
            <a:spAutoFit/>
          </a:bodyPr>
          <a:lstStyle/>
          <a:p>
            <a:pPr algn="ctr"/>
            <a:r>
              <a:rPr lang="en-US" sz="1800" b="0"/>
              <a:t>analyte mixture</a:t>
            </a:r>
          </a:p>
        </p:txBody>
      </p:sp>
      <p:sp>
        <p:nvSpPr>
          <p:cNvPr id="28692" name="Rectangle 20"/>
          <p:cNvSpPr>
            <a:spLocks noChangeArrowheads="1"/>
          </p:cNvSpPr>
          <p:nvPr/>
        </p:nvSpPr>
        <p:spPr bwMode="auto">
          <a:xfrm>
            <a:off x="3995738" y="3921125"/>
            <a:ext cx="1584325" cy="369332"/>
          </a:xfrm>
          <a:prstGeom prst="rect">
            <a:avLst/>
          </a:prstGeom>
          <a:noFill/>
          <a:ln w="9525" algn="ctr">
            <a:noFill/>
            <a:miter lim="800000"/>
            <a:headEnd/>
            <a:tailEnd/>
          </a:ln>
        </p:spPr>
        <p:txBody>
          <a:bodyPr>
            <a:spAutoFit/>
          </a:bodyPr>
          <a:lstStyle/>
          <a:p>
            <a:pPr algn="ctr"/>
            <a:r>
              <a:rPr lang="en-US" sz="1800" b="0"/>
              <a:t>column</a:t>
            </a:r>
          </a:p>
        </p:txBody>
      </p:sp>
      <p:sp>
        <p:nvSpPr>
          <p:cNvPr id="28693" name="Rectangle 21"/>
          <p:cNvSpPr>
            <a:spLocks noChangeArrowheads="1"/>
          </p:cNvSpPr>
          <p:nvPr/>
        </p:nvSpPr>
        <p:spPr bwMode="auto">
          <a:xfrm>
            <a:off x="3779838" y="1412875"/>
            <a:ext cx="2232025" cy="369332"/>
          </a:xfrm>
          <a:prstGeom prst="rect">
            <a:avLst/>
          </a:prstGeom>
          <a:noFill/>
          <a:ln w="9525" algn="ctr">
            <a:noFill/>
            <a:miter lim="800000"/>
            <a:headEnd/>
            <a:tailEnd/>
          </a:ln>
        </p:spPr>
        <p:txBody>
          <a:bodyPr>
            <a:spAutoFit/>
          </a:bodyPr>
          <a:lstStyle/>
          <a:p>
            <a:r>
              <a:rPr lang="en-US" sz="1800" b="0"/>
              <a:t>injection valve</a:t>
            </a:r>
          </a:p>
        </p:txBody>
      </p:sp>
      <p:sp>
        <p:nvSpPr>
          <p:cNvPr id="28694" name="Rectangle 22"/>
          <p:cNvSpPr>
            <a:spLocks noChangeArrowheads="1"/>
          </p:cNvSpPr>
          <p:nvPr/>
        </p:nvSpPr>
        <p:spPr bwMode="auto">
          <a:xfrm>
            <a:off x="4643438" y="2120900"/>
            <a:ext cx="433387" cy="504825"/>
          </a:xfrm>
          <a:prstGeom prst="rect">
            <a:avLst/>
          </a:prstGeom>
          <a:noFill/>
          <a:ln w="19050" algn="ctr">
            <a:solidFill>
              <a:schemeClr val="tx1"/>
            </a:solidFill>
            <a:miter lim="800000"/>
            <a:headEnd/>
            <a:tailEnd/>
          </a:ln>
        </p:spPr>
        <p:txBody>
          <a:bodyPr wrap="none" anchor="ctr"/>
          <a:lstStyle/>
          <a:p>
            <a:endParaRPr lang="en-US" sz="1800"/>
          </a:p>
        </p:txBody>
      </p:sp>
      <p:sp>
        <p:nvSpPr>
          <p:cNvPr id="28695" name="Oval 23"/>
          <p:cNvSpPr>
            <a:spLocks noChangeArrowheads="1"/>
          </p:cNvSpPr>
          <p:nvPr/>
        </p:nvSpPr>
        <p:spPr bwMode="auto">
          <a:xfrm>
            <a:off x="5781675" y="3630613"/>
            <a:ext cx="71438" cy="71437"/>
          </a:xfrm>
          <a:prstGeom prst="ellipse">
            <a:avLst/>
          </a:prstGeom>
          <a:solidFill>
            <a:srgbClr val="66FF66"/>
          </a:solidFill>
          <a:ln w="9525" algn="ctr">
            <a:noFill/>
            <a:round/>
            <a:headEnd/>
            <a:tailEnd/>
          </a:ln>
        </p:spPr>
        <p:txBody>
          <a:bodyPr wrap="none" anchor="ctr"/>
          <a:lstStyle/>
          <a:p>
            <a:endParaRPr lang="en-US" sz="1800"/>
          </a:p>
        </p:txBody>
      </p:sp>
      <p:sp>
        <p:nvSpPr>
          <p:cNvPr id="28696" name="Oval 24"/>
          <p:cNvSpPr>
            <a:spLocks noChangeArrowheads="1"/>
          </p:cNvSpPr>
          <p:nvPr/>
        </p:nvSpPr>
        <p:spPr bwMode="auto">
          <a:xfrm>
            <a:off x="5522913" y="5214938"/>
            <a:ext cx="71437" cy="71437"/>
          </a:xfrm>
          <a:prstGeom prst="ellipse">
            <a:avLst/>
          </a:prstGeom>
          <a:solidFill>
            <a:srgbClr val="F654DF"/>
          </a:solidFill>
          <a:ln w="9525" algn="ctr">
            <a:noFill/>
            <a:round/>
            <a:headEnd/>
            <a:tailEnd/>
          </a:ln>
        </p:spPr>
        <p:txBody>
          <a:bodyPr wrap="none" anchor="ctr"/>
          <a:lstStyle/>
          <a:p>
            <a:endParaRPr lang="en-US" sz="1800"/>
          </a:p>
        </p:txBody>
      </p:sp>
      <p:sp>
        <p:nvSpPr>
          <p:cNvPr id="28697" name="Oval 25"/>
          <p:cNvSpPr>
            <a:spLocks noChangeArrowheads="1"/>
          </p:cNvSpPr>
          <p:nvPr/>
        </p:nvSpPr>
        <p:spPr bwMode="auto">
          <a:xfrm>
            <a:off x="5686425" y="5129213"/>
            <a:ext cx="71438" cy="71437"/>
          </a:xfrm>
          <a:prstGeom prst="ellipse">
            <a:avLst/>
          </a:prstGeom>
          <a:solidFill>
            <a:srgbClr val="F654DF"/>
          </a:solidFill>
          <a:ln w="9525" algn="ctr">
            <a:noFill/>
            <a:round/>
            <a:headEnd/>
            <a:tailEnd/>
          </a:ln>
        </p:spPr>
        <p:txBody>
          <a:bodyPr wrap="none" anchor="ctr"/>
          <a:lstStyle/>
          <a:p>
            <a:endParaRPr lang="en-US" sz="1800"/>
          </a:p>
        </p:txBody>
      </p:sp>
      <p:sp>
        <p:nvSpPr>
          <p:cNvPr id="28698" name="Oval 26"/>
          <p:cNvSpPr>
            <a:spLocks noChangeArrowheads="1"/>
          </p:cNvSpPr>
          <p:nvPr/>
        </p:nvSpPr>
        <p:spPr bwMode="auto">
          <a:xfrm>
            <a:off x="5580063" y="3630613"/>
            <a:ext cx="71437" cy="71437"/>
          </a:xfrm>
          <a:prstGeom prst="ellipse">
            <a:avLst/>
          </a:prstGeom>
          <a:solidFill>
            <a:srgbClr val="66FF66"/>
          </a:solidFill>
          <a:ln w="9525" algn="ctr">
            <a:noFill/>
            <a:round/>
            <a:headEnd/>
            <a:tailEnd/>
          </a:ln>
        </p:spPr>
        <p:txBody>
          <a:bodyPr wrap="none" anchor="ctr"/>
          <a:lstStyle/>
          <a:p>
            <a:endParaRPr lang="en-US" sz="1800"/>
          </a:p>
        </p:txBody>
      </p:sp>
      <p:sp>
        <p:nvSpPr>
          <p:cNvPr id="28699" name="Oval 27"/>
          <p:cNvSpPr>
            <a:spLocks noChangeArrowheads="1"/>
          </p:cNvSpPr>
          <p:nvPr/>
        </p:nvSpPr>
        <p:spPr bwMode="auto">
          <a:xfrm>
            <a:off x="5651500" y="5229225"/>
            <a:ext cx="71438" cy="71438"/>
          </a:xfrm>
          <a:prstGeom prst="ellipse">
            <a:avLst/>
          </a:prstGeom>
          <a:solidFill>
            <a:srgbClr val="F654DF"/>
          </a:solidFill>
          <a:ln w="9525" algn="ctr">
            <a:noFill/>
            <a:round/>
            <a:headEnd/>
            <a:tailEnd/>
          </a:ln>
        </p:spPr>
        <p:txBody>
          <a:bodyPr wrap="none" anchor="ctr"/>
          <a:lstStyle/>
          <a:p>
            <a:endParaRPr lang="en-US" sz="1800"/>
          </a:p>
        </p:txBody>
      </p:sp>
      <p:sp>
        <p:nvSpPr>
          <p:cNvPr id="28700" name="Oval 28"/>
          <p:cNvSpPr>
            <a:spLocks noChangeArrowheads="1"/>
          </p:cNvSpPr>
          <p:nvPr/>
        </p:nvSpPr>
        <p:spPr bwMode="auto">
          <a:xfrm>
            <a:off x="5508625" y="3573463"/>
            <a:ext cx="71438" cy="71437"/>
          </a:xfrm>
          <a:prstGeom prst="ellipse">
            <a:avLst/>
          </a:prstGeom>
          <a:solidFill>
            <a:srgbClr val="66FF66"/>
          </a:solidFill>
          <a:ln w="9525" algn="ctr">
            <a:noFill/>
            <a:round/>
            <a:headEnd/>
            <a:tailEnd/>
          </a:ln>
        </p:spPr>
        <p:txBody>
          <a:bodyPr wrap="none" anchor="ctr"/>
          <a:lstStyle/>
          <a:p>
            <a:endParaRPr lang="en-US" sz="1800"/>
          </a:p>
        </p:txBody>
      </p:sp>
      <p:sp>
        <p:nvSpPr>
          <p:cNvPr id="28701" name="Oval 29"/>
          <p:cNvSpPr>
            <a:spLocks noChangeArrowheads="1"/>
          </p:cNvSpPr>
          <p:nvPr/>
        </p:nvSpPr>
        <p:spPr bwMode="auto">
          <a:xfrm>
            <a:off x="5580063" y="5133975"/>
            <a:ext cx="71437" cy="71438"/>
          </a:xfrm>
          <a:prstGeom prst="ellipse">
            <a:avLst/>
          </a:prstGeom>
          <a:solidFill>
            <a:srgbClr val="F654DF"/>
          </a:solidFill>
          <a:ln w="9525" algn="ctr">
            <a:noFill/>
            <a:round/>
            <a:headEnd/>
            <a:tailEnd/>
          </a:ln>
        </p:spPr>
        <p:txBody>
          <a:bodyPr wrap="none" anchor="ctr"/>
          <a:lstStyle/>
          <a:p>
            <a:endParaRPr lang="en-US" sz="1800"/>
          </a:p>
        </p:txBody>
      </p:sp>
      <p:sp>
        <p:nvSpPr>
          <p:cNvPr id="28702" name="Oval 30"/>
          <p:cNvSpPr>
            <a:spLocks noChangeArrowheads="1"/>
          </p:cNvSpPr>
          <p:nvPr/>
        </p:nvSpPr>
        <p:spPr bwMode="auto">
          <a:xfrm>
            <a:off x="5661025" y="3587750"/>
            <a:ext cx="71438" cy="71438"/>
          </a:xfrm>
          <a:prstGeom prst="ellipse">
            <a:avLst/>
          </a:prstGeom>
          <a:solidFill>
            <a:srgbClr val="66FF66"/>
          </a:solidFill>
          <a:ln w="9525" algn="ctr">
            <a:noFill/>
            <a:round/>
            <a:headEnd/>
            <a:tailEnd/>
          </a:ln>
        </p:spPr>
        <p:txBody>
          <a:bodyPr wrap="none" anchor="ctr"/>
          <a:lstStyle/>
          <a:p>
            <a:endParaRPr lang="en-US" sz="1800"/>
          </a:p>
        </p:txBody>
      </p:sp>
      <p:sp>
        <p:nvSpPr>
          <p:cNvPr id="28703" name="Oval 31"/>
          <p:cNvSpPr>
            <a:spLocks noChangeArrowheads="1"/>
          </p:cNvSpPr>
          <p:nvPr/>
        </p:nvSpPr>
        <p:spPr bwMode="auto">
          <a:xfrm>
            <a:off x="6588125" y="6021388"/>
            <a:ext cx="71438" cy="71437"/>
          </a:xfrm>
          <a:prstGeom prst="ellipse">
            <a:avLst/>
          </a:prstGeom>
          <a:solidFill>
            <a:srgbClr val="FF9900"/>
          </a:solidFill>
          <a:ln w="9525" algn="ctr">
            <a:noFill/>
            <a:round/>
            <a:headEnd/>
            <a:tailEnd/>
          </a:ln>
        </p:spPr>
        <p:txBody>
          <a:bodyPr wrap="none" anchor="ctr"/>
          <a:lstStyle/>
          <a:p>
            <a:endParaRPr lang="en-US" sz="1800"/>
          </a:p>
        </p:txBody>
      </p:sp>
      <p:sp>
        <p:nvSpPr>
          <p:cNvPr id="28704" name="Oval 32"/>
          <p:cNvSpPr>
            <a:spLocks noChangeArrowheads="1"/>
          </p:cNvSpPr>
          <p:nvPr/>
        </p:nvSpPr>
        <p:spPr bwMode="auto">
          <a:xfrm>
            <a:off x="6443663" y="6021388"/>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28705" name="Line 33"/>
          <p:cNvSpPr>
            <a:spLocks noChangeShapeType="1"/>
          </p:cNvSpPr>
          <p:nvPr/>
        </p:nvSpPr>
        <p:spPr bwMode="auto">
          <a:xfrm flipV="1">
            <a:off x="6588125" y="4508500"/>
            <a:ext cx="0" cy="935038"/>
          </a:xfrm>
          <a:prstGeom prst="line">
            <a:avLst/>
          </a:prstGeom>
          <a:noFill/>
          <a:ln w="9525">
            <a:solidFill>
              <a:schemeClr val="tx1"/>
            </a:solidFill>
            <a:round/>
            <a:headEnd/>
            <a:tailEnd type="arrow" w="med" len="med"/>
          </a:ln>
        </p:spPr>
        <p:txBody>
          <a:bodyPr anchor="ctr"/>
          <a:lstStyle/>
          <a:p>
            <a:endParaRPr lang="en-US" sz="1800"/>
          </a:p>
        </p:txBody>
      </p:sp>
      <p:sp>
        <p:nvSpPr>
          <p:cNvPr id="28706" name="Line 34"/>
          <p:cNvSpPr>
            <a:spLocks noChangeShapeType="1"/>
          </p:cNvSpPr>
          <p:nvPr/>
        </p:nvSpPr>
        <p:spPr bwMode="auto">
          <a:xfrm>
            <a:off x="6588125" y="5443538"/>
            <a:ext cx="1800225" cy="1587"/>
          </a:xfrm>
          <a:prstGeom prst="line">
            <a:avLst/>
          </a:prstGeom>
          <a:noFill/>
          <a:ln w="9525">
            <a:solidFill>
              <a:schemeClr val="tx1"/>
            </a:solidFill>
            <a:round/>
            <a:headEnd/>
            <a:tailEnd type="arrow" w="med" len="med"/>
          </a:ln>
        </p:spPr>
        <p:txBody>
          <a:bodyPr anchor="ctr"/>
          <a:lstStyle/>
          <a:p>
            <a:endParaRPr lang="en-US" sz="1800"/>
          </a:p>
        </p:txBody>
      </p:sp>
      <p:sp>
        <p:nvSpPr>
          <p:cNvPr id="28707" name="Rectangle 35"/>
          <p:cNvSpPr>
            <a:spLocks noChangeArrowheads="1"/>
          </p:cNvSpPr>
          <p:nvPr/>
        </p:nvSpPr>
        <p:spPr bwMode="auto">
          <a:xfrm>
            <a:off x="6861175" y="4572000"/>
            <a:ext cx="574675" cy="865188"/>
          </a:xfrm>
          <a:prstGeom prst="rect">
            <a:avLst/>
          </a:prstGeom>
          <a:solidFill>
            <a:schemeClr val="bg1"/>
          </a:solidFill>
          <a:ln w="9525" algn="ctr">
            <a:noFill/>
            <a:miter lim="800000"/>
            <a:headEnd/>
            <a:tailEnd/>
          </a:ln>
        </p:spPr>
        <p:txBody>
          <a:bodyPr wrap="none" anchor="ctr"/>
          <a:lstStyle/>
          <a:p>
            <a:endParaRPr lang="en-US" sz="1800"/>
          </a:p>
        </p:txBody>
      </p:sp>
      <p:sp>
        <p:nvSpPr>
          <p:cNvPr id="28708" name="Rectangle 36"/>
          <p:cNvSpPr>
            <a:spLocks noChangeArrowheads="1"/>
          </p:cNvSpPr>
          <p:nvPr/>
        </p:nvSpPr>
        <p:spPr bwMode="auto">
          <a:xfrm>
            <a:off x="7380288" y="2192338"/>
            <a:ext cx="719137" cy="504825"/>
          </a:xfrm>
          <a:prstGeom prst="rect">
            <a:avLst/>
          </a:prstGeom>
          <a:solidFill>
            <a:schemeClr val="accent1"/>
          </a:solidFill>
          <a:ln w="9525" algn="ctr">
            <a:noFill/>
            <a:miter lim="800000"/>
            <a:headEnd/>
            <a:tailEnd/>
          </a:ln>
        </p:spPr>
        <p:txBody>
          <a:bodyPr wrap="none" anchor="ctr"/>
          <a:lstStyle/>
          <a:p>
            <a:endParaRPr lang="en-US" sz="1800"/>
          </a:p>
        </p:txBody>
      </p:sp>
      <p:sp>
        <p:nvSpPr>
          <p:cNvPr id="28709" name="Freeform 37"/>
          <p:cNvSpPr>
            <a:spLocks/>
          </p:cNvSpPr>
          <p:nvPr/>
        </p:nvSpPr>
        <p:spPr bwMode="auto">
          <a:xfrm>
            <a:off x="7380288" y="2120900"/>
            <a:ext cx="719137" cy="576263"/>
          </a:xfrm>
          <a:custGeom>
            <a:avLst/>
            <a:gdLst>
              <a:gd name="T0" fmla="*/ 0 w 590"/>
              <a:gd name="T1" fmla="*/ 0 h 636"/>
              <a:gd name="T2" fmla="*/ 0 w 590"/>
              <a:gd name="T3" fmla="*/ 636 h 636"/>
              <a:gd name="T4" fmla="*/ 590 w 590"/>
              <a:gd name="T5" fmla="*/ 636 h 636"/>
              <a:gd name="T6" fmla="*/ 590 w 590"/>
              <a:gd name="T7" fmla="*/ 0 h 636"/>
              <a:gd name="T8" fmla="*/ 0 60000 65536"/>
              <a:gd name="T9" fmla="*/ 0 60000 65536"/>
              <a:gd name="T10" fmla="*/ 0 60000 65536"/>
              <a:gd name="T11" fmla="*/ 0 60000 65536"/>
              <a:gd name="T12" fmla="*/ 0 w 590"/>
              <a:gd name="T13" fmla="*/ 0 h 636"/>
              <a:gd name="T14" fmla="*/ 590 w 590"/>
              <a:gd name="T15" fmla="*/ 636 h 636"/>
            </a:gdLst>
            <a:ahLst/>
            <a:cxnLst>
              <a:cxn ang="T8">
                <a:pos x="T0" y="T1"/>
              </a:cxn>
              <a:cxn ang="T9">
                <a:pos x="T2" y="T3"/>
              </a:cxn>
              <a:cxn ang="T10">
                <a:pos x="T4" y="T5"/>
              </a:cxn>
              <a:cxn ang="T11">
                <a:pos x="T6" y="T7"/>
              </a:cxn>
            </a:cxnLst>
            <a:rect l="T12" t="T13" r="T14" b="T15"/>
            <a:pathLst>
              <a:path w="590" h="636">
                <a:moveTo>
                  <a:pt x="0" y="0"/>
                </a:moveTo>
                <a:lnTo>
                  <a:pt x="0" y="636"/>
                </a:lnTo>
                <a:lnTo>
                  <a:pt x="590" y="636"/>
                </a:lnTo>
                <a:lnTo>
                  <a:pt x="590" y="0"/>
                </a:lnTo>
              </a:path>
            </a:pathLst>
          </a:custGeom>
          <a:noFill/>
          <a:ln w="28575">
            <a:solidFill>
              <a:schemeClr val="tx1"/>
            </a:solidFill>
            <a:round/>
            <a:headEnd/>
            <a:tailEnd/>
          </a:ln>
        </p:spPr>
        <p:txBody>
          <a:bodyPr anchor="ctr"/>
          <a:lstStyle/>
          <a:p>
            <a:endParaRPr lang="en-US" sz="1800"/>
          </a:p>
        </p:txBody>
      </p:sp>
      <p:sp>
        <p:nvSpPr>
          <p:cNvPr id="28710" name="Oval 38"/>
          <p:cNvSpPr>
            <a:spLocks noChangeArrowheads="1"/>
          </p:cNvSpPr>
          <p:nvPr/>
        </p:nvSpPr>
        <p:spPr bwMode="auto">
          <a:xfrm>
            <a:off x="7885113" y="2265363"/>
            <a:ext cx="71437" cy="71437"/>
          </a:xfrm>
          <a:prstGeom prst="ellipse">
            <a:avLst/>
          </a:prstGeom>
          <a:solidFill>
            <a:srgbClr val="F654DF"/>
          </a:solidFill>
          <a:ln w="9525" algn="ctr">
            <a:noFill/>
            <a:round/>
            <a:headEnd/>
            <a:tailEnd/>
          </a:ln>
        </p:spPr>
        <p:txBody>
          <a:bodyPr wrap="none" anchor="ctr"/>
          <a:lstStyle/>
          <a:p>
            <a:endParaRPr lang="en-US" sz="1800"/>
          </a:p>
        </p:txBody>
      </p:sp>
      <p:sp>
        <p:nvSpPr>
          <p:cNvPr id="28711" name="Oval 39"/>
          <p:cNvSpPr>
            <a:spLocks noChangeArrowheads="1"/>
          </p:cNvSpPr>
          <p:nvPr/>
        </p:nvSpPr>
        <p:spPr bwMode="auto">
          <a:xfrm>
            <a:off x="7667625" y="2408238"/>
            <a:ext cx="71438" cy="71437"/>
          </a:xfrm>
          <a:prstGeom prst="ellipse">
            <a:avLst/>
          </a:prstGeom>
          <a:solidFill>
            <a:srgbClr val="F654DF"/>
          </a:solidFill>
          <a:ln w="9525" algn="ctr">
            <a:noFill/>
            <a:round/>
            <a:headEnd/>
            <a:tailEnd/>
          </a:ln>
        </p:spPr>
        <p:txBody>
          <a:bodyPr wrap="none" anchor="ctr"/>
          <a:lstStyle/>
          <a:p>
            <a:endParaRPr lang="en-US" sz="1800"/>
          </a:p>
        </p:txBody>
      </p:sp>
      <p:sp>
        <p:nvSpPr>
          <p:cNvPr id="28712" name="Oval 40"/>
          <p:cNvSpPr>
            <a:spLocks noChangeArrowheads="1"/>
          </p:cNvSpPr>
          <p:nvPr/>
        </p:nvSpPr>
        <p:spPr bwMode="auto">
          <a:xfrm>
            <a:off x="7956550" y="2552700"/>
            <a:ext cx="71438" cy="71438"/>
          </a:xfrm>
          <a:prstGeom prst="ellipse">
            <a:avLst/>
          </a:prstGeom>
          <a:solidFill>
            <a:srgbClr val="F654DF"/>
          </a:solidFill>
          <a:ln w="9525" algn="ctr">
            <a:noFill/>
            <a:round/>
            <a:headEnd/>
            <a:tailEnd/>
          </a:ln>
        </p:spPr>
        <p:txBody>
          <a:bodyPr wrap="none" anchor="ctr"/>
          <a:lstStyle/>
          <a:p>
            <a:endParaRPr lang="en-US" sz="1800"/>
          </a:p>
        </p:txBody>
      </p:sp>
      <p:sp>
        <p:nvSpPr>
          <p:cNvPr id="28713" name="Oval 41"/>
          <p:cNvSpPr>
            <a:spLocks noChangeArrowheads="1"/>
          </p:cNvSpPr>
          <p:nvPr/>
        </p:nvSpPr>
        <p:spPr bwMode="auto">
          <a:xfrm>
            <a:off x="7524750" y="2481263"/>
            <a:ext cx="71438" cy="71437"/>
          </a:xfrm>
          <a:prstGeom prst="ellipse">
            <a:avLst/>
          </a:prstGeom>
          <a:solidFill>
            <a:srgbClr val="F654DF"/>
          </a:solidFill>
          <a:ln w="9525" algn="ctr">
            <a:noFill/>
            <a:round/>
            <a:headEnd/>
            <a:tailEnd/>
          </a:ln>
        </p:spPr>
        <p:txBody>
          <a:bodyPr wrap="none" anchor="ctr"/>
          <a:lstStyle/>
          <a:p>
            <a:pPr algn="ctr"/>
            <a:endParaRPr lang="en-US" sz="1800" b="0">
              <a:solidFill>
                <a:srgbClr val="F654DF"/>
              </a:solidFill>
            </a:endParaRPr>
          </a:p>
        </p:txBody>
      </p:sp>
      <p:sp>
        <p:nvSpPr>
          <p:cNvPr id="28714" name="Oval 42"/>
          <p:cNvSpPr>
            <a:spLocks noChangeArrowheads="1"/>
          </p:cNvSpPr>
          <p:nvPr/>
        </p:nvSpPr>
        <p:spPr bwMode="auto">
          <a:xfrm>
            <a:off x="7812088" y="2408238"/>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28715" name="Oval 43"/>
          <p:cNvSpPr>
            <a:spLocks noChangeArrowheads="1"/>
          </p:cNvSpPr>
          <p:nvPr/>
        </p:nvSpPr>
        <p:spPr bwMode="auto">
          <a:xfrm>
            <a:off x="7740650" y="2265363"/>
            <a:ext cx="71438" cy="71437"/>
          </a:xfrm>
          <a:prstGeom prst="ellipse">
            <a:avLst/>
          </a:prstGeom>
          <a:solidFill>
            <a:srgbClr val="66FF66"/>
          </a:solidFill>
          <a:ln w="9525" algn="ctr">
            <a:noFill/>
            <a:round/>
            <a:headEnd/>
            <a:tailEnd/>
          </a:ln>
        </p:spPr>
        <p:txBody>
          <a:bodyPr wrap="none" anchor="ctr"/>
          <a:lstStyle/>
          <a:p>
            <a:endParaRPr lang="en-US" sz="1800"/>
          </a:p>
        </p:txBody>
      </p:sp>
      <p:sp>
        <p:nvSpPr>
          <p:cNvPr id="28716" name="Oval 44"/>
          <p:cNvSpPr>
            <a:spLocks noChangeArrowheads="1"/>
          </p:cNvSpPr>
          <p:nvPr/>
        </p:nvSpPr>
        <p:spPr bwMode="auto">
          <a:xfrm>
            <a:off x="7453313" y="2265363"/>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28717" name="Oval 45"/>
          <p:cNvSpPr>
            <a:spLocks noChangeArrowheads="1"/>
          </p:cNvSpPr>
          <p:nvPr/>
        </p:nvSpPr>
        <p:spPr bwMode="auto">
          <a:xfrm>
            <a:off x="7524750" y="2336800"/>
            <a:ext cx="71438" cy="71438"/>
          </a:xfrm>
          <a:prstGeom prst="ellipse">
            <a:avLst/>
          </a:prstGeom>
          <a:solidFill>
            <a:srgbClr val="FF9900"/>
          </a:solidFill>
          <a:ln w="9525" algn="ctr">
            <a:noFill/>
            <a:round/>
            <a:headEnd/>
            <a:tailEnd/>
          </a:ln>
        </p:spPr>
        <p:txBody>
          <a:bodyPr wrap="none" anchor="ctr"/>
          <a:lstStyle/>
          <a:p>
            <a:endParaRPr lang="en-US" sz="1800"/>
          </a:p>
        </p:txBody>
      </p:sp>
      <p:sp>
        <p:nvSpPr>
          <p:cNvPr id="28718" name="Oval 46"/>
          <p:cNvSpPr>
            <a:spLocks noChangeArrowheads="1"/>
          </p:cNvSpPr>
          <p:nvPr/>
        </p:nvSpPr>
        <p:spPr bwMode="auto">
          <a:xfrm>
            <a:off x="7596188" y="2552700"/>
            <a:ext cx="71437" cy="71438"/>
          </a:xfrm>
          <a:prstGeom prst="ellipse">
            <a:avLst/>
          </a:prstGeom>
          <a:solidFill>
            <a:srgbClr val="FF9900"/>
          </a:solidFill>
          <a:ln w="9525" algn="ctr">
            <a:noFill/>
            <a:round/>
            <a:headEnd/>
            <a:tailEnd/>
          </a:ln>
        </p:spPr>
        <p:txBody>
          <a:bodyPr wrap="none" anchor="ctr"/>
          <a:lstStyle/>
          <a:p>
            <a:endParaRPr lang="en-US" sz="1800"/>
          </a:p>
        </p:txBody>
      </p:sp>
      <p:sp>
        <p:nvSpPr>
          <p:cNvPr id="28719" name="Oval 47"/>
          <p:cNvSpPr>
            <a:spLocks noChangeArrowheads="1"/>
          </p:cNvSpPr>
          <p:nvPr/>
        </p:nvSpPr>
        <p:spPr bwMode="auto">
          <a:xfrm>
            <a:off x="7451725" y="2552700"/>
            <a:ext cx="71438" cy="71438"/>
          </a:xfrm>
          <a:prstGeom prst="ellipse">
            <a:avLst/>
          </a:prstGeom>
          <a:solidFill>
            <a:srgbClr val="66FF66"/>
          </a:solidFill>
          <a:ln w="9525" algn="ctr">
            <a:noFill/>
            <a:round/>
            <a:headEnd/>
            <a:tailEnd/>
          </a:ln>
        </p:spPr>
        <p:txBody>
          <a:bodyPr wrap="none" anchor="ctr"/>
          <a:lstStyle/>
          <a:p>
            <a:endParaRPr lang="en-US" sz="1800"/>
          </a:p>
        </p:txBody>
      </p:sp>
      <p:sp>
        <p:nvSpPr>
          <p:cNvPr id="28720" name="Oval 48"/>
          <p:cNvSpPr>
            <a:spLocks noChangeArrowheads="1"/>
          </p:cNvSpPr>
          <p:nvPr/>
        </p:nvSpPr>
        <p:spPr bwMode="auto">
          <a:xfrm>
            <a:off x="7812088" y="2552700"/>
            <a:ext cx="71437" cy="71438"/>
          </a:xfrm>
          <a:prstGeom prst="ellipse">
            <a:avLst/>
          </a:prstGeom>
          <a:solidFill>
            <a:srgbClr val="66FF66"/>
          </a:solidFill>
          <a:ln w="9525" algn="ctr">
            <a:noFill/>
            <a:round/>
            <a:headEnd/>
            <a:tailEnd/>
          </a:ln>
        </p:spPr>
        <p:txBody>
          <a:bodyPr wrap="none" anchor="ctr"/>
          <a:lstStyle/>
          <a:p>
            <a:endParaRPr lang="en-US" sz="1800"/>
          </a:p>
        </p:txBody>
      </p:sp>
      <p:sp>
        <p:nvSpPr>
          <p:cNvPr id="28721" name="Oval 49"/>
          <p:cNvSpPr>
            <a:spLocks noChangeArrowheads="1"/>
          </p:cNvSpPr>
          <p:nvPr/>
        </p:nvSpPr>
        <p:spPr bwMode="auto">
          <a:xfrm>
            <a:off x="7596188" y="2265363"/>
            <a:ext cx="71437" cy="71437"/>
          </a:xfrm>
          <a:prstGeom prst="ellipse">
            <a:avLst/>
          </a:prstGeom>
          <a:solidFill>
            <a:srgbClr val="66FF66"/>
          </a:solidFill>
          <a:ln w="9525" algn="ctr">
            <a:noFill/>
            <a:round/>
            <a:headEnd/>
            <a:tailEnd/>
          </a:ln>
        </p:spPr>
        <p:txBody>
          <a:bodyPr wrap="none" anchor="ctr"/>
          <a:lstStyle/>
          <a:p>
            <a:endParaRPr lang="en-US" sz="1800"/>
          </a:p>
        </p:txBody>
      </p:sp>
      <p:sp>
        <p:nvSpPr>
          <p:cNvPr id="51" name="Rectangle 2"/>
          <p:cNvSpPr>
            <a:spLocks noGrp="1" noChangeArrowheads="1"/>
          </p:cNvSpPr>
          <p:nvPr>
            <p:ph type="title"/>
          </p:nvPr>
        </p:nvSpPr>
        <p:spPr>
          <a:xfrm>
            <a:off x="0" y="0"/>
            <a:ext cx="7010400" cy="685800"/>
          </a:xfrm>
        </p:spPr>
        <p:txBody>
          <a:bodyPr/>
          <a:lstStyle/>
          <a:p>
            <a:pPr eaLnBrk="1" hangingPunct="1"/>
            <a:r>
              <a:rPr lang="en-US" sz="2600" dirty="0" smtClean="0"/>
              <a:t>HPLC (High Performance Liquid Chromatography)</a:t>
            </a:r>
          </a:p>
        </p:txBody>
      </p:sp>
      <p:sp>
        <p:nvSpPr>
          <p:cNvPr id="2" name="Slide Number Placeholder 1"/>
          <p:cNvSpPr>
            <a:spLocks noGrp="1"/>
          </p:cNvSpPr>
          <p:nvPr>
            <p:ph type="sldNum" sz="quarter" idx="10"/>
          </p:nvPr>
        </p:nvSpPr>
        <p:spPr/>
        <p:txBody>
          <a:bodyPr/>
          <a:lstStyle/>
          <a:p>
            <a:pPr>
              <a:defRPr/>
            </a:pPr>
            <a:fld id="{41B0E2A2-38C9-407E-9B30-D35E37AC93A0}" type="slidenum">
              <a:rPr lang="de-DE" smtClean="0"/>
              <a:pPr>
                <a:defRPr/>
              </a:pPr>
              <a:t>17</a:t>
            </a:fld>
            <a:endParaRPr lang="de-DE"/>
          </a:p>
        </p:txBody>
      </p:sp>
    </p:spTree>
    <p:extLst>
      <p:ext uri="{BB962C8B-B14F-4D97-AF65-F5344CB8AC3E}">
        <p14:creationId xmlns:p14="http://schemas.microsoft.com/office/powerpoint/2010/main" val="12060588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reeform 2"/>
          <p:cNvSpPr>
            <a:spLocks/>
          </p:cNvSpPr>
          <p:nvPr/>
        </p:nvSpPr>
        <p:spPr bwMode="auto">
          <a:xfrm>
            <a:off x="6711950" y="4772025"/>
            <a:ext cx="288925" cy="696913"/>
          </a:xfrm>
          <a:custGeom>
            <a:avLst/>
            <a:gdLst>
              <a:gd name="T0" fmla="*/ 0 w 348"/>
              <a:gd name="T1" fmla="*/ 599 h 620"/>
              <a:gd name="T2" fmla="*/ 75 w 348"/>
              <a:gd name="T3" fmla="*/ 533 h 620"/>
              <a:gd name="T4" fmla="*/ 141 w 348"/>
              <a:gd name="T5" fmla="*/ 86 h 620"/>
              <a:gd name="T6" fmla="*/ 204 w 348"/>
              <a:gd name="T7" fmla="*/ 74 h 620"/>
              <a:gd name="T8" fmla="*/ 282 w 348"/>
              <a:gd name="T9" fmla="*/ 533 h 620"/>
              <a:gd name="T10" fmla="*/ 348 w 348"/>
              <a:gd name="T11" fmla="*/ 596 h 620"/>
              <a:gd name="T12" fmla="*/ 0 60000 65536"/>
              <a:gd name="T13" fmla="*/ 0 60000 65536"/>
              <a:gd name="T14" fmla="*/ 0 60000 65536"/>
              <a:gd name="T15" fmla="*/ 0 60000 65536"/>
              <a:gd name="T16" fmla="*/ 0 60000 65536"/>
              <a:gd name="T17" fmla="*/ 0 60000 65536"/>
              <a:gd name="T18" fmla="*/ 0 w 348"/>
              <a:gd name="T19" fmla="*/ 0 h 620"/>
              <a:gd name="T20" fmla="*/ 348 w 348"/>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348" h="620">
                <a:moveTo>
                  <a:pt x="0" y="599"/>
                </a:moveTo>
                <a:cubicBezTo>
                  <a:pt x="12" y="588"/>
                  <a:pt x="52" y="618"/>
                  <a:pt x="75" y="533"/>
                </a:cubicBezTo>
                <a:cubicBezTo>
                  <a:pt x="98" y="448"/>
                  <a:pt x="120" y="162"/>
                  <a:pt x="141" y="86"/>
                </a:cubicBezTo>
                <a:cubicBezTo>
                  <a:pt x="162" y="10"/>
                  <a:pt x="181" y="0"/>
                  <a:pt x="204" y="74"/>
                </a:cubicBezTo>
                <a:cubicBezTo>
                  <a:pt x="227" y="148"/>
                  <a:pt x="258" y="446"/>
                  <a:pt x="282" y="533"/>
                </a:cubicBezTo>
                <a:cubicBezTo>
                  <a:pt x="306" y="620"/>
                  <a:pt x="334" y="583"/>
                  <a:pt x="348" y="596"/>
                </a:cubicBezTo>
              </a:path>
            </a:pathLst>
          </a:custGeom>
          <a:noFill/>
          <a:ln w="12700">
            <a:solidFill>
              <a:srgbClr val="FF9900"/>
            </a:solidFill>
            <a:round/>
            <a:headEnd/>
            <a:tailEnd/>
          </a:ln>
        </p:spPr>
        <p:txBody>
          <a:bodyPr anchor="ctr"/>
          <a:lstStyle/>
          <a:p>
            <a:endParaRPr lang="en-US" sz="1800"/>
          </a:p>
        </p:txBody>
      </p:sp>
      <p:sp>
        <p:nvSpPr>
          <p:cNvPr id="269316" name="AutoShape 4"/>
          <p:cNvSpPr>
            <a:spLocks noChangeArrowheads="1"/>
          </p:cNvSpPr>
          <p:nvPr/>
        </p:nvSpPr>
        <p:spPr bwMode="auto">
          <a:xfrm>
            <a:off x="6527800" y="5734050"/>
            <a:ext cx="1441450" cy="647700"/>
          </a:xfrm>
          <a:prstGeom prst="roundRect">
            <a:avLst>
              <a:gd name="adj" fmla="val 16667"/>
            </a:avLst>
          </a:prstGeom>
          <a:solidFill>
            <a:schemeClr val="bg1"/>
          </a:solidFill>
          <a:ln w="28575" algn="ctr">
            <a:solidFill>
              <a:schemeClr val="tx1"/>
            </a:solidFill>
            <a:round/>
            <a:headEnd/>
            <a:tailEnd/>
          </a:ln>
          <a:effectLst>
            <a:outerShdw dist="107763" dir="13500000" algn="ctr" rotWithShape="0">
              <a:srgbClr val="808080">
                <a:alpha val="50000"/>
              </a:srgbClr>
            </a:outerShdw>
          </a:effectLst>
        </p:spPr>
        <p:txBody>
          <a:bodyPr wrap="none" anchor="ctr"/>
          <a:lstStyle/>
          <a:p>
            <a:pPr algn="ctr">
              <a:defRPr/>
            </a:pPr>
            <a:r>
              <a:rPr lang="en-US" sz="1800" b="0"/>
              <a:t>detector</a:t>
            </a:r>
          </a:p>
        </p:txBody>
      </p:sp>
      <p:sp>
        <p:nvSpPr>
          <p:cNvPr id="29701" name="Rectangle 5"/>
          <p:cNvSpPr>
            <a:spLocks noChangeArrowheads="1"/>
          </p:cNvSpPr>
          <p:nvPr/>
        </p:nvSpPr>
        <p:spPr bwMode="auto">
          <a:xfrm>
            <a:off x="684213" y="3127375"/>
            <a:ext cx="719137" cy="504825"/>
          </a:xfrm>
          <a:prstGeom prst="rect">
            <a:avLst/>
          </a:prstGeom>
          <a:solidFill>
            <a:schemeClr val="accent1"/>
          </a:solidFill>
          <a:ln w="9525" algn="ctr">
            <a:noFill/>
            <a:miter lim="800000"/>
            <a:headEnd/>
            <a:tailEnd/>
          </a:ln>
        </p:spPr>
        <p:txBody>
          <a:bodyPr wrap="none" anchor="ctr"/>
          <a:lstStyle/>
          <a:p>
            <a:endParaRPr lang="en-US" sz="1800"/>
          </a:p>
        </p:txBody>
      </p:sp>
      <p:sp>
        <p:nvSpPr>
          <p:cNvPr id="29702" name="Freeform 6"/>
          <p:cNvSpPr>
            <a:spLocks/>
          </p:cNvSpPr>
          <p:nvPr/>
        </p:nvSpPr>
        <p:spPr bwMode="auto">
          <a:xfrm>
            <a:off x="684213" y="3055938"/>
            <a:ext cx="719137" cy="576262"/>
          </a:xfrm>
          <a:custGeom>
            <a:avLst/>
            <a:gdLst>
              <a:gd name="T0" fmla="*/ 0 w 590"/>
              <a:gd name="T1" fmla="*/ 0 h 636"/>
              <a:gd name="T2" fmla="*/ 0 w 590"/>
              <a:gd name="T3" fmla="*/ 636 h 636"/>
              <a:gd name="T4" fmla="*/ 590 w 590"/>
              <a:gd name="T5" fmla="*/ 636 h 636"/>
              <a:gd name="T6" fmla="*/ 590 w 590"/>
              <a:gd name="T7" fmla="*/ 0 h 636"/>
              <a:gd name="T8" fmla="*/ 0 60000 65536"/>
              <a:gd name="T9" fmla="*/ 0 60000 65536"/>
              <a:gd name="T10" fmla="*/ 0 60000 65536"/>
              <a:gd name="T11" fmla="*/ 0 60000 65536"/>
              <a:gd name="T12" fmla="*/ 0 w 590"/>
              <a:gd name="T13" fmla="*/ 0 h 636"/>
              <a:gd name="T14" fmla="*/ 590 w 590"/>
              <a:gd name="T15" fmla="*/ 636 h 636"/>
            </a:gdLst>
            <a:ahLst/>
            <a:cxnLst>
              <a:cxn ang="T8">
                <a:pos x="T0" y="T1"/>
              </a:cxn>
              <a:cxn ang="T9">
                <a:pos x="T2" y="T3"/>
              </a:cxn>
              <a:cxn ang="T10">
                <a:pos x="T4" y="T5"/>
              </a:cxn>
              <a:cxn ang="T11">
                <a:pos x="T6" y="T7"/>
              </a:cxn>
            </a:cxnLst>
            <a:rect l="T12" t="T13" r="T14" b="T15"/>
            <a:pathLst>
              <a:path w="590" h="636">
                <a:moveTo>
                  <a:pt x="0" y="0"/>
                </a:moveTo>
                <a:lnTo>
                  <a:pt x="0" y="636"/>
                </a:lnTo>
                <a:lnTo>
                  <a:pt x="590" y="636"/>
                </a:lnTo>
                <a:lnTo>
                  <a:pt x="590" y="0"/>
                </a:lnTo>
              </a:path>
            </a:pathLst>
          </a:custGeom>
          <a:noFill/>
          <a:ln w="28575">
            <a:solidFill>
              <a:schemeClr val="tx1"/>
            </a:solidFill>
            <a:round/>
            <a:headEnd/>
            <a:tailEnd/>
          </a:ln>
        </p:spPr>
        <p:txBody>
          <a:bodyPr anchor="ctr"/>
          <a:lstStyle/>
          <a:p>
            <a:endParaRPr lang="en-US" sz="1800"/>
          </a:p>
        </p:txBody>
      </p:sp>
      <p:sp>
        <p:nvSpPr>
          <p:cNvPr id="29703" name="Line 7"/>
          <p:cNvSpPr>
            <a:spLocks noChangeShapeType="1"/>
          </p:cNvSpPr>
          <p:nvPr/>
        </p:nvSpPr>
        <p:spPr bwMode="auto">
          <a:xfrm>
            <a:off x="1042988" y="2551113"/>
            <a:ext cx="0" cy="720725"/>
          </a:xfrm>
          <a:prstGeom prst="line">
            <a:avLst/>
          </a:prstGeom>
          <a:noFill/>
          <a:ln w="28575">
            <a:solidFill>
              <a:schemeClr val="tx1"/>
            </a:solidFill>
            <a:round/>
            <a:headEnd/>
            <a:tailEnd/>
          </a:ln>
        </p:spPr>
        <p:txBody>
          <a:bodyPr anchor="ctr"/>
          <a:lstStyle/>
          <a:p>
            <a:endParaRPr lang="en-US" sz="1800"/>
          </a:p>
        </p:txBody>
      </p:sp>
      <p:sp>
        <p:nvSpPr>
          <p:cNvPr id="29704" name="Line 8"/>
          <p:cNvSpPr>
            <a:spLocks noChangeShapeType="1"/>
          </p:cNvSpPr>
          <p:nvPr/>
        </p:nvSpPr>
        <p:spPr bwMode="auto">
          <a:xfrm>
            <a:off x="1692275" y="2263775"/>
            <a:ext cx="3959225" cy="0"/>
          </a:xfrm>
          <a:prstGeom prst="line">
            <a:avLst/>
          </a:prstGeom>
          <a:noFill/>
          <a:ln w="28575">
            <a:solidFill>
              <a:schemeClr val="tx1"/>
            </a:solidFill>
            <a:round/>
            <a:headEnd/>
            <a:tailEnd/>
          </a:ln>
        </p:spPr>
        <p:txBody>
          <a:bodyPr anchor="ctr"/>
          <a:lstStyle/>
          <a:p>
            <a:endParaRPr lang="en-US" sz="1800"/>
          </a:p>
        </p:txBody>
      </p:sp>
      <p:sp>
        <p:nvSpPr>
          <p:cNvPr id="29705" name="Line 9"/>
          <p:cNvSpPr>
            <a:spLocks noChangeShapeType="1"/>
          </p:cNvSpPr>
          <p:nvPr/>
        </p:nvSpPr>
        <p:spPr bwMode="auto">
          <a:xfrm>
            <a:off x="5646738" y="2251075"/>
            <a:ext cx="4762" cy="877888"/>
          </a:xfrm>
          <a:prstGeom prst="line">
            <a:avLst/>
          </a:prstGeom>
          <a:noFill/>
          <a:ln w="28575">
            <a:solidFill>
              <a:schemeClr val="tx1"/>
            </a:solidFill>
            <a:round/>
            <a:headEnd/>
            <a:tailEnd/>
          </a:ln>
        </p:spPr>
        <p:txBody>
          <a:bodyPr anchor="ctr"/>
          <a:lstStyle/>
          <a:p>
            <a:endParaRPr lang="en-US" sz="1800"/>
          </a:p>
        </p:txBody>
      </p:sp>
      <p:sp>
        <p:nvSpPr>
          <p:cNvPr id="29706" name="Freeform 10" descr="Newsprint"/>
          <p:cNvSpPr>
            <a:spLocks/>
          </p:cNvSpPr>
          <p:nvPr/>
        </p:nvSpPr>
        <p:spPr bwMode="auto">
          <a:xfrm>
            <a:off x="5397500" y="3116263"/>
            <a:ext cx="504825" cy="2520950"/>
          </a:xfrm>
          <a:custGeom>
            <a:avLst/>
            <a:gdLst>
              <a:gd name="T0" fmla="*/ 0 w 453"/>
              <a:gd name="T1" fmla="*/ 136 h 2314"/>
              <a:gd name="T2" fmla="*/ 226 w 453"/>
              <a:gd name="T3" fmla="*/ 0 h 2314"/>
              <a:gd name="T4" fmla="*/ 453 w 453"/>
              <a:gd name="T5" fmla="*/ 136 h 2314"/>
              <a:gd name="T6" fmla="*/ 453 w 453"/>
              <a:gd name="T7" fmla="*/ 1815 h 2314"/>
              <a:gd name="T8" fmla="*/ 226 w 453"/>
              <a:gd name="T9" fmla="*/ 2314 h 2314"/>
              <a:gd name="T10" fmla="*/ 0 w 453"/>
              <a:gd name="T11" fmla="*/ 1815 h 2314"/>
              <a:gd name="T12" fmla="*/ 0 w 453"/>
              <a:gd name="T13" fmla="*/ 136 h 2314"/>
              <a:gd name="T14" fmla="*/ 0 60000 65536"/>
              <a:gd name="T15" fmla="*/ 0 60000 65536"/>
              <a:gd name="T16" fmla="*/ 0 60000 65536"/>
              <a:gd name="T17" fmla="*/ 0 60000 65536"/>
              <a:gd name="T18" fmla="*/ 0 60000 65536"/>
              <a:gd name="T19" fmla="*/ 0 60000 65536"/>
              <a:gd name="T20" fmla="*/ 0 60000 65536"/>
              <a:gd name="T21" fmla="*/ 0 w 453"/>
              <a:gd name="T22" fmla="*/ 0 h 2314"/>
              <a:gd name="T23" fmla="*/ 453 w 453"/>
              <a:gd name="T24" fmla="*/ 2314 h 2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2314">
                <a:moveTo>
                  <a:pt x="0" y="136"/>
                </a:moveTo>
                <a:lnTo>
                  <a:pt x="226" y="0"/>
                </a:lnTo>
                <a:lnTo>
                  <a:pt x="453" y="136"/>
                </a:lnTo>
                <a:lnTo>
                  <a:pt x="453" y="1815"/>
                </a:lnTo>
                <a:lnTo>
                  <a:pt x="226" y="2314"/>
                </a:lnTo>
                <a:lnTo>
                  <a:pt x="0" y="1815"/>
                </a:lnTo>
                <a:lnTo>
                  <a:pt x="0" y="136"/>
                </a:lnTo>
                <a:close/>
              </a:path>
            </a:pathLst>
          </a:custGeom>
          <a:blipFill dpi="0" rotWithShape="1">
            <a:blip r:embed="rId3"/>
            <a:srcRect/>
            <a:tile tx="0" ty="0" sx="100000" sy="100000" flip="none" algn="tl"/>
          </a:blipFill>
          <a:ln w="28575">
            <a:solidFill>
              <a:schemeClr val="tx1"/>
            </a:solidFill>
            <a:round/>
            <a:headEnd/>
            <a:tailEnd/>
          </a:ln>
        </p:spPr>
        <p:txBody>
          <a:bodyPr anchor="ctr"/>
          <a:lstStyle/>
          <a:p>
            <a:endParaRPr lang="en-US" sz="1800"/>
          </a:p>
        </p:txBody>
      </p:sp>
      <p:sp>
        <p:nvSpPr>
          <p:cNvPr id="269323" name="AutoShape 11"/>
          <p:cNvSpPr>
            <a:spLocks noChangeArrowheads="1"/>
          </p:cNvSpPr>
          <p:nvPr/>
        </p:nvSpPr>
        <p:spPr bwMode="auto">
          <a:xfrm>
            <a:off x="395288" y="1976438"/>
            <a:ext cx="1296987" cy="576262"/>
          </a:xfrm>
          <a:prstGeom prst="roundRect">
            <a:avLst>
              <a:gd name="adj" fmla="val 16667"/>
            </a:avLst>
          </a:prstGeom>
          <a:solidFill>
            <a:schemeClr val="bg1"/>
          </a:solidFill>
          <a:ln w="28575" algn="ctr">
            <a:solidFill>
              <a:schemeClr val="tx1"/>
            </a:solidFill>
            <a:round/>
            <a:headEnd/>
            <a:tailEnd/>
          </a:ln>
          <a:effectLst>
            <a:outerShdw dist="107763" dir="13500000" algn="ctr" rotWithShape="0">
              <a:srgbClr val="808080">
                <a:alpha val="50000"/>
              </a:srgbClr>
            </a:outerShdw>
          </a:effectLst>
        </p:spPr>
        <p:txBody>
          <a:bodyPr wrap="none" anchor="ctr"/>
          <a:lstStyle/>
          <a:p>
            <a:pPr algn="ctr">
              <a:defRPr/>
            </a:pPr>
            <a:r>
              <a:rPr lang="en-US" sz="1800" b="0"/>
              <a:t>pump</a:t>
            </a:r>
          </a:p>
        </p:txBody>
      </p:sp>
      <p:sp>
        <p:nvSpPr>
          <p:cNvPr id="29708" name="Freeform 12"/>
          <p:cNvSpPr>
            <a:spLocks/>
          </p:cNvSpPr>
          <p:nvPr/>
        </p:nvSpPr>
        <p:spPr bwMode="auto">
          <a:xfrm>
            <a:off x="5651500" y="5648325"/>
            <a:ext cx="865188" cy="433388"/>
          </a:xfrm>
          <a:custGeom>
            <a:avLst/>
            <a:gdLst>
              <a:gd name="T0" fmla="*/ 0 w 545"/>
              <a:gd name="T1" fmla="*/ 0 h 273"/>
              <a:gd name="T2" fmla="*/ 0 w 545"/>
              <a:gd name="T3" fmla="*/ 273 h 273"/>
              <a:gd name="T4" fmla="*/ 545 w 545"/>
              <a:gd name="T5" fmla="*/ 273 h 273"/>
              <a:gd name="T6" fmla="*/ 0 60000 65536"/>
              <a:gd name="T7" fmla="*/ 0 60000 65536"/>
              <a:gd name="T8" fmla="*/ 0 60000 65536"/>
              <a:gd name="T9" fmla="*/ 0 w 545"/>
              <a:gd name="T10" fmla="*/ 0 h 273"/>
              <a:gd name="T11" fmla="*/ 545 w 545"/>
              <a:gd name="T12" fmla="*/ 273 h 273"/>
            </a:gdLst>
            <a:ahLst/>
            <a:cxnLst>
              <a:cxn ang="T6">
                <a:pos x="T0" y="T1"/>
              </a:cxn>
              <a:cxn ang="T7">
                <a:pos x="T2" y="T3"/>
              </a:cxn>
              <a:cxn ang="T8">
                <a:pos x="T4" y="T5"/>
              </a:cxn>
            </a:cxnLst>
            <a:rect l="T9" t="T10" r="T11" b="T12"/>
            <a:pathLst>
              <a:path w="545" h="273">
                <a:moveTo>
                  <a:pt x="0" y="0"/>
                </a:moveTo>
                <a:lnTo>
                  <a:pt x="0" y="273"/>
                </a:lnTo>
                <a:lnTo>
                  <a:pt x="545" y="273"/>
                </a:lnTo>
              </a:path>
            </a:pathLst>
          </a:custGeom>
          <a:noFill/>
          <a:ln w="28575">
            <a:solidFill>
              <a:schemeClr val="tx1"/>
            </a:solidFill>
            <a:round/>
            <a:headEnd/>
            <a:tailEnd/>
          </a:ln>
        </p:spPr>
        <p:txBody>
          <a:bodyPr anchor="ctr"/>
          <a:lstStyle/>
          <a:p>
            <a:endParaRPr lang="en-US" sz="1800"/>
          </a:p>
        </p:txBody>
      </p:sp>
      <p:sp>
        <p:nvSpPr>
          <p:cNvPr id="29709" name="Rectangle 13"/>
          <p:cNvSpPr>
            <a:spLocks noChangeArrowheads="1"/>
          </p:cNvSpPr>
          <p:nvPr/>
        </p:nvSpPr>
        <p:spPr bwMode="auto">
          <a:xfrm>
            <a:off x="250825" y="3703638"/>
            <a:ext cx="1584325" cy="369332"/>
          </a:xfrm>
          <a:prstGeom prst="rect">
            <a:avLst/>
          </a:prstGeom>
          <a:noFill/>
          <a:ln w="9525" algn="ctr">
            <a:noFill/>
            <a:miter lim="800000"/>
            <a:headEnd/>
            <a:tailEnd/>
          </a:ln>
        </p:spPr>
        <p:txBody>
          <a:bodyPr>
            <a:spAutoFit/>
          </a:bodyPr>
          <a:lstStyle/>
          <a:p>
            <a:pPr algn="ctr"/>
            <a:r>
              <a:rPr lang="en-US" sz="1800" b="0"/>
              <a:t>eluent</a:t>
            </a:r>
          </a:p>
        </p:txBody>
      </p:sp>
      <p:sp>
        <p:nvSpPr>
          <p:cNvPr id="29710" name="Line 14"/>
          <p:cNvSpPr>
            <a:spLocks noChangeShapeType="1"/>
          </p:cNvSpPr>
          <p:nvPr/>
        </p:nvSpPr>
        <p:spPr bwMode="auto">
          <a:xfrm>
            <a:off x="1895475" y="2171700"/>
            <a:ext cx="287338" cy="0"/>
          </a:xfrm>
          <a:prstGeom prst="line">
            <a:avLst/>
          </a:prstGeom>
          <a:noFill/>
          <a:ln w="9525">
            <a:solidFill>
              <a:schemeClr val="tx1"/>
            </a:solidFill>
            <a:round/>
            <a:headEnd/>
            <a:tailEnd type="arrow" w="med" len="med"/>
          </a:ln>
        </p:spPr>
        <p:txBody>
          <a:bodyPr anchor="ctr"/>
          <a:lstStyle/>
          <a:p>
            <a:endParaRPr lang="en-US" sz="1800"/>
          </a:p>
        </p:txBody>
      </p:sp>
      <p:sp>
        <p:nvSpPr>
          <p:cNvPr id="29711" name="Line 15"/>
          <p:cNvSpPr>
            <a:spLocks noChangeShapeType="1"/>
          </p:cNvSpPr>
          <p:nvPr/>
        </p:nvSpPr>
        <p:spPr bwMode="auto">
          <a:xfrm flipV="1">
            <a:off x="1116013" y="2624138"/>
            <a:ext cx="0" cy="215900"/>
          </a:xfrm>
          <a:prstGeom prst="line">
            <a:avLst/>
          </a:prstGeom>
          <a:noFill/>
          <a:ln w="9525">
            <a:solidFill>
              <a:schemeClr val="tx1"/>
            </a:solidFill>
            <a:round/>
            <a:headEnd/>
            <a:tailEnd type="arrow" w="med" len="med"/>
          </a:ln>
        </p:spPr>
        <p:txBody>
          <a:bodyPr anchor="ctr"/>
          <a:lstStyle/>
          <a:p>
            <a:endParaRPr lang="en-US" sz="1800"/>
          </a:p>
        </p:txBody>
      </p:sp>
      <p:sp>
        <p:nvSpPr>
          <p:cNvPr id="29712" name="Line 16"/>
          <p:cNvSpPr>
            <a:spLocks noChangeShapeType="1"/>
          </p:cNvSpPr>
          <p:nvPr/>
        </p:nvSpPr>
        <p:spPr bwMode="auto">
          <a:xfrm>
            <a:off x="5724525" y="2552700"/>
            <a:ext cx="0" cy="215900"/>
          </a:xfrm>
          <a:prstGeom prst="line">
            <a:avLst/>
          </a:prstGeom>
          <a:noFill/>
          <a:ln w="9525">
            <a:solidFill>
              <a:schemeClr val="tx1"/>
            </a:solidFill>
            <a:round/>
            <a:headEnd/>
            <a:tailEnd type="arrow" w="med" len="med"/>
          </a:ln>
        </p:spPr>
        <p:txBody>
          <a:bodyPr anchor="ctr"/>
          <a:lstStyle/>
          <a:p>
            <a:endParaRPr lang="en-US" sz="1800"/>
          </a:p>
        </p:txBody>
      </p:sp>
      <p:sp>
        <p:nvSpPr>
          <p:cNvPr id="29713" name="Line 17"/>
          <p:cNvSpPr>
            <a:spLocks noChangeShapeType="1"/>
          </p:cNvSpPr>
          <p:nvPr/>
        </p:nvSpPr>
        <p:spPr bwMode="auto">
          <a:xfrm>
            <a:off x="5940425" y="6008688"/>
            <a:ext cx="287338" cy="0"/>
          </a:xfrm>
          <a:prstGeom prst="line">
            <a:avLst/>
          </a:prstGeom>
          <a:noFill/>
          <a:ln w="9525">
            <a:solidFill>
              <a:schemeClr val="tx1"/>
            </a:solidFill>
            <a:round/>
            <a:headEnd/>
            <a:tailEnd type="arrow" w="med" len="med"/>
          </a:ln>
        </p:spPr>
        <p:txBody>
          <a:bodyPr anchor="ctr"/>
          <a:lstStyle/>
          <a:p>
            <a:endParaRPr lang="en-US" sz="1800"/>
          </a:p>
        </p:txBody>
      </p:sp>
      <p:sp>
        <p:nvSpPr>
          <p:cNvPr id="29714" name="Line 18"/>
          <p:cNvSpPr>
            <a:spLocks noChangeShapeType="1"/>
          </p:cNvSpPr>
          <p:nvPr/>
        </p:nvSpPr>
        <p:spPr bwMode="auto">
          <a:xfrm>
            <a:off x="4643438" y="2479675"/>
            <a:ext cx="433387" cy="0"/>
          </a:xfrm>
          <a:prstGeom prst="line">
            <a:avLst/>
          </a:prstGeom>
          <a:noFill/>
          <a:ln w="28575">
            <a:solidFill>
              <a:schemeClr val="tx1"/>
            </a:solidFill>
            <a:round/>
            <a:headEnd/>
            <a:tailEnd/>
          </a:ln>
        </p:spPr>
        <p:txBody>
          <a:bodyPr anchor="ctr"/>
          <a:lstStyle/>
          <a:p>
            <a:endParaRPr lang="en-US" sz="1800"/>
          </a:p>
        </p:txBody>
      </p:sp>
      <p:sp>
        <p:nvSpPr>
          <p:cNvPr id="29715" name="Rectangle 19"/>
          <p:cNvSpPr>
            <a:spLocks noChangeArrowheads="1"/>
          </p:cNvSpPr>
          <p:nvPr/>
        </p:nvSpPr>
        <p:spPr bwMode="auto">
          <a:xfrm>
            <a:off x="6443663" y="2684463"/>
            <a:ext cx="2592387" cy="369332"/>
          </a:xfrm>
          <a:prstGeom prst="rect">
            <a:avLst/>
          </a:prstGeom>
          <a:noFill/>
          <a:ln w="9525" algn="ctr">
            <a:noFill/>
            <a:miter lim="800000"/>
            <a:headEnd/>
            <a:tailEnd/>
          </a:ln>
        </p:spPr>
        <p:txBody>
          <a:bodyPr>
            <a:spAutoFit/>
          </a:bodyPr>
          <a:lstStyle/>
          <a:p>
            <a:pPr algn="ctr"/>
            <a:r>
              <a:rPr lang="en-US" sz="1800" b="0"/>
              <a:t>analyte mixture</a:t>
            </a:r>
          </a:p>
        </p:txBody>
      </p:sp>
      <p:sp>
        <p:nvSpPr>
          <p:cNvPr id="29716" name="Rectangle 20"/>
          <p:cNvSpPr>
            <a:spLocks noChangeArrowheads="1"/>
          </p:cNvSpPr>
          <p:nvPr/>
        </p:nvSpPr>
        <p:spPr bwMode="auto">
          <a:xfrm>
            <a:off x="3995738" y="3921125"/>
            <a:ext cx="1584325" cy="369332"/>
          </a:xfrm>
          <a:prstGeom prst="rect">
            <a:avLst/>
          </a:prstGeom>
          <a:noFill/>
          <a:ln w="9525" algn="ctr">
            <a:noFill/>
            <a:miter lim="800000"/>
            <a:headEnd/>
            <a:tailEnd/>
          </a:ln>
        </p:spPr>
        <p:txBody>
          <a:bodyPr>
            <a:spAutoFit/>
          </a:bodyPr>
          <a:lstStyle/>
          <a:p>
            <a:pPr algn="ctr"/>
            <a:r>
              <a:rPr lang="en-US" sz="1800" b="0"/>
              <a:t>column</a:t>
            </a:r>
          </a:p>
        </p:txBody>
      </p:sp>
      <p:sp>
        <p:nvSpPr>
          <p:cNvPr id="29717" name="Rectangle 21"/>
          <p:cNvSpPr>
            <a:spLocks noChangeArrowheads="1"/>
          </p:cNvSpPr>
          <p:nvPr/>
        </p:nvSpPr>
        <p:spPr bwMode="auto">
          <a:xfrm>
            <a:off x="3779838" y="1412875"/>
            <a:ext cx="2232025" cy="369332"/>
          </a:xfrm>
          <a:prstGeom prst="rect">
            <a:avLst/>
          </a:prstGeom>
          <a:noFill/>
          <a:ln w="9525" algn="ctr">
            <a:noFill/>
            <a:miter lim="800000"/>
            <a:headEnd/>
            <a:tailEnd/>
          </a:ln>
        </p:spPr>
        <p:txBody>
          <a:bodyPr>
            <a:spAutoFit/>
          </a:bodyPr>
          <a:lstStyle/>
          <a:p>
            <a:r>
              <a:rPr lang="en-US" sz="1800" b="0"/>
              <a:t>injection valve</a:t>
            </a:r>
          </a:p>
        </p:txBody>
      </p:sp>
      <p:sp>
        <p:nvSpPr>
          <p:cNvPr id="29718" name="Rectangle 22"/>
          <p:cNvSpPr>
            <a:spLocks noChangeArrowheads="1"/>
          </p:cNvSpPr>
          <p:nvPr/>
        </p:nvSpPr>
        <p:spPr bwMode="auto">
          <a:xfrm>
            <a:off x="4643438" y="2120900"/>
            <a:ext cx="433387" cy="504825"/>
          </a:xfrm>
          <a:prstGeom prst="rect">
            <a:avLst/>
          </a:prstGeom>
          <a:noFill/>
          <a:ln w="19050" algn="ctr">
            <a:solidFill>
              <a:schemeClr val="tx1"/>
            </a:solidFill>
            <a:miter lim="800000"/>
            <a:headEnd/>
            <a:tailEnd/>
          </a:ln>
        </p:spPr>
        <p:txBody>
          <a:bodyPr wrap="none" anchor="ctr"/>
          <a:lstStyle/>
          <a:p>
            <a:endParaRPr lang="en-US" sz="1800"/>
          </a:p>
        </p:txBody>
      </p:sp>
      <p:sp>
        <p:nvSpPr>
          <p:cNvPr id="29719" name="Oval 23"/>
          <p:cNvSpPr>
            <a:spLocks noChangeArrowheads="1"/>
          </p:cNvSpPr>
          <p:nvPr/>
        </p:nvSpPr>
        <p:spPr bwMode="auto">
          <a:xfrm>
            <a:off x="5781675" y="3862388"/>
            <a:ext cx="71438" cy="71437"/>
          </a:xfrm>
          <a:prstGeom prst="ellipse">
            <a:avLst/>
          </a:prstGeom>
          <a:solidFill>
            <a:srgbClr val="66FF66"/>
          </a:solidFill>
          <a:ln w="9525" algn="ctr">
            <a:noFill/>
            <a:round/>
            <a:headEnd/>
            <a:tailEnd/>
          </a:ln>
        </p:spPr>
        <p:txBody>
          <a:bodyPr wrap="none" anchor="ctr"/>
          <a:lstStyle/>
          <a:p>
            <a:endParaRPr lang="en-US" sz="1800"/>
          </a:p>
        </p:txBody>
      </p:sp>
      <p:sp>
        <p:nvSpPr>
          <p:cNvPr id="29720" name="Oval 24"/>
          <p:cNvSpPr>
            <a:spLocks noChangeArrowheads="1"/>
          </p:cNvSpPr>
          <p:nvPr/>
        </p:nvSpPr>
        <p:spPr bwMode="auto">
          <a:xfrm>
            <a:off x="5580063" y="3862388"/>
            <a:ext cx="71437" cy="71437"/>
          </a:xfrm>
          <a:prstGeom prst="ellipse">
            <a:avLst/>
          </a:prstGeom>
          <a:solidFill>
            <a:srgbClr val="66FF66"/>
          </a:solidFill>
          <a:ln w="9525" algn="ctr">
            <a:noFill/>
            <a:round/>
            <a:headEnd/>
            <a:tailEnd/>
          </a:ln>
        </p:spPr>
        <p:txBody>
          <a:bodyPr wrap="none" anchor="ctr"/>
          <a:lstStyle/>
          <a:p>
            <a:endParaRPr lang="en-US" sz="1800"/>
          </a:p>
        </p:txBody>
      </p:sp>
      <p:sp>
        <p:nvSpPr>
          <p:cNvPr id="29721" name="Oval 25"/>
          <p:cNvSpPr>
            <a:spLocks noChangeArrowheads="1"/>
          </p:cNvSpPr>
          <p:nvPr/>
        </p:nvSpPr>
        <p:spPr bwMode="auto">
          <a:xfrm>
            <a:off x="5508625" y="3805238"/>
            <a:ext cx="71438" cy="71437"/>
          </a:xfrm>
          <a:prstGeom prst="ellipse">
            <a:avLst/>
          </a:prstGeom>
          <a:solidFill>
            <a:srgbClr val="66FF66"/>
          </a:solidFill>
          <a:ln w="9525" algn="ctr">
            <a:noFill/>
            <a:round/>
            <a:headEnd/>
            <a:tailEnd/>
          </a:ln>
        </p:spPr>
        <p:txBody>
          <a:bodyPr wrap="none" anchor="ctr"/>
          <a:lstStyle/>
          <a:p>
            <a:endParaRPr lang="en-US" sz="1800"/>
          </a:p>
        </p:txBody>
      </p:sp>
      <p:sp>
        <p:nvSpPr>
          <p:cNvPr id="29722" name="Oval 26"/>
          <p:cNvSpPr>
            <a:spLocks noChangeArrowheads="1"/>
          </p:cNvSpPr>
          <p:nvPr/>
        </p:nvSpPr>
        <p:spPr bwMode="auto">
          <a:xfrm>
            <a:off x="5661025" y="3819525"/>
            <a:ext cx="71438" cy="71438"/>
          </a:xfrm>
          <a:prstGeom prst="ellipse">
            <a:avLst/>
          </a:prstGeom>
          <a:solidFill>
            <a:srgbClr val="66FF66"/>
          </a:solidFill>
          <a:ln w="9525" algn="ctr">
            <a:noFill/>
            <a:round/>
            <a:headEnd/>
            <a:tailEnd/>
          </a:ln>
        </p:spPr>
        <p:txBody>
          <a:bodyPr wrap="none" anchor="ctr"/>
          <a:lstStyle/>
          <a:p>
            <a:endParaRPr lang="en-US" sz="1800"/>
          </a:p>
        </p:txBody>
      </p:sp>
      <p:sp>
        <p:nvSpPr>
          <p:cNvPr id="29723" name="Oval 27"/>
          <p:cNvSpPr>
            <a:spLocks noChangeArrowheads="1"/>
          </p:cNvSpPr>
          <p:nvPr/>
        </p:nvSpPr>
        <p:spPr bwMode="auto">
          <a:xfrm>
            <a:off x="6588125" y="6021388"/>
            <a:ext cx="71438" cy="71437"/>
          </a:xfrm>
          <a:prstGeom prst="ellipse">
            <a:avLst/>
          </a:prstGeom>
          <a:solidFill>
            <a:srgbClr val="F654DF"/>
          </a:solidFill>
          <a:ln w="9525" algn="ctr">
            <a:noFill/>
            <a:round/>
            <a:headEnd/>
            <a:tailEnd/>
          </a:ln>
        </p:spPr>
        <p:txBody>
          <a:bodyPr wrap="none" anchor="ctr"/>
          <a:lstStyle/>
          <a:p>
            <a:endParaRPr lang="en-US" sz="1800"/>
          </a:p>
        </p:txBody>
      </p:sp>
      <p:sp>
        <p:nvSpPr>
          <p:cNvPr id="29724" name="Line 28"/>
          <p:cNvSpPr>
            <a:spLocks noChangeShapeType="1"/>
          </p:cNvSpPr>
          <p:nvPr/>
        </p:nvSpPr>
        <p:spPr bwMode="auto">
          <a:xfrm flipV="1">
            <a:off x="6588125" y="4508500"/>
            <a:ext cx="0" cy="935038"/>
          </a:xfrm>
          <a:prstGeom prst="line">
            <a:avLst/>
          </a:prstGeom>
          <a:noFill/>
          <a:ln w="9525">
            <a:solidFill>
              <a:schemeClr val="tx1"/>
            </a:solidFill>
            <a:round/>
            <a:headEnd/>
            <a:tailEnd type="arrow" w="med" len="med"/>
          </a:ln>
        </p:spPr>
        <p:txBody>
          <a:bodyPr anchor="ctr"/>
          <a:lstStyle/>
          <a:p>
            <a:endParaRPr lang="en-US" sz="1800"/>
          </a:p>
        </p:txBody>
      </p:sp>
      <p:sp>
        <p:nvSpPr>
          <p:cNvPr id="29725" name="Line 29"/>
          <p:cNvSpPr>
            <a:spLocks noChangeShapeType="1"/>
          </p:cNvSpPr>
          <p:nvPr/>
        </p:nvSpPr>
        <p:spPr bwMode="auto">
          <a:xfrm>
            <a:off x="6588125" y="5443538"/>
            <a:ext cx="1800225" cy="1587"/>
          </a:xfrm>
          <a:prstGeom prst="line">
            <a:avLst/>
          </a:prstGeom>
          <a:noFill/>
          <a:ln w="9525">
            <a:solidFill>
              <a:schemeClr val="tx1"/>
            </a:solidFill>
            <a:round/>
            <a:headEnd/>
            <a:tailEnd type="arrow" w="med" len="med"/>
          </a:ln>
        </p:spPr>
        <p:txBody>
          <a:bodyPr anchor="ctr"/>
          <a:lstStyle/>
          <a:p>
            <a:endParaRPr lang="en-US" sz="1800"/>
          </a:p>
        </p:txBody>
      </p:sp>
      <p:sp>
        <p:nvSpPr>
          <p:cNvPr id="29726" name="Rectangle 30"/>
          <p:cNvSpPr>
            <a:spLocks noChangeArrowheads="1"/>
          </p:cNvSpPr>
          <p:nvPr/>
        </p:nvSpPr>
        <p:spPr bwMode="auto">
          <a:xfrm>
            <a:off x="7380288" y="2192338"/>
            <a:ext cx="719137" cy="504825"/>
          </a:xfrm>
          <a:prstGeom prst="rect">
            <a:avLst/>
          </a:prstGeom>
          <a:solidFill>
            <a:schemeClr val="accent1"/>
          </a:solidFill>
          <a:ln w="9525" algn="ctr">
            <a:noFill/>
            <a:miter lim="800000"/>
            <a:headEnd/>
            <a:tailEnd/>
          </a:ln>
        </p:spPr>
        <p:txBody>
          <a:bodyPr wrap="none" anchor="ctr"/>
          <a:lstStyle/>
          <a:p>
            <a:endParaRPr lang="en-US" sz="1800"/>
          </a:p>
        </p:txBody>
      </p:sp>
      <p:sp>
        <p:nvSpPr>
          <p:cNvPr id="29727" name="Freeform 31"/>
          <p:cNvSpPr>
            <a:spLocks/>
          </p:cNvSpPr>
          <p:nvPr/>
        </p:nvSpPr>
        <p:spPr bwMode="auto">
          <a:xfrm>
            <a:off x="7380288" y="2120900"/>
            <a:ext cx="719137" cy="576263"/>
          </a:xfrm>
          <a:custGeom>
            <a:avLst/>
            <a:gdLst>
              <a:gd name="T0" fmla="*/ 0 w 590"/>
              <a:gd name="T1" fmla="*/ 0 h 636"/>
              <a:gd name="T2" fmla="*/ 0 w 590"/>
              <a:gd name="T3" fmla="*/ 636 h 636"/>
              <a:gd name="T4" fmla="*/ 590 w 590"/>
              <a:gd name="T5" fmla="*/ 636 h 636"/>
              <a:gd name="T6" fmla="*/ 590 w 590"/>
              <a:gd name="T7" fmla="*/ 0 h 636"/>
              <a:gd name="T8" fmla="*/ 0 60000 65536"/>
              <a:gd name="T9" fmla="*/ 0 60000 65536"/>
              <a:gd name="T10" fmla="*/ 0 60000 65536"/>
              <a:gd name="T11" fmla="*/ 0 60000 65536"/>
              <a:gd name="T12" fmla="*/ 0 w 590"/>
              <a:gd name="T13" fmla="*/ 0 h 636"/>
              <a:gd name="T14" fmla="*/ 590 w 590"/>
              <a:gd name="T15" fmla="*/ 636 h 636"/>
            </a:gdLst>
            <a:ahLst/>
            <a:cxnLst>
              <a:cxn ang="T8">
                <a:pos x="T0" y="T1"/>
              </a:cxn>
              <a:cxn ang="T9">
                <a:pos x="T2" y="T3"/>
              </a:cxn>
              <a:cxn ang="T10">
                <a:pos x="T4" y="T5"/>
              </a:cxn>
              <a:cxn ang="T11">
                <a:pos x="T6" y="T7"/>
              </a:cxn>
            </a:cxnLst>
            <a:rect l="T12" t="T13" r="T14" b="T15"/>
            <a:pathLst>
              <a:path w="590" h="636">
                <a:moveTo>
                  <a:pt x="0" y="0"/>
                </a:moveTo>
                <a:lnTo>
                  <a:pt x="0" y="636"/>
                </a:lnTo>
                <a:lnTo>
                  <a:pt x="590" y="636"/>
                </a:lnTo>
                <a:lnTo>
                  <a:pt x="590" y="0"/>
                </a:lnTo>
              </a:path>
            </a:pathLst>
          </a:custGeom>
          <a:noFill/>
          <a:ln w="28575">
            <a:solidFill>
              <a:schemeClr val="tx1"/>
            </a:solidFill>
            <a:round/>
            <a:headEnd/>
            <a:tailEnd/>
          </a:ln>
        </p:spPr>
        <p:txBody>
          <a:bodyPr anchor="ctr"/>
          <a:lstStyle/>
          <a:p>
            <a:endParaRPr lang="en-US" sz="1800"/>
          </a:p>
        </p:txBody>
      </p:sp>
      <p:sp>
        <p:nvSpPr>
          <p:cNvPr id="29728" name="Oval 32"/>
          <p:cNvSpPr>
            <a:spLocks noChangeArrowheads="1"/>
          </p:cNvSpPr>
          <p:nvPr/>
        </p:nvSpPr>
        <p:spPr bwMode="auto">
          <a:xfrm>
            <a:off x="7885113" y="2265363"/>
            <a:ext cx="71437" cy="71437"/>
          </a:xfrm>
          <a:prstGeom prst="ellipse">
            <a:avLst/>
          </a:prstGeom>
          <a:solidFill>
            <a:srgbClr val="F654DF"/>
          </a:solidFill>
          <a:ln w="9525" algn="ctr">
            <a:noFill/>
            <a:round/>
            <a:headEnd/>
            <a:tailEnd/>
          </a:ln>
        </p:spPr>
        <p:txBody>
          <a:bodyPr wrap="none" anchor="ctr"/>
          <a:lstStyle/>
          <a:p>
            <a:endParaRPr lang="en-US" sz="1800"/>
          </a:p>
        </p:txBody>
      </p:sp>
      <p:sp>
        <p:nvSpPr>
          <p:cNvPr id="29729" name="Oval 33"/>
          <p:cNvSpPr>
            <a:spLocks noChangeArrowheads="1"/>
          </p:cNvSpPr>
          <p:nvPr/>
        </p:nvSpPr>
        <p:spPr bwMode="auto">
          <a:xfrm>
            <a:off x="7667625" y="2408238"/>
            <a:ext cx="71438" cy="71437"/>
          </a:xfrm>
          <a:prstGeom prst="ellipse">
            <a:avLst/>
          </a:prstGeom>
          <a:solidFill>
            <a:srgbClr val="F654DF"/>
          </a:solidFill>
          <a:ln w="9525" algn="ctr">
            <a:noFill/>
            <a:round/>
            <a:headEnd/>
            <a:tailEnd/>
          </a:ln>
        </p:spPr>
        <p:txBody>
          <a:bodyPr wrap="none" anchor="ctr"/>
          <a:lstStyle/>
          <a:p>
            <a:endParaRPr lang="en-US" sz="1800"/>
          </a:p>
        </p:txBody>
      </p:sp>
      <p:sp>
        <p:nvSpPr>
          <p:cNvPr id="29730" name="Oval 34"/>
          <p:cNvSpPr>
            <a:spLocks noChangeArrowheads="1"/>
          </p:cNvSpPr>
          <p:nvPr/>
        </p:nvSpPr>
        <p:spPr bwMode="auto">
          <a:xfrm>
            <a:off x="7956550" y="2552700"/>
            <a:ext cx="71438" cy="71438"/>
          </a:xfrm>
          <a:prstGeom prst="ellipse">
            <a:avLst/>
          </a:prstGeom>
          <a:solidFill>
            <a:srgbClr val="F654DF"/>
          </a:solidFill>
          <a:ln w="9525" algn="ctr">
            <a:noFill/>
            <a:round/>
            <a:headEnd/>
            <a:tailEnd/>
          </a:ln>
        </p:spPr>
        <p:txBody>
          <a:bodyPr wrap="none" anchor="ctr"/>
          <a:lstStyle/>
          <a:p>
            <a:endParaRPr lang="en-US" sz="1800"/>
          </a:p>
        </p:txBody>
      </p:sp>
      <p:sp>
        <p:nvSpPr>
          <p:cNvPr id="29731" name="Oval 35"/>
          <p:cNvSpPr>
            <a:spLocks noChangeArrowheads="1"/>
          </p:cNvSpPr>
          <p:nvPr/>
        </p:nvSpPr>
        <p:spPr bwMode="auto">
          <a:xfrm>
            <a:off x="7524750" y="2481263"/>
            <a:ext cx="71438" cy="71437"/>
          </a:xfrm>
          <a:prstGeom prst="ellipse">
            <a:avLst/>
          </a:prstGeom>
          <a:solidFill>
            <a:srgbClr val="F654DF"/>
          </a:solidFill>
          <a:ln w="9525" algn="ctr">
            <a:noFill/>
            <a:round/>
            <a:headEnd/>
            <a:tailEnd/>
          </a:ln>
        </p:spPr>
        <p:txBody>
          <a:bodyPr wrap="none" anchor="ctr"/>
          <a:lstStyle/>
          <a:p>
            <a:pPr algn="ctr"/>
            <a:endParaRPr lang="en-US" sz="1800" b="0">
              <a:solidFill>
                <a:srgbClr val="F654DF"/>
              </a:solidFill>
            </a:endParaRPr>
          </a:p>
        </p:txBody>
      </p:sp>
      <p:sp>
        <p:nvSpPr>
          <p:cNvPr id="29732" name="Oval 36"/>
          <p:cNvSpPr>
            <a:spLocks noChangeArrowheads="1"/>
          </p:cNvSpPr>
          <p:nvPr/>
        </p:nvSpPr>
        <p:spPr bwMode="auto">
          <a:xfrm>
            <a:off x="7812088" y="2408238"/>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29733" name="Oval 37"/>
          <p:cNvSpPr>
            <a:spLocks noChangeArrowheads="1"/>
          </p:cNvSpPr>
          <p:nvPr/>
        </p:nvSpPr>
        <p:spPr bwMode="auto">
          <a:xfrm>
            <a:off x="7740650" y="2265363"/>
            <a:ext cx="71438" cy="71437"/>
          </a:xfrm>
          <a:prstGeom prst="ellipse">
            <a:avLst/>
          </a:prstGeom>
          <a:solidFill>
            <a:srgbClr val="66FF66"/>
          </a:solidFill>
          <a:ln w="9525" algn="ctr">
            <a:noFill/>
            <a:round/>
            <a:headEnd/>
            <a:tailEnd/>
          </a:ln>
        </p:spPr>
        <p:txBody>
          <a:bodyPr wrap="none" anchor="ctr"/>
          <a:lstStyle/>
          <a:p>
            <a:endParaRPr lang="en-US" sz="1800"/>
          </a:p>
        </p:txBody>
      </p:sp>
      <p:sp>
        <p:nvSpPr>
          <p:cNvPr id="29734" name="Oval 38"/>
          <p:cNvSpPr>
            <a:spLocks noChangeArrowheads="1"/>
          </p:cNvSpPr>
          <p:nvPr/>
        </p:nvSpPr>
        <p:spPr bwMode="auto">
          <a:xfrm>
            <a:off x="7453313" y="2265363"/>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29735" name="Oval 39"/>
          <p:cNvSpPr>
            <a:spLocks noChangeArrowheads="1"/>
          </p:cNvSpPr>
          <p:nvPr/>
        </p:nvSpPr>
        <p:spPr bwMode="auto">
          <a:xfrm>
            <a:off x="7524750" y="2336800"/>
            <a:ext cx="71438" cy="71438"/>
          </a:xfrm>
          <a:prstGeom prst="ellipse">
            <a:avLst/>
          </a:prstGeom>
          <a:solidFill>
            <a:srgbClr val="FF9900"/>
          </a:solidFill>
          <a:ln w="9525" algn="ctr">
            <a:noFill/>
            <a:round/>
            <a:headEnd/>
            <a:tailEnd/>
          </a:ln>
        </p:spPr>
        <p:txBody>
          <a:bodyPr wrap="none" anchor="ctr"/>
          <a:lstStyle/>
          <a:p>
            <a:endParaRPr lang="en-US" sz="1800"/>
          </a:p>
        </p:txBody>
      </p:sp>
      <p:sp>
        <p:nvSpPr>
          <p:cNvPr id="29736" name="Oval 40"/>
          <p:cNvSpPr>
            <a:spLocks noChangeArrowheads="1"/>
          </p:cNvSpPr>
          <p:nvPr/>
        </p:nvSpPr>
        <p:spPr bwMode="auto">
          <a:xfrm>
            <a:off x="7596188" y="2552700"/>
            <a:ext cx="71437" cy="71438"/>
          </a:xfrm>
          <a:prstGeom prst="ellipse">
            <a:avLst/>
          </a:prstGeom>
          <a:solidFill>
            <a:srgbClr val="FF9900"/>
          </a:solidFill>
          <a:ln w="9525" algn="ctr">
            <a:noFill/>
            <a:round/>
            <a:headEnd/>
            <a:tailEnd/>
          </a:ln>
        </p:spPr>
        <p:txBody>
          <a:bodyPr wrap="none" anchor="ctr"/>
          <a:lstStyle/>
          <a:p>
            <a:endParaRPr lang="en-US" sz="1800"/>
          </a:p>
        </p:txBody>
      </p:sp>
      <p:sp>
        <p:nvSpPr>
          <p:cNvPr id="29737" name="Oval 41"/>
          <p:cNvSpPr>
            <a:spLocks noChangeArrowheads="1"/>
          </p:cNvSpPr>
          <p:nvPr/>
        </p:nvSpPr>
        <p:spPr bwMode="auto">
          <a:xfrm>
            <a:off x="7451725" y="2552700"/>
            <a:ext cx="71438" cy="71438"/>
          </a:xfrm>
          <a:prstGeom prst="ellipse">
            <a:avLst/>
          </a:prstGeom>
          <a:solidFill>
            <a:srgbClr val="66FF66"/>
          </a:solidFill>
          <a:ln w="9525" algn="ctr">
            <a:noFill/>
            <a:round/>
            <a:headEnd/>
            <a:tailEnd/>
          </a:ln>
        </p:spPr>
        <p:txBody>
          <a:bodyPr wrap="none" anchor="ctr"/>
          <a:lstStyle/>
          <a:p>
            <a:endParaRPr lang="en-US" sz="1800"/>
          </a:p>
        </p:txBody>
      </p:sp>
      <p:sp>
        <p:nvSpPr>
          <p:cNvPr id="29738" name="Oval 42"/>
          <p:cNvSpPr>
            <a:spLocks noChangeArrowheads="1"/>
          </p:cNvSpPr>
          <p:nvPr/>
        </p:nvSpPr>
        <p:spPr bwMode="auto">
          <a:xfrm>
            <a:off x="7812088" y="2552700"/>
            <a:ext cx="71437" cy="71438"/>
          </a:xfrm>
          <a:prstGeom prst="ellipse">
            <a:avLst/>
          </a:prstGeom>
          <a:solidFill>
            <a:srgbClr val="66FF66"/>
          </a:solidFill>
          <a:ln w="9525" algn="ctr">
            <a:noFill/>
            <a:round/>
            <a:headEnd/>
            <a:tailEnd/>
          </a:ln>
        </p:spPr>
        <p:txBody>
          <a:bodyPr wrap="none" anchor="ctr"/>
          <a:lstStyle/>
          <a:p>
            <a:endParaRPr lang="en-US" sz="1800"/>
          </a:p>
        </p:txBody>
      </p:sp>
      <p:sp>
        <p:nvSpPr>
          <p:cNvPr id="29739" name="Oval 43"/>
          <p:cNvSpPr>
            <a:spLocks noChangeArrowheads="1"/>
          </p:cNvSpPr>
          <p:nvPr/>
        </p:nvSpPr>
        <p:spPr bwMode="auto">
          <a:xfrm>
            <a:off x="7596188" y="2265363"/>
            <a:ext cx="71437" cy="71437"/>
          </a:xfrm>
          <a:prstGeom prst="ellipse">
            <a:avLst/>
          </a:prstGeom>
          <a:solidFill>
            <a:srgbClr val="66FF66"/>
          </a:solidFill>
          <a:ln w="9525" algn="ctr">
            <a:noFill/>
            <a:round/>
            <a:headEnd/>
            <a:tailEnd/>
          </a:ln>
        </p:spPr>
        <p:txBody>
          <a:bodyPr wrap="none" anchor="ctr"/>
          <a:lstStyle/>
          <a:p>
            <a:endParaRPr lang="en-US" sz="1800"/>
          </a:p>
        </p:txBody>
      </p:sp>
      <p:sp>
        <p:nvSpPr>
          <p:cNvPr id="29740" name="Freeform 44"/>
          <p:cNvSpPr>
            <a:spLocks/>
          </p:cNvSpPr>
          <p:nvPr/>
        </p:nvSpPr>
        <p:spPr bwMode="auto">
          <a:xfrm>
            <a:off x="7019925" y="4822825"/>
            <a:ext cx="322263" cy="644525"/>
          </a:xfrm>
          <a:custGeom>
            <a:avLst/>
            <a:gdLst>
              <a:gd name="T0" fmla="*/ 0 w 348"/>
              <a:gd name="T1" fmla="*/ 599 h 620"/>
              <a:gd name="T2" fmla="*/ 75 w 348"/>
              <a:gd name="T3" fmla="*/ 533 h 620"/>
              <a:gd name="T4" fmla="*/ 141 w 348"/>
              <a:gd name="T5" fmla="*/ 86 h 620"/>
              <a:gd name="T6" fmla="*/ 204 w 348"/>
              <a:gd name="T7" fmla="*/ 74 h 620"/>
              <a:gd name="T8" fmla="*/ 282 w 348"/>
              <a:gd name="T9" fmla="*/ 533 h 620"/>
              <a:gd name="T10" fmla="*/ 348 w 348"/>
              <a:gd name="T11" fmla="*/ 596 h 620"/>
              <a:gd name="T12" fmla="*/ 0 60000 65536"/>
              <a:gd name="T13" fmla="*/ 0 60000 65536"/>
              <a:gd name="T14" fmla="*/ 0 60000 65536"/>
              <a:gd name="T15" fmla="*/ 0 60000 65536"/>
              <a:gd name="T16" fmla="*/ 0 60000 65536"/>
              <a:gd name="T17" fmla="*/ 0 60000 65536"/>
              <a:gd name="T18" fmla="*/ 0 w 348"/>
              <a:gd name="T19" fmla="*/ 0 h 620"/>
              <a:gd name="T20" fmla="*/ 348 w 348"/>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348" h="620">
                <a:moveTo>
                  <a:pt x="0" y="599"/>
                </a:moveTo>
                <a:cubicBezTo>
                  <a:pt x="12" y="588"/>
                  <a:pt x="52" y="618"/>
                  <a:pt x="75" y="533"/>
                </a:cubicBezTo>
                <a:cubicBezTo>
                  <a:pt x="98" y="448"/>
                  <a:pt x="120" y="162"/>
                  <a:pt x="141" y="86"/>
                </a:cubicBezTo>
                <a:cubicBezTo>
                  <a:pt x="162" y="10"/>
                  <a:pt x="181" y="0"/>
                  <a:pt x="204" y="74"/>
                </a:cubicBezTo>
                <a:cubicBezTo>
                  <a:pt x="227" y="148"/>
                  <a:pt x="258" y="446"/>
                  <a:pt x="282" y="533"/>
                </a:cubicBezTo>
                <a:cubicBezTo>
                  <a:pt x="306" y="620"/>
                  <a:pt x="334" y="583"/>
                  <a:pt x="348" y="596"/>
                </a:cubicBezTo>
              </a:path>
            </a:pathLst>
          </a:custGeom>
          <a:noFill/>
          <a:ln w="12700">
            <a:solidFill>
              <a:srgbClr val="F654DF"/>
            </a:solidFill>
            <a:round/>
            <a:headEnd/>
            <a:tailEnd/>
          </a:ln>
        </p:spPr>
        <p:txBody>
          <a:bodyPr anchor="ctr"/>
          <a:lstStyle/>
          <a:p>
            <a:endParaRPr lang="en-US" sz="1800"/>
          </a:p>
        </p:txBody>
      </p:sp>
      <p:sp>
        <p:nvSpPr>
          <p:cNvPr id="46" name="Rectangle 2"/>
          <p:cNvSpPr>
            <a:spLocks noGrp="1" noChangeArrowheads="1"/>
          </p:cNvSpPr>
          <p:nvPr>
            <p:ph type="title"/>
          </p:nvPr>
        </p:nvSpPr>
        <p:spPr>
          <a:xfrm>
            <a:off x="0" y="0"/>
            <a:ext cx="7010400" cy="685800"/>
          </a:xfrm>
        </p:spPr>
        <p:txBody>
          <a:bodyPr/>
          <a:lstStyle/>
          <a:p>
            <a:pPr eaLnBrk="1" hangingPunct="1"/>
            <a:r>
              <a:rPr lang="en-US" sz="2600" dirty="0" smtClean="0"/>
              <a:t>HPLC (High Performance Liquid Chromatography)</a:t>
            </a:r>
          </a:p>
        </p:txBody>
      </p:sp>
      <p:sp>
        <p:nvSpPr>
          <p:cNvPr id="2" name="Slide Number Placeholder 1"/>
          <p:cNvSpPr>
            <a:spLocks noGrp="1"/>
          </p:cNvSpPr>
          <p:nvPr>
            <p:ph type="sldNum" sz="quarter" idx="10"/>
          </p:nvPr>
        </p:nvSpPr>
        <p:spPr/>
        <p:txBody>
          <a:bodyPr/>
          <a:lstStyle/>
          <a:p>
            <a:pPr>
              <a:defRPr/>
            </a:pPr>
            <a:fld id="{41B0E2A2-38C9-407E-9B30-D35E37AC93A0}" type="slidenum">
              <a:rPr lang="de-DE" smtClean="0"/>
              <a:pPr>
                <a:defRPr/>
              </a:pPr>
              <a:t>18</a:t>
            </a:fld>
            <a:endParaRPr lang="de-DE"/>
          </a:p>
        </p:txBody>
      </p:sp>
    </p:spTree>
    <p:extLst>
      <p:ext uri="{BB962C8B-B14F-4D97-AF65-F5344CB8AC3E}">
        <p14:creationId xmlns:p14="http://schemas.microsoft.com/office/powerpoint/2010/main" val="6955457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reeform 2"/>
          <p:cNvSpPr>
            <a:spLocks/>
          </p:cNvSpPr>
          <p:nvPr/>
        </p:nvSpPr>
        <p:spPr bwMode="auto">
          <a:xfrm>
            <a:off x="7837488" y="4772025"/>
            <a:ext cx="288925" cy="696913"/>
          </a:xfrm>
          <a:custGeom>
            <a:avLst/>
            <a:gdLst>
              <a:gd name="T0" fmla="*/ 0 w 348"/>
              <a:gd name="T1" fmla="*/ 599 h 620"/>
              <a:gd name="T2" fmla="*/ 75 w 348"/>
              <a:gd name="T3" fmla="*/ 533 h 620"/>
              <a:gd name="T4" fmla="*/ 141 w 348"/>
              <a:gd name="T5" fmla="*/ 86 h 620"/>
              <a:gd name="T6" fmla="*/ 204 w 348"/>
              <a:gd name="T7" fmla="*/ 74 h 620"/>
              <a:gd name="T8" fmla="*/ 282 w 348"/>
              <a:gd name="T9" fmla="*/ 533 h 620"/>
              <a:gd name="T10" fmla="*/ 348 w 348"/>
              <a:gd name="T11" fmla="*/ 596 h 620"/>
              <a:gd name="T12" fmla="*/ 0 60000 65536"/>
              <a:gd name="T13" fmla="*/ 0 60000 65536"/>
              <a:gd name="T14" fmla="*/ 0 60000 65536"/>
              <a:gd name="T15" fmla="*/ 0 60000 65536"/>
              <a:gd name="T16" fmla="*/ 0 60000 65536"/>
              <a:gd name="T17" fmla="*/ 0 60000 65536"/>
              <a:gd name="T18" fmla="*/ 0 w 348"/>
              <a:gd name="T19" fmla="*/ 0 h 620"/>
              <a:gd name="T20" fmla="*/ 348 w 348"/>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348" h="620">
                <a:moveTo>
                  <a:pt x="0" y="599"/>
                </a:moveTo>
                <a:cubicBezTo>
                  <a:pt x="12" y="588"/>
                  <a:pt x="52" y="618"/>
                  <a:pt x="75" y="533"/>
                </a:cubicBezTo>
                <a:cubicBezTo>
                  <a:pt x="98" y="448"/>
                  <a:pt x="120" y="162"/>
                  <a:pt x="141" y="86"/>
                </a:cubicBezTo>
                <a:cubicBezTo>
                  <a:pt x="162" y="10"/>
                  <a:pt x="181" y="0"/>
                  <a:pt x="204" y="74"/>
                </a:cubicBezTo>
                <a:cubicBezTo>
                  <a:pt x="227" y="148"/>
                  <a:pt x="258" y="446"/>
                  <a:pt x="282" y="533"/>
                </a:cubicBezTo>
                <a:cubicBezTo>
                  <a:pt x="306" y="620"/>
                  <a:pt x="334" y="583"/>
                  <a:pt x="348" y="596"/>
                </a:cubicBezTo>
              </a:path>
            </a:pathLst>
          </a:custGeom>
          <a:noFill/>
          <a:ln w="12700">
            <a:solidFill>
              <a:srgbClr val="66FF66"/>
            </a:solidFill>
            <a:round/>
            <a:headEnd/>
            <a:tailEnd/>
          </a:ln>
        </p:spPr>
        <p:txBody>
          <a:bodyPr anchor="ctr"/>
          <a:lstStyle/>
          <a:p>
            <a:endParaRPr lang="en-US" sz="1800"/>
          </a:p>
        </p:txBody>
      </p:sp>
      <p:sp>
        <p:nvSpPr>
          <p:cNvPr id="30723" name="Freeform 3"/>
          <p:cNvSpPr>
            <a:spLocks/>
          </p:cNvSpPr>
          <p:nvPr/>
        </p:nvSpPr>
        <p:spPr bwMode="auto">
          <a:xfrm>
            <a:off x="7019925" y="4822825"/>
            <a:ext cx="322263" cy="644525"/>
          </a:xfrm>
          <a:custGeom>
            <a:avLst/>
            <a:gdLst>
              <a:gd name="T0" fmla="*/ 0 w 348"/>
              <a:gd name="T1" fmla="*/ 599 h 620"/>
              <a:gd name="T2" fmla="*/ 75 w 348"/>
              <a:gd name="T3" fmla="*/ 533 h 620"/>
              <a:gd name="T4" fmla="*/ 141 w 348"/>
              <a:gd name="T5" fmla="*/ 86 h 620"/>
              <a:gd name="T6" fmla="*/ 204 w 348"/>
              <a:gd name="T7" fmla="*/ 74 h 620"/>
              <a:gd name="T8" fmla="*/ 282 w 348"/>
              <a:gd name="T9" fmla="*/ 533 h 620"/>
              <a:gd name="T10" fmla="*/ 348 w 348"/>
              <a:gd name="T11" fmla="*/ 596 h 620"/>
              <a:gd name="T12" fmla="*/ 0 60000 65536"/>
              <a:gd name="T13" fmla="*/ 0 60000 65536"/>
              <a:gd name="T14" fmla="*/ 0 60000 65536"/>
              <a:gd name="T15" fmla="*/ 0 60000 65536"/>
              <a:gd name="T16" fmla="*/ 0 60000 65536"/>
              <a:gd name="T17" fmla="*/ 0 60000 65536"/>
              <a:gd name="T18" fmla="*/ 0 w 348"/>
              <a:gd name="T19" fmla="*/ 0 h 620"/>
              <a:gd name="T20" fmla="*/ 348 w 348"/>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348" h="620">
                <a:moveTo>
                  <a:pt x="0" y="599"/>
                </a:moveTo>
                <a:cubicBezTo>
                  <a:pt x="12" y="588"/>
                  <a:pt x="52" y="618"/>
                  <a:pt x="75" y="533"/>
                </a:cubicBezTo>
                <a:cubicBezTo>
                  <a:pt x="98" y="448"/>
                  <a:pt x="120" y="162"/>
                  <a:pt x="141" y="86"/>
                </a:cubicBezTo>
                <a:cubicBezTo>
                  <a:pt x="162" y="10"/>
                  <a:pt x="181" y="0"/>
                  <a:pt x="204" y="74"/>
                </a:cubicBezTo>
                <a:cubicBezTo>
                  <a:pt x="227" y="148"/>
                  <a:pt x="258" y="446"/>
                  <a:pt x="282" y="533"/>
                </a:cubicBezTo>
                <a:cubicBezTo>
                  <a:pt x="306" y="620"/>
                  <a:pt x="334" y="583"/>
                  <a:pt x="348" y="596"/>
                </a:cubicBezTo>
              </a:path>
            </a:pathLst>
          </a:custGeom>
          <a:noFill/>
          <a:ln w="12700">
            <a:solidFill>
              <a:srgbClr val="F654DF"/>
            </a:solidFill>
            <a:round/>
            <a:headEnd/>
            <a:tailEnd/>
          </a:ln>
        </p:spPr>
        <p:txBody>
          <a:bodyPr anchor="ctr"/>
          <a:lstStyle/>
          <a:p>
            <a:endParaRPr lang="en-US" sz="1800"/>
          </a:p>
        </p:txBody>
      </p:sp>
      <p:sp>
        <p:nvSpPr>
          <p:cNvPr id="30724" name="Freeform 4"/>
          <p:cNvSpPr>
            <a:spLocks/>
          </p:cNvSpPr>
          <p:nvPr/>
        </p:nvSpPr>
        <p:spPr bwMode="auto">
          <a:xfrm>
            <a:off x="6711950" y="4772025"/>
            <a:ext cx="288925" cy="696913"/>
          </a:xfrm>
          <a:custGeom>
            <a:avLst/>
            <a:gdLst>
              <a:gd name="T0" fmla="*/ 0 w 348"/>
              <a:gd name="T1" fmla="*/ 599 h 620"/>
              <a:gd name="T2" fmla="*/ 75 w 348"/>
              <a:gd name="T3" fmla="*/ 533 h 620"/>
              <a:gd name="T4" fmla="*/ 141 w 348"/>
              <a:gd name="T5" fmla="*/ 86 h 620"/>
              <a:gd name="T6" fmla="*/ 204 w 348"/>
              <a:gd name="T7" fmla="*/ 74 h 620"/>
              <a:gd name="T8" fmla="*/ 282 w 348"/>
              <a:gd name="T9" fmla="*/ 533 h 620"/>
              <a:gd name="T10" fmla="*/ 348 w 348"/>
              <a:gd name="T11" fmla="*/ 596 h 620"/>
              <a:gd name="T12" fmla="*/ 0 60000 65536"/>
              <a:gd name="T13" fmla="*/ 0 60000 65536"/>
              <a:gd name="T14" fmla="*/ 0 60000 65536"/>
              <a:gd name="T15" fmla="*/ 0 60000 65536"/>
              <a:gd name="T16" fmla="*/ 0 60000 65536"/>
              <a:gd name="T17" fmla="*/ 0 60000 65536"/>
              <a:gd name="T18" fmla="*/ 0 w 348"/>
              <a:gd name="T19" fmla="*/ 0 h 620"/>
              <a:gd name="T20" fmla="*/ 348 w 348"/>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348" h="620">
                <a:moveTo>
                  <a:pt x="0" y="599"/>
                </a:moveTo>
                <a:cubicBezTo>
                  <a:pt x="12" y="588"/>
                  <a:pt x="52" y="618"/>
                  <a:pt x="75" y="533"/>
                </a:cubicBezTo>
                <a:cubicBezTo>
                  <a:pt x="98" y="448"/>
                  <a:pt x="120" y="162"/>
                  <a:pt x="141" y="86"/>
                </a:cubicBezTo>
                <a:cubicBezTo>
                  <a:pt x="162" y="10"/>
                  <a:pt x="181" y="0"/>
                  <a:pt x="204" y="74"/>
                </a:cubicBezTo>
                <a:cubicBezTo>
                  <a:pt x="227" y="148"/>
                  <a:pt x="258" y="446"/>
                  <a:pt x="282" y="533"/>
                </a:cubicBezTo>
                <a:cubicBezTo>
                  <a:pt x="306" y="620"/>
                  <a:pt x="334" y="583"/>
                  <a:pt x="348" y="596"/>
                </a:cubicBezTo>
              </a:path>
            </a:pathLst>
          </a:custGeom>
          <a:noFill/>
          <a:ln w="12700">
            <a:solidFill>
              <a:srgbClr val="FF9900"/>
            </a:solidFill>
            <a:round/>
            <a:headEnd/>
            <a:tailEnd/>
          </a:ln>
        </p:spPr>
        <p:txBody>
          <a:bodyPr anchor="ctr"/>
          <a:lstStyle/>
          <a:p>
            <a:endParaRPr lang="en-US" sz="1800"/>
          </a:p>
        </p:txBody>
      </p:sp>
      <p:sp>
        <p:nvSpPr>
          <p:cNvPr id="271366" name="AutoShape 6"/>
          <p:cNvSpPr>
            <a:spLocks noChangeArrowheads="1"/>
          </p:cNvSpPr>
          <p:nvPr/>
        </p:nvSpPr>
        <p:spPr bwMode="auto">
          <a:xfrm>
            <a:off x="6527800" y="5734050"/>
            <a:ext cx="1441450" cy="647700"/>
          </a:xfrm>
          <a:prstGeom prst="roundRect">
            <a:avLst>
              <a:gd name="adj" fmla="val 16667"/>
            </a:avLst>
          </a:prstGeom>
          <a:solidFill>
            <a:schemeClr val="bg1"/>
          </a:solidFill>
          <a:ln w="28575" algn="ctr">
            <a:solidFill>
              <a:schemeClr val="tx1"/>
            </a:solidFill>
            <a:round/>
            <a:headEnd/>
            <a:tailEnd/>
          </a:ln>
          <a:effectLst>
            <a:outerShdw dist="107763" dir="13500000" algn="ctr" rotWithShape="0">
              <a:srgbClr val="808080">
                <a:alpha val="50000"/>
              </a:srgbClr>
            </a:outerShdw>
          </a:effectLst>
        </p:spPr>
        <p:txBody>
          <a:bodyPr wrap="none" anchor="ctr"/>
          <a:lstStyle/>
          <a:p>
            <a:pPr algn="ctr">
              <a:defRPr/>
            </a:pPr>
            <a:r>
              <a:rPr lang="en-US" sz="1800" b="0"/>
              <a:t>detector</a:t>
            </a:r>
          </a:p>
        </p:txBody>
      </p:sp>
      <p:sp>
        <p:nvSpPr>
          <p:cNvPr id="30727" name="Rectangle 7"/>
          <p:cNvSpPr>
            <a:spLocks noChangeArrowheads="1"/>
          </p:cNvSpPr>
          <p:nvPr/>
        </p:nvSpPr>
        <p:spPr bwMode="auto">
          <a:xfrm>
            <a:off x="684213" y="3127375"/>
            <a:ext cx="719137" cy="504825"/>
          </a:xfrm>
          <a:prstGeom prst="rect">
            <a:avLst/>
          </a:prstGeom>
          <a:solidFill>
            <a:schemeClr val="accent1"/>
          </a:solidFill>
          <a:ln w="9525" algn="ctr">
            <a:noFill/>
            <a:miter lim="800000"/>
            <a:headEnd/>
            <a:tailEnd/>
          </a:ln>
        </p:spPr>
        <p:txBody>
          <a:bodyPr wrap="none" anchor="ctr"/>
          <a:lstStyle/>
          <a:p>
            <a:endParaRPr lang="en-US" sz="1800"/>
          </a:p>
        </p:txBody>
      </p:sp>
      <p:sp>
        <p:nvSpPr>
          <p:cNvPr id="30728" name="Freeform 8"/>
          <p:cNvSpPr>
            <a:spLocks/>
          </p:cNvSpPr>
          <p:nvPr/>
        </p:nvSpPr>
        <p:spPr bwMode="auto">
          <a:xfrm>
            <a:off x="684213" y="3055938"/>
            <a:ext cx="719137" cy="576262"/>
          </a:xfrm>
          <a:custGeom>
            <a:avLst/>
            <a:gdLst>
              <a:gd name="T0" fmla="*/ 0 w 590"/>
              <a:gd name="T1" fmla="*/ 0 h 636"/>
              <a:gd name="T2" fmla="*/ 0 w 590"/>
              <a:gd name="T3" fmla="*/ 636 h 636"/>
              <a:gd name="T4" fmla="*/ 590 w 590"/>
              <a:gd name="T5" fmla="*/ 636 h 636"/>
              <a:gd name="T6" fmla="*/ 590 w 590"/>
              <a:gd name="T7" fmla="*/ 0 h 636"/>
              <a:gd name="T8" fmla="*/ 0 60000 65536"/>
              <a:gd name="T9" fmla="*/ 0 60000 65536"/>
              <a:gd name="T10" fmla="*/ 0 60000 65536"/>
              <a:gd name="T11" fmla="*/ 0 60000 65536"/>
              <a:gd name="T12" fmla="*/ 0 w 590"/>
              <a:gd name="T13" fmla="*/ 0 h 636"/>
              <a:gd name="T14" fmla="*/ 590 w 590"/>
              <a:gd name="T15" fmla="*/ 636 h 636"/>
            </a:gdLst>
            <a:ahLst/>
            <a:cxnLst>
              <a:cxn ang="T8">
                <a:pos x="T0" y="T1"/>
              </a:cxn>
              <a:cxn ang="T9">
                <a:pos x="T2" y="T3"/>
              </a:cxn>
              <a:cxn ang="T10">
                <a:pos x="T4" y="T5"/>
              </a:cxn>
              <a:cxn ang="T11">
                <a:pos x="T6" y="T7"/>
              </a:cxn>
            </a:cxnLst>
            <a:rect l="T12" t="T13" r="T14" b="T15"/>
            <a:pathLst>
              <a:path w="590" h="636">
                <a:moveTo>
                  <a:pt x="0" y="0"/>
                </a:moveTo>
                <a:lnTo>
                  <a:pt x="0" y="636"/>
                </a:lnTo>
                <a:lnTo>
                  <a:pt x="590" y="636"/>
                </a:lnTo>
                <a:lnTo>
                  <a:pt x="590" y="0"/>
                </a:lnTo>
              </a:path>
            </a:pathLst>
          </a:custGeom>
          <a:noFill/>
          <a:ln w="28575">
            <a:solidFill>
              <a:schemeClr val="tx1"/>
            </a:solidFill>
            <a:round/>
            <a:headEnd/>
            <a:tailEnd/>
          </a:ln>
        </p:spPr>
        <p:txBody>
          <a:bodyPr anchor="ctr"/>
          <a:lstStyle/>
          <a:p>
            <a:endParaRPr lang="en-US" sz="1800"/>
          </a:p>
        </p:txBody>
      </p:sp>
      <p:sp>
        <p:nvSpPr>
          <p:cNvPr id="30729" name="Line 9"/>
          <p:cNvSpPr>
            <a:spLocks noChangeShapeType="1"/>
          </p:cNvSpPr>
          <p:nvPr/>
        </p:nvSpPr>
        <p:spPr bwMode="auto">
          <a:xfrm>
            <a:off x="1042988" y="2551113"/>
            <a:ext cx="0" cy="720725"/>
          </a:xfrm>
          <a:prstGeom prst="line">
            <a:avLst/>
          </a:prstGeom>
          <a:noFill/>
          <a:ln w="28575">
            <a:solidFill>
              <a:schemeClr val="tx1"/>
            </a:solidFill>
            <a:round/>
            <a:headEnd/>
            <a:tailEnd/>
          </a:ln>
        </p:spPr>
        <p:txBody>
          <a:bodyPr anchor="ctr"/>
          <a:lstStyle/>
          <a:p>
            <a:endParaRPr lang="en-US" sz="1800"/>
          </a:p>
        </p:txBody>
      </p:sp>
      <p:sp>
        <p:nvSpPr>
          <p:cNvPr id="30730" name="Line 10"/>
          <p:cNvSpPr>
            <a:spLocks noChangeShapeType="1"/>
          </p:cNvSpPr>
          <p:nvPr/>
        </p:nvSpPr>
        <p:spPr bwMode="auto">
          <a:xfrm>
            <a:off x="1692275" y="2263775"/>
            <a:ext cx="3959225" cy="0"/>
          </a:xfrm>
          <a:prstGeom prst="line">
            <a:avLst/>
          </a:prstGeom>
          <a:noFill/>
          <a:ln w="28575">
            <a:solidFill>
              <a:schemeClr val="tx1"/>
            </a:solidFill>
            <a:round/>
            <a:headEnd/>
            <a:tailEnd/>
          </a:ln>
        </p:spPr>
        <p:txBody>
          <a:bodyPr anchor="ctr"/>
          <a:lstStyle/>
          <a:p>
            <a:endParaRPr lang="en-US" sz="1800"/>
          </a:p>
        </p:txBody>
      </p:sp>
      <p:sp>
        <p:nvSpPr>
          <p:cNvPr id="30731" name="Line 11"/>
          <p:cNvSpPr>
            <a:spLocks noChangeShapeType="1"/>
          </p:cNvSpPr>
          <p:nvPr/>
        </p:nvSpPr>
        <p:spPr bwMode="auto">
          <a:xfrm>
            <a:off x="5646738" y="2251075"/>
            <a:ext cx="4762" cy="877888"/>
          </a:xfrm>
          <a:prstGeom prst="line">
            <a:avLst/>
          </a:prstGeom>
          <a:noFill/>
          <a:ln w="28575">
            <a:solidFill>
              <a:schemeClr val="tx1"/>
            </a:solidFill>
            <a:round/>
            <a:headEnd/>
            <a:tailEnd/>
          </a:ln>
        </p:spPr>
        <p:txBody>
          <a:bodyPr anchor="ctr"/>
          <a:lstStyle/>
          <a:p>
            <a:endParaRPr lang="en-US" sz="1800"/>
          </a:p>
        </p:txBody>
      </p:sp>
      <p:sp>
        <p:nvSpPr>
          <p:cNvPr id="30732" name="Freeform 12" descr="Newsprint"/>
          <p:cNvSpPr>
            <a:spLocks/>
          </p:cNvSpPr>
          <p:nvPr/>
        </p:nvSpPr>
        <p:spPr bwMode="auto">
          <a:xfrm>
            <a:off x="5397500" y="3116263"/>
            <a:ext cx="504825" cy="2520950"/>
          </a:xfrm>
          <a:custGeom>
            <a:avLst/>
            <a:gdLst>
              <a:gd name="T0" fmla="*/ 0 w 453"/>
              <a:gd name="T1" fmla="*/ 136 h 2314"/>
              <a:gd name="T2" fmla="*/ 226 w 453"/>
              <a:gd name="T3" fmla="*/ 0 h 2314"/>
              <a:gd name="T4" fmla="*/ 453 w 453"/>
              <a:gd name="T5" fmla="*/ 136 h 2314"/>
              <a:gd name="T6" fmla="*/ 453 w 453"/>
              <a:gd name="T7" fmla="*/ 1815 h 2314"/>
              <a:gd name="T8" fmla="*/ 226 w 453"/>
              <a:gd name="T9" fmla="*/ 2314 h 2314"/>
              <a:gd name="T10" fmla="*/ 0 w 453"/>
              <a:gd name="T11" fmla="*/ 1815 h 2314"/>
              <a:gd name="T12" fmla="*/ 0 w 453"/>
              <a:gd name="T13" fmla="*/ 136 h 2314"/>
              <a:gd name="T14" fmla="*/ 0 60000 65536"/>
              <a:gd name="T15" fmla="*/ 0 60000 65536"/>
              <a:gd name="T16" fmla="*/ 0 60000 65536"/>
              <a:gd name="T17" fmla="*/ 0 60000 65536"/>
              <a:gd name="T18" fmla="*/ 0 60000 65536"/>
              <a:gd name="T19" fmla="*/ 0 60000 65536"/>
              <a:gd name="T20" fmla="*/ 0 60000 65536"/>
              <a:gd name="T21" fmla="*/ 0 w 453"/>
              <a:gd name="T22" fmla="*/ 0 h 2314"/>
              <a:gd name="T23" fmla="*/ 453 w 453"/>
              <a:gd name="T24" fmla="*/ 2314 h 2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2314">
                <a:moveTo>
                  <a:pt x="0" y="136"/>
                </a:moveTo>
                <a:lnTo>
                  <a:pt x="226" y="0"/>
                </a:lnTo>
                <a:lnTo>
                  <a:pt x="453" y="136"/>
                </a:lnTo>
                <a:lnTo>
                  <a:pt x="453" y="1815"/>
                </a:lnTo>
                <a:lnTo>
                  <a:pt x="226" y="2314"/>
                </a:lnTo>
                <a:lnTo>
                  <a:pt x="0" y="1815"/>
                </a:lnTo>
                <a:lnTo>
                  <a:pt x="0" y="136"/>
                </a:lnTo>
                <a:close/>
              </a:path>
            </a:pathLst>
          </a:custGeom>
          <a:blipFill dpi="0" rotWithShape="1">
            <a:blip r:embed="rId3"/>
            <a:srcRect/>
            <a:tile tx="0" ty="0" sx="100000" sy="100000" flip="none" algn="tl"/>
          </a:blipFill>
          <a:ln w="28575">
            <a:solidFill>
              <a:schemeClr val="tx1"/>
            </a:solidFill>
            <a:round/>
            <a:headEnd/>
            <a:tailEnd/>
          </a:ln>
        </p:spPr>
        <p:txBody>
          <a:bodyPr anchor="ctr"/>
          <a:lstStyle/>
          <a:p>
            <a:endParaRPr lang="en-US" sz="1800"/>
          </a:p>
        </p:txBody>
      </p:sp>
      <p:sp>
        <p:nvSpPr>
          <p:cNvPr id="271373" name="AutoShape 13"/>
          <p:cNvSpPr>
            <a:spLocks noChangeArrowheads="1"/>
          </p:cNvSpPr>
          <p:nvPr/>
        </p:nvSpPr>
        <p:spPr bwMode="auto">
          <a:xfrm>
            <a:off x="395288" y="1976438"/>
            <a:ext cx="1296987" cy="576262"/>
          </a:xfrm>
          <a:prstGeom prst="roundRect">
            <a:avLst>
              <a:gd name="adj" fmla="val 16667"/>
            </a:avLst>
          </a:prstGeom>
          <a:solidFill>
            <a:schemeClr val="bg1"/>
          </a:solidFill>
          <a:ln w="28575" algn="ctr">
            <a:solidFill>
              <a:schemeClr val="tx1"/>
            </a:solidFill>
            <a:round/>
            <a:headEnd/>
            <a:tailEnd/>
          </a:ln>
          <a:effectLst>
            <a:outerShdw dist="107763" dir="13500000" algn="ctr" rotWithShape="0">
              <a:srgbClr val="808080">
                <a:alpha val="50000"/>
              </a:srgbClr>
            </a:outerShdw>
          </a:effectLst>
        </p:spPr>
        <p:txBody>
          <a:bodyPr wrap="none" anchor="ctr"/>
          <a:lstStyle/>
          <a:p>
            <a:pPr algn="ctr">
              <a:defRPr/>
            </a:pPr>
            <a:r>
              <a:rPr lang="en-US" sz="1800" b="0"/>
              <a:t>pump</a:t>
            </a:r>
          </a:p>
        </p:txBody>
      </p:sp>
      <p:sp>
        <p:nvSpPr>
          <p:cNvPr id="30734" name="Freeform 14"/>
          <p:cNvSpPr>
            <a:spLocks/>
          </p:cNvSpPr>
          <p:nvPr/>
        </p:nvSpPr>
        <p:spPr bwMode="auto">
          <a:xfrm>
            <a:off x="5651500" y="5648325"/>
            <a:ext cx="865188" cy="433388"/>
          </a:xfrm>
          <a:custGeom>
            <a:avLst/>
            <a:gdLst>
              <a:gd name="T0" fmla="*/ 0 w 545"/>
              <a:gd name="T1" fmla="*/ 0 h 273"/>
              <a:gd name="T2" fmla="*/ 0 w 545"/>
              <a:gd name="T3" fmla="*/ 273 h 273"/>
              <a:gd name="T4" fmla="*/ 545 w 545"/>
              <a:gd name="T5" fmla="*/ 273 h 273"/>
              <a:gd name="T6" fmla="*/ 0 60000 65536"/>
              <a:gd name="T7" fmla="*/ 0 60000 65536"/>
              <a:gd name="T8" fmla="*/ 0 60000 65536"/>
              <a:gd name="T9" fmla="*/ 0 w 545"/>
              <a:gd name="T10" fmla="*/ 0 h 273"/>
              <a:gd name="T11" fmla="*/ 545 w 545"/>
              <a:gd name="T12" fmla="*/ 273 h 273"/>
            </a:gdLst>
            <a:ahLst/>
            <a:cxnLst>
              <a:cxn ang="T6">
                <a:pos x="T0" y="T1"/>
              </a:cxn>
              <a:cxn ang="T7">
                <a:pos x="T2" y="T3"/>
              </a:cxn>
              <a:cxn ang="T8">
                <a:pos x="T4" y="T5"/>
              </a:cxn>
            </a:cxnLst>
            <a:rect l="T9" t="T10" r="T11" b="T12"/>
            <a:pathLst>
              <a:path w="545" h="273">
                <a:moveTo>
                  <a:pt x="0" y="0"/>
                </a:moveTo>
                <a:lnTo>
                  <a:pt x="0" y="273"/>
                </a:lnTo>
                <a:lnTo>
                  <a:pt x="545" y="273"/>
                </a:lnTo>
              </a:path>
            </a:pathLst>
          </a:custGeom>
          <a:noFill/>
          <a:ln w="28575">
            <a:solidFill>
              <a:schemeClr val="tx1"/>
            </a:solidFill>
            <a:round/>
            <a:headEnd/>
            <a:tailEnd/>
          </a:ln>
        </p:spPr>
        <p:txBody>
          <a:bodyPr anchor="ctr"/>
          <a:lstStyle/>
          <a:p>
            <a:endParaRPr lang="en-US" sz="1800"/>
          </a:p>
        </p:txBody>
      </p:sp>
      <p:sp>
        <p:nvSpPr>
          <p:cNvPr id="30735" name="Rectangle 15"/>
          <p:cNvSpPr>
            <a:spLocks noChangeArrowheads="1"/>
          </p:cNvSpPr>
          <p:nvPr/>
        </p:nvSpPr>
        <p:spPr bwMode="auto">
          <a:xfrm>
            <a:off x="250825" y="3703638"/>
            <a:ext cx="1584325" cy="369332"/>
          </a:xfrm>
          <a:prstGeom prst="rect">
            <a:avLst/>
          </a:prstGeom>
          <a:noFill/>
          <a:ln w="9525" algn="ctr">
            <a:noFill/>
            <a:miter lim="800000"/>
            <a:headEnd/>
            <a:tailEnd/>
          </a:ln>
        </p:spPr>
        <p:txBody>
          <a:bodyPr>
            <a:spAutoFit/>
          </a:bodyPr>
          <a:lstStyle/>
          <a:p>
            <a:pPr algn="ctr"/>
            <a:r>
              <a:rPr lang="en-US" sz="1800" b="0"/>
              <a:t>eluent</a:t>
            </a:r>
          </a:p>
        </p:txBody>
      </p:sp>
      <p:sp>
        <p:nvSpPr>
          <p:cNvPr id="30736" name="Line 16"/>
          <p:cNvSpPr>
            <a:spLocks noChangeShapeType="1"/>
          </p:cNvSpPr>
          <p:nvPr/>
        </p:nvSpPr>
        <p:spPr bwMode="auto">
          <a:xfrm>
            <a:off x="1895475" y="2171700"/>
            <a:ext cx="287338" cy="0"/>
          </a:xfrm>
          <a:prstGeom prst="line">
            <a:avLst/>
          </a:prstGeom>
          <a:noFill/>
          <a:ln w="9525">
            <a:solidFill>
              <a:schemeClr val="tx1"/>
            </a:solidFill>
            <a:round/>
            <a:headEnd/>
            <a:tailEnd type="arrow" w="med" len="med"/>
          </a:ln>
        </p:spPr>
        <p:txBody>
          <a:bodyPr anchor="ctr"/>
          <a:lstStyle/>
          <a:p>
            <a:endParaRPr lang="en-US" sz="1800"/>
          </a:p>
        </p:txBody>
      </p:sp>
      <p:sp>
        <p:nvSpPr>
          <p:cNvPr id="30737" name="Line 17"/>
          <p:cNvSpPr>
            <a:spLocks noChangeShapeType="1"/>
          </p:cNvSpPr>
          <p:nvPr/>
        </p:nvSpPr>
        <p:spPr bwMode="auto">
          <a:xfrm flipV="1">
            <a:off x="1116013" y="2624138"/>
            <a:ext cx="0" cy="215900"/>
          </a:xfrm>
          <a:prstGeom prst="line">
            <a:avLst/>
          </a:prstGeom>
          <a:noFill/>
          <a:ln w="9525">
            <a:solidFill>
              <a:schemeClr val="tx1"/>
            </a:solidFill>
            <a:round/>
            <a:headEnd/>
            <a:tailEnd type="arrow" w="med" len="med"/>
          </a:ln>
        </p:spPr>
        <p:txBody>
          <a:bodyPr anchor="ctr"/>
          <a:lstStyle/>
          <a:p>
            <a:endParaRPr lang="en-US" sz="1800"/>
          </a:p>
        </p:txBody>
      </p:sp>
      <p:sp>
        <p:nvSpPr>
          <p:cNvPr id="30738" name="Line 18"/>
          <p:cNvSpPr>
            <a:spLocks noChangeShapeType="1"/>
          </p:cNvSpPr>
          <p:nvPr/>
        </p:nvSpPr>
        <p:spPr bwMode="auto">
          <a:xfrm>
            <a:off x="5724525" y="2552700"/>
            <a:ext cx="0" cy="215900"/>
          </a:xfrm>
          <a:prstGeom prst="line">
            <a:avLst/>
          </a:prstGeom>
          <a:noFill/>
          <a:ln w="9525">
            <a:solidFill>
              <a:schemeClr val="tx1"/>
            </a:solidFill>
            <a:round/>
            <a:headEnd/>
            <a:tailEnd type="arrow" w="med" len="med"/>
          </a:ln>
        </p:spPr>
        <p:txBody>
          <a:bodyPr anchor="ctr"/>
          <a:lstStyle/>
          <a:p>
            <a:endParaRPr lang="en-US" sz="1800"/>
          </a:p>
        </p:txBody>
      </p:sp>
      <p:sp>
        <p:nvSpPr>
          <p:cNvPr id="30739" name="Line 19"/>
          <p:cNvSpPr>
            <a:spLocks noChangeShapeType="1"/>
          </p:cNvSpPr>
          <p:nvPr/>
        </p:nvSpPr>
        <p:spPr bwMode="auto">
          <a:xfrm>
            <a:off x="5940425" y="6008688"/>
            <a:ext cx="287338" cy="0"/>
          </a:xfrm>
          <a:prstGeom prst="line">
            <a:avLst/>
          </a:prstGeom>
          <a:noFill/>
          <a:ln w="9525">
            <a:solidFill>
              <a:schemeClr val="tx1"/>
            </a:solidFill>
            <a:round/>
            <a:headEnd/>
            <a:tailEnd type="arrow" w="med" len="med"/>
          </a:ln>
        </p:spPr>
        <p:txBody>
          <a:bodyPr anchor="ctr"/>
          <a:lstStyle/>
          <a:p>
            <a:endParaRPr lang="en-US" sz="1800"/>
          </a:p>
        </p:txBody>
      </p:sp>
      <p:sp>
        <p:nvSpPr>
          <p:cNvPr id="30740" name="Line 20"/>
          <p:cNvSpPr>
            <a:spLocks noChangeShapeType="1"/>
          </p:cNvSpPr>
          <p:nvPr/>
        </p:nvSpPr>
        <p:spPr bwMode="auto">
          <a:xfrm>
            <a:off x="4643438" y="2479675"/>
            <a:ext cx="433387" cy="0"/>
          </a:xfrm>
          <a:prstGeom prst="line">
            <a:avLst/>
          </a:prstGeom>
          <a:noFill/>
          <a:ln w="28575">
            <a:solidFill>
              <a:schemeClr val="tx1"/>
            </a:solidFill>
            <a:round/>
            <a:headEnd/>
            <a:tailEnd/>
          </a:ln>
        </p:spPr>
        <p:txBody>
          <a:bodyPr anchor="ctr"/>
          <a:lstStyle/>
          <a:p>
            <a:endParaRPr lang="en-US" sz="1800"/>
          </a:p>
        </p:txBody>
      </p:sp>
      <p:sp>
        <p:nvSpPr>
          <p:cNvPr id="30741" name="Rectangle 21"/>
          <p:cNvSpPr>
            <a:spLocks noChangeArrowheads="1"/>
          </p:cNvSpPr>
          <p:nvPr/>
        </p:nvSpPr>
        <p:spPr bwMode="auto">
          <a:xfrm>
            <a:off x="7380288" y="2192338"/>
            <a:ext cx="719137" cy="504825"/>
          </a:xfrm>
          <a:prstGeom prst="rect">
            <a:avLst/>
          </a:prstGeom>
          <a:solidFill>
            <a:schemeClr val="accent1"/>
          </a:solidFill>
          <a:ln w="9525" algn="ctr">
            <a:noFill/>
            <a:miter lim="800000"/>
            <a:headEnd/>
            <a:tailEnd/>
          </a:ln>
        </p:spPr>
        <p:txBody>
          <a:bodyPr wrap="none" anchor="ctr"/>
          <a:lstStyle/>
          <a:p>
            <a:endParaRPr lang="en-US" sz="1800"/>
          </a:p>
        </p:txBody>
      </p:sp>
      <p:sp>
        <p:nvSpPr>
          <p:cNvPr id="30742" name="Freeform 22"/>
          <p:cNvSpPr>
            <a:spLocks/>
          </p:cNvSpPr>
          <p:nvPr/>
        </p:nvSpPr>
        <p:spPr bwMode="auto">
          <a:xfrm>
            <a:off x="7380288" y="2120900"/>
            <a:ext cx="719137" cy="576263"/>
          </a:xfrm>
          <a:custGeom>
            <a:avLst/>
            <a:gdLst>
              <a:gd name="T0" fmla="*/ 0 w 590"/>
              <a:gd name="T1" fmla="*/ 0 h 636"/>
              <a:gd name="T2" fmla="*/ 0 w 590"/>
              <a:gd name="T3" fmla="*/ 636 h 636"/>
              <a:gd name="T4" fmla="*/ 590 w 590"/>
              <a:gd name="T5" fmla="*/ 636 h 636"/>
              <a:gd name="T6" fmla="*/ 590 w 590"/>
              <a:gd name="T7" fmla="*/ 0 h 636"/>
              <a:gd name="T8" fmla="*/ 0 60000 65536"/>
              <a:gd name="T9" fmla="*/ 0 60000 65536"/>
              <a:gd name="T10" fmla="*/ 0 60000 65536"/>
              <a:gd name="T11" fmla="*/ 0 60000 65536"/>
              <a:gd name="T12" fmla="*/ 0 w 590"/>
              <a:gd name="T13" fmla="*/ 0 h 636"/>
              <a:gd name="T14" fmla="*/ 590 w 590"/>
              <a:gd name="T15" fmla="*/ 636 h 636"/>
            </a:gdLst>
            <a:ahLst/>
            <a:cxnLst>
              <a:cxn ang="T8">
                <a:pos x="T0" y="T1"/>
              </a:cxn>
              <a:cxn ang="T9">
                <a:pos x="T2" y="T3"/>
              </a:cxn>
              <a:cxn ang="T10">
                <a:pos x="T4" y="T5"/>
              </a:cxn>
              <a:cxn ang="T11">
                <a:pos x="T6" y="T7"/>
              </a:cxn>
            </a:cxnLst>
            <a:rect l="T12" t="T13" r="T14" b="T15"/>
            <a:pathLst>
              <a:path w="590" h="636">
                <a:moveTo>
                  <a:pt x="0" y="0"/>
                </a:moveTo>
                <a:lnTo>
                  <a:pt x="0" y="636"/>
                </a:lnTo>
                <a:lnTo>
                  <a:pt x="590" y="636"/>
                </a:lnTo>
                <a:lnTo>
                  <a:pt x="590" y="0"/>
                </a:lnTo>
              </a:path>
            </a:pathLst>
          </a:custGeom>
          <a:noFill/>
          <a:ln w="28575">
            <a:solidFill>
              <a:schemeClr val="tx1"/>
            </a:solidFill>
            <a:round/>
            <a:headEnd/>
            <a:tailEnd/>
          </a:ln>
        </p:spPr>
        <p:txBody>
          <a:bodyPr anchor="ctr"/>
          <a:lstStyle/>
          <a:p>
            <a:endParaRPr lang="en-US" sz="1800"/>
          </a:p>
        </p:txBody>
      </p:sp>
      <p:sp>
        <p:nvSpPr>
          <p:cNvPr id="30743" name="Oval 23"/>
          <p:cNvSpPr>
            <a:spLocks noChangeArrowheads="1"/>
          </p:cNvSpPr>
          <p:nvPr/>
        </p:nvSpPr>
        <p:spPr bwMode="auto">
          <a:xfrm>
            <a:off x="7885113" y="2265363"/>
            <a:ext cx="71437" cy="71437"/>
          </a:xfrm>
          <a:prstGeom prst="ellipse">
            <a:avLst/>
          </a:prstGeom>
          <a:solidFill>
            <a:srgbClr val="F654DF"/>
          </a:solidFill>
          <a:ln w="9525" algn="ctr">
            <a:noFill/>
            <a:round/>
            <a:headEnd/>
            <a:tailEnd/>
          </a:ln>
        </p:spPr>
        <p:txBody>
          <a:bodyPr wrap="none" anchor="ctr"/>
          <a:lstStyle/>
          <a:p>
            <a:endParaRPr lang="en-US" sz="1800"/>
          </a:p>
        </p:txBody>
      </p:sp>
      <p:sp>
        <p:nvSpPr>
          <p:cNvPr id="30744" name="Oval 24"/>
          <p:cNvSpPr>
            <a:spLocks noChangeArrowheads="1"/>
          </p:cNvSpPr>
          <p:nvPr/>
        </p:nvSpPr>
        <p:spPr bwMode="auto">
          <a:xfrm>
            <a:off x="7667625" y="2408238"/>
            <a:ext cx="71438" cy="71437"/>
          </a:xfrm>
          <a:prstGeom prst="ellipse">
            <a:avLst/>
          </a:prstGeom>
          <a:solidFill>
            <a:srgbClr val="F654DF"/>
          </a:solidFill>
          <a:ln w="9525" algn="ctr">
            <a:noFill/>
            <a:round/>
            <a:headEnd/>
            <a:tailEnd/>
          </a:ln>
        </p:spPr>
        <p:txBody>
          <a:bodyPr wrap="none" anchor="ctr"/>
          <a:lstStyle/>
          <a:p>
            <a:endParaRPr lang="en-US" sz="1800"/>
          </a:p>
        </p:txBody>
      </p:sp>
      <p:sp>
        <p:nvSpPr>
          <p:cNvPr id="30745" name="Oval 25"/>
          <p:cNvSpPr>
            <a:spLocks noChangeArrowheads="1"/>
          </p:cNvSpPr>
          <p:nvPr/>
        </p:nvSpPr>
        <p:spPr bwMode="auto">
          <a:xfrm>
            <a:off x="7956550" y="2552700"/>
            <a:ext cx="71438" cy="71438"/>
          </a:xfrm>
          <a:prstGeom prst="ellipse">
            <a:avLst/>
          </a:prstGeom>
          <a:solidFill>
            <a:srgbClr val="F654DF"/>
          </a:solidFill>
          <a:ln w="9525" algn="ctr">
            <a:noFill/>
            <a:round/>
            <a:headEnd/>
            <a:tailEnd/>
          </a:ln>
        </p:spPr>
        <p:txBody>
          <a:bodyPr wrap="none" anchor="ctr"/>
          <a:lstStyle/>
          <a:p>
            <a:endParaRPr lang="en-US" sz="1800"/>
          </a:p>
        </p:txBody>
      </p:sp>
      <p:sp>
        <p:nvSpPr>
          <p:cNvPr id="30746" name="Oval 26"/>
          <p:cNvSpPr>
            <a:spLocks noChangeArrowheads="1"/>
          </p:cNvSpPr>
          <p:nvPr/>
        </p:nvSpPr>
        <p:spPr bwMode="auto">
          <a:xfrm>
            <a:off x="7524750" y="2481263"/>
            <a:ext cx="71438" cy="71437"/>
          </a:xfrm>
          <a:prstGeom prst="ellipse">
            <a:avLst/>
          </a:prstGeom>
          <a:solidFill>
            <a:srgbClr val="F654DF"/>
          </a:solidFill>
          <a:ln w="9525" algn="ctr">
            <a:noFill/>
            <a:round/>
            <a:headEnd/>
            <a:tailEnd/>
          </a:ln>
        </p:spPr>
        <p:txBody>
          <a:bodyPr wrap="none" anchor="ctr"/>
          <a:lstStyle/>
          <a:p>
            <a:pPr algn="ctr"/>
            <a:endParaRPr lang="en-US" sz="1800" b="0">
              <a:solidFill>
                <a:srgbClr val="F654DF"/>
              </a:solidFill>
            </a:endParaRPr>
          </a:p>
        </p:txBody>
      </p:sp>
      <p:sp>
        <p:nvSpPr>
          <p:cNvPr id="30747" name="Oval 27"/>
          <p:cNvSpPr>
            <a:spLocks noChangeArrowheads="1"/>
          </p:cNvSpPr>
          <p:nvPr/>
        </p:nvSpPr>
        <p:spPr bwMode="auto">
          <a:xfrm>
            <a:off x="7812088" y="2408238"/>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30748" name="Oval 28"/>
          <p:cNvSpPr>
            <a:spLocks noChangeArrowheads="1"/>
          </p:cNvSpPr>
          <p:nvPr/>
        </p:nvSpPr>
        <p:spPr bwMode="auto">
          <a:xfrm>
            <a:off x="7740650" y="2265363"/>
            <a:ext cx="71438" cy="71437"/>
          </a:xfrm>
          <a:prstGeom prst="ellipse">
            <a:avLst/>
          </a:prstGeom>
          <a:solidFill>
            <a:srgbClr val="66FF66"/>
          </a:solidFill>
          <a:ln w="9525" algn="ctr">
            <a:noFill/>
            <a:round/>
            <a:headEnd/>
            <a:tailEnd/>
          </a:ln>
        </p:spPr>
        <p:txBody>
          <a:bodyPr wrap="none" anchor="ctr"/>
          <a:lstStyle/>
          <a:p>
            <a:endParaRPr lang="en-US" sz="1800"/>
          </a:p>
        </p:txBody>
      </p:sp>
      <p:sp>
        <p:nvSpPr>
          <p:cNvPr id="30749" name="Oval 29"/>
          <p:cNvSpPr>
            <a:spLocks noChangeArrowheads="1"/>
          </p:cNvSpPr>
          <p:nvPr/>
        </p:nvSpPr>
        <p:spPr bwMode="auto">
          <a:xfrm>
            <a:off x="7453313" y="2265363"/>
            <a:ext cx="71437" cy="71437"/>
          </a:xfrm>
          <a:prstGeom prst="ellipse">
            <a:avLst/>
          </a:prstGeom>
          <a:solidFill>
            <a:srgbClr val="FF9900"/>
          </a:solidFill>
          <a:ln w="9525" algn="ctr">
            <a:noFill/>
            <a:round/>
            <a:headEnd/>
            <a:tailEnd/>
          </a:ln>
        </p:spPr>
        <p:txBody>
          <a:bodyPr wrap="none" anchor="ctr"/>
          <a:lstStyle/>
          <a:p>
            <a:endParaRPr lang="en-US" sz="1800"/>
          </a:p>
        </p:txBody>
      </p:sp>
      <p:sp>
        <p:nvSpPr>
          <p:cNvPr id="30750" name="Oval 30"/>
          <p:cNvSpPr>
            <a:spLocks noChangeArrowheads="1"/>
          </p:cNvSpPr>
          <p:nvPr/>
        </p:nvSpPr>
        <p:spPr bwMode="auto">
          <a:xfrm>
            <a:off x="7524750" y="2336800"/>
            <a:ext cx="71438" cy="71438"/>
          </a:xfrm>
          <a:prstGeom prst="ellipse">
            <a:avLst/>
          </a:prstGeom>
          <a:solidFill>
            <a:srgbClr val="FF9900"/>
          </a:solidFill>
          <a:ln w="9525" algn="ctr">
            <a:noFill/>
            <a:round/>
            <a:headEnd/>
            <a:tailEnd/>
          </a:ln>
        </p:spPr>
        <p:txBody>
          <a:bodyPr wrap="none" anchor="ctr"/>
          <a:lstStyle/>
          <a:p>
            <a:endParaRPr lang="en-US" sz="1800"/>
          </a:p>
        </p:txBody>
      </p:sp>
      <p:sp>
        <p:nvSpPr>
          <p:cNvPr id="30751" name="Oval 31"/>
          <p:cNvSpPr>
            <a:spLocks noChangeArrowheads="1"/>
          </p:cNvSpPr>
          <p:nvPr/>
        </p:nvSpPr>
        <p:spPr bwMode="auto">
          <a:xfrm>
            <a:off x="7596188" y="2552700"/>
            <a:ext cx="71437" cy="71438"/>
          </a:xfrm>
          <a:prstGeom prst="ellipse">
            <a:avLst/>
          </a:prstGeom>
          <a:solidFill>
            <a:srgbClr val="FF9900"/>
          </a:solidFill>
          <a:ln w="9525" algn="ctr">
            <a:noFill/>
            <a:round/>
            <a:headEnd/>
            <a:tailEnd/>
          </a:ln>
        </p:spPr>
        <p:txBody>
          <a:bodyPr wrap="none" anchor="ctr"/>
          <a:lstStyle/>
          <a:p>
            <a:endParaRPr lang="en-US" sz="1800"/>
          </a:p>
        </p:txBody>
      </p:sp>
      <p:sp>
        <p:nvSpPr>
          <p:cNvPr id="30752" name="Oval 32"/>
          <p:cNvSpPr>
            <a:spLocks noChangeArrowheads="1"/>
          </p:cNvSpPr>
          <p:nvPr/>
        </p:nvSpPr>
        <p:spPr bwMode="auto">
          <a:xfrm>
            <a:off x="7451725" y="2552700"/>
            <a:ext cx="71438" cy="71438"/>
          </a:xfrm>
          <a:prstGeom prst="ellipse">
            <a:avLst/>
          </a:prstGeom>
          <a:solidFill>
            <a:srgbClr val="66FF66"/>
          </a:solidFill>
          <a:ln w="9525" algn="ctr">
            <a:noFill/>
            <a:round/>
            <a:headEnd/>
            <a:tailEnd/>
          </a:ln>
        </p:spPr>
        <p:txBody>
          <a:bodyPr wrap="none" anchor="ctr"/>
          <a:lstStyle/>
          <a:p>
            <a:endParaRPr lang="en-US" sz="1800"/>
          </a:p>
        </p:txBody>
      </p:sp>
      <p:sp>
        <p:nvSpPr>
          <p:cNvPr id="30753" name="Oval 33"/>
          <p:cNvSpPr>
            <a:spLocks noChangeArrowheads="1"/>
          </p:cNvSpPr>
          <p:nvPr/>
        </p:nvSpPr>
        <p:spPr bwMode="auto">
          <a:xfrm>
            <a:off x="7812088" y="2552700"/>
            <a:ext cx="71437" cy="71438"/>
          </a:xfrm>
          <a:prstGeom prst="ellipse">
            <a:avLst/>
          </a:prstGeom>
          <a:solidFill>
            <a:srgbClr val="66FF66"/>
          </a:solidFill>
          <a:ln w="9525" algn="ctr">
            <a:noFill/>
            <a:round/>
            <a:headEnd/>
            <a:tailEnd/>
          </a:ln>
        </p:spPr>
        <p:txBody>
          <a:bodyPr wrap="none" anchor="ctr"/>
          <a:lstStyle/>
          <a:p>
            <a:endParaRPr lang="en-US" sz="1800"/>
          </a:p>
        </p:txBody>
      </p:sp>
      <p:sp>
        <p:nvSpPr>
          <p:cNvPr id="30754" name="Oval 34"/>
          <p:cNvSpPr>
            <a:spLocks noChangeArrowheads="1"/>
          </p:cNvSpPr>
          <p:nvPr/>
        </p:nvSpPr>
        <p:spPr bwMode="auto">
          <a:xfrm>
            <a:off x="7596188" y="2265363"/>
            <a:ext cx="71437" cy="71437"/>
          </a:xfrm>
          <a:prstGeom prst="ellipse">
            <a:avLst/>
          </a:prstGeom>
          <a:solidFill>
            <a:srgbClr val="66FF66"/>
          </a:solidFill>
          <a:ln w="9525" algn="ctr">
            <a:noFill/>
            <a:round/>
            <a:headEnd/>
            <a:tailEnd/>
          </a:ln>
        </p:spPr>
        <p:txBody>
          <a:bodyPr wrap="none" anchor="ctr"/>
          <a:lstStyle/>
          <a:p>
            <a:endParaRPr lang="en-US" sz="1800"/>
          </a:p>
        </p:txBody>
      </p:sp>
      <p:sp>
        <p:nvSpPr>
          <p:cNvPr id="30755" name="Rectangle 35"/>
          <p:cNvSpPr>
            <a:spLocks noChangeArrowheads="1"/>
          </p:cNvSpPr>
          <p:nvPr/>
        </p:nvSpPr>
        <p:spPr bwMode="auto">
          <a:xfrm>
            <a:off x="6443663" y="2684463"/>
            <a:ext cx="2592387" cy="369332"/>
          </a:xfrm>
          <a:prstGeom prst="rect">
            <a:avLst/>
          </a:prstGeom>
          <a:noFill/>
          <a:ln w="9525" algn="ctr">
            <a:noFill/>
            <a:miter lim="800000"/>
            <a:headEnd/>
            <a:tailEnd/>
          </a:ln>
        </p:spPr>
        <p:txBody>
          <a:bodyPr>
            <a:spAutoFit/>
          </a:bodyPr>
          <a:lstStyle/>
          <a:p>
            <a:pPr algn="ctr"/>
            <a:r>
              <a:rPr lang="en-US" sz="1800" b="0"/>
              <a:t>analyte mixture</a:t>
            </a:r>
          </a:p>
        </p:txBody>
      </p:sp>
      <p:sp>
        <p:nvSpPr>
          <p:cNvPr id="30756" name="Rectangle 36"/>
          <p:cNvSpPr>
            <a:spLocks noChangeArrowheads="1"/>
          </p:cNvSpPr>
          <p:nvPr/>
        </p:nvSpPr>
        <p:spPr bwMode="auto">
          <a:xfrm>
            <a:off x="3995738" y="3921125"/>
            <a:ext cx="1584325" cy="369332"/>
          </a:xfrm>
          <a:prstGeom prst="rect">
            <a:avLst/>
          </a:prstGeom>
          <a:noFill/>
          <a:ln w="9525" algn="ctr">
            <a:noFill/>
            <a:miter lim="800000"/>
            <a:headEnd/>
            <a:tailEnd/>
          </a:ln>
        </p:spPr>
        <p:txBody>
          <a:bodyPr>
            <a:spAutoFit/>
          </a:bodyPr>
          <a:lstStyle/>
          <a:p>
            <a:pPr algn="ctr"/>
            <a:r>
              <a:rPr lang="en-US" sz="1800" b="0"/>
              <a:t>column</a:t>
            </a:r>
          </a:p>
        </p:txBody>
      </p:sp>
      <p:sp>
        <p:nvSpPr>
          <p:cNvPr id="30757" name="Rectangle 37"/>
          <p:cNvSpPr>
            <a:spLocks noChangeArrowheads="1"/>
          </p:cNvSpPr>
          <p:nvPr/>
        </p:nvSpPr>
        <p:spPr bwMode="auto">
          <a:xfrm>
            <a:off x="3779838" y="1412875"/>
            <a:ext cx="2232025" cy="369332"/>
          </a:xfrm>
          <a:prstGeom prst="rect">
            <a:avLst/>
          </a:prstGeom>
          <a:noFill/>
          <a:ln w="9525" algn="ctr">
            <a:noFill/>
            <a:miter lim="800000"/>
            <a:headEnd/>
            <a:tailEnd/>
          </a:ln>
        </p:spPr>
        <p:txBody>
          <a:bodyPr>
            <a:spAutoFit/>
          </a:bodyPr>
          <a:lstStyle/>
          <a:p>
            <a:r>
              <a:rPr lang="en-US" sz="1800" b="0"/>
              <a:t>injection valve</a:t>
            </a:r>
          </a:p>
        </p:txBody>
      </p:sp>
      <p:sp>
        <p:nvSpPr>
          <p:cNvPr id="30758" name="Rectangle 38"/>
          <p:cNvSpPr>
            <a:spLocks noChangeArrowheads="1"/>
          </p:cNvSpPr>
          <p:nvPr/>
        </p:nvSpPr>
        <p:spPr bwMode="auto">
          <a:xfrm>
            <a:off x="4643438" y="2120900"/>
            <a:ext cx="433387" cy="504825"/>
          </a:xfrm>
          <a:prstGeom prst="rect">
            <a:avLst/>
          </a:prstGeom>
          <a:noFill/>
          <a:ln w="19050" algn="ctr">
            <a:solidFill>
              <a:schemeClr val="tx1"/>
            </a:solidFill>
            <a:miter lim="800000"/>
            <a:headEnd/>
            <a:tailEnd/>
          </a:ln>
        </p:spPr>
        <p:txBody>
          <a:bodyPr wrap="none" anchor="ctr"/>
          <a:lstStyle/>
          <a:p>
            <a:endParaRPr lang="en-US" sz="1800"/>
          </a:p>
        </p:txBody>
      </p:sp>
      <p:sp>
        <p:nvSpPr>
          <p:cNvPr id="30759" name="Line 39"/>
          <p:cNvSpPr>
            <a:spLocks noChangeShapeType="1"/>
          </p:cNvSpPr>
          <p:nvPr/>
        </p:nvSpPr>
        <p:spPr bwMode="auto">
          <a:xfrm flipV="1">
            <a:off x="6588125" y="4508500"/>
            <a:ext cx="0" cy="935038"/>
          </a:xfrm>
          <a:prstGeom prst="line">
            <a:avLst/>
          </a:prstGeom>
          <a:noFill/>
          <a:ln w="9525">
            <a:solidFill>
              <a:schemeClr val="tx1"/>
            </a:solidFill>
            <a:round/>
            <a:headEnd/>
            <a:tailEnd type="arrow" w="med" len="med"/>
          </a:ln>
        </p:spPr>
        <p:txBody>
          <a:bodyPr anchor="ctr"/>
          <a:lstStyle/>
          <a:p>
            <a:endParaRPr lang="en-US" sz="1800"/>
          </a:p>
        </p:txBody>
      </p:sp>
      <p:sp>
        <p:nvSpPr>
          <p:cNvPr id="30760" name="Line 40"/>
          <p:cNvSpPr>
            <a:spLocks noChangeShapeType="1"/>
          </p:cNvSpPr>
          <p:nvPr/>
        </p:nvSpPr>
        <p:spPr bwMode="auto">
          <a:xfrm>
            <a:off x="6588125" y="5443538"/>
            <a:ext cx="1800225" cy="1587"/>
          </a:xfrm>
          <a:prstGeom prst="line">
            <a:avLst/>
          </a:prstGeom>
          <a:noFill/>
          <a:ln w="9525">
            <a:solidFill>
              <a:schemeClr val="tx1"/>
            </a:solidFill>
            <a:round/>
            <a:headEnd/>
            <a:tailEnd type="arrow" w="med" len="med"/>
          </a:ln>
        </p:spPr>
        <p:txBody>
          <a:bodyPr anchor="ctr"/>
          <a:lstStyle/>
          <a:p>
            <a:endParaRPr lang="en-US" sz="1800"/>
          </a:p>
        </p:txBody>
      </p:sp>
      <p:sp>
        <p:nvSpPr>
          <p:cNvPr id="30761" name="Oval 41"/>
          <p:cNvSpPr>
            <a:spLocks noChangeArrowheads="1"/>
          </p:cNvSpPr>
          <p:nvPr/>
        </p:nvSpPr>
        <p:spPr bwMode="auto">
          <a:xfrm>
            <a:off x="6588125" y="6021388"/>
            <a:ext cx="71438" cy="71437"/>
          </a:xfrm>
          <a:prstGeom prst="ellipse">
            <a:avLst/>
          </a:prstGeom>
          <a:solidFill>
            <a:srgbClr val="66FF66"/>
          </a:solidFill>
          <a:ln w="9525" algn="ctr">
            <a:noFill/>
            <a:round/>
            <a:headEnd/>
            <a:tailEnd/>
          </a:ln>
        </p:spPr>
        <p:txBody>
          <a:bodyPr wrap="none" anchor="ctr"/>
          <a:lstStyle/>
          <a:p>
            <a:endParaRPr lang="en-US" sz="1800"/>
          </a:p>
        </p:txBody>
      </p:sp>
      <p:sp>
        <p:nvSpPr>
          <p:cNvPr id="43" name="Rectangle 2"/>
          <p:cNvSpPr>
            <a:spLocks noGrp="1" noChangeArrowheads="1"/>
          </p:cNvSpPr>
          <p:nvPr>
            <p:ph type="title"/>
          </p:nvPr>
        </p:nvSpPr>
        <p:spPr>
          <a:xfrm>
            <a:off x="0" y="0"/>
            <a:ext cx="7010400" cy="685800"/>
          </a:xfrm>
        </p:spPr>
        <p:txBody>
          <a:bodyPr/>
          <a:lstStyle/>
          <a:p>
            <a:pPr eaLnBrk="1" hangingPunct="1"/>
            <a:r>
              <a:rPr lang="en-US" sz="2600" dirty="0" smtClean="0"/>
              <a:t>HPLC (High Performance Liquid Chromatography)</a:t>
            </a:r>
          </a:p>
        </p:txBody>
      </p:sp>
      <p:sp>
        <p:nvSpPr>
          <p:cNvPr id="2" name="Slide Number Placeholder 1"/>
          <p:cNvSpPr>
            <a:spLocks noGrp="1"/>
          </p:cNvSpPr>
          <p:nvPr>
            <p:ph type="sldNum" sz="quarter" idx="10"/>
          </p:nvPr>
        </p:nvSpPr>
        <p:spPr/>
        <p:txBody>
          <a:bodyPr/>
          <a:lstStyle/>
          <a:p>
            <a:pPr>
              <a:defRPr/>
            </a:pPr>
            <a:fld id="{41B0E2A2-38C9-407E-9B30-D35E37AC93A0}" type="slidenum">
              <a:rPr lang="de-DE" smtClean="0"/>
              <a:pPr>
                <a:defRPr/>
              </a:pPr>
              <a:t>19</a:t>
            </a:fld>
            <a:endParaRPr lang="de-DE"/>
          </a:p>
        </p:txBody>
      </p:sp>
    </p:spTree>
    <p:extLst>
      <p:ext uri="{BB962C8B-B14F-4D97-AF65-F5344CB8AC3E}">
        <p14:creationId xmlns:p14="http://schemas.microsoft.com/office/powerpoint/2010/main" val="17015859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3505200"/>
            <a:ext cx="7772400" cy="2590800"/>
          </a:xfrm>
        </p:spPr>
        <p:txBody>
          <a:bodyPr/>
          <a:lstStyle/>
          <a:p>
            <a:pPr marL="342900" indent="-342900">
              <a:buFont typeface="Arial"/>
              <a:buChar char="•"/>
            </a:pPr>
            <a:r>
              <a:rPr lang="en-US" dirty="0"/>
              <a:t>History of chromatography</a:t>
            </a:r>
          </a:p>
          <a:p>
            <a:pPr marL="342900" indent="-342900">
              <a:buFont typeface="Arial"/>
              <a:buChar char="•"/>
            </a:pPr>
            <a:r>
              <a:rPr lang="en-US" dirty="0"/>
              <a:t>Add description and experiments (chalk </a:t>
            </a:r>
            <a:r>
              <a:rPr lang="en-US" dirty="0" err="1"/>
              <a:t>chrom</a:t>
            </a:r>
            <a:r>
              <a:rPr lang="en-US" dirty="0"/>
              <a:t>. video)?</a:t>
            </a:r>
          </a:p>
          <a:p>
            <a:pPr marL="342900" indent="-342900">
              <a:buFont typeface="Arial"/>
              <a:buChar char="•"/>
            </a:pPr>
            <a:r>
              <a:rPr lang="en-US" dirty="0"/>
              <a:t>Types of chromatography (TLC, LC, GC)</a:t>
            </a:r>
          </a:p>
          <a:p>
            <a:pPr marL="342900" indent="-342900">
              <a:buFont typeface="Arial"/>
              <a:buChar char="•"/>
            </a:pPr>
            <a:r>
              <a:rPr lang="en-US" dirty="0"/>
              <a:t>Separation principles (RP, SAX, SEC)</a:t>
            </a:r>
          </a:p>
          <a:p>
            <a:pPr marL="342900" indent="-342900">
              <a:buFont typeface="Arial"/>
              <a:buChar char="•"/>
            </a:pPr>
            <a:r>
              <a:rPr lang="en-US" dirty="0" smtClean="0"/>
              <a:t>Model </a:t>
            </a:r>
            <a:r>
              <a:rPr lang="en-US" dirty="0"/>
              <a:t>of theoretical plates, simulation, plate number, capacity</a:t>
            </a:r>
          </a:p>
          <a:p>
            <a:pPr marL="342900" indent="-342900">
              <a:buFont typeface="Arial"/>
              <a:buChar char="•"/>
            </a:pPr>
            <a:r>
              <a:rPr lang="en-US" dirty="0"/>
              <a:t>Peak shapes and properties, </a:t>
            </a:r>
            <a:r>
              <a:rPr lang="en-US" dirty="0" smtClean="0"/>
              <a:t>asymmetry</a:t>
            </a:r>
            <a:endParaRPr lang="en-US" dirty="0"/>
          </a:p>
        </p:txBody>
      </p:sp>
      <p:sp>
        <p:nvSpPr>
          <p:cNvPr id="4" name="Title 3"/>
          <p:cNvSpPr>
            <a:spLocks noGrp="1"/>
          </p:cNvSpPr>
          <p:nvPr>
            <p:ph type="title"/>
          </p:nvPr>
        </p:nvSpPr>
        <p:spPr/>
        <p:txBody>
          <a:bodyPr/>
          <a:lstStyle/>
          <a:p>
            <a:r>
              <a:rPr lang="en-US" dirty="0" smtClean="0"/>
              <a:t>LU 2A - </a:t>
            </a:r>
            <a:r>
              <a:rPr lang="en-US" dirty="0" err="1" smtClean="0"/>
              <a:t>CHromatography</a:t>
            </a:r>
            <a:endParaRPr lang="en-US" dirty="0"/>
          </a:p>
        </p:txBody>
      </p:sp>
    </p:spTree>
    <p:extLst>
      <p:ext uri="{BB962C8B-B14F-4D97-AF65-F5344CB8AC3E}">
        <p14:creationId xmlns:p14="http://schemas.microsoft.com/office/powerpoint/2010/main" val="40400633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HPLC</a:t>
            </a:r>
            <a:endParaRPr lang="en-US" dirty="0"/>
          </a:p>
        </p:txBody>
      </p:sp>
      <p:sp>
        <p:nvSpPr>
          <p:cNvPr id="9" name="Content Placeholder 8"/>
          <p:cNvSpPr>
            <a:spLocks noGrp="1"/>
          </p:cNvSpPr>
          <p:nvPr>
            <p:ph idx="1"/>
          </p:nvPr>
        </p:nvSpPr>
        <p:spPr/>
        <p:txBody>
          <a:bodyPr/>
          <a:lstStyle/>
          <a:p>
            <a:pPr marL="0" indent="0" algn="ctr">
              <a:buNone/>
            </a:pPr>
            <a:r>
              <a:rPr lang="en-US" dirty="0" smtClean="0"/>
              <a:t>Schematic representation of a modern HPLC system</a:t>
            </a:r>
            <a:endParaRPr lang="en-US" dirty="0"/>
          </a:p>
        </p:txBody>
      </p:sp>
      <p:sp>
        <p:nvSpPr>
          <p:cNvPr id="4" name="Slide Number Placeholder 3"/>
          <p:cNvSpPr>
            <a:spLocks noGrp="1"/>
          </p:cNvSpPr>
          <p:nvPr>
            <p:ph type="sldNum" sz="quarter" idx="10"/>
          </p:nvPr>
        </p:nvSpPr>
        <p:spPr/>
        <p:txBody>
          <a:bodyPr/>
          <a:lstStyle/>
          <a:p>
            <a:pPr>
              <a:defRPr/>
            </a:pPr>
            <a:fld id="{41B0E2A2-38C9-407E-9B30-D35E37AC93A0}" type="slidenum">
              <a:rPr lang="de-DE" smtClean="0"/>
              <a:pPr>
                <a:defRPr/>
              </a:pPr>
              <a:t>20</a:t>
            </a:fld>
            <a:endParaRPr lang="de-DE"/>
          </a:p>
        </p:txBody>
      </p:sp>
      <p:sp>
        <p:nvSpPr>
          <p:cNvPr id="6" name="TextBox 5"/>
          <p:cNvSpPr txBox="1"/>
          <p:nvPr/>
        </p:nvSpPr>
        <p:spPr>
          <a:xfrm>
            <a:off x="27800" y="6611779"/>
            <a:ext cx="6205068" cy="246221"/>
          </a:xfrm>
          <a:prstGeom prst="rect">
            <a:avLst/>
          </a:prstGeom>
          <a:noFill/>
        </p:spPr>
        <p:txBody>
          <a:bodyPr wrap="none" rtlCol="0">
            <a:spAutoFit/>
          </a:bodyPr>
          <a:lstStyle/>
          <a:p>
            <a:r>
              <a:rPr lang="en-US" sz="1000" b="0" dirty="0" err="1" smtClean="0"/>
              <a:t>Yassine</a:t>
            </a:r>
            <a:r>
              <a:rPr lang="en-US" sz="1000" b="0" dirty="0" smtClean="0"/>
              <a:t> </a:t>
            </a:r>
            <a:r>
              <a:rPr lang="en-US" sz="1000" b="0" dirty="0" err="1" smtClean="0"/>
              <a:t>Mrabet</a:t>
            </a:r>
            <a:r>
              <a:rPr lang="en-US" sz="1000" b="0" dirty="0"/>
              <a:t>; http://</a:t>
            </a:r>
            <a:r>
              <a:rPr lang="en-US" sz="1000" b="0" dirty="0" err="1"/>
              <a:t>en.wikipedia.org</a:t>
            </a:r>
            <a:r>
              <a:rPr lang="en-US" sz="1000" b="0" dirty="0"/>
              <a:t>/wiki/</a:t>
            </a:r>
            <a:r>
              <a:rPr lang="en-US" sz="1000" b="0" dirty="0" err="1"/>
              <a:t>Chromatography#mediaviewer</a:t>
            </a:r>
            <a:r>
              <a:rPr lang="en-US" sz="1000" b="0" dirty="0"/>
              <a:t>/</a:t>
            </a:r>
            <a:r>
              <a:rPr lang="en-US" sz="1000" b="0" dirty="0" err="1"/>
              <a:t>File:Preparative_HPLC.svg</a:t>
            </a:r>
            <a:endParaRPr lang="en-US" sz="1000" b="0" dirty="0"/>
          </a:p>
        </p:txBody>
      </p:sp>
      <p:pic>
        <p:nvPicPr>
          <p:cNvPr id="7" name="Picture 6" descr="Preparative_HPLC.pdf"/>
          <p:cNvPicPr>
            <a:picLocks noChangeAspect="1"/>
          </p:cNvPicPr>
          <p:nvPr/>
        </p:nvPicPr>
        <p:blipFill rotWithShape="1">
          <a:blip r:embed="rId3">
            <a:extLst>
              <a:ext uri="{28A0092B-C50C-407E-A947-70E740481C1C}">
                <a14:useLocalDpi xmlns:a14="http://schemas.microsoft.com/office/drawing/2010/main" val="0"/>
              </a:ext>
            </a:extLst>
          </a:blip>
          <a:srcRect l="3326" t="4427" r="2785" b="24755"/>
          <a:stretch/>
        </p:blipFill>
        <p:spPr>
          <a:xfrm>
            <a:off x="228600" y="1752600"/>
            <a:ext cx="8585312" cy="4581377"/>
          </a:xfrm>
          <a:prstGeom prst="rect">
            <a:avLst/>
          </a:prstGeom>
        </p:spPr>
      </p:pic>
    </p:spTree>
    <p:extLst>
      <p:ext uri="{BB962C8B-B14F-4D97-AF65-F5344CB8AC3E}">
        <p14:creationId xmlns:p14="http://schemas.microsoft.com/office/powerpoint/2010/main" val="15533796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775" y="4036999"/>
            <a:ext cx="4284000" cy="269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en-US" dirty="0" smtClean="0"/>
              <a:t>Detectors Used for HPLC</a:t>
            </a:r>
            <a:endParaRPr lang="en-US" dirty="0"/>
          </a:p>
        </p:txBody>
      </p:sp>
      <p:sp>
        <p:nvSpPr>
          <p:cNvPr id="3" name="Inhaltsplatzhalter 2"/>
          <p:cNvSpPr>
            <a:spLocks noGrp="1"/>
          </p:cNvSpPr>
          <p:nvPr>
            <p:ph idx="1"/>
          </p:nvPr>
        </p:nvSpPr>
        <p:spPr/>
        <p:txBody>
          <a:bodyPr/>
          <a:lstStyle/>
          <a:p>
            <a:r>
              <a:rPr lang="en-US" sz="2400" dirty="0" smtClean="0"/>
              <a:t>Detectors registers the components </a:t>
            </a:r>
            <a:r>
              <a:rPr lang="en-US" sz="2400" smtClean="0"/>
              <a:t>as they </a:t>
            </a:r>
            <a:r>
              <a:rPr lang="en-US" sz="2400" dirty="0" smtClean="0"/>
              <a:t>elute off the column</a:t>
            </a:r>
          </a:p>
          <a:p>
            <a:r>
              <a:rPr lang="en-US" sz="2400" dirty="0" smtClean="0"/>
              <a:t>Common detectors use</a:t>
            </a:r>
          </a:p>
          <a:p>
            <a:pPr lvl="1"/>
            <a:r>
              <a:rPr lang="en-US" sz="1800" dirty="0" smtClean="0"/>
              <a:t>Light absorption (photometric detector)</a:t>
            </a:r>
          </a:p>
          <a:p>
            <a:pPr lvl="1"/>
            <a:r>
              <a:rPr lang="en-US" sz="1800" dirty="0" smtClean="0"/>
              <a:t>Fluorescence</a:t>
            </a:r>
          </a:p>
          <a:p>
            <a:pPr lvl="1"/>
            <a:r>
              <a:rPr lang="en-US" sz="1800" dirty="0" smtClean="0"/>
              <a:t>Change in diffraction index</a:t>
            </a:r>
          </a:p>
          <a:p>
            <a:pPr lvl="1"/>
            <a:r>
              <a:rPr lang="en-US" sz="2000" dirty="0" smtClean="0"/>
              <a:t>Mass spectrometers</a:t>
            </a:r>
          </a:p>
          <a:p>
            <a:r>
              <a:rPr lang="en-US" sz="2400" dirty="0" smtClean="0"/>
              <a:t>Detector registers some sort of intensity as function of time</a:t>
            </a:r>
          </a:p>
          <a:p>
            <a:r>
              <a:rPr lang="en-US" sz="2400" dirty="0" smtClean="0"/>
              <a:t>Detector response over time is called a </a:t>
            </a:r>
            <a:r>
              <a:rPr lang="en-US" sz="2400" b="1" dirty="0" smtClean="0">
                <a:solidFill>
                  <a:srgbClr val="D06B20"/>
                </a:solidFill>
              </a:rPr>
              <a:t>chromatogram</a:t>
            </a:r>
          </a:p>
          <a:p>
            <a:pPr marL="457200" lvl="1" indent="0">
              <a:buNone/>
            </a:pPr>
            <a:endParaRPr lang="en-US" sz="2400" dirty="0"/>
          </a:p>
        </p:txBody>
      </p:sp>
      <p:sp>
        <p:nvSpPr>
          <p:cNvPr id="4" name="Textfeld 3"/>
          <p:cNvSpPr txBox="1"/>
          <p:nvPr/>
        </p:nvSpPr>
        <p:spPr>
          <a:xfrm>
            <a:off x="3103350" y="6648649"/>
            <a:ext cx="3200400" cy="276999"/>
          </a:xfrm>
          <a:prstGeom prst="rect">
            <a:avLst/>
          </a:prstGeom>
          <a:noFill/>
        </p:spPr>
        <p:txBody>
          <a:bodyPr wrap="square" rtlCol="0">
            <a:spAutoFit/>
          </a:bodyPr>
          <a:lstStyle/>
          <a:p>
            <a:pPr algn="ctr"/>
            <a:r>
              <a:rPr lang="en-US" sz="1200" b="0" dirty="0" smtClean="0">
                <a:solidFill>
                  <a:schemeClr val="tx1"/>
                </a:solidFill>
              </a:rPr>
              <a:t>Retention time</a:t>
            </a:r>
            <a:endParaRPr lang="en-US" sz="1200" b="0" dirty="0">
              <a:solidFill>
                <a:schemeClr val="tx1"/>
              </a:solidFill>
            </a:endParaRPr>
          </a:p>
        </p:txBody>
      </p:sp>
      <p:sp>
        <p:nvSpPr>
          <p:cNvPr id="6" name="Textfeld 5"/>
          <p:cNvSpPr txBox="1"/>
          <p:nvPr/>
        </p:nvSpPr>
        <p:spPr>
          <a:xfrm rot="16200000">
            <a:off x="671900" y="5195500"/>
            <a:ext cx="3200400" cy="276999"/>
          </a:xfrm>
          <a:prstGeom prst="rect">
            <a:avLst/>
          </a:prstGeom>
          <a:noFill/>
        </p:spPr>
        <p:txBody>
          <a:bodyPr wrap="square" rtlCol="0">
            <a:spAutoFit/>
          </a:bodyPr>
          <a:lstStyle/>
          <a:p>
            <a:pPr algn="ctr"/>
            <a:r>
              <a:rPr lang="en-US" sz="1200" b="0" dirty="0" smtClean="0">
                <a:solidFill>
                  <a:schemeClr val="tx1"/>
                </a:solidFill>
              </a:rPr>
              <a:t>Intensity [</a:t>
            </a:r>
            <a:r>
              <a:rPr lang="en-US" sz="1200" b="0" dirty="0" err="1" smtClean="0">
                <a:solidFill>
                  <a:schemeClr val="tx1"/>
                </a:solidFill>
              </a:rPr>
              <a:t>a.u</a:t>
            </a:r>
            <a:r>
              <a:rPr lang="en-US" sz="1200" b="0" dirty="0" smtClean="0">
                <a:solidFill>
                  <a:schemeClr val="tx1"/>
                </a:solidFill>
              </a:rPr>
              <a:t>.]</a:t>
            </a:r>
            <a:endParaRPr lang="en-US" sz="1200" b="0" dirty="0">
              <a:solidFill>
                <a:schemeClr val="tx1"/>
              </a:solidFill>
            </a:endParaRPr>
          </a:p>
        </p:txBody>
      </p:sp>
      <p:sp>
        <p:nvSpPr>
          <p:cNvPr id="5" name="Slide Number Placeholder 4"/>
          <p:cNvSpPr>
            <a:spLocks noGrp="1"/>
          </p:cNvSpPr>
          <p:nvPr>
            <p:ph type="sldNum" sz="quarter" idx="10"/>
          </p:nvPr>
        </p:nvSpPr>
        <p:spPr/>
        <p:txBody>
          <a:bodyPr/>
          <a:lstStyle/>
          <a:p>
            <a:pPr>
              <a:defRPr/>
            </a:pPr>
            <a:fld id="{41B0E2A2-38C9-407E-9B30-D35E37AC93A0}" type="slidenum">
              <a:rPr lang="de-DE" smtClean="0"/>
              <a:pPr>
                <a:defRPr/>
              </a:pPr>
              <a:t>21</a:t>
            </a:fld>
            <a:endParaRPr lang="de-DE"/>
          </a:p>
        </p:txBody>
      </p:sp>
    </p:spTree>
    <p:extLst>
      <p:ext uri="{BB962C8B-B14F-4D97-AF65-F5344CB8AC3E}">
        <p14:creationId xmlns:p14="http://schemas.microsoft.com/office/powerpoint/2010/main" val="18053679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Good HPLC performance</a:t>
            </a:r>
            <a:endParaRPr lang="en-US" dirty="0"/>
          </a:p>
        </p:txBody>
      </p:sp>
      <p:sp>
        <p:nvSpPr>
          <p:cNvPr id="3" name="Inhaltsplatzhalter 2"/>
          <p:cNvSpPr>
            <a:spLocks noGrp="1"/>
          </p:cNvSpPr>
          <p:nvPr>
            <p:ph idx="1"/>
          </p:nvPr>
        </p:nvSpPr>
        <p:spPr>
          <a:xfrm>
            <a:off x="75400" y="826975"/>
            <a:ext cx="9068600" cy="5410200"/>
          </a:xfrm>
        </p:spPr>
        <p:txBody>
          <a:bodyPr/>
          <a:lstStyle/>
          <a:p>
            <a:r>
              <a:rPr lang="en-US" sz="2500" dirty="0" smtClean="0"/>
              <a:t>Find an optimal balance between the components’ affinity for the stationary phase and the solubility of the components in the mobile phase</a:t>
            </a:r>
          </a:p>
          <a:p>
            <a:pPr lvl="1"/>
            <a:r>
              <a:rPr lang="en-US" sz="2200" dirty="0"/>
              <a:t>Different components should migrate at different rates</a:t>
            </a:r>
          </a:p>
          <a:p>
            <a:pPr lvl="1"/>
            <a:r>
              <a:rPr lang="en-US" sz="2200" dirty="0"/>
              <a:t>Narrow elution </a:t>
            </a:r>
            <a:r>
              <a:rPr lang="en-US" sz="2200" dirty="0" smtClean="0"/>
              <a:t>peak </a:t>
            </a:r>
            <a:r>
              <a:rPr lang="en-US" sz="2200" dirty="0"/>
              <a:t>of different components</a:t>
            </a:r>
          </a:p>
          <a:p>
            <a:pPr lvl="1"/>
            <a:r>
              <a:rPr lang="en-US" sz="2200" dirty="0"/>
              <a:t>Ideally elution </a:t>
            </a:r>
            <a:r>
              <a:rPr lang="en-US" sz="2200" dirty="0" smtClean="0"/>
              <a:t>peaks of </a:t>
            </a:r>
            <a:r>
              <a:rPr lang="en-US" sz="2200" dirty="0"/>
              <a:t>different components should not </a:t>
            </a:r>
            <a:r>
              <a:rPr lang="en-US" sz="2200" dirty="0" smtClean="0"/>
              <a:t>overlap</a:t>
            </a:r>
            <a:endParaRPr lang="en-US" sz="2200" dirty="0"/>
          </a:p>
          <a:p>
            <a:r>
              <a:rPr lang="en-US" sz="2500" b="1" dirty="0" smtClean="0">
                <a:solidFill>
                  <a:srgbClr val="D06B20"/>
                </a:solidFill>
              </a:rPr>
              <a:t>Challenge</a:t>
            </a:r>
          </a:p>
          <a:p>
            <a:pPr lvl="1"/>
            <a:r>
              <a:rPr lang="en-US" sz="2200" dirty="0" smtClean="0"/>
              <a:t>Achieve different rates of migration for the different components</a:t>
            </a:r>
          </a:p>
          <a:p>
            <a:pPr lvl="1"/>
            <a:r>
              <a:rPr lang="en-US" sz="2200" dirty="0" smtClean="0"/>
              <a:t>Narrow elution peaks</a:t>
            </a:r>
          </a:p>
          <a:p>
            <a:r>
              <a:rPr lang="en-US" sz="2500" b="1" dirty="0" smtClean="0">
                <a:solidFill>
                  <a:srgbClr val="D06B20"/>
                </a:solidFill>
              </a:rPr>
              <a:t>Difficulties</a:t>
            </a:r>
            <a:endParaRPr lang="en-US" sz="2500" b="1" dirty="0">
              <a:solidFill>
                <a:srgbClr val="D06B20"/>
              </a:solidFill>
            </a:endParaRPr>
          </a:p>
          <a:p>
            <a:pPr lvl="1"/>
            <a:r>
              <a:rPr lang="en-US" sz="2200" dirty="0" smtClean="0"/>
              <a:t>Noise. </a:t>
            </a:r>
            <a:r>
              <a:rPr lang="en-US" sz="2200" i="1" dirty="0" smtClean="0"/>
              <a:t>Signal-to-noise</a:t>
            </a:r>
            <a:r>
              <a:rPr lang="en-US" sz="2200" dirty="0" smtClean="0"/>
              <a:t> ratios can be used to quantify how well a real signal can be differentiated from background signal </a:t>
            </a:r>
          </a:p>
          <a:p>
            <a:pPr lvl="1"/>
            <a:r>
              <a:rPr lang="en-US" sz="2200" dirty="0" smtClean="0"/>
              <a:t>Baseline drift. The baseline is recorded when only the mobile phase elutes. This can vary over time.</a:t>
            </a:r>
          </a:p>
          <a:p>
            <a:pPr marL="457200" lvl="1" indent="0">
              <a:buNone/>
            </a:pPr>
            <a:endParaRPr lang="en-US" dirty="0"/>
          </a:p>
        </p:txBody>
      </p:sp>
      <p:sp>
        <p:nvSpPr>
          <p:cNvPr id="4" name="Slide Number Placeholder 3"/>
          <p:cNvSpPr>
            <a:spLocks noGrp="1"/>
          </p:cNvSpPr>
          <p:nvPr>
            <p:ph type="sldNum" sz="quarter" idx="10"/>
          </p:nvPr>
        </p:nvSpPr>
        <p:spPr/>
        <p:txBody>
          <a:bodyPr/>
          <a:lstStyle/>
          <a:p>
            <a:pPr>
              <a:defRPr/>
            </a:pPr>
            <a:fld id="{41B0E2A2-38C9-407E-9B30-D35E37AC93A0}" type="slidenum">
              <a:rPr lang="de-DE" smtClean="0"/>
              <a:pPr>
                <a:defRPr/>
              </a:pPr>
              <a:t>22</a:t>
            </a:fld>
            <a:endParaRPr lang="de-DE"/>
          </a:p>
        </p:txBody>
      </p:sp>
    </p:spTree>
    <p:extLst>
      <p:ext uri="{BB962C8B-B14F-4D97-AF65-F5344CB8AC3E}">
        <p14:creationId xmlns:p14="http://schemas.microsoft.com/office/powerpoint/2010/main" val="24774765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HPLC </a:t>
            </a:r>
            <a:r>
              <a:rPr lang="en-US" dirty="0"/>
              <a:t>P</a:t>
            </a:r>
            <a:r>
              <a:rPr lang="en-US" dirty="0" smtClean="0"/>
              <a:t>erformance</a:t>
            </a:r>
            <a:endParaRPr lang="en-US" dirty="0"/>
          </a:p>
        </p:txBody>
      </p:sp>
      <p:sp>
        <p:nvSpPr>
          <p:cNvPr id="7" name="Inhaltsplatzhalter 6"/>
          <p:cNvSpPr>
            <a:spLocks noGrp="1"/>
          </p:cNvSpPr>
          <p:nvPr>
            <p:ph idx="1"/>
          </p:nvPr>
        </p:nvSpPr>
        <p:spPr>
          <a:xfrm>
            <a:off x="152400" y="1676400"/>
            <a:ext cx="4343400" cy="5410200"/>
          </a:xfrm>
        </p:spPr>
        <p:txBody>
          <a:bodyPr/>
          <a:lstStyle/>
          <a:p>
            <a:pPr marL="285750" indent="-285750">
              <a:buFont typeface="Arial" pitchFamily="34" charset="0"/>
              <a:buChar char="•"/>
            </a:pPr>
            <a:r>
              <a:rPr lang="en-US" sz="2000" dirty="0"/>
              <a:t>Peaks are well </a:t>
            </a:r>
            <a:r>
              <a:rPr lang="en-US" sz="2000" dirty="0" smtClean="0"/>
              <a:t>separated</a:t>
            </a:r>
            <a:endParaRPr lang="en-US" sz="2000" dirty="0"/>
          </a:p>
          <a:p>
            <a:pPr marL="285750" indent="-285750">
              <a:buFont typeface="Arial" pitchFamily="34" charset="0"/>
              <a:buChar char="•"/>
            </a:pPr>
            <a:r>
              <a:rPr lang="en-US" sz="2000" dirty="0"/>
              <a:t>Peaks are sharp </a:t>
            </a:r>
          </a:p>
          <a:p>
            <a:pPr marL="285750" indent="-285750">
              <a:buFont typeface="Arial" pitchFamily="34" charset="0"/>
              <a:buChar char="•"/>
            </a:pPr>
            <a:r>
              <a:rPr lang="en-US" sz="2000" dirty="0"/>
              <a:t>Peaks come down to baseline</a:t>
            </a:r>
          </a:p>
          <a:p>
            <a:endParaRPr lang="en-US" dirty="0"/>
          </a:p>
        </p:txBody>
      </p:sp>
      <p:sp>
        <p:nvSpPr>
          <p:cNvPr id="3" name="Slide Number Placeholder 2"/>
          <p:cNvSpPr>
            <a:spLocks noGrp="1"/>
          </p:cNvSpPr>
          <p:nvPr>
            <p:ph type="sldNum" sz="quarter" idx="10"/>
          </p:nvPr>
        </p:nvSpPr>
        <p:spPr/>
        <p:txBody>
          <a:bodyPr/>
          <a:lstStyle/>
          <a:p>
            <a:pPr>
              <a:defRPr/>
            </a:pPr>
            <a:fld id="{41B0E2A2-38C9-407E-9B30-D35E37AC93A0}" type="slidenum">
              <a:rPr lang="de-DE" smtClean="0"/>
              <a:pPr>
                <a:defRPr/>
              </a:pPr>
              <a:t>23</a:t>
            </a:fld>
            <a:endParaRPr lang="de-DE"/>
          </a:p>
        </p:txBody>
      </p:sp>
      <p:sp>
        <p:nvSpPr>
          <p:cNvPr id="6" name="Textplatzhalter 5"/>
          <p:cNvSpPr>
            <a:spLocks noGrp="1"/>
          </p:cNvSpPr>
          <p:nvPr>
            <p:ph type="body" idx="4294967295"/>
          </p:nvPr>
        </p:nvSpPr>
        <p:spPr>
          <a:xfrm>
            <a:off x="0" y="1112838"/>
            <a:ext cx="4040188" cy="639762"/>
          </a:xfrm>
        </p:spPr>
        <p:txBody>
          <a:bodyPr/>
          <a:lstStyle/>
          <a:p>
            <a:pPr marL="0" indent="0" algn="ctr">
              <a:buNone/>
            </a:pPr>
            <a:r>
              <a:rPr lang="en-US" b="1" dirty="0" smtClean="0">
                <a:solidFill>
                  <a:srgbClr val="D06B20"/>
                </a:solidFill>
              </a:rPr>
              <a:t>Good separation</a:t>
            </a:r>
            <a:endParaRPr lang="en-US" b="1" dirty="0">
              <a:solidFill>
                <a:srgbClr val="D06B20"/>
              </a:solidFill>
            </a:endParaRPr>
          </a:p>
        </p:txBody>
      </p:sp>
      <p:sp>
        <p:nvSpPr>
          <p:cNvPr id="8" name="Textplatzhalter 7"/>
          <p:cNvSpPr>
            <a:spLocks noGrp="1"/>
          </p:cNvSpPr>
          <p:nvPr>
            <p:ph type="body" sz="quarter" idx="4294967295"/>
          </p:nvPr>
        </p:nvSpPr>
        <p:spPr>
          <a:xfrm>
            <a:off x="5102225" y="1112838"/>
            <a:ext cx="4041775" cy="639762"/>
          </a:xfrm>
        </p:spPr>
        <p:txBody>
          <a:bodyPr/>
          <a:lstStyle/>
          <a:p>
            <a:pPr marL="0" indent="0" algn="ctr">
              <a:buNone/>
            </a:pPr>
            <a:r>
              <a:rPr lang="en-US" b="1" dirty="0" smtClean="0">
                <a:solidFill>
                  <a:srgbClr val="D06B20"/>
                </a:solidFill>
              </a:rPr>
              <a:t>Poor separation</a:t>
            </a:r>
            <a:endParaRPr lang="en-US" b="1" dirty="0">
              <a:solidFill>
                <a:srgbClr val="D06B20"/>
              </a:solidFill>
            </a:endParaRPr>
          </a:p>
        </p:txBody>
      </p:sp>
      <p:sp>
        <p:nvSpPr>
          <p:cNvPr id="9" name="Inhaltsplatzhalter 8"/>
          <p:cNvSpPr>
            <a:spLocks noGrp="1"/>
          </p:cNvSpPr>
          <p:nvPr>
            <p:ph sz="quarter" idx="4294967295"/>
          </p:nvPr>
        </p:nvSpPr>
        <p:spPr>
          <a:xfrm>
            <a:off x="5102225" y="1752600"/>
            <a:ext cx="4041775" cy="4572000"/>
          </a:xfrm>
        </p:spPr>
        <p:txBody>
          <a:bodyPr/>
          <a:lstStyle/>
          <a:p>
            <a:r>
              <a:rPr lang="en-US" sz="2000" dirty="0" smtClean="0"/>
              <a:t>Peaks are not well resolved</a:t>
            </a:r>
          </a:p>
          <a:p>
            <a:r>
              <a:rPr lang="en-US" sz="2000" dirty="0" smtClean="0"/>
              <a:t>Baseline is drifting upwards</a:t>
            </a:r>
            <a:endParaRPr lang="en-US" sz="2000" dirty="0"/>
          </a:p>
        </p:txBody>
      </p:sp>
      <p:sp>
        <p:nvSpPr>
          <p:cNvPr id="11" name="Textplatzhalter 10"/>
          <p:cNvSpPr>
            <a:spLocks noGrp="1"/>
          </p:cNvSpPr>
          <p:nvPr>
            <p:ph type="body" sz="quarter" idx="4294967295"/>
          </p:nvPr>
        </p:nvSpPr>
        <p:spPr>
          <a:xfrm>
            <a:off x="-24185" y="6614506"/>
            <a:ext cx="4572000" cy="211138"/>
          </a:xfrm>
        </p:spPr>
        <p:txBody>
          <a:bodyPr/>
          <a:lstStyle/>
          <a:p>
            <a:pPr marL="0" indent="0">
              <a:buNone/>
            </a:pPr>
            <a:r>
              <a:rPr lang="en-US" sz="1000" dirty="0">
                <a:hlinkClick r:id="rId2"/>
              </a:rPr>
              <a:t>epharmacist.blogspot.com/2008_04_01_archive.html</a:t>
            </a:r>
            <a:endParaRPr lang="en-US" sz="1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24200"/>
            <a:ext cx="2895600" cy="343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1050" y="3484276"/>
            <a:ext cx="2362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3229275"/>
            <a:ext cx="29337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2226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HPLC methods</a:t>
            </a:r>
            <a:endParaRPr lang="en-US" dirty="0"/>
          </a:p>
        </p:txBody>
      </p:sp>
      <p:sp>
        <p:nvSpPr>
          <p:cNvPr id="9" name="Inhaltsplatzhalter 8"/>
          <p:cNvSpPr>
            <a:spLocks noGrp="1"/>
          </p:cNvSpPr>
          <p:nvPr>
            <p:ph idx="1"/>
          </p:nvPr>
        </p:nvSpPr>
        <p:spPr/>
        <p:txBody>
          <a:bodyPr/>
          <a:lstStyle/>
          <a:p>
            <a:r>
              <a:rPr lang="en-US" sz="2800" dirty="0" smtClean="0"/>
              <a:t>Essential components are</a:t>
            </a:r>
          </a:p>
          <a:p>
            <a:pPr lvl="1"/>
            <a:r>
              <a:rPr lang="en-US" sz="2600" b="1" dirty="0" smtClean="0">
                <a:solidFill>
                  <a:schemeClr val="accent5"/>
                </a:solidFill>
              </a:rPr>
              <a:t>Stationary phase</a:t>
            </a:r>
          </a:p>
          <a:p>
            <a:pPr lvl="2"/>
            <a:r>
              <a:rPr lang="en-US" dirty="0" smtClean="0"/>
              <a:t>Interaction of stationary </a:t>
            </a:r>
            <a:r>
              <a:rPr lang="en-US" dirty="0"/>
              <a:t>phase with components</a:t>
            </a:r>
          </a:p>
          <a:p>
            <a:pPr lvl="1"/>
            <a:r>
              <a:rPr lang="en-US" sz="2600" b="1" dirty="0" smtClean="0">
                <a:solidFill>
                  <a:srgbClr val="D06B20"/>
                </a:solidFill>
              </a:rPr>
              <a:t>Mobile phase</a:t>
            </a:r>
          </a:p>
          <a:p>
            <a:pPr lvl="2"/>
            <a:r>
              <a:rPr lang="en-US" sz="2200" dirty="0"/>
              <a:t>Solubility of components in mobile phase  </a:t>
            </a:r>
            <a:endParaRPr lang="en-US" sz="2200" dirty="0" smtClean="0"/>
          </a:p>
          <a:p>
            <a:endParaRPr lang="en-US" sz="2800" dirty="0" smtClean="0"/>
          </a:p>
          <a:p>
            <a:r>
              <a:rPr lang="en-US" sz="2800" dirty="0" smtClean="0"/>
              <a:t>Most common HPLC methods </a:t>
            </a:r>
          </a:p>
          <a:p>
            <a:pPr lvl="1"/>
            <a:r>
              <a:rPr lang="en-US" sz="2600" dirty="0" smtClean="0"/>
              <a:t>Reversed-phase (RP) chromatography</a:t>
            </a:r>
          </a:p>
          <a:p>
            <a:pPr lvl="1"/>
            <a:r>
              <a:rPr lang="en-US" sz="2600" dirty="0" smtClean="0"/>
              <a:t>Strong </a:t>
            </a:r>
            <a:r>
              <a:rPr lang="en-US" sz="2600" dirty="0" err="1" smtClean="0"/>
              <a:t>cation</a:t>
            </a:r>
            <a:r>
              <a:rPr lang="en-US" sz="2600" dirty="0" smtClean="0"/>
              <a:t>/anion exchange (SCX/SAX) chromatography</a:t>
            </a:r>
          </a:p>
          <a:p>
            <a:pPr lvl="1"/>
            <a:r>
              <a:rPr lang="en-US" sz="2100" dirty="0" smtClean="0"/>
              <a:t>Affinity chromatography</a:t>
            </a:r>
          </a:p>
          <a:p>
            <a:pPr lvl="1"/>
            <a:r>
              <a:rPr lang="en-US" sz="2100" dirty="0" smtClean="0"/>
              <a:t>Size exclusion chromatography</a:t>
            </a:r>
          </a:p>
        </p:txBody>
      </p:sp>
      <p:sp>
        <p:nvSpPr>
          <p:cNvPr id="3" name="Slide Number Placeholder 2"/>
          <p:cNvSpPr>
            <a:spLocks noGrp="1"/>
          </p:cNvSpPr>
          <p:nvPr>
            <p:ph type="sldNum" sz="quarter" idx="10"/>
          </p:nvPr>
        </p:nvSpPr>
        <p:spPr/>
        <p:txBody>
          <a:bodyPr/>
          <a:lstStyle/>
          <a:p>
            <a:pPr>
              <a:defRPr/>
            </a:pPr>
            <a:fld id="{41B0E2A2-38C9-407E-9B30-D35E37AC93A0}" type="slidenum">
              <a:rPr lang="de-DE" smtClean="0"/>
              <a:pPr>
                <a:defRPr/>
              </a:pPr>
              <a:t>24</a:t>
            </a:fld>
            <a:endParaRPr lang="de-DE"/>
          </a:p>
        </p:txBody>
      </p:sp>
    </p:spTree>
    <p:extLst>
      <p:ext uri="{BB962C8B-B14F-4D97-AF65-F5344CB8AC3E}">
        <p14:creationId xmlns:p14="http://schemas.microsoft.com/office/powerpoint/2010/main" val="39614482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Reversed-Phase </a:t>
            </a:r>
            <a:r>
              <a:rPr lang="en-US" dirty="0"/>
              <a:t>C</a:t>
            </a:r>
            <a:r>
              <a:rPr lang="en-US" dirty="0" smtClean="0"/>
              <a:t>hromatography</a:t>
            </a:r>
            <a:endParaRPr lang="en-US" dirty="0"/>
          </a:p>
        </p:txBody>
      </p:sp>
      <p:sp>
        <p:nvSpPr>
          <p:cNvPr id="3" name="Inhaltsplatzhalter 2"/>
          <p:cNvSpPr>
            <a:spLocks noGrp="1"/>
          </p:cNvSpPr>
          <p:nvPr>
            <p:ph idx="1"/>
          </p:nvPr>
        </p:nvSpPr>
        <p:spPr>
          <a:xfrm>
            <a:off x="152400" y="914400"/>
            <a:ext cx="8839200" cy="5410200"/>
          </a:xfrm>
        </p:spPr>
        <p:txBody>
          <a:bodyPr/>
          <a:lstStyle/>
          <a:p>
            <a:r>
              <a:rPr lang="en-US" sz="2800" b="1" dirty="0" smtClean="0">
                <a:solidFill>
                  <a:srgbClr val="D06B20"/>
                </a:solidFill>
              </a:rPr>
              <a:t>Stationary phase</a:t>
            </a:r>
            <a:r>
              <a:rPr lang="en-US" sz="2800" dirty="0" smtClean="0"/>
              <a:t> </a:t>
            </a:r>
          </a:p>
          <a:p>
            <a:pPr lvl="1"/>
            <a:r>
              <a:rPr lang="en-US" sz="2400" dirty="0" smtClean="0"/>
              <a:t>surface-modified silica (most commonly alkyl chains: (C</a:t>
            </a:r>
            <a:r>
              <a:rPr lang="en-US" sz="2400" baseline="-25000" dirty="0" smtClean="0"/>
              <a:t>4</a:t>
            </a:r>
            <a:r>
              <a:rPr lang="en-US" sz="2400" dirty="0" smtClean="0"/>
              <a:t>, C</a:t>
            </a:r>
            <a:r>
              <a:rPr lang="en-US" sz="2400" baseline="-25000" dirty="0" smtClean="0"/>
              <a:t>8</a:t>
            </a:r>
            <a:r>
              <a:rPr lang="en-US" sz="2400" dirty="0" smtClean="0"/>
              <a:t> or C</a:t>
            </a:r>
            <a:r>
              <a:rPr lang="en-US" sz="2400" baseline="-25000" dirty="0" smtClean="0"/>
              <a:t>18</a:t>
            </a:r>
            <a:r>
              <a:rPr lang="en-US" sz="2400" dirty="0" smtClean="0"/>
              <a:t>); </a:t>
            </a:r>
            <a:r>
              <a:rPr lang="en-US" sz="2400" dirty="0"/>
              <a:t>c</a:t>
            </a:r>
            <a:r>
              <a:rPr lang="en-US" sz="2400" dirty="0" smtClean="0"/>
              <a:t>omparable to fatty acid chains)</a:t>
            </a:r>
          </a:p>
          <a:p>
            <a:pPr lvl="1"/>
            <a:r>
              <a:rPr lang="en-US" sz="2400" dirty="0"/>
              <a:t>‘Reversed phase’ – while silica is generally </a:t>
            </a:r>
            <a:r>
              <a:rPr lang="en-US" sz="2400" dirty="0" smtClean="0"/>
              <a:t>hydrophilic, the hydrophobic modifications turn it into a hydrophobic phase</a:t>
            </a:r>
          </a:p>
          <a:p>
            <a:r>
              <a:rPr lang="en-US" sz="2800" b="1" dirty="0" smtClean="0">
                <a:solidFill>
                  <a:srgbClr val="D06B20"/>
                </a:solidFill>
              </a:rPr>
              <a:t>Mobile phase </a:t>
            </a:r>
            <a:r>
              <a:rPr lang="en-US" sz="2800" dirty="0" smtClean="0"/>
              <a:t>(</a:t>
            </a:r>
            <a:r>
              <a:rPr lang="en-US" sz="2800" b="1" dirty="0" smtClean="0">
                <a:solidFill>
                  <a:srgbClr val="D06B20"/>
                </a:solidFill>
              </a:rPr>
              <a:t>eluent</a:t>
            </a:r>
            <a:r>
              <a:rPr lang="en-US" sz="2800" dirty="0" smtClean="0"/>
              <a:t>)</a:t>
            </a:r>
          </a:p>
          <a:p>
            <a:pPr lvl="1"/>
            <a:r>
              <a:rPr lang="en-US" sz="2400" dirty="0" smtClean="0"/>
              <a:t>Usually a mixture of water and an organic solvent (e.g., acetonitrile [ACN])</a:t>
            </a:r>
          </a:p>
          <a:p>
            <a:pPr lvl="1"/>
            <a:r>
              <a:rPr lang="en-US" sz="2400" dirty="0" smtClean="0"/>
              <a:t>Composition of the eluent usually changes (‘</a:t>
            </a:r>
            <a:r>
              <a:rPr lang="en-US" sz="2400" b="1" dirty="0" smtClean="0">
                <a:solidFill>
                  <a:srgbClr val="D06B20"/>
                </a:solidFill>
              </a:rPr>
              <a:t>gradient</a:t>
            </a:r>
            <a:r>
              <a:rPr lang="en-US" sz="2400" dirty="0" smtClean="0"/>
              <a:t>’) with time</a:t>
            </a:r>
          </a:p>
          <a:p>
            <a:pPr lvl="1"/>
            <a:r>
              <a:rPr lang="en-US" sz="2400" dirty="0" smtClean="0"/>
              <a:t>Start with hydrophilic eluent (mostly water)</a:t>
            </a:r>
          </a:p>
          <a:p>
            <a:pPr lvl="1"/>
            <a:r>
              <a:rPr lang="en-US" sz="2400" dirty="0" smtClean="0"/>
              <a:t>Higher ACN content towards the end to elute hydrophobic peptides ‘sticking’ to the column)</a:t>
            </a:r>
            <a:endParaRPr lang="en-US" sz="2400" b="1" dirty="0" smtClean="0">
              <a:solidFill>
                <a:srgbClr val="D06B20"/>
              </a:solidFill>
            </a:endParaRPr>
          </a:p>
        </p:txBody>
      </p:sp>
      <p:sp>
        <p:nvSpPr>
          <p:cNvPr id="6" name="Slide Number Placeholder 5"/>
          <p:cNvSpPr>
            <a:spLocks noGrp="1"/>
          </p:cNvSpPr>
          <p:nvPr>
            <p:ph type="sldNum" sz="quarter" idx="10"/>
          </p:nvPr>
        </p:nvSpPr>
        <p:spPr/>
        <p:txBody>
          <a:bodyPr/>
          <a:lstStyle/>
          <a:p>
            <a:pPr>
              <a:defRPr/>
            </a:pPr>
            <a:fld id="{41B0E2A2-38C9-407E-9B30-D35E37AC93A0}" type="slidenum">
              <a:rPr lang="de-DE" smtClean="0"/>
              <a:pPr>
                <a:defRPr/>
              </a:pPr>
              <a:t>25</a:t>
            </a:fld>
            <a:endParaRPr lang="de-DE"/>
          </a:p>
        </p:txBody>
      </p:sp>
    </p:spTree>
    <p:extLst>
      <p:ext uri="{BB962C8B-B14F-4D97-AF65-F5344CB8AC3E}">
        <p14:creationId xmlns:p14="http://schemas.microsoft.com/office/powerpoint/2010/main" val="29943916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 y="76200"/>
            <a:ext cx="7772400" cy="685800"/>
          </a:xfrm>
        </p:spPr>
        <p:txBody>
          <a:bodyPr/>
          <a:lstStyle/>
          <a:p>
            <a:r>
              <a:rPr lang="en-US" sz="2800" dirty="0" smtClean="0"/>
              <a:t>Strong </a:t>
            </a:r>
            <a:r>
              <a:rPr lang="en-US" sz="2800" dirty="0" err="1" smtClean="0"/>
              <a:t>Cation</a:t>
            </a:r>
            <a:r>
              <a:rPr lang="en-US" sz="2800" dirty="0" smtClean="0"/>
              <a:t> </a:t>
            </a:r>
            <a:r>
              <a:rPr lang="en-US" sz="2800" dirty="0"/>
              <a:t>Exchange (SCX</a:t>
            </a:r>
            <a:r>
              <a:rPr lang="en-US" sz="2800" dirty="0" smtClean="0"/>
              <a:t>) Chromatography</a:t>
            </a:r>
            <a:endParaRPr lang="en-US" sz="2800" dirty="0"/>
          </a:p>
        </p:txBody>
      </p:sp>
      <p:sp>
        <p:nvSpPr>
          <p:cNvPr id="3" name="Inhaltsplatzhalter 2"/>
          <p:cNvSpPr>
            <a:spLocks noGrp="1"/>
          </p:cNvSpPr>
          <p:nvPr>
            <p:ph idx="1"/>
          </p:nvPr>
        </p:nvSpPr>
        <p:spPr/>
        <p:txBody>
          <a:bodyPr/>
          <a:lstStyle/>
          <a:p>
            <a:r>
              <a:rPr lang="en-US" sz="2800" dirty="0" smtClean="0"/>
              <a:t>Opposite charges attract each other</a:t>
            </a:r>
          </a:p>
          <a:p>
            <a:r>
              <a:rPr lang="en-US" sz="2800" dirty="0" smtClean="0"/>
              <a:t>Net charge of a peptide depends on pH</a:t>
            </a:r>
          </a:p>
          <a:p>
            <a:r>
              <a:rPr lang="en-US" sz="2800" dirty="0" smtClean="0"/>
              <a:t>Stationary phase is an SCX</a:t>
            </a:r>
          </a:p>
          <a:p>
            <a:pPr lvl="1"/>
            <a:r>
              <a:rPr lang="en-US" sz="2600" dirty="0"/>
              <a:t>Surface modified by sulfonic acid groups (neg. charged at pH </a:t>
            </a:r>
            <a:r>
              <a:rPr lang="en-US" sz="2600" dirty="0" smtClean="0"/>
              <a:t>above </a:t>
            </a:r>
            <a:r>
              <a:rPr lang="en-US" sz="2600" dirty="0"/>
              <a:t>2-3</a:t>
            </a:r>
            <a:r>
              <a:rPr lang="en-US" sz="2600" dirty="0" smtClean="0"/>
              <a:t>)</a:t>
            </a:r>
          </a:p>
          <a:p>
            <a:r>
              <a:rPr lang="en-US" sz="2800" dirty="0" smtClean="0"/>
              <a:t>Peptides </a:t>
            </a:r>
            <a:r>
              <a:rPr lang="en-US" sz="2800" dirty="0"/>
              <a:t>injected at low </a:t>
            </a:r>
            <a:r>
              <a:rPr lang="en-US" sz="2800" dirty="0" smtClean="0"/>
              <a:t>pH </a:t>
            </a:r>
            <a:r>
              <a:rPr lang="en-US" sz="2800" dirty="0"/>
              <a:t>(~3), thus positively charged (</a:t>
            </a:r>
            <a:r>
              <a:rPr lang="en-US" sz="2800" dirty="0" err="1" smtClean="0"/>
              <a:t>cations</a:t>
            </a:r>
            <a:r>
              <a:rPr lang="en-US" sz="2800" dirty="0" smtClean="0"/>
              <a:t>)</a:t>
            </a:r>
          </a:p>
          <a:p>
            <a:r>
              <a:rPr lang="en-US" sz="2800" dirty="0" smtClean="0"/>
              <a:t>The </a:t>
            </a:r>
            <a:r>
              <a:rPr lang="en-US" sz="2800" dirty="0"/>
              <a:t>more positive </a:t>
            </a:r>
            <a:r>
              <a:rPr lang="en-US" sz="2800" dirty="0" smtClean="0"/>
              <a:t>the charges </a:t>
            </a:r>
            <a:r>
              <a:rPr lang="en-US" sz="2800" dirty="0"/>
              <a:t>– the stronger the </a:t>
            </a:r>
            <a:r>
              <a:rPr lang="en-US" sz="2800" dirty="0" smtClean="0"/>
              <a:t>interaction</a:t>
            </a:r>
          </a:p>
          <a:p>
            <a:r>
              <a:rPr lang="en-US" sz="2800" dirty="0" smtClean="0"/>
              <a:t>For elution, increase ionic strength within solution B (using salt)</a:t>
            </a:r>
          </a:p>
        </p:txBody>
      </p:sp>
      <p:sp>
        <p:nvSpPr>
          <p:cNvPr id="6" name="Slide Number Placeholder 5"/>
          <p:cNvSpPr>
            <a:spLocks noGrp="1"/>
          </p:cNvSpPr>
          <p:nvPr>
            <p:ph type="sldNum" sz="quarter" idx="10"/>
          </p:nvPr>
        </p:nvSpPr>
        <p:spPr/>
        <p:txBody>
          <a:bodyPr/>
          <a:lstStyle/>
          <a:p>
            <a:pPr>
              <a:defRPr/>
            </a:pPr>
            <a:fld id="{41B0E2A2-38C9-407E-9B30-D35E37AC93A0}" type="slidenum">
              <a:rPr lang="de-DE" smtClean="0"/>
              <a:pPr>
                <a:defRPr/>
              </a:pPr>
              <a:t>26</a:t>
            </a:fld>
            <a:endParaRPr lang="de-DE"/>
          </a:p>
        </p:txBody>
      </p:sp>
    </p:spTree>
    <p:extLst>
      <p:ext uri="{BB962C8B-B14F-4D97-AF65-F5344CB8AC3E}">
        <p14:creationId xmlns:p14="http://schemas.microsoft.com/office/powerpoint/2010/main" val="8163463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smtClean="0"/>
              <a:t>Multidimensional Chromatography</a:t>
            </a:r>
            <a:endParaRPr lang="en-US" sz="3200" dirty="0"/>
          </a:p>
        </p:txBody>
      </p:sp>
      <p:sp>
        <p:nvSpPr>
          <p:cNvPr id="3" name="Inhaltsplatzhalter 2"/>
          <p:cNvSpPr>
            <a:spLocks noGrp="1"/>
          </p:cNvSpPr>
          <p:nvPr>
            <p:ph idx="1"/>
          </p:nvPr>
        </p:nvSpPr>
        <p:spPr/>
        <p:txBody>
          <a:bodyPr/>
          <a:lstStyle/>
          <a:p>
            <a:r>
              <a:rPr lang="en-US" dirty="0" smtClean="0"/>
              <a:t>To increase the separation power two or more different separation techniques can be used in series</a:t>
            </a:r>
          </a:p>
          <a:p>
            <a:r>
              <a:rPr lang="en-US" dirty="0" smtClean="0"/>
              <a:t>For proteomics this is called </a:t>
            </a:r>
            <a:r>
              <a:rPr lang="en-US" dirty="0" err="1" smtClean="0"/>
              <a:t>MudPIT</a:t>
            </a:r>
            <a:r>
              <a:rPr lang="en-US" dirty="0" smtClean="0"/>
              <a:t> (multidimensional protein identification technology)</a:t>
            </a:r>
          </a:p>
          <a:p>
            <a:pPr lvl="1"/>
            <a:r>
              <a:rPr lang="de-DE" dirty="0"/>
              <a:t>Wolters DA, </a:t>
            </a:r>
            <a:r>
              <a:rPr lang="de-DE" dirty="0" err="1"/>
              <a:t>Washburn</a:t>
            </a:r>
            <a:r>
              <a:rPr lang="de-DE" dirty="0"/>
              <a:t> MP, Yates JR, 73[23]: </a:t>
            </a:r>
            <a:r>
              <a:rPr lang="de-DE" dirty="0" smtClean="0"/>
              <a:t>5683-90. Analytical Chemistry. 2001</a:t>
            </a:r>
            <a:endParaRPr lang="en-US" dirty="0"/>
          </a:p>
        </p:txBody>
      </p:sp>
      <p:sp>
        <p:nvSpPr>
          <p:cNvPr id="6" name="Slide Number Placeholder 5"/>
          <p:cNvSpPr>
            <a:spLocks noGrp="1"/>
          </p:cNvSpPr>
          <p:nvPr>
            <p:ph type="sldNum" sz="quarter" idx="10"/>
          </p:nvPr>
        </p:nvSpPr>
        <p:spPr/>
        <p:txBody>
          <a:bodyPr/>
          <a:lstStyle/>
          <a:p>
            <a:pPr>
              <a:defRPr/>
            </a:pPr>
            <a:fld id="{41B0E2A2-38C9-407E-9B30-D35E37AC93A0}" type="slidenum">
              <a:rPr lang="de-DE" smtClean="0"/>
              <a:pPr>
                <a:defRPr/>
              </a:pPr>
              <a:t>27</a:t>
            </a:fld>
            <a:endParaRPr lang="de-DE"/>
          </a:p>
        </p:txBody>
      </p:sp>
    </p:spTree>
    <p:extLst>
      <p:ext uri="{BB962C8B-B14F-4D97-AF65-F5344CB8AC3E}">
        <p14:creationId xmlns:p14="http://schemas.microsoft.com/office/powerpoint/2010/main" val="38370082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uppieren 48"/>
          <p:cNvGrpSpPr/>
          <p:nvPr/>
        </p:nvGrpSpPr>
        <p:grpSpPr>
          <a:xfrm>
            <a:off x="1534633" y="4648200"/>
            <a:ext cx="6771167" cy="1909966"/>
            <a:chOff x="1534633" y="4648200"/>
            <a:chExt cx="6771167" cy="1909966"/>
          </a:xfrm>
        </p:grpSpPr>
        <p:grpSp>
          <p:nvGrpSpPr>
            <p:cNvPr id="46" name="Gruppieren 45"/>
            <p:cNvGrpSpPr/>
            <p:nvPr/>
          </p:nvGrpSpPr>
          <p:grpSpPr>
            <a:xfrm>
              <a:off x="1605956" y="4648200"/>
              <a:ext cx="6699844" cy="1796901"/>
              <a:chOff x="1605956" y="4876800"/>
              <a:chExt cx="6699844" cy="1796901"/>
            </a:xfrm>
          </p:grpSpPr>
          <p:grpSp>
            <p:nvGrpSpPr>
              <p:cNvPr id="26" name="Gruppieren 25"/>
              <p:cNvGrpSpPr>
                <a:grpSpLocks noChangeAspect="1"/>
              </p:cNvGrpSpPr>
              <p:nvPr/>
            </p:nvGrpSpPr>
            <p:grpSpPr>
              <a:xfrm>
                <a:off x="1605956" y="4876800"/>
                <a:ext cx="6699844" cy="1656561"/>
                <a:chOff x="2021260" y="4070536"/>
                <a:chExt cx="5726364" cy="1415864"/>
              </a:xfrm>
            </p:grpSpPr>
            <p:pic>
              <p:nvPicPr>
                <p:cNvPr id="9" name="Picture 3"/>
                <p:cNvPicPr>
                  <a:picLocks noChangeAspect="1" noChangeArrowheads="1"/>
                </p:cNvPicPr>
                <p:nvPr/>
              </p:nvPicPr>
              <p:blipFill>
                <a:blip r:embed="rId2" cstate="print"/>
                <a:srcRect/>
                <a:stretch>
                  <a:fillRect/>
                </a:stretch>
              </p:blipFill>
              <p:spPr bwMode="auto">
                <a:xfrm>
                  <a:off x="2021260" y="4070536"/>
                  <a:ext cx="2628000" cy="1415864"/>
                </a:xfrm>
                <a:prstGeom prst="rect">
                  <a:avLst/>
                </a:prstGeom>
                <a:noFill/>
                <a:ln w="9525">
                  <a:noFill/>
                  <a:miter lim="800000"/>
                  <a:headEnd/>
                  <a:tailEnd/>
                </a:ln>
              </p:spPr>
            </p:pic>
            <p:pic>
              <p:nvPicPr>
                <p:cNvPr id="12" name="Picture 3"/>
                <p:cNvPicPr>
                  <a:picLocks noChangeAspect="1" noChangeArrowheads="1"/>
                </p:cNvPicPr>
                <p:nvPr/>
              </p:nvPicPr>
              <p:blipFill>
                <a:blip r:embed="rId2" cstate="print"/>
                <a:srcRect/>
                <a:stretch>
                  <a:fillRect/>
                </a:stretch>
              </p:blipFill>
              <p:spPr bwMode="auto">
                <a:xfrm>
                  <a:off x="4458600" y="4070536"/>
                  <a:ext cx="3289024" cy="1415864"/>
                </a:xfrm>
                <a:prstGeom prst="rect">
                  <a:avLst/>
                </a:prstGeom>
                <a:noFill/>
                <a:ln w="9525">
                  <a:noFill/>
                  <a:miter lim="800000"/>
                  <a:headEnd/>
                  <a:tailEnd/>
                </a:ln>
              </p:spPr>
            </p:pic>
            <p:sp>
              <p:nvSpPr>
                <p:cNvPr id="14" name="Rechteck 13"/>
                <p:cNvSpPr/>
                <p:nvPr/>
              </p:nvSpPr>
              <p:spPr bwMode="auto">
                <a:xfrm>
                  <a:off x="2133599" y="4072148"/>
                  <a:ext cx="5557088" cy="1301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5" name="Rechteck 14"/>
                <p:cNvSpPr/>
                <p:nvPr/>
              </p:nvSpPr>
              <p:spPr bwMode="auto">
                <a:xfrm>
                  <a:off x="4458600" y="4126676"/>
                  <a:ext cx="189600" cy="12835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cxnSp>
              <p:nvCxnSpPr>
                <p:cNvPr id="17" name="Gerade Verbindung 16"/>
                <p:cNvCxnSpPr/>
                <p:nvPr/>
              </p:nvCxnSpPr>
              <p:spPr bwMode="auto">
                <a:xfrm flipH="1">
                  <a:off x="4499958" y="5243814"/>
                  <a:ext cx="36000" cy="108000"/>
                </a:xfrm>
                <a:prstGeom prst="line">
                  <a:avLst/>
                </a:prstGeom>
                <a:noFill/>
                <a:ln w="9525" cap="flat" cmpd="sng" algn="ctr">
                  <a:solidFill>
                    <a:srgbClr val="0000CC"/>
                  </a:solidFill>
                  <a:prstDash val="solid"/>
                  <a:round/>
                  <a:headEnd type="none" w="med" len="med"/>
                  <a:tailEnd type="none" w="med" len="med"/>
                </a:ln>
                <a:effectLst/>
              </p:spPr>
            </p:cxnSp>
            <p:cxnSp>
              <p:nvCxnSpPr>
                <p:cNvPr id="19" name="Gerade Verbindung 18"/>
                <p:cNvCxnSpPr/>
                <p:nvPr/>
              </p:nvCxnSpPr>
              <p:spPr bwMode="auto">
                <a:xfrm flipH="1">
                  <a:off x="4555180" y="5251862"/>
                  <a:ext cx="36000" cy="108000"/>
                </a:xfrm>
                <a:prstGeom prst="line">
                  <a:avLst/>
                </a:prstGeom>
                <a:noFill/>
                <a:ln w="9525" cap="flat" cmpd="sng" algn="ctr">
                  <a:solidFill>
                    <a:srgbClr val="0000CC"/>
                  </a:solidFill>
                  <a:prstDash val="solid"/>
                  <a:round/>
                  <a:headEnd type="none" w="med" len="med"/>
                  <a:tailEnd type="none" w="med" len="med"/>
                </a:ln>
                <a:effectLst/>
              </p:spPr>
            </p:cxnSp>
          </p:grpSp>
          <p:cxnSp>
            <p:nvCxnSpPr>
              <p:cNvPr id="28" name="Gerade Verbindung mit Pfeil 27"/>
              <p:cNvCxnSpPr/>
              <p:nvPr/>
            </p:nvCxnSpPr>
            <p:spPr bwMode="auto">
              <a:xfrm>
                <a:off x="2863240" y="5693345"/>
                <a:ext cx="630000" cy="0"/>
              </a:xfrm>
              <a:prstGeom prst="straightConnector1">
                <a:avLst/>
              </a:prstGeom>
              <a:noFill/>
              <a:ln w="9525" cap="flat" cmpd="sng" algn="ctr">
                <a:solidFill>
                  <a:schemeClr val="tx1"/>
                </a:solidFill>
                <a:prstDash val="solid"/>
                <a:round/>
                <a:headEnd type="arrow" w="med" len="med"/>
                <a:tailEnd type="arrow"/>
              </a:ln>
              <a:effectLst/>
            </p:spPr>
          </p:cxnSp>
          <p:sp>
            <p:nvSpPr>
              <p:cNvPr id="29" name="Rechteck 28"/>
              <p:cNvSpPr/>
              <p:nvPr/>
            </p:nvSpPr>
            <p:spPr>
              <a:xfrm>
                <a:off x="2958152" y="5584434"/>
                <a:ext cx="479618" cy="400110"/>
              </a:xfrm>
              <a:prstGeom prst="rect">
                <a:avLst/>
              </a:prstGeom>
            </p:spPr>
            <p:txBody>
              <a:bodyPr wrap="none">
                <a:spAutoFit/>
              </a:bodyPr>
              <a:lstStyle/>
              <a:p>
                <a:r>
                  <a:rPr lang="en-US" sz="2000" b="0" dirty="0" err="1">
                    <a:solidFill>
                      <a:schemeClr val="tx1"/>
                    </a:solidFill>
                  </a:rPr>
                  <a:t>w</a:t>
                </a:r>
                <a:r>
                  <a:rPr lang="en-US" sz="2000" b="0" baseline="-25000" dirty="0" err="1">
                    <a:solidFill>
                      <a:schemeClr val="tx1"/>
                    </a:solidFill>
                  </a:rPr>
                  <a:t>h</a:t>
                </a:r>
                <a:endParaRPr lang="en-US" sz="2000" b="0" dirty="0">
                  <a:solidFill>
                    <a:schemeClr val="tx1"/>
                  </a:solidFill>
                </a:endParaRPr>
              </a:p>
            </p:txBody>
          </p:sp>
          <p:cxnSp>
            <p:nvCxnSpPr>
              <p:cNvPr id="30" name="Gerade Verbindung mit Pfeil 29"/>
              <p:cNvCxnSpPr/>
              <p:nvPr/>
            </p:nvCxnSpPr>
            <p:spPr bwMode="auto">
              <a:xfrm>
                <a:off x="2376371" y="6360713"/>
                <a:ext cx="1548000" cy="0"/>
              </a:xfrm>
              <a:prstGeom prst="straightConnector1">
                <a:avLst/>
              </a:prstGeom>
              <a:noFill/>
              <a:ln w="9525" cap="flat" cmpd="sng" algn="ctr">
                <a:solidFill>
                  <a:schemeClr val="tx1"/>
                </a:solidFill>
                <a:prstDash val="solid"/>
                <a:round/>
                <a:headEnd type="arrow" w="med" len="med"/>
                <a:tailEnd type="arrow"/>
              </a:ln>
              <a:effectLst/>
            </p:spPr>
          </p:cxnSp>
          <p:sp>
            <p:nvSpPr>
              <p:cNvPr id="31" name="Rechteck 30"/>
              <p:cNvSpPr/>
              <p:nvPr/>
            </p:nvSpPr>
            <p:spPr>
              <a:xfrm>
                <a:off x="3390466" y="6273591"/>
                <a:ext cx="470000" cy="400110"/>
              </a:xfrm>
              <a:prstGeom prst="rect">
                <a:avLst/>
              </a:prstGeom>
            </p:spPr>
            <p:txBody>
              <a:bodyPr wrap="none">
                <a:spAutoFit/>
              </a:bodyPr>
              <a:lstStyle/>
              <a:p>
                <a:r>
                  <a:rPr lang="en-US" sz="2000" b="0" dirty="0" err="1" smtClean="0">
                    <a:solidFill>
                      <a:schemeClr val="tx1"/>
                    </a:solidFill>
                  </a:rPr>
                  <a:t>w</a:t>
                </a:r>
                <a:r>
                  <a:rPr lang="en-US" sz="2000" b="0" baseline="-25000" dirty="0" err="1" smtClean="0">
                    <a:solidFill>
                      <a:schemeClr val="tx1"/>
                    </a:solidFill>
                  </a:rPr>
                  <a:t>b</a:t>
                </a:r>
                <a:endParaRPr lang="en-US" sz="2000" b="0" dirty="0">
                  <a:solidFill>
                    <a:schemeClr val="tx1"/>
                  </a:solidFill>
                </a:endParaRPr>
              </a:p>
            </p:txBody>
          </p:sp>
          <p:cxnSp>
            <p:nvCxnSpPr>
              <p:cNvPr id="32" name="Gerade Verbindung mit Pfeil 31"/>
              <p:cNvCxnSpPr/>
              <p:nvPr/>
            </p:nvCxnSpPr>
            <p:spPr bwMode="auto">
              <a:xfrm>
                <a:off x="3191840" y="4982568"/>
                <a:ext cx="3204000" cy="0"/>
              </a:xfrm>
              <a:prstGeom prst="straightConnector1">
                <a:avLst/>
              </a:prstGeom>
              <a:noFill/>
              <a:ln w="9525" cap="flat" cmpd="sng" algn="ctr">
                <a:solidFill>
                  <a:schemeClr val="tx1"/>
                </a:solidFill>
                <a:prstDash val="solid"/>
                <a:round/>
                <a:headEnd type="arrow" w="med" len="med"/>
                <a:tailEnd type="arrow"/>
              </a:ln>
              <a:effectLst/>
            </p:spPr>
          </p:cxnSp>
          <p:sp>
            <p:nvSpPr>
              <p:cNvPr id="33" name="Rechteck 32"/>
              <p:cNvSpPr/>
              <p:nvPr/>
            </p:nvSpPr>
            <p:spPr>
              <a:xfrm>
                <a:off x="4321806" y="4989384"/>
                <a:ext cx="492443" cy="400110"/>
              </a:xfrm>
              <a:prstGeom prst="rect">
                <a:avLst/>
              </a:prstGeom>
            </p:spPr>
            <p:txBody>
              <a:bodyPr wrap="none">
                <a:spAutoFit/>
              </a:bodyPr>
              <a:lstStyle/>
              <a:p>
                <a:r>
                  <a:rPr lang="el-GR" sz="2000" b="0" dirty="0" smtClean="0">
                    <a:solidFill>
                      <a:schemeClr val="tx1"/>
                    </a:solidFill>
                  </a:rPr>
                  <a:t>Δ</a:t>
                </a:r>
                <a:r>
                  <a:rPr lang="en-US" sz="2000" b="0" dirty="0" smtClean="0">
                    <a:solidFill>
                      <a:schemeClr val="tx1"/>
                    </a:solidFill>
                  </a:rPr>
                  <a:t>D</a:t>
                </a:r>
                <a:endParaRPr lang="en-US" sz="2000" b="0" dirty="0">
                  <a:solidFill>
                    <a:schemeClr val="tx1"/>
                  </a:solidFill>
                </a:endParaRPr>
              </a:p>
            </p:txBody>
          </p:sp>
          <p:cxnSp>
            <p:nvCxnSpPr>
              <p:cNvPr id="35" name="Gerade Verbindung 34"/>
              <p:cNvCxnSpPr/>
              <p:nvPr/>
            </p:nvCxnSpPr>
            <p:spPr bwMode="auto">
              <a:xfrm>
                <a:off x="6423748" y="5066142"/>
                <a:ext cx="0" cy="1244011"/>
              </a:xfrm>
              <a:prstGeom prst="line">
                <a:avLst/>
              </a:prstGeom>
              <a:noFill/>
              <a:ln w="9525" cap="flat" cmpd="sng" algn="ctr">
                <a:solidFill>
                  <a:schemeClr val="tx1"/>
                </a:solidFill>
                <a:prstDash val="dash"/>
                <a:round/>
                <a:headEnd type="none" w="med" len="med"/>
                <a:tailEnd type="none" w="med" len="med"/>
              </a:ln>
              <a:effectLst/>
            </p:spPr>
          </p:cxnSp>
          <p:cxnSp>
            <p:nvCxnSpPr>
              <p:cNvPr id="36" name="Gerade Verbindung mit Pfeil 35"/>
              <p:cNvCxnSpPr/>
              <p:nvPr/>
            </p:nvCxnSpPr>
            <p:spPr bwMode="auto">
              <a:xfrm>
                <a:off x="5286600" y="6359342"/>
                <a:ext cx="2160000" cy="0"/>
              </a:xfrm>
              <a:prstGeom prst="straightConnector1">
                <a:avLst/>
              </a:prstGeom>
              <a:noFill/>
              <a:ln w="9525" cap="flat" cmpd="sng" algn="ctr">
                <a:solidFill>
                  <a:schemeClr val="tx1"/>
                </a:solidFill>
                <a:prstDash val="solid"/>
                <a:round/>
                <a:headEnd type="arrow" w="med" len="med"/>
                <a:tailEnd type="arrow"/>
              </a:ln>
              <a:effectLst/>
            </p:spPr>
          </p:cxnSp>
          <p:sp>
            <p:nvSpPr>
              <p:cNvPr id="37" name="Rechteck 36"/>
              <p:cNvSpPr/>
              <p:nvPr/>
            </p:nvSpPr>
            <p:spPr>
              <a:xfrm>
                <a:off x="6518072" y="6269009"/>
                <a:ext cx="644728" cy="400110"/>
              </a:xfrm>
              <a:prstGeom prst="rect">
                <a:avLst/>
              </a:prstGeom>
            </p:spPr>
            <p:txBody>
              <a:bodyPr wrap="none">
                <a:spAutoFit/>
              </a:bodyPr>
              <a:lstStyle/>
              <a:p>
                <a:r>
                  <a:rPr lang="en-US" sz="2000" b="0" dirty="0" smtClean="0">
                    <a:solidFill>
                      <a:schemeClr val="tx1"/>
                    </a:solidFill>
                  </a:rPr>
                  <a:t>w</a:t>
                </a:r>
                <a:r>
                  <a:rPr lang="en-US" sz="2000" b="0" baseline="-25000" dirty="0" smtClean="0">
                    <a:solidFill>
                      <a:schemeClr val="tx1"/>
                    </a:solidFill>
                  </a:rPr>
                  <a:t>b2c</a:t>
                </a:r>
                <a:endParaRPr lang="en-US" sz="2000" b="0" dirty="0">
                  <a:solidFill>
                    <a:schemeClr val="tx1"/>
                  </a:solidFill>
                </a:endParaRPr>
              </a:p>
            </p:txBody>
          </p:sp>
          <p:cxnSp>
            <p:nvCxnSpPr>
              <p:cNvPr id="39" name="Gerade Verbindung 38"/>
              <p:cNvCxnSpPr/>
              <p:nvPr/>
            </p:nvCxnSpPr>
            <p:spPr bwMode="auto">
              <a:xfrm>
                <a:off x="5909096" y="5984544"/>
                <a:ext cx="1044000" cy="0"/>
              </a:xfrm>
              <a:prstGeom prst="line">
                <a:avLst/>
              </a:prstGeom>
              <a:noFill/>
              <a:ln w="9525" cap="flat" cmpd="sng" algn="ctr">
                <a:solidFill>
                  <a:schemeClr val="tx1"/>
                </a:solidFill>
                <a:prstDash val="dash"/>
                <a:round/>
                <a:headEnd type="none" w="med" len="med"/>
                <a:tailEnd type="none" w="med" len="med"/>
              </a:ln>
              <a:effectLst/>
            </p:spPr>
          </p:cxnSp>
          <p:cxnSp>
            <p:nvCxnSpPr>
              <p:cNvPr id="40" name="Gerade Verbindung 39"/>
              <p:cNvCxnSpPr/>
              <p:nvPr/>
            </p:nvCxnSpPr>
            <p:spPr bwMode="auto">
              <a:xfrm>
                <a:off x="5791200" y="6136944"/>
                <a:ext cx="1296000" cy="0"/>
              </a:xfrm>
              <a:prstGeom prst="line">
                <a:avLst/>
              </a:prstGeom>
              <a:noFill/>
              <a:ln w="9525" cap="flat" cmpd="sng" algn="ctr">
                <a:solidFill>
                  <a:schemeClr val="tx1"/>
                </a:solidFill>
                <a:prstDash val="dash"/>
                <a:round/>
                <a:headEnd type="none" w="med" len="med"/>
                <a:tailEnd type="none" w="med" len="med"/>
              </a:ln>
              <a:effectLst/>
            </p:spPr>
          </p:cxnSp>
          <p:sp>
            <p:nvSpPr>
              <p:cNvPr id="42" name="Rechteck 41"/>
              <p:cNvSpPr/>
              <p:nvPr/>
            </p:nvSpPr>
            <p:spPr>
              <a:xfrm>
                <a:off x="6029171" y="5700616"/>
                <a:ext cx="415498" cy="323165"/>
              </a:xfrm>
              <a:prstGeom prst="rect">
                <a:avLst/>
              </a:prstGeom>
            </p:spPr>
            <p:txBody>
              <a:bodyPr wrap="none">
                <a:spAutoFit/>
              </a:bodyPr>
              <a:lstStyle/>
              <a:p>
                <a:r>
                  <a:rPr lang="en-US" sz="1500" b="0" dirty="0" smtClean="0">
                    <a:solidFill>
                      <a:schemeClr val="tx1"/>
                    </a:solidFill>
                  </a:rPr>
                  <a:t>x</a:t>
                </a:r>
                <a:r>
                  <a:rPr lang="en-US" sz="1500" b="0" baseline="-25000" dirty="0" smtClean="0">
                    <a:solidFill>
                      <a:schemeClr val="tx1"/>
                    </a:solidFill>
                  </a:rPr>
                  <a:t>10</a:t>
                </a:r>
                <a:endParaRPr lang="en-US" sz="1500" b="0" dirty="0">
                  <a:solidFill>
                    <a:schemeClr val="tx1"/>
                  </a:solidFill>
                </a:endParaRPr>
              </a:p>
            </p:txBody>
          </p:sp>
          <p:sp>
            <p:nvSpPr>
              <p:cNvPr id="43" name="Rechteck 42"/>
              <p:cNvSpPr/>
              <p:nvPr/>
            </p:nvSpPr>
            <p:spPr>
              <a:xfrm>
                <a:off x="6520305" y="5697748"/>
                <a:ext cx="413895" cy="323165"/>
              </a:xfrm>
              <a:prstGeom prst="rect">
                <a:avLst/>
              </a:prstGeom>
            </p:spPr>
            <p:txBody>
              <a:bodyPr wrap="none">
                <a:spAutoFit/>
              </a:bodyPr>
              <a:lstStyle/>
              <a:p>
                <a:r>
                  <a:rPr lang="en-US" sz="1500" b="0" dirty="0" smtClean="0">
                    <a:solidFill>
                      <a:schemeClr val="tx1"/>
                    </a:solidFill>
                  </a:rPr>
                  <a:t>y</a:t>
                </a:r>
                <a:r>
                  <a:rPr lang="en-US" sz="1500" b="0" baseline="-25000" dirty="0" smtClean="0">
                    <a:solidFill>
                      <a:schemeClr val="tx1"/>
                    </a:solidFill>
                  </a:rPr>
                  <a:t>10</a:t>
                </a:r>
                <a:endParaRPr lang="en-US" sz="1500" b="0" dirty="0">
                  <a:solidFill>
                    <a:schemeClr val="tx1"/>
                  </a:solidFill>
                </a:endParaRPr>
              </a:p>
            </p:txBody>
          </p:sp>
          <p:sp>
            <p:nvSpPr>
              <p:cNvPr id="44" name="Rechteck 43"/>
              <p:cNvSpPr/>
              <p:nvPr/>
            </p:nvSpPr>
            <p:spPr>
              <a:xfrm>
                <a:off x="6096497" y="6027313"/>
                <a:ext cx="348172" cy="323165"/>
              </a:xfrm>
              <a:prstGeom prst="rect">
                <a:avLst/>
              </a:prstGeom>
            </p:spPr>
            <p:txBody>
              <a:bodyPr wrap="none">
                <a:spAutoFit/>
              </a:bodyPr>
              <a:lstStyle/>
              <a:p>
                <a:r>
                  <a:rPr lang="en-US" sz="1500" b="0" dirty="0" smtClean="0">
                    <a:solidFill>
                      <a:schemeClr val="tx1"/>
                    </a:solidFill>
                  </a:rPr>
                  <a:t>x</a:t>
                </a:r>
                <a:r>
                  <a:rPr lang="en-US" sz="1500" b="0" baseline="-25000" dirty="0" smtClean="0">
                    <a:solidFill>
                      <a:schemeClr val="tx1"/>
                    </a:solidFill>
                  </a:rPr>
                  <a:t>5</a:t>
                </a:r>
                <a:endParaRPr lang="en-US" sz="1500" b="0" dirty="0">
                  <a:solidFill>
                    <a:schemeClr val="tx1"/>
                  </a:solidFill>
                </a:endParaRPr>
              </a:p>
            </p:txBody>
          </p:sp>
          <p:sp>
            <p:nvSpPr>
              <p:cNvPr id="45" name="Rechteck 44"/>
              <p:cNvSpPr/>
              <p:nvPr/>
            </p:nvSpPr>
            <p:spPr>
              <a:xfrm>
                <a:off x="6587631" y="6024445"/>
                <a:ext cx="346569" cy="323165"/>
              </a:xfrm>
              <a:prstGeom prst="rect">
                <a:avLst/>
              </a:prstGeom>
            </p:spPr>
            <p:txBody>
              <a:bodyPr wrap="none">
                <a:spAutoFit/>
              </a:bodyPr>
              <a:lstStyle/>
              <a:p>
                <a:r>
                  <a:rPr lang="en-US" sz="1500" b="0" dirty="0" smtClean="0">
                    <a:solidFill>
                      <a:schemeClr val="tx1"/>
                    </a:solidFill>
                  </a:rPr>
                  <a:t>y</a:t>
                </a:r>
                <a:r>
                  <a:rPr lang="en-US" sz="1500" b="0" baseline="-25000" dirty="0" smtClean="0">
                    <a:solidFill>
                      <a:schemeClr val="tx1"/>
                    </a:solidFill>
                  </a:rPr>
                  <a:t>5</a:t>
                </a:r>
                <a:endParaRPr lang="en-US" sz="1500" b="0" dirty="0">
                  <a:solidFill>
                    <a:schemeClr val="tx1"/>
                  </a:solidFill>
                </a:endParaRPr>
              </a:p>
            </p:txBody>
          </p:sp>
        </p:grpSp>
        <p:cxnSp>
          <p:nvCxnSpPr>
            <p:cNvPr id="47" name="Gerade Verbindung 46"/>
            <p:cNvCxnSpPr/>
            <p:nvPr/>
          </p:nvCxnSpPr>
          <p:spPr bwMode="auto">
            <a:xfrm>
              <a:off x="3168501" y="4866166"/>
              <a:ext cx="0" cy="1692000"/>
            </a:xfrm>
            <a:prstGeom prst="line">
              <a:avLst/>
            </a:prstGeom>
            <a:noFill/>
            <a:ln w="9525" cap="flat" cmpd="sng" algn="ctr">
              <a:solidFill>
                <a:schemeClr val="tx1"/>
              </a:solidFill>
              <a:prstDash val="dash"/>
              <a:round/>
              <a:headEnd type="none" w="med" len="med"/>
              <a:tailEnd type="none" w="med" len="med"/>
            </a:ln>
            <a:effectLst/>
          </p:spPr>
        </p:cxnSp>
        <p:sp>
          <p:nvSpPr>
            <p:cNvPr id="48" name="Rechteck 47"/>
            <p:cNvSpPr/>
            <p:nvPr/>
          </p:nvSpPr>
          <p:spPr bwMode="auto">
            <a:xfrm>
              <a:off x="1534633" y="4724400"/>
              <a:ext cx="221832" cy="150172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grpSp>
      <p:sp>
        <p:nvSpPr>
          <p:cNvPr id="2" name="Titel 1"/>
          <p:cNvSpPr>
            <a:spLocks noGrp="1"/>
          </p:cNvSpPr>
          <p:nvPr>
            <p:ph type="title"/>
          </p:nvPr>
        </p:nvSpPr>
        <p:spPr/>
        <p:txBody>
          <a:bodyPr/>
          <a:lstStyle/>
          <a:p>
            <a:r>
              <a:rPr lang="en-US" dirty="0" smtClean="0"/>
              <a:t>Component Migration</a:t>
            </a:r>
            <a:endParaRPr lang="en-US"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en-US" sz="2800" dirty="0" smtClean="0"/>
                  <a:t>Retention time (</a:t>
                </a:r>
                <a:r>
                  <a:rPr lang="en-US" sz="2800" i="1" dirty="0" err="1" smtClean="0"/>
                  <a:t>t</a:t>
                </a:r>
                <a:r>
                  <a:rPr lang="en-US" sz="2800" i="1" baseline="-25000" dirty="0" err="1" smtClean="0"/>
                  <a:t>R</a:t>
                </a:r>
                <a:r>
                  <a:rPr lang="en-US" sz="2800" dirty="0" smtClean="0"/>
                  <a:t>):=</a:t>
                </a:r>
                <a:br>
                  <a:rPr lang="en-US" sz="2800" dirty="0" smtClean="0"/>
                </a:br>
                <a:r>
                  <a:rPr lang="en-US" sz="2800" i="1" dirty="0" err="1" smtClean="0"/>
                  <a:t>t</a:t>
                </a:r>
                <a:r>
                  <a:rPr lang="en-US" sz="2800" i="1" baseline="-25000" dirty="0" err="1" smtClean="0"/>
                  <a:t>R</a:t>
                </a:r>
                <a:r>
                  <a:rPr lang="en-US" sz="2800" i="1" baseline="-25000" dirty="0" smtClean="0"/>
                  <a:t> </a:t>
                </a:r>
                <a:r>
                  <a:rPr lang="en-US" sz="2800" dirty="0" smtClean="0"/>
                  <a:t>is the time a component takes from injection until the elution peak maximum</a:t>
                </a:r>
              </a:p>
              <a:p>
                <a:r>
                  <a:rPr lang="en-US" sz="2800" dirty="0" smtClean="0"/>
                  <a:t>Dead time (</a:t>
                </a:r>
                <a:r>
                  <a:rPr lang="en-US" sz="2800" i="1" dirty="0" smtClean="0"/>
                  <a:t>t</a:t>
                </a:r>
                <a:r>
                  <a:rPr lang="en-US" sz="2800" i="1" baseline="-25000" dirty="0" smtClean="0"/>
                  <a:t>0</a:t>
                </a:r>
                <a:r>
                  <a:rPr lang="en-US" sz="2800" i="1" dirty="0" smtClean="0"/>
                  <a:t>)</a:t>
                </a:r>
                <a:r>
                  <a:rPr lang="en-US" sz="2800" dirty="0" smtClean="0"/>
                  <a:t>:=</a:t>
                </a:r>
                <a:br>
                  <a:rPr lang="en-US" sz="2800" dirty="0" smtClean="0"/>
                </a:br>
                <a:r>
                  <a:rPr lang="en-US" sz="2800" i="1" dirty="0" smtClean="0"/>
                  <a:t>t</a:t>
                </a:r>
                <a:r>
                  <a:rPr lang="en-US" sz="2800" i="1" baseline="-25000" dirty="0" smtClean="0"/>
                  <a:t>0 </a:t>
                </a:r>
                <a:r>
                  <a:rPr lang="en-US" sz="2800" dirty="0" smtClean="0"/>
                  <a:t>is the time a component takes from injection until the elution peak maximum, assuming no interaction with the stationary phase</a:t>
                </a:r>
              </a:p>
              <a:p>
                <a:r>
                  <a:rPr lang="en-US" sz="2800" dirty="0" smtClean="0"/>
                  <a:t>Capacity factor </a:t>
                </a:r>
                <a:r>
                  <a:rPr lang="en-US" sz="2800" i="1" dirty="0" smtClean="0"/>
                  <a:t>k’</a:t>
                </a:r>
                <a:r>
                  <a:rPr lang="en-US" sz="2800" baseline="-25000" dirty="0" smtClean="0"/>
                  <a:t> </a:t>
                </a:r>
                <a:r>
                  <a:rPr lang="en-US" sz="2800" dirty="0" smtClean="0"/>
                  <a:t>≔</a:t>
                </a:r>
                <a14:m>
                  <m:oMath xmlns:m="http://schemas.openxmlformats.org/officeDocument/2006/math" xmlns="">
                    <m:f>
                      <m:fPr>
                        <m:ctrlPr>
                          <a:rPr lang="en-US" sz="2800" i="1" smtClean="0">
                            <a:latin typeface="Cambria Math"/>
                          </a:rPr>
                        </m:ctrlPr>
                      </m:fPr>
                      <m:num>
                        <m:r>
                          <a:rPr lang="de-DE" sz="2800" b="0" i="1" smtClean="0">
                            <a:latin typeface="Cambria Math"/>
                          </a:rPr>
                          <m:t>𝑡</m:t>
                        </m:r>
                        <m:r>
                          <a:rPr lang="de-DE" sz="2800" b="0" i="1" baseline="-25000" smtClean="0">
                            <a:latin typeface="Cambria Math"/>
                          </a:rPr>
                          <m:t>𝑅</m:t>
                        </m:r>
                        <m:r>
                          <a:rPr lang="de-DE" sz="2800" b="0" i="1" smtClean="0">
                            <a:latin typeface="Cambria Math"/>
                          </a:rPr>
                          <m:t>−</m:t>
                        </m:r>
                        <m:r>
                          <a:rPr lang="de-DE" sz="2800" b="0" i="1" smtClean="0">
                            <a:latin typeface="Cambria Math"/>
                          </a:rPr>
                          <m:t>𝑡</m:t>
                        </m:r>
                        <m:r>
                          <a:rPr lang="de-DE" sz="2800" b="0" i="1" baseline="-25000" smtClean="0">
                            <a:latin typeface="Cambria Math"/>
                          </a:rPr>
                          <m:t>0</m:t>
                        </m:r>
                      </m:num>
                      <m:den>
                        <m:r>
                          <a:rPr lang="de-DE" sz="2800" b="0" i="1" smtClean="0">
                            <a:latin typeface="Cambria Math"/>
                          </a:rPr>
                          <m:t>𝑡</m:t>
                        </m:r>
                        <m:r>
                          <a:rPr lang="de-DE" sz="2800" b="0" i="1" baseline="-25000" smtClean="0">
                            <a:latin typeface="Cambria Math"/>
                          </a:rPr>
                          <m:t>0</m:t>
                        </m:r>
                      </m:den>
                    </m:f>
                  </m:oMath>
                </a14:m>
                <a:r>
                  <a:rPr lang="en-US" dirty="0" smtClean="0"/>
                  <a:t/>
                </a:r>
                <a:br>
                  <a:rPr lang="en-US" dirty="0" smtClean="0"/>
                </a:br>
                <a:endParaRPr lang="en-US"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55448" y="762000"/>
                <a:ext cx="8836152" cy="5410200"/>
              </a:xfrm>
              <a:blipFill rotWithShape="1">
                <a:blip r:embed="rId3"/>
                <a:stretch>
                  <a:fillRect l="-1242" t="-1014" r="-1656"/>
                </a:stretch>
              </a:blipFill>
            </p:spPr>
            <p:txBody>
              <a:bodyPr/>
              <a:lstStyle/>
              <a:p>
                <a:r>
                  <a:rPr lang="en-US">
                    <a:noFill/>
                  </a:rPr>
                  <a:t> </a:t>
                </a:r>
              </a:p>
            </p:txBody>
          </p:sp>
        </mc:Fallback>
      </mc:AlternateContent>
      <p:sp>
        <p:nvSpPr>
          <p:cNvPr id="6" name="Slide Number Placeholder 5"/>
          <p:cNvSpPr>
            <a:spLocks noGrp="1"/>
          </p:cNvSpPr>
          <p:nvPr>
            <p:ph type="sldNum" sz="quarter" idx="10"/>
          </p:nvPr>
        </p:nvSpPr>
        <p:spPr/>
        <p:txBody>
          <a:bodyPr/>
          <a:lstStyle/>
          <a:p>
            <a:pPr>
              <a:defRPr/>
            </a:pPr>
            <a:fld id="{41B0E2A2-38C9-407E-9B30-D35E37AC93A0}" type="slidenum">
              <a:rPr lang="de-DE" smtClean="0"/>
              <a:pPr>
                <a:defRPr/>
              </a:pPr>
              <a:t>28</a:t>
            </a:fld>
            <a:endParaRPr lang="de-DE"/>
          </a:p>
        </p:txBody>
      </p:sp>
      <p:sp>
        <p:nvSpPr>
          <p:cNvPr id="50" name="Rechteck 49"/>
          <p:cNvSpPr/>
          <p:nvPr/>
        </p:nvSpPr>
        <p:spPr bwMode="auto">
          <a:xfrm>
            <a:off x="8128269" y="4724400"/>
            <a:ext cx="221832" cy="150172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cxnSp>
        <p:nvCxnSpPr>
          <p:cNvPr id="51" name="Gerade Verbindung mit Pfeil 50"/>
          <p:cNvCxnSpPr/>
          <p:nvPr/>
        </p:nvCxnSpPr>
        <p:spPr bwMode="auto">
          <a:xfrm>
            <a:off x="959969" y="6244862"/>
            <a:ext cx="1404000" cy="0"/>
          </a:xfrm>
          <a:prstGeom prst="straightConnector1">
            <a:avLst/>
          </a:prstGeom>
          <a:noFill/>
          <a:ln w="9525" cap="flat" cmpd="sng" algn="ctr">
            <a:solidFill>
              <a:schemeClr val="tx1"/>
            </a:solidFill>
            <a:prstDash val="solid"/>
            <a:round/>
            <a:headEnd type="arrow" w="med" len="med"/>
            <a:tailEnd type="arrow"/>
          </a:ln>
          <a:effectLst/>
        </p:spPr>
      </p:cxnSp>
      <p:cxnSp>
        <p:nvCxnSpPr>
          <p:cNvPr id="52" name="Gerade Verbindung mit Pfeil 51"/>
          <p:cNvCxnSpPr/>
          <p:nvPr/>
        </p:nvCxnSpPr>
        <p:spPr bwMode="auto">
          <a:xfrm>
            <a:off x="958701" y="6429161"/>
            <a:ext cx="2160000" cy="0"/>
          </a:xfrm>
          <a:prstGeom prst="straightConnector1">
            <a:avLst/>
          </a:prstGeom>
          <a:noFill/>
          <a:ln w="9525" cap="flat" cmpd="sng" algn="ctr">
            <a:solidFill>
              <a:schemeClr val="tx1"/>
            </a:solidFill>
            <a:prstDash val="solid"/>
            <a:round/>
            <a:headEnd type="arrow" w="med" len="med"/>
            <a:tailEnd type="arrow"/>
          </a:ln>
          <a:effectLst/>
        </p:spPr>
      </p:cxnSp>
      <p:cxnSp>
        <p:nvCxnSpPr>
          <p:cNvPr id="53" name="Gerade Verbindung 52"/>
          <p:cNvCxnSpPr/>
          <p:nvPr/>
        </p:nvCxnSpPr>
        <p:spPr bwMode="auto">
          <a:xfrm>
            <a:off x="2362200" y="5725200"/>
            <a:ext cx="0" cy="828000"/>
          </a:xfrm>
          <a:prstGeom prst="line">
            <a:avLst/>
          </a:prstGeom>
          <a:noFill/>
          <a:ln w="9525" cap="flat" cmpd="sng" algn="ctr">
            <a:solidFill>
              <a:schemeClr val="tx1"/>
            </a:solidFill>
            <a:prstDash val="dash"/>
            <a:round/>
            <a:headEnd type="none" w="med" len="med"/>
            <a:tailEnd type="none" w="med" len="med"/>
          </a:ln>
          <a:effectLst/>
        </p:spPr>
      </p:cxnSp>
      <p:sp>
        <p:nvSpPr>
          <p:cNvPr id="54" name="Rechteck 53"/>
          <p:cNvSpPr/>
          <p:nvPr/>
        </p:nvSpPr>
        <p:spPr>
          <a:xfrm>
            <a:off x="1272416" y="5975499"/>
            <a:ext cx="328936" cy="323165"/>
          </a:xfrm>
          <a:prstGeom prst="rect">
            <a:avLst/>
          </a:prstGeom>
        </p:spPr>
        <p:txBody>
          <a:bodyPr wrap="none">
            <a:spAutoFit/>
          </a:bodyPr>
          <a:lstStyle/>
          <a:p>
            <a:r>
              <a:rPr lang="en-US" sz="1500" b="0" dirty="0" smtClean="0">
                <a:solidFill>
                  <a:schemeClr val="tx1"/>
                </a:solidFill>
              </a:rPr>
              <a:t>t</a:t>
            </a:r>
            <a:r>
              <a:rPr lang="en-US" sz="1500" b="0" baseline="-25000" dirty="0" smtClean="0">
                <a:solidFill>
                  <a:schemeClr val="tx1"/>
                </a:solidFill>
              </a:rPr>
              <a:t>0</a:t>
            </a:r>
            <a:endParaRPr lang="en-US" sz="1500" b="0" dirty="0">
              <a:solidFill>
                <a:schemeClr val="tx1"/>
              </a:solidFill>
            </a:endParaRPr>
          </a:p>
        </p:txBody>
      </p:sp>
      <p:sp>
        <p:nvSpPr>
          <p:cNvPr id="55" name="Rechteck 54"/>
          <p:cNvSpPr/>
          <p:nvPr/>
        </p:nvSpPr>
        <p:spPr>
          <a:xfrm>
            <a:off x="1831487" y="6159798"/>
            <a:ext cx="336952" cy="323165"/>
          </a:xfrm>
          <a:prstGeom prst="rect">
            <a:avLst/>
          </a:prstGeom>
        </p:spPr>
        <p:txBody>
          <a:bodyPr wrap="none">
            <a:spAutoFit/>
          </a:bodyPr>
          <a:lstStyle/>
          <a:p>
            <a:r>
              <a:rPr lang="en-US" sz="1500" b="0" dirty="0" err="1" smtClean="0">
                <a:solidFill>
                  <a:schemeClr val="tx1"/>
                </a:solidFill>
              </a:rPr>
              <a:t>t</a:t>
            </a:r>
            <a:r>
              <a:rPr lang="en-US" sz="1500" b="0" baseline="-25000" dirty="0" err="1" smtClean="0">
                <a:solidFill>
                  <a:schemeClr val="tx1"/>
                </a:solidFill>
              </a:rPr>
              <a:t>R</a:t>
            </a:r>
            <a:endParaRPr lang="en-US" sz="1500" b="0" dirty="0">
              <a:solidFill>
                <a:schemeClr val="tx1"/>
              </a:solidFill>
            </a:endParaRPr>
          </a:p>
        </p:txBody>
      </p:sp>
    </p:spTree>
    <p:extLst>
      <p:ext uri="{BB962C8B-B14F-4D97-AF65-F5344CB8AC3E}">
        <p14:creationId xmlns:p14="http://schemas.microsoft.com/office/powerpoint/2010/main" val="26789004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bwMode="auto">
          <a:xfrm>
            <a:off x="5398750" y="1124744"/>
            <a:ext cx="3635896" cy="36004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 name="Titel 1"/>
          <p:cNvSpPr>
            <a:spLocks noGrp="1"/>
          </p:cNvSpPr>
          <p:nvPr>
            <p:ph type="title"/>
          </p:nvPr>
        </p:nvSpPr>
        <p:spPr/>
        <p:txBody>
          <a:bodyPr/>
          <a:lstStyle/>
          <a:p>
            <a:r>
              <a:rPr lang="en-US" sz="3200" dirty="0" smtClean="0"/>
              <a:t>Peak Width in Chromatography</a:t>
            </a:r>
            <a:endParaRPr lang="en-US" sz="3200" dirty="0"/>
          </a:p>
        </p:txBody>
      </p:sp>
      <p:sp>
        <p:nvSpPr>
          <p:cNvPr id="3" name="Inhaltsplatzhalter 2"/>
          <p:cNvSpPr>
            <a:spLocks noGrp="1"/>
          </p:cNvSpPr>
          <p:nvPr>
            <p:ph idx="1"/>
          </p:nvPr>
        </p:nvSpPr>
        <p:spPr>
          <a:xfrm>
            <a:off x="155448" y="990600"/>
            <a:ext cx="5064624" cy="5410200"/>
          </a:xfrm>
        </p:spPr>
        <p:txBody>
          <a:bodyPr/>
          <a:lstStyle/>
          <a:p>
            <a:pPr>
              <a:lnSpc>
                <a:spcPct val="120000"/>
              </a:lnSpc>
            </a:pPr>
            <a:r>
              <a:rPr lang="en-US" sz="2400" dirty="0" smtClean="0"/>
              <a:t>Peaks broaden with retention time</a:t>
            </a:r>
          </a:p>
          <a:p>
            <a:pPr>
              <a:lnSpc>
                <a:spcPct val="120000"/>
              </a:lnSpc>
            </a:pPr>
            <a:r>
              <a:rPr lang="en-US" sz="2400" dirty="0" smtClean="0"/>
              <a:t>Early peaks are sharp and narrow</a:t>
            </a:r>
          </a:p>
          <a:p>
            <a:pPr>
              <a:lnSpc>
                <a:spcPct val="120000"/>
              </a:lnSpc>
            </a:pPr>
            <a:r>
              <a:rPr lang="en-US" sz="2400" dirty="0" smtClean="0"/>
              <a:t>Later peaks tend to be broader</a:t>
            </a:r>
          </a:p>
          <a:p>
            <a:pPr lvl="1">
              <a:lnSpc>
                <a:spcPct val="120000"/>
              </a:lnSpc>
            </a:pPr>
            <a:r>
              <a:rPr lang="en-US" sz="2400" dirty="0" smtClean="0"/>
              <a:t>Diffusion along the column during the separation</a:t>
            </a:r>
          </a:p>
          <a:p>
            <a:pPr lvl="1">
              <a:lnSpc>
                <a:spcPct val="120000"/>
              </a:lnSpc>
            </a:pPr>
            <a:r>
              <a:rPr lang="en-US" sz="2400" dirty="0" err="1" smtClean="0"/>
              <a:t>Analytes</a:t>
            </a:r>
            <a:r>
              <a:rPr lang="en-US" sz="2400" dirty="0" smtClean="0"/>
              <a:t> eluting later had more time to diffuse</a:t>
            </a:r>
          </a:p>
          <a:p>
            <a:pPr>
              <a:lnSpc>
                <a:spcPct val="120000"/>
              </a:lnSpc>
            </a:pPr>
            <a:r>
              <a:rPr lang="en-US" sz="2400" dirty="0" smtClean="0"/>
              <a:t>Peak area remains constant, though</a:t>
            </a:r>
          </a:p>
          <a:p>
            <a:pPr lvl="1">
              <a:lnSpc>
                <a:spcPct val="120000"/>
              </a:lnSpc>
            </a:pPr>
            <a:r>
              <a:rPr lang="en-US" sz="2400" dirty="0" smtClean="0"/>
              <a:t>No analyte is getting lost</a:t>
            </a:r>
          </a:p>
          <a:p>
            <a:pPr lvl="1">
              <a:lnSpc>
                <a:spcPct val="120000"/>
              </a:lnSpc>
            </a:pPr>
            <a:r>
              <a:rPr lang="en-US" sz="2400" dirty="0" smtClean="0"/>
              <a:t>Increased width is compensated by reduced height</a:t>
            </a:r>
            <a:endParaRPr lang="en-US" sz="2400" dirty="0"/>
          </a:p>
        </p:txBody>
      </p:sp>
      <p:sp>
        <p:nvSpPr>
          <p:cNvPr id="4" name="Textplatzhalter 3"/>
          <p:cNvSpPr>
            <a:spLocks noGrp="1"/>
          </p:cNvSpPr>
          <p:nvPr>
            <p:ph type="body" sz="quarter" idx="12"/>
          </p:nvPr>
        </p:nvSpPr>
        <p:spPr/>
        <p:txBody>
          <a:bodyPr/>
          <a:lstStyle/>
          <a:p>
            <a:endParaRPr lang="en-US"/>
          </a:p>
        </p:txBody>
      </p:sp>
      <p:sp>
        <p:nvSpPr>
          <p:cNvPr id="5" name="Textplatzhalter 4"/>
          <p:cNvSpPr>
            <a:spLocks noGrp="1"/>
          </p:cNvSpPr>
          <p:nvPr>
            <p:ph type="body" sz="quarter" idx="13"/>
          </p:nvPr>
        </p:nvSpPr>
        <p:spPr/>
        <p:txBody>
          <a:bodyPr/>
          <a:lstStyle/>
          <a:p>
            <a:endParaRPr lang="en-US"/>
          </a:p>
        </p:txBody>
      </p:sp>
      <p:sp>
        <p:nvSpPr>
          <p:cNvPr id="6" name="Textfeld 5"/>
          <p:cNvSpPr txBox="1"/>
          <p:nvPr/>
        </p:nvSpPr>
        <p:spPr>
          <a:xfrm>
            <a:off x="5292080" y="783996"/>
            <a:ext cx="649599" cy="369332"/>
          </a:xfrm>
          <a:prstGeom prst="rect">
            <a:avLst/>
          </a:prstGeom>
          <a:noFill/>
        </p:spPr>
        <p:txBody>
          <a:bodyPr wrap="none" rtlCol="0">
            <a:spAutoFit/>
          </a:bodyPr>
          <a:lstStyle/>
          <a:p>
            <a:r>
              <a:rPr lang="en-US" sz="1800" dirty="0" smtClean="0"/>
              <a:t>flow</a:t>
            </a:r>
            <a:endParaRPr lang="en-US" sz="1800" dirty="0"/>
          </a:p>
        </p:txBody>
      </p:sp>
      <p:cxnSp>
        <p:nvCxnSpPr>
          <p:cNvPr id="8" name="Gerade Verbindung mit Pfeil 7"/>
          <p:cNvCxnSpPr/>
          <p:nvPr/>
        </p:nvCxnSpPr>
        <p:spPr bwMode="auto">
          <a:xfrm>
            <a:off x="5902806" y="980728"/>
            <a:ext cx="783704"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3" name="Rechteck 12"/>
          <p:cNvSpPr/>
          <p:nvPr/>
        </p:nvSpPr>
        <p:spPr bwMode="auto">
          <a:xfrm>
            <a:off x="5425241" y="1124744"/>
            <a:ext cx="216024" cy="360040"/>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cxnSp>
        <p:nvCxnSpPr>
          <p:cNvPr id="7" name="Gerade Verbindung 6"/>
          <p:cNvCxnSpPr/>
          <p:nvPr/>
        </p:nvCxnSpPr>
        <p:spPr bwMode="auto">
          <a:xfrm>
            <a:off x="5383348" y="1124744"/>
            <a:ext cx="3653148" cy="0"/>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1" name="Gerade Verbindung 10"/>
          <p:cNvCxnSpPr/>
          <p:nvPr/>
        </p:nvCxnSpPr>
        <p:spPr bwMode="auto">
          <a:xfrm>
            <a:off x="5383348" y="1484784"/>
            <a:ext cx="3653148" cy="0"/>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6" name="Rechteck 15"/>
          <p:cNvSpPr/>
          <p:nvPr/>
        </p:nvSpPr>
        <p:spPr bwMode="auto">
          <a:xfrm>
            <a:off x="5398750" y="2276872"/>
            <a:ext cx="3635896" cy="36004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7" name="Rechteck 16"/>
          <p:cNvSpPr/>
          <p:nvPr/>
        </p:nvSpPr>
        <p:spPr bwMode="auto">
          <a:xfrm>
            <a:off x="5724128" y="2276872"/>
            <a:ext cx="432048" cy="360040"/>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cxnSp>
        <p:nvCxnSpPr>
          <p:cNvPr id="18" name="Gerade Verbindung 17"/>
          <p:cNvCxnSpPr/>
          <p:nvPr/>
        </p:nvCxnSpPr>
        <p:spPr bwMode="auto">
          <a:xfrm>
            <a:off x="5383348" y="2276872"/>
            <a:ext cx="3653148" cy="0"/>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9" name="Gerade Verbindung 18"/>
          <p:cNvCxnSpPr/>
          <p:nvPr/>
        </p:nvCxnSpPr>
        <p:spPr bwMode="auto">
          <a:xfrm>
            <a:off x="5383348" y="2636912"/>
            <a:ext cx="3653148" cy="0"/>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 name="Rechteck 19"/>
          <p:cNvSpPr/>
          <p:nvPr/>
        </p:nvSpPr>
        <p:spPr bwMode="auto">
          <a:xfrm>
            <a:off x="5398750" y="3429000"/>
            <a:ext cx="3635896" cy="36004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1" name="Rechteck 20"/>
          <p:cNvSpPr/>
          <p:nvPr/>
        </p:nvSpPr>
        <p:spPr bwMode="auto">
          <a:xfrm>
            <a:off x="6588224" y="3429000"/>
            <a:ext cx="648072" cy="36004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cxnSp>
        <p:nvCxnSpPr>
          <p:cNvPr id="22" name="Gerade Verbindung 21"/>
          <p:cNvCxnSpPr/>
          <p:nvPr/>
        </p:nvCxnSpPr>
        <p:spPr bwMode="auto">
          <a:xfrm>
            <a:off x="5383348" y="3429000"/>
            <a:ext cx="3653148" cy="0"/>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23" name="Gerade Verbindung 22"/>
          <p:cNvCxnSpPr/>
          <p:nvPr/>
        </p:nvCxnSpPr>
        <p:spPr bwMode="auto">
          <a:xfrm>
            <a:off x="5383348" y="3789040"/>
            <a:ext cx="3653148" cy="0"/>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26" name="Gerade Verbindung mit Pfeil 25"/>
          <p:cNvCxnSpPr/>
          <p:nvPr/>
        </p:nvCxnSpPr>
        <p:spPr bwMode="auto">
          <a:xfrm>
            <a:off x="5547547" y="2460328"/>
            <a:ext cx="783704" cy="0"/>
          </a:xfrm>
          <a:prstGeom prst="straightConnector1">
            <a:avLst/>
          </a:prstGeom>
          <a:ln>
            <a:headEnd type="arrow" w="med" len="med"/>
            <a:tailEnd type="arrow"/>
          </a:ln>
        </p:spPr>
        <p:style>
          <a:lnRef idx="3">
            <a:schemeClr val="dk1"/>
          </a:lnRef>
          <a:fillRef idx="0">
            <a:schemeClr val="dk1"/>
          </a:fillRef>
          <a:effectRef idx="2">
            <a:schemeClr val="dk1"/>
          </a:effectRef>
          <a:fontRef idx="minor">
            <a:schemeClr val="tx1"/>
          </a:fontRef>
        </p:style>
      </p:cxnSp>
      <p:sp>
        <p:nvSpPr>
          <p:cNvPr id="27" name="Textfeld 26"/>
          <p:cNvSpPr txBox="1"/>
          <p:nvPr/>
        </p:nvSpPr>
        <p:spPr>
          <a:xfrm>
            <a:off x="5386467" y="1916832"/>
            <a:ext cx="1129749" cy="369332"/>
          </a:xfrm>
          <a:prstGeom prst="rect">
            <a:avLst/>
          </a:prstGeom>
          <a:noFill/>
        </p:spPr>
        <p:txBody>
          <a:bodyPr wrap="none" rtlCol="0">
            <a:spAutoFit/>
          </a:bodyPr>
          <a:lstStyle/>
          <a:p>
            <a:r>
              <a:rPr lang="en-US" sz="1800" dirty="0" smtClean="0"/>
              <a:t>diffusion</a:t>
            </a:r>
            <a:endParaRPr lang="en-US" sz="1800" dirty="0"/>
          </a:p>
        </p:txBody>
      </p:sp>
      <p:pic>
        <p:nvPicPr>
          <p:cNvPr id="28" name="Bild 27" descr="Figure 0.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3861048"/>
            <a:ext cx="3923928" cy="2755099"/>
          </a:xfrm>
          <a:prstGeom prst="rect">
            <a:avLst/>
          </a:prstGeom>
        </p:spPr>
      </p:pic>
    </p:spTree>
    <p:extLst>
      <p:ext uri="{BB962C8B-B14F-4D97-AF65-F5344CB8AC3E}">
        <p14:creationId xmlns:p14="http://schemas.microsoft.com/office/powerpoint/2010/main" val="25410226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Chromatography</a:t>
            </a:r>
            <a:endParaRPr lang="en-US" dirty="0"/>
          </a:p>
        </p:txBody>
      </p:sp>
      <p:sp>
        <p:nvSpPr>
          <p:cNvPr id="3" name="Inhaltsplatzhalter 2"/>
          <p:cNvSpPr>
            <a:spLocks noGrp="1"/>
          </p:cNvSpPr>
          <p:nvPr>
            <p:ph idx="1"/>
          </p:nvPr>
        </p:nvSpPr>
        <p:spPr>
          <a:xfrm>
            <a:off x="539750" y="981075"/>
            <a:ext cx="4946650" cy="5327650"/>
          </a:xfrm>
        </p:spPr>
        <p:txBody>
          <a:bodyPr/>
          <a:lstStyle/>
          <a:p>
            <a:r>
              <a:rPr lang="en-US" sz="2400" dirty="0" smtClean="0"/>
              <a:t>Chromatography is a separation technique</a:t>
            </a:r>
          </a:p>
          <a:p>
            <a:r>
              <a:rPr lang="en-US" sz="2400" dirty="0" smtClean="0"/>
              <a:t>From </a:t>
            </a:r>
            <a:r>
              <a:rPr lang="en-US" sz="2400" dirty="0" err="1" smtClean="0"/>
              <a:t>greek</a:t>
            </a:r>
            <a:r>
              <a:rPr lang="en-US" sz="2400" dirty="0" smtClean="0"/>
              <a:t> </a:t>
            </a:r>
            <a:r>
              <a:rPr lang="en-US" sz="2400" i="1" dirty="0" err="1" smtClean="0"/>
              <a:t>chroma</a:t>
            </a:r>
            <a:r>
              <a:rPr lang="en-US" sz="2400" dirty="0" smtClean="0"/>
              <a:t> and </a:t>
            </a:r>
            <a:r>
              <a:rPr lang="en-US" sz="2400" i="1" dirty="0" err="1" smtClean="0"/>
              <a:t>graphein</a:t>
            </a:r>
            <a:r>
              <a:rPr lang="en-US" sz="2400" dirty="0" smtClean="0"/>
              <a:t> – </a:t>
            </a:r>
            <a:r>
              <a:rPr lang="en-US" sz="2400" i="1" dirty="0" smtClean="0"/>
              <a:t>color</a:t>
            </a:r>
            <a:r>
              <a:rPr lang="en-US" sz="2400" dirty="0" smtClean="0"/>
              <a:t> and </a:t>
            </a:r>
            <a:r>
              <a:rPr lang="en-US" sz="2400" i="1" dirty="0" smtClean="0"/>
              <a:t>to write</a:t>
            </a:r>
          </a:p>
          <a:p>
            <a:r>
              <a:rPr lang="en-US" sz="2400" dirty="0" smtClean="0"/>
              <a:t>Initially developed by </a:t>
            </a:r>
            <a:r>
              <a:rPr lang="de-DE" sz="2400" b="1" dirty="0" smtClean="0">
                <a:solidFill>
                  <a:schemeClr val="accent5"/>
                </a:solidFill>
              </a:rPr>
              <a:t>Mikhail </a:t>
            </a:r>
            <a:r>
              <a:rPr lang="de-DE" sz="2400" b="1" dirty="0" err="1" smtClean="0">
                <a:solidFill>
                  <a:schemeClr val="accent5"/>
                </a:solidFill>
              </a:rPr>
              <a:t>Semyonovich</a:t>
            </a:r>
            <a:r>
              <a:rPr lang="de-DE" sz="2400" b="1" dirty="0" smtClean="0">
                <a:solidFill>
                  <a:schemeClr val="accent5"/>
                </a:solidFill>
              </a:rPr>
              <a:t> </a:t>
            </a:r>
            <a:r>
              <a:rPr lang="de-DE" sz="2400" b="1" dirty="0" err="1" smtClean="0">
                <a:solidFill>
                  <a:schemeClr val="accent5"/>
                </a:solidFill>
              </a:rPr>
              <a:t>Tsvet</a:t>
            </a:r>
            <a:r>
              <a:rPr lang="de-DE" sz="2400" b="1" dirty="0" smtClean="0">
                <a:solidFill>
                  <a:schemeClr val="accent2"/>
                </a:solidFill>
              </a:rPr>
              <a:t> </a:t>
            </a:r>
            <a:endParaRPr lang="en-US" sz="2400" dirty="0" smtClean="0">
              <a:solidFill>
                <a:schemeClr val="accent2"/>
              </a:solidFill>
            </a:endParaRPr>
          </a:p>
          <a:p>
            <a:r>
              <a:rPr lang="en-US" sz="2400" dirty="0" smtClean="0"/>
              <a:t>Simple fundamental idea: </a:t>
            </a:r>
          </a:p>
          <a:p>
            <a:pPr lvl="1"/>
            <a:r>
              <a:rPr lang="en-US" sz="2000" dirty="0" smtClean="0"/>
              <a:t>Two phases: stationary and mobile</a:t>
            </a:r>
          </a:p>
          <a:p>
            <a:pPr lvl="1"/>
            <a:r>
              <a:rPr lang="en-US" sz="2000" dirty="0" smtClean="0"/>
              <a:t>Analytes are separated while mobile phase passes along the stationary phase</a:t>
            </a:r>
          </a:p>
          <a:p>
            <a:r>
              <a:rPr lang="en-US" sz="2400" dirty="0" smtClean="0"/>
              <a:t>Various separation mechanisms, various choices for mobile/stationary phases possible</a:t>
            </a:r>
          </a:p>
        </p:txBody>
      </p:sp>
      <p:pic>
        <p:nvPicPr>
          <p:cNvPr id="5122" name="Picture 2"/>
          <p:cNvPicPr>
            <a:picLocks noChangeAspect="1" noChangeArrowheads="1"/>
          </p:cNvPicPr>
          <p:nvPr/>
        </p:nvPicPr>
        <p:blipFill>
          <a:blip r:embed="rId3"/>
          <a:srcRect/>
          <a:stretch>
            <a:fillRect/>
          </a:stretch>
        </p:blipFill>
        <p:spPr bwMode="auto">
          <a:xfrm>
            <a:off x="6400800" y="990600"/>
            <a:ext cx="2438400" cy="3352800"/>
          </a:xfrm>
          <a:prstGeom prst="rect">
            <a:avLst/>
          </a:prstGeom>
          <a:noFill/>
          <a:ln w="9525">
            <a:noFill/>
            <a:miter lim="800000"/>
            <a:headEnd/>
            <a:tailEnd/>
          </a:ln>
          <a:effectLst/>
        </p:spPr>
      </p:pic>
      <p:sp>
        <p:nvSpPr>
          <p:cNvPr id="5" name="Textfeld 4"/>
          <p:cNvSpPr txBox="1"/>
          <p:nvPr/>
        </p:nvSpPr>
        <p:spPr>
          <a:xfrm>
            <a:off x="6248400" y="4495800"/>
            <a:ext cx="2740557" cy="369332"/>
          </a:xfrm>
          <a:prstGeom prst="rect">
            <a:avLst/>
          </a:prstGeom>
          <a:noFill/>
        </p:spPr>
        <p:txBody>
          <a:bodyPr wrap="none" rtlCol="0">
            <a:spAutoFit/>
          </a:bodyPr>
          <a:lstStyle/>
          <a:p>
            <a:r>
              <a:rPr lang="en-US" sz="1800" dirty="0" smtClean="0">
                <a:solidFill>
                  <a:srgbClr val="D06B20"/>
                </a:solidFill>
              </a:rPr>
              <a:t>M. S. </a:t>
            </a:r>
            <a:r>
              <a:rPr lang="en-US" sz="1800" dirty="0" err="1" smtClean="0">
                <a:solidFill>
                  <a:srgbClr val="D06B20"/>
                </a:solidFill>
              </a:rPr>
              <a:t>Tsvet</a:t>
            </a:r>
            <a:r>
              <a:rPr lang="en-US" sz="1800" dirty="0" smtClean="0">
                <a:solidFill>
                  <a:srgbClr val="D06B20"/>
                </a:solidFill>
              </a:rPr>
              <a:t> (1872-1919)</a:t>
            </a:r>
            <a:endParaRPr lang="en-US" sz="1800" dirty="0">
              <a:solidFill>
                <a:srgbClr val="D06B20"/>
              </a:solidFill>
            </a:endParaRPr>
          </a:p>
        </p:txBody>
      </p:sp>
    </p:spTree>
    <p:extLst>
      <p:ext uri="{BB962C8B-B14F-4D97-AF65-F5344CB8AC3E}">
        <p14:creationId xmlns:p14="http://schemas.microsoft.com/office/powerpoint/2010/main" val="23387125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Peak Shape</a:t>
            </a:r>
            <a:endParaRPr lang="en-US" dirty="0"/>
          </a:p>
        </p:txBody>
      </p:sp>
      <p:sp>
        <p:nvSpPr>
          <p:cNvPr id="3" name="Inhaltsplatzhalter 2"/>
          <p:cNvSpPr>
            <a:spLocks noGrp="1"/>
          </p:cNvSpPr>
          <p:nvPr>
            <p:ph idx="1"/>
          </p:nvPr>
        </p:nvSpPr>
        <p:spPr/>
        <p:txBody>
          <a:bodyPr/>
          <a:lstStyle/>
          <a:p>
            <a:r>
              <a:rPr lang="en-US" sz="2800" dirty="0" smtClean="0"/>
              <a:t>Baseline width:= </a:t>
            </a:r>
            <a:r>
              <a:rPr lang="en-US" sz="2800" i="1" dirty="0" err="1" smtClean="0"/>
              <a:t>w</a:t>
            </a:r>
            <a:r>
              <a:rPr lang="en-US" sz="2800" i="1" baseline="-25000" dirty="0" err="1" smtClean="0"/>
              <a:t>b</a:t>
            </a:r>
            <a:r>
              <a:rPr lang="en-US" sz="2800" i="1" dirty="0" smtClean="0"/>
              <a:t> </a:t>
            </a:r>
            <a:r>
              <a:rPr lang="en-US" sz="2800" dirty="0" smtClean="0"/>
              <a:t>is the width of the baseline</a:t>
            </a:r>
          </a:p>
          <a:p>
            <a:r>
              <a:rPr lang="en-US" sz="2800" dirty="0" smtClean="0"/>
              <a:t>Half-height width :=</a:t>
            </a:r>
            <a:r>
              <a:rPr lang="en-US" sz="2800" i="1" dirty="0" smtClean="0"/>
              <a:t> </a:t>
            </a:r>
            <a:r>
              <a:rPr lang="en-US" sz="2800" i="1" dirty="0" err="1" smtClean="0"/>
              <a:t>w</a:t>
            </a:r>
            <a:r>
              <a:rPr lang="en-US" sz="2800" i="1" baseline="-25000" dirty="0" err="1" smtClean="0"/>
              <a:t>h</a:t>
            </a:r>
            <a:r>
              <a:rPr lang="en-US" sz="2800" i="1" dirty="0" smtClean="0"/>
              <a:t> </a:t>
            </a:r>
            <a:r>
              <a:rPr lang="en-US" sz="2800" dirty="0" smtClean="0"/>
              <a:t>is the width at 50% at the half peak height. This is also called FWHM (full width at half maximum)</a:t>
            </a:r>
          </a:p>
          <a:p>
            <a:r>
              <a:rPr lang="en-US" sz="2800" dirty="0" smtClean="0"/>
              <a:t>Peaks should be narrow and </a:t>
            </a:r>
            <a:r>
              <a:rPr lang="en-US" sz="2800" dirty="0" err="1" smtClean="0"/>
              <a:t>symetrical</a:t>
            </a:r>
            <a:r>
              <a:rPr lang="en-US" sz="2800" dirty="0" smtClean="0"/>
              <a:t>, but peak width generally increases with the retention tim</a:t>
            </a:r>
            <a:r>
              <a:rPr lang="en-US" sz="2800" i="1" dirty="0" smtClean="0"/>
              <a:t>e</a:t>
            </a:r>
          </a:p>
          <a:p>
            <a:pPr lvl="1"/>
            <a:r>
              <a:rPr lang="en-US" sz="2600" b="1" dirty="0" smtClean="0">
                <a:solidFill>
                  <a:srgbClr val="D06B20"/>
                </a:solidFill>
              </a:rPr>
              <a:t>Plate number</a:t>
            </a:r>
            <a:r>
              <a:rPr lang="en-US" sz="2600" dirty="0" smtClean="0">
                <a:solidFill>
                  <a:srgbClr val="D06B20"/>
                </a:solidFill>
              </a:rPr>
              <a:t> </a:t>
            </a:r>
            <a:r>
              <a:rPr lang="en-US" sz="2600" dirty="0" smtClean="0"/>
              <a:t>is a better indicator (</a:t>
            </a:r>
            <a:r>
              <a:rPr lang="en-US" sz="2600" dirty="0"/>
              <a:t>than peak width</a:t>
            </a:r>
            <a:r>
              <a:rPr lang="en-US" sz="2600" dirty="0" smtClean="0"/>
              <a:t>) to show how good an LC performs in producing narrow eluent peaks</a:t>
            </a:r>
          </a:p>
          <a:p>
            <a:pPr lvl="1"/>
            <a:r>
              <a:rPr lang="en-US" sz="2600" b="1" dirty="0" smtClean="0">
                <a:solidFill>
                  <a:srgbClr val="D06B20"/>
                </a:solidFill>
              </a:rPr>
              <a:t>Symmetry</a:t>
            </a:r>
            <a:r>
              <a:rPr lang="en-US" sz="2600" dirty="0" smtClean="0">
                <a:solidFill>
                  <a:srgbClr val="D06B20"/>
                </a:solidFill>
              </a:rPr>
              <a:t> </a:t>
            </a:r>
            <a:r>
              <a:rPr lang="en-US" sz="2600" dirty="0" smtClean="0"/>
              <a:t>is very rarely observed. Tailing is frequently observed</a:t>
            </a:r>
          </a:p>
          <a:p>
            <a:pPr lvl="1"/>
            <a:r>
              <a:rPr lang="en-US" sz="2600" b="1" dirty="0" smtClean="0">
                <a:solidFill>
                  <a:srgbClr val="D06B20"/>
                </a:solidFill>
              </a:rPr>
              <a:t>Resolution</a:t>
            </a:r>
            <a:r>
              <a:rPr lang="en-US" sz="2600" dirty="0" smtClean="0">
                <a:solidFill>
                  <a:srgbClr val="D06B20"/>
                </a:solidFill>
              </a:rPr>
              <a:t> </a:t>
            </a:r>
            <a:r>
              <a:rPr lang="en-US" sz="2600" dirty="0" smtClean="0"/>
              <a:t>is a measure of how well two adjacent peaks are separated</a:t>
            </a:r>
            <a:endParaRPr lang="en-US" sz="2600" dirty="0"/>
          </a:p>
        </p:txBody>
      </p:sp>
      <p:sp>
        <p:nvSpPr>
          <p:cNvPr id="6" name="Slide Number Placeholder 5"/>
          <p:cNvSpPr>
            <a:spLocks noGrp="1"/>
          </p:cNvSpPr>
          <p:nvPr>
            <p:ph type="sldNum" sz="quarter" idx="10"/>
          </p:nvPr>
        </p:nvSpPr>
        <p:spPr/>
        <p:txBody>
          <a:bodyPr/>
          <a:lstStyle/>
          <a:p>
            <a:pPr>
              <a:defRPr/>
            </a:pPr>
            <a:fld id="{41B0E2A2-38C9-407E-9B30-D35E37AC93A0}" type="slidenum">
              <a:rPr lang="de-DE" smtClean="0"/>
              <a:pPr>
                <a:defRPr/>
              </a:pPr>
              <a:t>30</a:t>
            </a:fld>
            <a:endParaRPr lang="de-DE"/>
          </a:p>
        </p:txBody>
      </p:sp>
    </p:spTree>
    <p:extLst>
      <p:ext uri="{BB962C8B-B14F-4D97-AF65-F5344CB8AC3E}">
        <p14:creationId xmlns:p14="http://schemas.microsoft.com/office/powerpoint/2010/main" val="28772988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Theoretical Plates</a:t>
            </a:r>
            <a:endParaRPr lang="en-US" dirty="0"/>
          </a:p>
        </p:txBody>
      </p:sp>
      <p:sp>
        <p:nvSpPr>
          <p:cNvPr id="3" name="Inhaltsplatzhalter 2"/>
          <p:cNvSpPr>
            <a:spLocks noGrp="1"/>
          </p:cNvSpPr>
          <p:nvPr>
            <p:ph idx="1"/>
          </p:nvPr>
        </p:nvSpPr>
        <p:spPr>
          <a:xfrm>
            <a:off x="152400" y="990600"/>
            <a:ext cx="8839200" cy="2971800"/>
          </a:xfrm>
        </p:spPr>
        <p:txBody>
          <a:bodyPr/>
          <a:lstStyle/>
          <a:p>
            <a:r>
              <a:rPr lang="en-US" sz="2800" dirty="0" smtClean="0"/>
              <a:t>Conceptual </a:t>
            </a:r>
            <a:r>
              <a:rPr lang="en-US" sz="2800" dirty="0"/>
              <a:t>model of the chromatographic process</a:t>
            </a:r>
          </a:p>
          <a:p>
            <a:r>
              <a:rPr lang="en-US" sz="2800" dirty="0" smtClean="0"/>
              <a:t>Term ‘plates’ originates from fractionated distillation</a:t>
            </a:r>
          </a:p>
          <a:p>
            <a:r>
              <a:rPr lang="en-US" sz="2800" dirty="0" smtClean="0"/>
              <a:t>Same </a:t>
            </a:r>
            <a:r>
              <a:rPr lang="en-US" sz="2800" dirty="0"/>
              <a:t>mathematical </a:t>
            </a:r>
            <a:r>
              <a:rPr lang="en-US" sz="2800" dirty="0" smtClean="0"/>
              <a:t>formalism is used </a:t>
            </a:r>
          </a:p>
          <a:p>
            <a:r>
              <a:rPr lang="en-US" sz="2800" dirty="0"/>
              <a:t>A </a:t>
            </a:r>
            <a:r>
              <a:rPr lang="en-US" sz="2800" b="1" dirty="0">
                <a:solidFill>
                  <a:srgbClr val="D06B20"/>
                </a:solidFill>
              </a:rPr>
              <a:t>plate</a:t>
            </a:r>
            <a:r>
              <a:rPr lang="en-US" sz="2800" dirty="0">
                <a:solidFill>
                  <a:srgbClr val="D06B20"/>
                </a:solidFill>
              </a:rPr>
              <a:t> </a:t>
            </a:r>
            <a:r>
              <a:rPr lang="en-US" sz="2800" dirty="0"/>
              <a:t>represents a stage of </a:t>
            </a:r>
            <a:r>
              <a:rPr lang="en-US" sz="2800" b="1" dirty="0">
                <a:solidFill>
                  <a:schemeClr val="accent5"/>
                </a:solidFill>
              </a:rPr>
              <a:t>discrete equilibration </a:t>
            </a:r>
            <a:r>
              <a:rPr lang="en-US" sz="2800" dirty="0"/>
              <a:t>between two </a:t>
            </a:r>
            <a:r>
              <a:rPr lang="en-US" sz="2800" dirty="0" smtClean="0"/>
              <a:t>phases (in chromatography there are no physical plates, but only “theoretical plates”)</a:t>
            </a:r>
            <a:endParaRPr lang="en-US" sz="2800" dirty="0"/>
          </a:p>
        </p:txBody>
      </p:sp>
      <p:sp>
        <p:nvSpPr>
          <p:cNvPr id="6" name="Slide Number Placeholder 5"/>
          <p:cNvSpPr>
            <a:spLocks noGrp="1"/>
          </p:cNvSpPr>
          <p:nvPr>
            <p:ph type="sldNum" sz="quarter" idx="10"/>
          </p:nvPr>
        </p:nvSpPr>
        <p:spPr/>
        <p:txBody>
          <a:bodyPr/>
          <a:lstStyle/>
          <a:p>
            <a:pPr>
              <a:defRPr/>
            </a:pPr>
            <a:fld id="{41B0E2A2-38C9-407E-9B30-D35E37AC93A0}" type="slidenum">
              <a:rPr lang="de-DE" smtClean="0"/>
              <a:pPr>
                <a:defRPr/>
              </a:pPr>
              <a:t>31</a:t>
            </a:fld>
            <a:endParaRPr lang="de-DE"/>
          </a:p>
        </p:txBody>
      </p:sp>
      <p:sp>
        <p:nvSpPr>
          <p:cNvPr id="4" name="Rectangle 3"/>
          <p:cNvSpPr/>
          <p:nvPr/>
        </p:nvSpPr>
        <p:spPr bwMode="auto">
          <a:xfrm>
            <a:off x="1600200" y="45720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7" name="Rectangle 6"/>
          <p:cNvSpPr/>
          <p:nvPr/>
        </p:nvSpPr>
        <p:spPr bwMode="auto">
          <a:xfrm>
            <a:off x="2057400" y="45720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8" name="Rectangle 7"/>
          <p:cNvSpPr/>
          <p:nvPr/>
        </p:nvSpPr>
        <p:spPr bwMode="auto">
          <a:xfrm>
            <a:off x="2514600" y="45720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9" name="Rectangle 8"/>
          <p:cNvSpPr/>
          <p:nvPr/>
        </p:nvSpPr>
        <p:spPr bwMode="auto">
          <a:xfrm>
            <a:off x="2971800" y="45720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0" name="Rectangle 9"/>
          <p:cNvSpPr/>
          <p:nvPr/>
        </p:nvSpPr>
        <p:spPr bwMode="auto">
          <a:xfrm>
            <a:off x="3429000" y="45720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1" name="Rectangle 10"/>
          <p:cNvSpPr/>
          <p:nvPr/>
        </p:nvSpPr>
        <p:spPr bwMode="auto">
          <a:xfrm>
            <a:off x="3886200" y="45720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2" name="Rectangle 11"/>
          <p:cNvSpPr/>
          <p:nvPr/>
        </p:nvSpPr>
        <p:spPr bwMode="auto">
          <a:xfrm>
            <a:off x="4343400" y="45720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 name="Rectangle 12"/>
          <p:cNvSpPr/>
          <p:nvPr/>
        </p:nvSpPr>
        <p:spPr bwMode="auto">
          <a:xfrm>
            <a:off x="4800600" y="45720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4" name="Rectangle 13"/>
          <p:cNvSpPr/>
          <p:nvPr/>
        </p:nvSpPr>
        <p:spPr bwMode="auto">
          <a:xfrm>
            <a:off x="5257800" y="45720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5" name="Rectangle 14"/>
          <p:cNvSpPr/>
          <p:nvPr/>
        </p:nvSpPr>
        <p:spPr bwMode="auto">
          <a:xfrm>
            <a:off x="5715000" y="45720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6" name="Rectangle 15"/>
          <p:cNvSpPr/>
          <p:nvPr/>
        </p:nvSpPr>
        <p:spPr bwMode="auto">
          <a:xfrm>
            <a:off x="6172200" y="45720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7" name="Rectangle 16"/>
          <p:cNvSpPr/>
          <p:nvPr/>
        </p:nvSpPr>
        <p:spPr bwMode="auto">
          <a:xfrm>
            <a:off x="6629400" y="45720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8" name="Rectangle 17"/>
          <p:cNvSpPr/>
          <p:nvPr/>
        </p:nvSpPr>
        <p:spPr bwMode="auto">
          <a:xfrm>
            <a:off x="1600200" y="53340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9" name="Rectangle 18"/>
          <p:cNvSpPr/>
          <p:nvPr/>
        </p:nvSpPr>
        <p:spPr bwMode="auto">
          <a:xfrm>
            <a:off x="2057400" y="53340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0" name="Rectangle 19"/>
          <p:cNvSpPr/>
          <p:nvPr/>
        </p:nvSpPr>
        <p:spPr bwMode="auto">
          <a:xfrm>
            <a:off x="2514600" y="53340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1" name="Rectangle 20"/>
          <p:cNvSpPr/>
          <p:nvPr/>
        </p:nvSpPr>
        <p:spPr bwMode="auto">
          <a:xfrm>
            <a:off x="2971800" y="53340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2" name="Rectangle 21"/>
          <p:cNvSpPr/>
          <p:nvPr/>
        </p:nvSpPr>
        <p:spPr bwMode="auto">
          <a:xfrm>
            <a:off x="3429000" y="53340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3" name="Rectangle 22"/>
          <p:cNvSpPr/>
          <p:nvPr/>
        </p:nvSpPr>
        <p:spPr bwMode="auto">
          <a:xfrm>
            <a:off x="3886200" y="53340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4" name="Rectangle 23"/>
          <p:cNvSpPr/>
          <p:nvPr/>
        </p:nvSpPr>
        <p:spPr bwMode="auto">
          <a:xfrm>
            <a:off x="4343400" y="53340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5" name="Rectangle 24"/>
          <p:cNvSpPr/>
          <p:nvPr/>
        </p:nvSpPr>
        <p:spPr bwMode="auto">
          <a:xfrm>
            <a:off x="4800600" y="53340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6" name="Rectangle 25"/>
          <p:cNvSpPr/>
          <p:nvPr/>
        </p:nvSpPr>
        <p:spPr bwMode="auto">
          <a:xfrm>
            <a:off x="5257800" y="53340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7" name="Rectangle 26"/>
          <p:cNvSpPr/>
          <p:nvPr/>
        </p:nvSpPr>
        <p:spPr bwMode="auto">
          <a:xfrm>
            <a:off x="5715000" y="53340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8" name="Rectangle 27"/>
          <p:cNvSpPr/>
          <p:nvPr/>
        </p:nvSpPr>
        <p:spPr bwMode="auto">
          <a:xfrm>
            <a:off x="6172200" y="53340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9" name="Rectangle 28"/>
          <p:cNvSpPr/>
          <p:nvPr/>
        </p:nvSpPr>
        <p:spPr bwMode="auto">
          <a:xfrm>
            <a:off x="6629400" y="53340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5" name="Right Brace 4"/>
          <p:cNvSpPr/>
          <p:nvPr/>
        </p:nvSpPr>
        <p:spPr bwMode="auto">
          <a:xfrm rot="5400000">
            <a:off x="4152900" y="3619500"/>
            <a:ext cx="381000" cy="5486400"/>
          </a:xfrm>
          <a:prstGeom prst="rightBrace">
            <a:avLst/>
          </a:prstGeom>
          <a:ln w="28575" cmpd="sng">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30" name="TextBox 29"/>
          <p:cNvSpPr txBox="1"/>
          <p:nvPr/>
        </p:nvSpPr>
        <p:spPr>
          <a:xfrm>
            <a:off x="3886200" y="6488668"/>
            <a:ext cx="972517" cy="369332"/>
          </a:xfrm>
          <a:prstGeom prst="rect">
            <a:avLst/>
          </a:prstGeom>
          <a:noFill/>
        </p:spPr>
        <p:txBody>
          <a:bodyPr wrap="none" rtlCol="0">
            <a:spAutoFit/>
          </a:bodyPr>
          <a:lstStyle/>
          <a:p>
            <a:r>
              <a:rPr lang="en-US" sz="1800" dirty="0" smtClean="0"/>
              <a:t>column</a:t>
            </a:r>
            <a:endParaRPr lang="en-US" sz="1800" dirty="0"/>
          </a:p>
        </p:txBody>
      </p:sp>
      <p:sp>
        <p:nvSpPr>
          <p:cNvPr id="31" name="Right Brace 30"/>
          <p:cNvSpPr/>
          <p:nvPr/>
        </p:nvSpPr>
        <p:spPr bwMode="auto">
          <a:xfrm rot="16200000">
            <a:off x="3962400" y="4191000"/>
            <a:ext cx="304800" cy="457200"/>
          </a:xfrm>
          <a:prstGeom prst="rightBrace">
            <a:avLst/>
          </a:prstGeom>
          <a:ln w="28575" cmpd="sng">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32" name="TextBox 31"/>
          <p:cNvSpPr txBox="1"/>
          <p:nvPr/>
        </p:nvSpPr>
        <p:spPr>
          <a:xfrm>
            <a:off x="3733800" y="3886200"/>
            <a:ext cx="734358" cy="369332"/>
          </a:xfrm>
          <a:prstGeom prst="rect">
            <a:avLst/>
          </a:prstGeom>
          <a:noFill/>
        </p:spPr>
        <p:txBody>
          <a:bodyPr wrap="none" rtlCol="0">
            <a:spAutoFit/>
          </a:bodyPr>
          <a:lstStyle/>
          <a:p>
            <a:r>
              <a:rPr lang="en-US" sz="1800" dirty="0" smtClean="0"/>
              <a:t>plate</a:t>
            </a:r>
            <a:endParaRPr lang="en-US" sz="1800" dirty="0"/>
          </a:p>
        </p:txBody>
      </p:sp>
      <p:sp>
        <p:nvSpPr>
          <p:cNvPr id="33" name="Right Brace 32"/>
          <p:cNvSpPr/>
          <p:nvPr/>
        </p:nvSpPr>
        <p:spPr bwMode="auto">
          <a:xfrm>
            <a:off x="7162800" y="4572000"/>
            <a:ext cx="304800" cy="762000"/>
          </a:xfrm>
          <a:prstGeom prst="rightBrace">
            <a:avLst/>
          </a:prstGeom>
          <a:ln w="28575" cmpd="sng">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34" name="TextBox 33"/>
          <p:cNvSpPr txBox="1"/>
          <p:nvPr/>
        </p:nvSpPr>
        <p:spPr>
          <a:xfrm>
            <a:off x="7452223" y="4724400"/>
            <a:ext cx="917514" cy="369332"/>
          </a:xfrm>
          <a:prstGeom prst="rect">
            <a:avLst/>
          </a:prstGeom>
          <a:noFill/>
        </p:spPr>
        <p:txBody>
          <a:bodyPr wrap="none" rtlCol="0">
            <a:spAutoFit/>
          </a:bodyPr>
          <a:lstStyle/>
          <a:p>
            <a:pPr algn="ctr"/>
            <a:r>
              <a:rPr lang="en-US" sz="1800" dirty="0" smtClean="0"/>
              <a:t>mobile</a:t>
            </a:r>
            <a:endParaRPr lang="en-US" sz="1800" dirty="0"/>
          </a:p>
        </p:txBody>
      </p:sp>
      <p:sp>
        <p:nvSpPr>
          <p:cNvPr id="35" name="Right Brace 34"/>
          <p:cNvSpPr/>
          <p:nvPr/>
        </p:nvSpPr>
        <p:spPr bwMode="auto">
          <a:xfrm>
            <a:off x="7162800" y="5410200"/>
            <a:ext cx="304800" cy="762000"/>
          </a:xfrm>
          <a:prstGeom prst="rightBrace">
            <a:avLst/>
          </a:prstGeom>
          <a:ln w="28575" cmpd="sng">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36" name="TextBox 35"/>
          <p:cNvSpPr txBox="1"/>
          <p:nvPr/>
        </p:nvSpPr>
        <p:spPr>
          <a:xfrm>
            <a:off x="7527975" y="5562600"/>
            <a:ext cx="1158825" cy="369332"/>
          </a:xfrm>
          <a:prstGeom prst="rect">
            <a:avLst/>
          </a:prstGeom>
          <a:noFill/>
        </p:spPr>
        <p:txBody>
          <a:bodyPr wrap="none" rtlCol="0">
            <a:spAutoFit/>
          </a:bodyPr>
          <a:lstStyle/>
          <a:p>
            <a:pPr algn="ctr"/>
            <a:r>
              <a:rPr lang="en-US" sz="1800" dirty="0" smtClean="0"/>
              <a:t>stationary</a:t>
            </a:r>
            <a:endParaRPr lang="en-US" sz="1800" dirty="0"/>
          </a:p>
        </p:txBody>
      </p:sp>
      <p:sp>
        <p:nvSpPr>
          <p:cNvPr id="37" name="TextBox 36"/>
          <p:cNvSpPr txBox="1"/>
          <p:nvPr/>
        </p:nvSpPr>
        <p:spPr>
          <a:xfrm>
            <a:off x="7673257" y="5146798"/>
            <a:ext cx="811002" cy="369332"/>
          </a:xfrm>
          <a:prstGeom prst="rect">
            <a:avLst/>
          </a:prstGeom>
          <a:noFill/>
        </p:spPr>
        <p:txBody>
          <a:bodyPr wrap="none" rtlCol="0">
            <a:spAutoFit/>
          </a:bodyPr>
          <a:lstStyle/>
          <a:p>
            <a:pPr algn="ctr"/>
            <a:r>
              <a:rPr lang="en-US" sz="1800" dirty="0" smtClean="0"/>
              <a:t>phase</a:t>
            </a:r>
            <a:endParaRPr lang="en-US" sz="1800" dirty="0"/>
          </a:p>
        </p:txBody>
      </p:sp>
    </p:spTree>
    <p:extLst>
      <p:ext uri="{BB962C8B-B14F-4D97-AF65-F5344CB8AC3E}">
        <p14:creationId xmlns:p14="http://schemas.microsoft.com/office/powerpoint/2010/main" val="35221195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Theoretical Plates - Model</a:t>
            </a:r>
            <a:endParaRPr lang="en-US" dirty="0"/>
          </a:p>
        </p:txBody>
      </p:sp>
      <p:sp>
        <p:nvSpPr>
          <p:cNvPr id="3" name="Inhaltsplatzhalter 2"/>
          <p:cNvSpPr>
            <a:spLocks noGrp="1"/>
          </p:cNvSpPr>
          <p:nvPr>
            <p:ph idx="1"/>
          </p:nvPr>
        </p:nvSpPr>
        <p:spPr>
          <a:xfrm>
            <a:off x="152400" y="914400"/>
            <a:ext cx="8839200" cy="2971800"/>
          </a:xfrm>
        </p:spPr>
        <p:txBody>
          <a:bodyPr/>
          <a:lstStyle/>
          <a:p>
            <a:r>
              <a:rPr lang="en-US" sz="2400" dirty="0" err="1" smtClean="0"/>
              <a:t>Analyte</a:t>
            </a:r>
            <a:r>
              <a:rPr lang="en-US" sz="2400" dirty="0" smtClean="0"/>
              <a:t> enters the head of the column dissolved in the eluent</a:t>
            </a:r>
          </a:p>
          <a:p>
            <a:endParaRPr lang="en-US" sz="2400" dirty="0" smtClean="0"/>
          </a:p>
          <a:p>
            <a:endParaRPr lang="en-US" sz="2000" dirty="0"/>
          </a:p>
          <a:p>
            <a:r>
              <a:rPr lang="en-US" sz="2400" dirty="0" err="1" smtClean="0"/>
              <a:t>Analyte</a:t>
            </a:r>
            <a:r>
              <a:rPr lang="en-US" sz="2400" dirty="0" smtClean="0"/>
              <a:t> equilibrates between both phases in each plate</a:t>
            </a:r>
          </a:p>
          <a:p>
            <a:pPr marL="0" indent="0">
              <a:buNone/>
            </a:pPr>
            <a:endParaRPr lang="en-US" sz="1600" dirty="0" smtClean="0"/>
          </a:p>
          <a:p>
            <a:pPr marL="0" indent="0">
              <a:buNone/>
            </a:pPr>
            <a:endParaRPr lang="en-US" sz="2800" dirty="0" smtClean="0"/>
          </a:p>
          <a:p>
            <a:r>
              <a:rPr lang="en-US" sz="2400" dirty="0" smtClean="0"/>
              <a:t>Mobile phases moves on in a discrete step and brings mobile phases into contact with the next plate</a:t>
            </a:r>
          </a:p>
          <a:p>
            <a:endParaRPr lang="en-US" sz="2400" dirty="0" smtClean="0"/>
          </a:p>
          <a:p>
            <a:endParaRPr lang="en-US" sz="2400" dirty="0"/>
          </a:p>
          <a:p>
            <a:r>
              <a:rPr lang="en-US" sz="2400" dirty="0" smtClean="0"/>
              <a:t>Plates equilibrate, process continues as above</a:t>
            </a:r>
          </a:p>
        </p:txBody>
      </p:sp>
      <p:sp>
        <p:nvSpPr>
          <p:cNvPr id="6" name="Slide Number Placeholder 5"/>
          <p:cNvSpPr>
            <a:spLocks noGrp="1"/>
          </p:cNvSpPr>
          <p:nvPr>
            <p:ph type="sldNum" sz="quarter" idx="10"/>
          </p:nvPr>
        </p:nvSpPr>
        <p:spPr/>
        <p:txBody>
          <a:bodyPr/>
          <a:lstStyle/>
          <a:p>
            <a:pPr>
              <a:defRPr/>
            </a:pPr>
            <a:fld id="{41B0E2A2-38C9-407E-9B30-D35E37AC93A0}" type="slidenum">
              <a:rPr lang="de-DE" smtClean="0"/>
              <a:pPr>
                <a:defRPr/>
              </a:pPr>
              <a:t>32</a:t>
            </a:fld>
            <a:endParaRPr lang="de-DE"/>
          </a:p>
        </p:txBody>
      </p:sp>
      <p:grpSp>
        <p:nvGrpSpPr>
          <p:cNvPr id="38" name="Group 37"/>
          <p:cNvGrpSpPr/>
          <p:nvPr/>
        </p:nvGrpSpPr>
        <p:grpSpPr>
          <a:xfrm>
            <a:off x="1752600" y="1387090"/>
            <a:ext cx="5486400" cy="838200"/>
            <a:chOff x="1828800" y="2743200"/>
            <a:chExt cx="5486400" cy="1524000"/>
          </a:xfrm>
        </p:grpSpPr>
        <p:sp>
          <p:nvSpPr>
            <p:cNvPr id="4" name="Rectangle 3"/>
            <p:cNvSpPr/>
            <p:nvPr/>
          </p:nvSpPr>
          <p:spPr bwMode="auto">
            <a:xfrm>
              <a:off x="18288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7" name="Rectangle 6"/>
            <p:cNvSpPr/>
            <p:nvPr/>
          </p:nvSpPr>
          <p:spPr bwMode="auto">
            <a:xfrm>
              <a:off x="22860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8" name="Rectangle 7"/>
            <p:cNvSpPr/>
            <p:nvPr/>
          </p:nvSpPr>
          <p:spPr bwMode="auto">
            <a:xfrm>
              <a:off x="27432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9" name="Rectangle 8"/>
            <p:cNvSpPr/>
            <p:nvPr/>
          </p:nvSpPr>
          <p:spPr bwMode="auto">
            <a:xfrm>
              <a:off x="32004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0" name="Rectangle 9"/>
            <p:cNvSpPr/>
            <p:nvPr/>
          </p:nvSpPr>
          <p:spPr bwMode="auto">
            <a:xfrm>
              <a:off x="36576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1" name="Rectangle 10"/>
            <p:cNvSpPr/>
            <p:nvPr/>
          </p:nvSpPr>
          <p:spPr bwMode="auto">
            <a:xfrm>
              <a:off x="41148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2" name="Rectangle 11"/>
            <p:cNvSpPr/>
            <p:nvPr/>
          </p:nvSpPr>
          <p:spPr bwMode="auto">
            <a:xfrm>
              <a:off x="45720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 name="Rectangle 12"/>
            <p:cNvSpPr/>
            <p:nvPr/>
          </p:nvSpPr>
          <p:spPr bwMode="auto">
            <a:xfrm>
              <a:off x="50292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4" name="Rectangle 13"/>
            <p:cNvSpPr/>
            <p:nvPr/>
          </p:nvSpPr>
          <p:spPr bwMode="auto">
            <a:xfrm>
              <a:off x="54864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5" name="Rectangle 14"/>
            <p:cNvSpPr/>
            <p:nvPr/>
          </p:nvSpPr>
          <p:spPr bwMode="auto">
            <a:xfrm>
              <a:off x="59436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6" name="Rectangle 15"/>
            <p:cNvSpPr/>
            <p:nvPr/>
          </p:nvSpPr>
          <p:spPr bwMode="auto">
            <a:xfrm>
              <a:off x="64008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7" name="Rectangle 16"/>
            <p:cNvSpPr/>
            <p:nvPr/>
          </p:nvSpPr>
          <p:spPr bwMode="auto">
            <a:xfrm>
              <a:off x="68580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8" name="Rectangle 17"/>
            <p:cNvSpPr/>
            <p:nvPr/>
          </p:nvSpPr>
          <p:spPr bwMode="auto">
            <a:xfrm>
              <a:off x="18288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9" name="Rectangle 18"/>
            <p:cNvSpPr/>
            <p:nvPr/>
          </p:nvSpPr>
          <p:spPr bwMode="auto">
            <a:xfrm>
              <a:off x="22860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0" name="Rectangle 19"/>
            <p:cNvSpPr/>
            <p:nvPr/>
          </p:nvSpPr>
          <p:spPr bwMode="auto">
            <a:xfrm>
              <a:off x="27432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1" name="Rectangle 20"/>
            <p:cNvSpPr/>
            <p:nvPr/>
          </p:nvSpPr>
          <p:spPr bwMode="auto">
            <a:xfrm>
              <a:off x="32004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2" name="Rectangle 21"/>
            <p:cNvSpPr/>
            <p:nvPr/>
          </p:nvSpPr>
          <p:spPr bwMode="auto">
            <a:xfrm>
              <a:off x="36576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3" name="Rectangle 22"/>
            <p:cNvSpPr/>
            <p:nvPr/>
          </p:nvSpPr>
          <p:spPr bwMode="auto">
            <a:xfrm>
              <a:off x="41148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4" name="Rectangle 23"/>
            <p:cNvSpPr/>
            <p:nvPr/>
          </p:nvSpPr>
          <p:spPr bwMode="auto">
            <a:xfrm>
              <a:off x="45720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5" name="Rectangle 24"/>
            <p:cNvSpPr/>
            <p:nvPr/>
          </p:nvSpPr>
          <p:spPr bwMode="auto">
            <a:xfrm>
              <a:off x="50292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6" name="Rectangle 25"/>
            <p:cNvSpPr/>
            <p:nvPr/>
          </p:nvSpPr>
          <p:spPr bwMode="auto">
            <a:xfrm>
              <a:off x="54864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7" name="Rectangle 26"/>
            <p:cNvSpPr/>
            <p:nvPr/>
          </p:nvSpPr>
          <p:spPr bwMode="auto">
            <a:xfrm>
              <a:off x="59436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8" name="Rectangle 27"/>
            <p:cNvSpPr/>
            <p:nvPr/>
          </p:nvSpPr>
          <p:spPr bwMode="auto">
            <a:xfrm>
              <a:off x="64008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9" name="Rectangle 28"/>
            <p:cNvSpPr/>
            <p:nvPr/>
          </p:nvSpPr>
          <p:spPr bwMode="auto">
            <a:xfrm>
              <a:off x="68580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grpSp>
      <p:grpSp>
        <p:nvGrpSpPr>
          <p:cNvPr id="64" name="Group 63"/>
          <p:cNvGrpSpPr/>
          <p:nvPr/>
        </p:nvGrpSpPr>
        <p:grpSpPr>
          <a:xfrm>
            <a:off x="1752600" y="2606290"/>
            <a:ext cx="5486400" cy="838200"/>
            <a:chOff x="1828800" y="2743200"/>
            <a:chExt cx="5486400" cy="1524000"/>
          </a:xfrm>
        </p:grpSpPr>
        <p:sp>
          <p:nvSpPr>
            <p:cNvPr id="65" name="Rectangle 64"/>
            <p:cNvSpPr/>
            <p:nvPr/>
          </p:nvSpPr>
          <p:spPr bwMode="auto">
            <a:xfrm>
              <a:off x="18288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66" name="Rectangle 65"/>
            <p:cNvSpPr/>
            <p:nvPr/>
          </p:nvSpPr>
          <p:spPr bwMode="auto">
            <a:xfrm>
              <a:off x="22860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67" name="Rectangle 66"/>
            <p:cNvSpPr/>
            <p:nvPr/>
          </p:nvSpPr>
          <p:spPr bwMode="auto">
            <a:xfrm>
              <a:off x="27432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68" name="Rectangle 67"/>
            <p:cNvSpPr/>
            <p:nvPr/>
          </p:nvSpPr>
          <p:spPr bwMode="auto">
            <a:xfrm>
              <a:off x="32004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69" name="Rectangle 68"/>
            <p:cNvSpPr/>
            <p:nvPr/>
          </p:nvSpPr>
          <p:spPr bwMode="auto">
            <a:xfrm>
              <a:off x="36576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70" name="Rectangle 69"/>
            <p:cNvSpPr/>
            <p:nvPr/>
          </p:nvSpPr>
          <p:spPr bwMode="auto">
            <a:xfrm>
              <a:off x="41148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71" name="Rectangle 70"/>
            <p:cNvSpPr/>
            <p:nvPr/>
          </p:nvSpPr>
          <p:spPr bwMode="auto">
            <a:xfrm>
              <a:off x="45720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72" name="Rectangle 71"/>
            <p:cNvSpPr/>
            <p:nvPr/>
          </p:nvSpPr>
          <p:spPr bwMode="auto">
            <a:xfrm>
              <a:off x="50292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73" name="Rectangle 72"/>
            <p:cNvSpPr/>
            <p:nvPr/>
          </p:nvSpPr>
          <p:spPr bwMode="auto">
            <a:xfrm>
              <a:off x="54864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74" name="Rectangle 73"/>
            <p:cNvSpPr/>
            <p:nvPr/>
          </p:nvSpPr>
          <p:spPr bwMode="auto">
            <a:xfrm>
              <a:off x="59436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75" name="Rectangle 74"/>
            <p:cNvSpPr/>
            <p:nvPr/>
          </p:nvSpPr>
          <p:spPr bwMode="auto">
            <a:xfrm>
              <a:off x="64008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76" name="Rectangle 75"/>
            <p:cNvSpPr/>
            <p:nvPr/>
          </p:nvSpPr>
          <p:spPr bwMode="auto">
            <a:xfrm>
              <a:off x="68580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77" name="Rectangle 76"/>
            <p:cNvSpPr/>
            <p:nvPr/>
          </p:nvSpPr>
          <p:spPr bwMode="auto">
            <a:xfrm>
              <a:off x="18288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78" name="Rectangle 77"/>
            <p:cNvSpPr/>
            <p:nvPr/>
          </p:nvSpPr>
          <p:spPr bwMode="auto">
            <a:xfrm>
              <a:off x="22860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79" name="Rectangle 78"/>
            <p:cNvSpPr/>
            <p:nvPr/>
          </p:nvSpPr>
          <p:spPr bwMode="auto">
            <a:xfrm>
              <a:off x="27432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80" name="Rectangle 79"/>
            <p:cNvSpPr/>
            <p:nvPr/>
          </p:nvSpPr>
          <p:spPr bwMode="auto">
            <a:xfrm>
              <a:off x="32004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81" name="Rectangle 80"/>
            <p:cNvSpPr/>
            <p:nvPr/>
          </p:nvSpPr>
          <p:spPr bwMode="auto">
            <a:xfrm>
              <a:off x="36576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82" name="Rectangle 81"/>
            <p:cNvSpPr/>
            <p:nvPr/>
          </p:nvSpPr>
          <p:spPr bwMode="auto">
            <a:xfrm>
              <a:off x="41148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83" name="Rectangle 82"/>
            <p:cNvSpPr/>
            <p:nvPr/>
          </p:nvSpPr>
          <p:spPr bwMode="auto">
            <a:xfrm>
              <a:off x="45720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84" name="Rectangle 83"/>
            <p:cNvSpPr/>
            <p:nvPr/>
          </p:nvSpPr>
          <p:spPr bwMode="auto">
            <a:xfrm>
              <a:off x="50292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85" name="Rectangle 84"/>
            <p:cNvSpPr/>
            <p:nvPr/>
          </p:nvSpPr>
          <p:spPr bwMode="auto">
            <a:xfrm>
              <a:off x="54864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86" name="Rectangle 85"/>
            <p:cNvSpPr/>
            <p:nvPr/>
          </p:nvSpPr>
          <p:spPr bwMode="auto">
            <a:xfrm>
              <a:off x="59436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87" name="Rectangle 86"/>
            <p:cNvSpPr/>
            <p:nvPr/>
          </p:nvSpPr>
          <p:spPr bwMode="auto">
            <a:xfrm>
              <a:off x="64008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88" name="Rectangle 87"/>
            <p:cNvSpPr/>
            <p:nvPr/>
          </p:nvSpPr>
          <p:spPr bwMode="auto">
            <a:xfrm>
              <a:off x="68580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grpSp>
      <p:grpSp>
        <p:nvGrpSpPr>
          <p:cNvPr id="89" name="Group 88"/>
          <p:cNvGrpSpPr/>
          <p:nvPr/>
        </p:nvGrpSpPr>
        <p:grpSpPr>
          <a:xfrm>
            <a:off x="1752600" y="5867400"/>
            <a:ext cx="5486400" cy="838200"/>
            <a:chOff x="1828800" y="2743200"/>
            <a:chExt cx="5486400" cy="1524000"/>
          </a:xfrm>
        </p:grpSpPr>
        <p:sp>
          <p:nvSpPr>
            <p:cNvPr id="90" name="Rectangle 89"/>
            <p:cNvSpPr/>
            <p:nvPr/>
          </p:nvSpPr>
          <p:spPr bwMode="auto">
            <a:xfrm>
              <a:off x="18288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91" name="Rectangle 90"/>
            <p:cNvSpPr/>
            <p:nvPr/>
          </p:nvSpPr>
          <p:spPr bwMode="auto">
            <a:xfrm>
              <a:off x="22860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92" name="Rectangle 91"/>
            <p:cNvSpPr/>
            <p:nvPr/>
          </p:nvSpPr>
          <p:spPr bwMode="auto">
            <a:xfrm>
              <a:off x="27432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93" name="Rectangle 92"/>
            <p:cNvSpPr/>
            <p:nvPr/>
          </p:nvSpPr>
          <p:spPr bwMode="auto">
            <a:xfrm>
              <a:off x="32004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94" name="Rectangle 93"/>
            <p:cNvSpPr/>
            <p:nvPr/>
          </p:nvSpPr>
          <p:spPr bwMode="auto">
            <a:xfrm>
              <a:off x="36576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95" name="Rectangle 94"/>
            <p:cNvSpPr/>
            <p:nvPr/>
          </p:nvSpPr>
          <p:spPr bwMode="auto">
            <a:xfrm>
              <a:off x="41148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96" name="Rectangle 95"/>
            <p:cNvSpPr/>
            <p:nvPr/>
          </p:nvSpPr>
          <p:spPr bwMode="auto">
            <a:xfrm>
              <a:off x="45720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97" name="Rectangle 96"/>
            <p:cNvSpPr/>
            <p:nvPr/>
          </p:nvSpPr>
          <p:spPr bwMode="auto">
            <a:xfrm>
              <a:off x="50292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98" name="Rectangle 97"/>
            <p:cNvSpPr/>
            <p:nvPr/>
          </p:nvSpPr>
          <p:spPr bwMode="auto">
            <a:xfrm>
              <a:off x="54864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99" name="Rectangle 98"/>
            <p:cNvSpPr/>
            <p:nvPr/>
          </p:nvSpPr>
          <p:spPr bwMode="auto">
            <a:xfrm>
              <a:off x="59436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00" name="Rectangle 99"/>
            <p:cNvSpPr/>
            <p:nvPr/>
          </p:nvSpPr>
          <p:spPr bwMode="auto">
            <a:xfrm>
              <a:off x="64008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01" name="Rectangle 100"/>
            <p:cNvSpPr/>
            <p:nvPr/>
          </p:nvSpPr>
          <p:spPr bwMode="auto">
            <a:xfrm>
              <a:off x="68580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02" name="Rectangle 101"/>
            <p:cNvSpPr/>
            <p:nvPr/>
          </p:nvSpPr>
          <p:spPr bwMode="auto">
            <a:xfrm>
              <a:off x="18288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03" name="Rectangle 102"/>
            <p:cNvSpPr/>
            <p:nvPr/>
          </p:nvSpPr>
          <p:spPr bwMode="auto">
            <a:xfrm>
              <a:off x="22860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04" name="Rectangle 103"/>
            <p:cNvSpPr/>
            <p:nvPr/>
          </p:nvSpPr>
          <p:spPr bwMode="auto">
            <a:xfrm>
              <a:off x="27432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05" name="Rectangle 104"/>
            <p:cNvSpPr/>
            <p:nvPr/>
          </p:nvSpPr>
          <p:spPr bwMode="auto">
            <a:xfrm>
              <a:off x="32004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06" name="Rectangle 105"/>
            <p:cNvSpPr/>
            <p:nvPr/>
          </p:nvSpPr>
          <p:spPr bwMode="auto">
            <a:xfrm>
              <a:off x="36576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07" name="Rectangle 106"/>
            <p:cNvSpPr/>
            <p:nvPr/>
          </p:nvSpPr>
          <p:spPr bwMode="auto">
            <a:xfrm>
              <a:off x="41148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08" name="Rectangle 107"/>
            <p:cNvSpPr/>
            <p:nvPr/>
          </p:nvSpPr>
          <p:spPr bwMode="auto">
            <a:xfrm>
              <a:off x="45720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09" name="Rectangle 108"/>
            <p:cNvSpPr/>
            <p:nvPr/>
          </p:nvSpPr>
          <p:spPr bwMode="auto">
            <a:xfrm>
              <a:off x="50292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10" name="Rectangle 109"/>
            <p:cNvSpPr/>
            <p:nvPr/>
          </p:nvSpPr>
          <p:spPr bwMode="auto">
            <a:xfrm>
              <a:off x="54864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11" name="Rectangle 110"/>
            <p:cNvSpPr/>
            <p:nvPr/>
          </p:nvSpPr>
          <p:spPr bwMode="auto">
            <a:xfrm>
              <a:off x="59436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12" name="Rectangle 111"/>
            <p:cNvSpPr/>
            <p:nvPr/>
          </p:nvSpPr>
          <p:spPr bwMode="auto">
            <a:xfrm>
              <a:off x="64008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13" name="Rectangle 112"/>
            <p:cNvSpPr/>
            <p:nvPr/>
          </p:nvSpPr>
          <p:spPr bwMode="auto">
            <a:xfrm>
              <a:off x="68580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grpSp>
      <p:sp>
        <p:nvSpPr>
          <p:cNvPr id="115" name="Oval 114"/>
          <p:cNvSpPr/>
          <p:nvPr/>
        </p:nvSpPr>
        <p:spPr bwMode="auto">
          <a:xfrm>
            <a:off x="1782336" y="1447800"/>
            <a:ext cx="152400" cy="1524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16" name="Oval 115"/>
          <p:cNvSpPr/>
          <p:nvPr/>
        </p:nvSpPr>
        <p:spPr bwMode="auto">
          <a:xfrm>
            <a:off x="1827560" y="1615690"/>
            <a:ext cx="152400" cy="1524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17" name="Oval 116"/>
          <p:cNvSpPr/>
          <p:nvPr/>
        </p:nvSpPr>
        <p:spPr bwMode="auto">
          <a:xfrm>
            <a:off x="2012176" y="1432310"/>
            <a:ext cx="152400" cy="1524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18" name="Oval 117"/>
          <p:cNvSpPr/>
          <p:nvPr/>
        </p:nvSpPr>
        <p:spPr bwMode="auto">
          <a:xfrm>
            <a:off x="1979960" y="1615690"/>
            <a:ext cx="152400" cy="1524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19" name="Oval 118"/>
          <p:cNvSpPr/>
          <p:nvPr/>
        </p:nvSpPr>
        <p:spPr bwMode="auto">
          <a:xfrm>
            <a:off x="1828800" y="2697980"/>
            <a:ext cx="152400" cy="1524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20" name="Oval 119"/>
          <p:cNvSpPr/>
          <p:nvPr/>
        </p:nvSpPr>
        <p:spPr bwMode="auto">
          <a:xfrm>
            <a:off x="1828800" y="3139690"/>
            <a:ext cx="152400" cy="1524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21" name="Oval 120"/>
          <p:cNvSpPr/>
          <p:nvPr/>
        </p:nvSpPr>
        <p:spPr bwMode="auto">
          <a:xfrm>
            <a:off x="1981200" y="2758690"/>
            <a:ext cx="152400" cy="1524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122" name="Oval 121"/>
          <p:cNvSpPr/>
          <p:nvPr/>
        </p:nvSpPr>
        <p:spPr bwMode="auto">
          <a:xfrm>
            <a:off x="2026424" y="3215890"/>
            <a:ext cx="152400" cy="1524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grpSp>
        <p:nvGrpSpPr>
          <p:cNvPr id="123" name="Group 122"/>
          <p:cNvGrpSpPr/>
          <p:nvPr/>
        </p:nvGrpSpPr>
        <p:grpSpPr>
          <a:xfrm>
            <a:off x="1752600" y="4206490"/>
            <a:ext cx="5486400" cy="838200"/>
            <a:chOff x="1828800" y="2743200"/>
            <a:chExt cx="5486400" cy="1524000"/>
          </a:xfrm>
        </p:grpSpPr>
        <p:sp>
          <p:nvSpPr>
            <p:cNvPr id="124" name="Rectangle 123"/>
            <p:cNvSpPr/>
            <p:nvPr/>
          </p:nvSpPr>
          <p:spPr bwMode="auto">
            <a:xfrm>
              <a:off x="18288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25" name="Rectangle 124"/>
            <p:cNvSpPr/>
            <p:nvPr/>
          </p:nvSpPr>
          <p:spPr bwMode="auto">
            <a:xfrm>
              <a:off x="22860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26" name="Rectangle 125"/>
            <p:cNvSpPr/>
            <p:nvPr/>
          </p:nvSpPr>
          <p:spPr bwMode="auto">
            <a:xfrm>
              <a:off x="27432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27" name="Rectangle 126"/>
            <p:cNvSpPr/>
            <p:nvPr/>
          </p:nvSpPr>
          <p:spPr bwMode="auto">
            <a:xfrm>
              <a:off x="32004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28" name="Rectangle 127"/>
            <p:cNvSpPr/>
            <p:nvPr/>
          </p:nvSpPr>
          <p:spPr bwMode="auto">
            <a:xfrm>
              <a:off x="36576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29" name="Rectangle 128"/>
            <p:cNvSpPr/>
            <p:nvPr/>
          </p:nvSpPr>
          <p:spPr bwMode="auto">
            <a:xfrm>
              <a:off x="41148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0" name="Rectangle 129"/>
            <p:cNvSpPr/>
            <p:nvPr/>
          </p:nvSpPr>
          <p:spPr bwMode="auto">
            <a:xfrm>
              <a:off x="45720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1" name="Rectangle 130"/>
            <p:cNvSpPr/>
            <p:nvPr/>
          </p:nvSpPr>
          <p:spPr bwMode="auto">
            <a:xfrm>
              <a:off x="50292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2" name="Rectangle 131"/>
            <p:cNvSpPr/>
            <p:nvPr/>
          </p:nvSpPr>
          <p:spPr bwMode="auto">
            <a:xfrm>
              <a:off x="54864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3" name="Rectangle 132"/>
            <p:cNvSpPr/>
            <p:nvPr/>
          </p:nvSpPr>
          <p:spPr bwMode="auto">
            <a:xfrm>
              <a:off x="59436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4" name="Rectangle 133"/>
            <p:cNvSpPr/>
            <p:nvPr/>
          </p:nvSpPr>
          <p:spPr bwMode="auto">
            <a:xfrm>
              <a:off x="64008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5" name="Rectangle 134"/>
            <p:cNvSpPr/>
            <p:nvPr/>
          </p:nvSpPr>
          <p:spPr bwMode="auto">
            <a:xfrm>
              <a:off x="6858000" y="2743200"/>
              <a:ext cx="457200" cy="762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6" name="Rectangle 135"/>
            <p:cNvSpPr/>
            <p:nvPr/>
          </p:nvSpPr>
          <p:spPr bwMode="auto">
            <a:xfrm>
              <a:off x="18288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7" name="Rectangle 136"/>
            <p:cNvSpPr/>
            <p:nvPr/>
          </p:nvSpPr>
          <p:spPr bwMode="auto">
            <a:xfrm>
              <a:off x="22860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8" name="Rectangle 137"/>
            <p:cNvSpPr/>
            <p:nvPr/>
          </p:nvSpPr>
          <p:spPr bwMode="auto">
            <a:xfrm>
              <a:off x="27432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9" name="Rectangle 138"/>
            <p:cNvSpPr/>
            <p:nvPr/>
          </p:nvSpPr>
          <p:spPr bwMode="auto">
            <a:xfrm>
              <a:off x="32004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40" name="Rectangle 139"/>
            <p:cNvSpPr/>
            <p:nvPr/>
          </p:nvSpPr>
          <p:spPr bwMode="auto">
            <a:xfrm>
              <a:off x="36576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41" name="Rectangle 140"/>
            <p:cNvSpPr/>
            <p:nvPr/>
          </p:nvSpPr>
          <p:spPr bwMode="auto">
            <a:xfrm>
              <a:off x="41148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42" name="Rectangle 141"/>
            <p:cNvSpPr/>
            <p:nvPr/>
          </p:nvSpPr>
          <p:spPr bwMode="auto">
            <a:xfrm>
              <a:off x="45720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43" name="Rectangle 142"/>
            <p:cNvSpPr/>
            <p:nvPr/>
          </p:nvSpPr>
          <p:spPr bwMode="auto">
            <a:xfrm>
              <a:off x="50292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44" name="Rectangle 143"/>
            <p:cNvSpPr/>
            <p:nvPr/>
          </p:nvSpPr>
          <p:spPr bwMode="auto">
            <a:xfrm>
              <a:off x="54864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45" name="Rectangle 144"/>
            <p:cNvSpPr/>
            <p:nvPr/>
          </p:nvSpPr>
          <p:spPr bwMode="auto">
            <a:xfrm>
              <a:off x="59436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46" name="Rectangle 145"/>
            <p:cNvSpPr/>
            <p:nvPr/>
          </p:nvSpPr>
          <p:spPr bwMode="auto">
            <a:xfrm>
              <a:off x="64008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47" name="Rectangle 146"/>
            <p:cNvSpPr/>
            <p:nvPr/>
          </p:nvSpPr>
          <p:spPr bwMode="auto">
            <a:xfrm>
              <a:off x="6858000" y="3505200"/>
              <a:ext cx="457200" cy="762000"/>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grpSp>
      <p:sp>
        <p:nvSpPr>
          <p:cNvPr id="148" name="Oval 147"/>
          <p:cNvSpPr/>
          <p:nvPr/>
        </p:nvSpPr>
        <p:spPr bwMode="auto">
          <a:xfrm>
            <a:off x="2286000" y="4298180"/>
            <a:ext cx="152400" cy="1524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49" name="Oval 148"/>
          <p:cNvSpPr/>
          <p:nvPr/>
        </p:nvSpPr>
        <p:spPr bwMode="auto">
          <a:xfrm>
            <a:off x="1828800" y="4739890"/>
            <a:ext cx="152400" cy="1524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50" name="Oval 149"/>
          <p:cNvSpPr/>
          <p:nvPr/>
        </p:nvSpPr>
        <p:spPr bwMode="auto">
          <a:xfrm>
            <a:off x="2438400" y="4358890"/>
            <a:ext cx="152400" cy="1524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151" name="Oval 150"/>
          <p:cNvSpPr/>
          <p:nvPr/>
        </p:nvSpPr>
        <p:spPr bwMode="auto">
          <a:xfrm>
            <a:off x="2026424" y="4816090"/>
            <a:ext cx="152400" cy="1524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52" name="Oval 151"/>
          <p:cNvSpPr/>
          <p:nvPr/>
        </p:nvSpPr>
        <p:spPr bwMode="auto">
          <a:xfrm>
            <a:off x="2286000" y="5959090"/>
            <a:ext cx="152400" cy="1524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53" name="Oval 152"/>
          <p:cNvSpPr/>
          <p:nvPr/>
        </p:nvSpPr>
        <p:spPr bwMode="auto">
          <a:xfrm>
            <a:off x="1905000" y="6019800"/>
            <a:ext cx="152400" cy="1524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54" name="Oval 153"/>
          <p:cNvSpPr/>
          <p:nvPr/>
        </p:nvSpPr>
        <p:spPr bwMode="auto">
          <a:xfrm>
            <a:off x="2362200" y="6400800"/>
            <a:ext cx="152400" cy="1524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155" name="Oval 154"/>
          <p:cNvSpPr/>
          <p:nvPr/>
        </p:nvSpPr>
        <p:spPr bwMode="auto">
          <a:xfrm>
            <a:off x="1905000" y="6400800"/>
            <a:ext cx="152400" cy="1524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cxnSp>
        <p:nvCxnSpPr>
          <p:cNvPr id="157" name="Straight Arrow Connector 156"/>
          <p:cNvCxnSpPr/>
          <p:nvPr/>
        </p:nvCxnSpPr>
        <p:spPr bwMode="auto">
          <a:xfrm>
            <a:off x="2012176" y="2819400"/>
            <a:ext cx="0" cy="381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p:nvPr/>
        </p:nvCxnSpPr>
        <p:spPr bwMode="auto">
          <a:xfrm>
            <a:off x="1981200" y="6096000"/>
            <a:ext cx="0" cy="381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p:nvPr/>
        </p:nvCxnSpPr>
        <p:spPr bwMode="auto">
          <a:xfrm>
            <a:off x="2438400" y="6096000"/>
            <a:ext cx="0" cy="381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p:nvPr/>
        </p:nvCxnSpPr>
        <p:spPr bwMode="auto">
          <a:xfrm>
            <a:off x="1981200" y="4419600"/>
            <a:ext cx="457200" cy="0"/>
          </a:xfrm>
          <a:prstGeom prst="straightConnector1">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0590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smtClean="0"/>
              <a:t>Theoretical Plates – Example</a:t>
            </a:r>
            <a:endParaRPr lang="en-US" sz="3200" dirty="0"/>
          </a:p>
        </p:txBody>
      </p:sp>
      <p:sp>
        <p:nvSpPr>
          <p:cNvPr id="3" name="Inhaltsplatzhalter 2"/>
          <p:cNvSpPr>
            <a:spLocks noGrp="1"/>
          </p:cNvSpPr>
          <p:nvPr>
            <p:ph idx="1"/>
          </p:nvPr>
        </p:nvSpPr>
        <p:spPr>
          <a:xfrm>
            <a:off x="155448" y="908720"/>
            <a:ext cx="4187952" cy="5492080"/>
          </a:xfrm>
        </p:spPr>
        <p:txBody>
          <a:bodyPr/>
          <a:lstStyle/>
          <a:p>
            <a:r>
              <a:rPr lang="en-US" sz="2400" dirty="0" smtClean="0"/>
              <a:t>Analytes </a:t>
            </a:r>
            <a:r>
              <a:rPr lang="en-US" sz="2400" b="1" dirty="0" smtClean="0">
                <a:solidFill>
                  <a:srgbClr val="A51E37"/>
                </a:solidFill>
              </a:rPr>
              <a:t>distribute between mobile phase and stationary phase</a:t>
            </a:r>
            <a:r>
              <a:rPr lang="en-US" sz="2400" dirty="0" smtClean="0"/>
              <a:t> (here: equally)</a:t>
            </a:r>
          </a:p>
          <a:p>
            <a:r>
              <a:rPr lang="en-US" sz="2400" dirty="0" smtClean="0"/>
              <a:t>Mobile phase moves again, equilibrates, etc.</a:t>
            </a:r>
          </a:p>
          <a:p>
            <a:r>
              <a:rPr lang="en-US" sz="2400" dirty="0" smtClean="0"/>
              <a:t>Numbers express the concentration in each plate</a:t>
            </a:r>
          </a:p>
          <a:p>
            <a:r>
              <a:rPr lang="en-US" sz="2400" dirty="0" smtClean="0"/>
              <a:t>This simple model yields a </a:t>
            </a:r>
            <a:r>
              <a:rPr lang="en-US" sz="2400" b="1" dirty="0" smtClean="0">
                <a:solidFill>
                  <a:srgbClr val="A51E37"/>
                </a:solidFill>
              </a:rPr>
              <a:t>Gaussian</a:t>
            </a:r>
            <a:r>
              <a:rPr lang="en-US" sz="2400" dirty="0" smtClean="0">
                <a:solidFill>
                  <a:srgbClr val="A51E37"/>
                </a:solidFill>
              </a:rPr>
              <a:t> </a:t>
            </a:r>
            <a:r>
              <a:rPr lang="en-US" sz="2400" dirty="0" smtClean="0"/>
              <a:t>shape for an infinite number of plates</a:t>
            </a:r>
          </a:p>
          <a:p>
            <a:r>
              <a:rPr lang="en-US" sz="2400" dirty="0" smtClean="0"/>
              <a:t>Note that the sum over all plates always remains the same (</a:t>
            </a:r>
            <a:r>
              <a:rPr lang="en-US" sz="2400" b="1" dirty="0" smtClean="0">
                <a:solidFill>
                  <a:srgbClr val="A51E37"/>
                </a:solidFill>
              </a:rPr>
              <a:t>no analyte is lost</a:t>
            </a:r>
            <a:r>
              <a:rPr lang="en-US" sz="2400" dirty="0" smtClean="0"/>
              <a:t>) until it starts eluting from the column</a:t>
            </a:r>
          </a:p>
          <a:p>
            <a:endParaRPr lang="en-US" sz="2400" dirty="0"/>
          </a:p>
        </p:txBody>
      </p:sp>
      <p:graphicFrame>
        <p:nvGraphicFramePr>
          <p:cNvPr id="9" name="Tabelle 8"/>
          <p:cNvGraphicFramePr>
            <a:graphicFrameLocks noGrp="1"/>
          </p:cNvGraphicFramePr>
          <p:nvPr>
            <p:extLst>
              <p:ext uri="{D42A27DB-BD31-4B8C-83A1-F6EECF244321}">
                <p14:modId xmlns:p14="http://schemas.microsoft.com/office/powerpoint/2010/main" val="899818105"/>
              </p:ext>
            </p:extLst>
          </p:nvPr>
        </p:nvGraphicFramePr>
        <p:xfrm>
          <a:off x="5119476" y="836712"/>
          <a:ext cx="3960440" cy="576064"/>
        </p:xfrm>
        <a:graphic>
          <a:graphicData uri="http://schemas.openxmlformats.org/drawingml/2006/table">
            <a:tbl>
              <a:tblPr firstRow="1" bandRow="1">
                <a:tableStyleId>{21E4AEA4-8DFA-4A89-87EB-49C32662AFE0}</a:tableStyleId>
              </a:tblPr>
              <a:tblGrid>
                <a:gridCol w="396044"/>
                <a:gridCol w="396044"/>
                <a:gridCol w="396044"/>
                <a:gridCol w="396044"/>
                <a:gridCol w="396044"/>
                <a:gridCol w="396044"/>
                <a:gridCol w="396044"/>
                <a:gridCol w="396044"/>
                <a:gridCol w="396044"/>
                <a:gridCol w="396044"/>
              </a:tblGrid>
              <a:tr h="288032">
                <a:tc>
                  <a:txBody>
                    <a:bodyPr/>
                    <a:lstStyle/>
                    <a:p>
                      <a:pPr algn="ctr"/>
                      <a:r>
                        <a:rPr lang="en-US" sz="900" dirty="0" smtClean="0"/>
                        <a:t>16</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r>
              <a:tr h="288032">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r>
            </a:tbl>
          </a:graphicData>
        </a:graphic>
      </p:graphicFrame>
      <p:graphicFrame>
        <p:nvGraphicFramePr>
          <p:cNvPr id="24" name="Tabelle 23"/>
          <p:cNvGraphicFramePr>
            <a:graphicFrameLocks noGrp="1"/>
          </p:cNvGraphicFramePr>
          <p:nvPr>
            <p:extLst>
              <p:ext uri="{D42A27DB-BD31-4B8C-83A1-F6EECF244321}">
                <p14:modId xmlns:p14="http://schemas.microsoft.com/office/powerpoint/2010/main" val="167358978"/>
              </p:ext>
            </p:extLst>
          </p:nvPr>
        </p:nvGraphicFramePr>
        <p:xfrm>
          <a:off x="5119476" y="1484784"/>
          <a:ext cx="3960440" cy="576064"/>
        </p:xfrm>
        <a:graphic>
          <a:graphicData uri="http://schemas.openxmlformats.org/drawingml/2006/table">
            <a:tbl>
              <a:tblPr firstRow="1" bandRow="1">
                <a:tableStyleId>{21E4AEA4-8DFA-4A89-87EB-49C32662AFE0}</a:tableStyleId>
              </a:tblPr>
              <a:tblGrid>
                <a:gridCol w="396044"/>
                <a:gridCol w="396044"/>
                <a:gridCol w="396044"/>
                <a:gridCol w="396044"/>
                <a:gridCol w="396044"/>
                <a:gridCol w="396044"/>
                <a:gridCol w="396044"/>
                <a:gridCol w="396044"/>
                <a:gridCol w="396044"/>
                <a:gridCol w="396044"/>
              </a:tblGrid>
              <a:tr h="288032">
                <a:tc>
                  <a:txBody>
                    <a:bodyPr/>
                    <a:lstStyle/>
                    <a:p>
                      <a:pPr algn="ctr"/>
                      <a:r>
                        <a:rPr lang="en-US" sz="900" dirty="0" smtClean="0"/>
                        <a:t>8</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r>
              <a:tr h="288032">
                <a:tc>
                  <a:txBody>
                    <a:bodyPr/>
                    <a:lstStyle/>
                    <a:p>
                      <a:pPr algn="ctr"/>
                      <a:r>
                        <a:rPr lang="en-US" sz="900" dirty="0" smtClean="0"/>
                        <a:t>8</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r>
            </a:tbl>
          </a:graphicData>
        </a:graphic>
      </p:graphicFrame>
      <p:graphicFrame>
        <p:nvGraphicFramePr>
          <p:cNvPr id="25" name="Tabelle 24"/>
          <p:cNvGraphicFramePr>
            <a:graphicFrameLocks noGrp="1"/>
          </p:cNvGraphicFramePr>
          <p:nvPr>
            <p:extLst>
              <p:ext uri="{D42A27DB-BD31-4B8C-83A1-F6EECF244321}">
                <p14:modId xmlns:p14="http://schemas.microsoft.com/office/powerpoint/2010/main" val="3545117952"/>
              </p:ext>
            </p:extLst>
          </p:nvPr>
        </p:nvGraphicFramePr>
        <p:xfrm>
          <a:off x="5119476" y="2132856"/>
          <a:ext cx="3960440" cy="576064"/>
        </p:xfrm>
        <a:graphic>
          <a:graphicData uri="http://schemas.openxmlformats.org/drawingml/2006/table">
            <a:tbl>
              <a:tblPr firstRow="1" bandRow="1">
                <a:tableStyleId>{21E4AEA4-8DFA-4A89-87EB-49C32662AFE0}</a:tableStyleId>
              </a:tblPr>
              <a:tblGrid>
                <a:gridCol w="396044"/>
                <a:gridCol w="396044"/>
                <a:gridCol w="396044"/>
                <a:gridCol w="396044"/>
                <a:gridCol w="396044"/>
                <a:gridCol w="396044"/>
                <a:gridCol w="396044"/>
                <a:gridCol w="396044"/>
                <a:gridCol w="396044"/>
                <a:gridCol w="396044"/>
              </a:tblGrid>
              <a:tr h="288032">
                <a:tc>
                  <a:txBody>
                    <a:bodyPr/>
                    <a:lstStyle/>
                    <a:p>
                      <a:pPr algn="ctr"/>
                      <a:r>
                        <a:rPr lang="en-US" sz="900" dirty="0" smtClean="0"/>
                        <a:t>0</a:t>
                      </a:r>
                      <a:endParaRPr lang="en-US" sz="900" dirty="0"/>
                    </a:p>
                  </a:txBody>
                  <a:tcPr/>
                </a:tc>
                <a:tc>
                  <a:txBody>
                    <a:bodyPr/>
                    <a:lstStyle/>
                    <a:p>
                      <a:pPr algn="ctr"/>
                      <a:r>
                        <a:rPr lang="en-US" sz="900" dirty="0" smtClean="0"/>
                        <a:t>8</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r>
              <a:tr h="288032">
                <a:tc>
                  <a:txBody>
                    <a:bodyPr/>
                    <a:lstStyle/>
                    <a:p>
                      <a:pPr algn="ctr"/>
                      <a:r>
                        <a:rPr lang="en-US" sz="900" dirty="0" smtClean="0"/>
                        <a:t>8</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r>
            </a:tbl>
          </a:graphicData>
        </a:graphic>
      </p:graphicFrame>
      <p:graphicFrame>
        <p:nvGraphicFramePr>
          <p:cNvPr id="26" name="Tabelle 25"/>
          <p:cNvGraphicFramePr>
            <a:graphicFrameLocks noGrp="1"/>
          </p:cNvGraphicFramePr>
          <p:nvPr>
            <p:extLst>
              <p:ext uri="{D42A27DB-BD31-4B8C-83A1-F6EECF244321}">
                <p14:modId xmlns:p14="http://schemas.microsoft.com/office/powerpoint/2010/main" val="3312092328"/>
              </p:ext>
            </p:extLst>
          </p:nvPr>
        </p:nvGraphicFramePr>
        <p:xfrm>
          <a:off x="5119476" y="2780928"/>
          <a:ext cx="3960440" cy="576064"/>
        </p:xfrm>
        <a:graphic>
          <a:graphicData uri="http://schemas.openxmlformats.org/drawingml/2006/table">
            <a:tbl>
              <a:tblPr firstRow="1" bandRow="1">
                <a:tableStyleId>{21E4AEA4-8DFA-4A89-87EB-49C32662AFE0}</a:tableStyleId>
              </a:tblPr>
              <a:tblGrid>
                <a:gridCol w="396044"/>
                <a:gridCol w="396044"/>
                <a:gridCol w="396044"/>
                <a:gridCol w="396044"/>
                <a:gridCol w="396044"/>
                <a:gridCol w="396044"/>
                <a:gridCol w="396044"/>
                <a:gridCol w="396044"/>
                <a:gridCol w="396044"/>
                <a:gridCol w="396044"/>
              </a:tblGrid>
              <a:tr h="288032">
                <a:tc>
                  <a:txBody>
                    <a:bodyPr/>
                    <a:lstStyle/>
                    <a:p>
                      <a:pPr algn="ctr"/>
                      <a:r>
                        <a:rPr lang="en-US" sz="900" dirty="0" smtClean="0"/>
                        <a:t>4</a:t>
                      </a:r>
                      <a:endParaRPr lang="en-US" sz="900" dirty="0"/>
                    </a:p>
                  </a:txBody>
                  <a:tcPr/>
                </a:tc>
                <a:tc>
                  <a:txBody>
                    <a:bodyPr/>
                    <a:lstStyle/>
                    <a:p>
                      <a:pPr algn="ctr"/>
                      <a:r>
                        <a:rPr lang="en-US" sz="900" dirty="0" smtClean="0"/>
                        <a:t>4</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r>
              <a:tr h="288032">
                <a:tc>
                  <a:txBody>
                    <a:bodyPr/>
                    <a:lstStyle/>
                    <a:p>
                      <a:pPr algn="ctr"/>
                      <a:r>
                        <a:rPr lang="en-US" sz="900" dirty="0" smtClean="0"/>
                        <a:t>4</a:t>
                      </a:r>
                      <a:endParaRPr lang="en-US" sz="900" dirty="0"/>
                    </a:p>
                  </a:txBody>
                  <a:tcPr/>
                </a:tc>
                <a:tc>
                  <a:txBody>
                    <a:bodyPr/>
                    <a:lstStyle/>
                    <a:p>
                      <a:pPr algn="ctr"/>
                      <a:r>
                        <a:rPr lang="en-US" sz="900" dirty="0" smtClean="0"/>
                        <a:t>4</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r>
            </a:tbl>
          </a:graphicData>
        </a:graphic>
      </p:graphicFrame>
      <p:graphicFrame>
        <p:nvGraphicFramePr>
          <p:cNvPr id="27" name="Tabelle 26"/>
          <p:cNvGraphicFramePr>
            <a:graphicFrameLocks noGrp="1"/>
          </p:cNvGraphicFramePr>
          <p:nvPr>
            <p:extLst>
              <p:ext uri="{D42A27DB-BD31-4B8C-83A1-F6EECF244321}">
                <p14:modId xmlns:p14="http://schemas.microsoft.com/office/powerpoint/2010/main" val="3565364057"/>
              </p:ext>
            </p:extLst>
          </p:nvPr>
        </p:nvGraphicFramePr>
        <p:xfrm>
          <a:off x="5119476" y="3429000"/>
          <a:ext cx="3960440" cy="576064"/>
        </p:xfrm>
        <a:graphic>
          <a:graphicData uri="http://schemas.openxmlformats.org/drawingml/2006/table">
            <a:tbl>
              <a:tblPr firstRow="1" bandRow="1">
                <a:tableStyleId>{21E4AEA4-8DFA-4A89-87EB-49C32662AFE0}</a:tableStyleId>
              </a:tblPr>
              <a:tblGrid>
                <a:gridCol w="396044"/>
                <a:gridCol w="396044"/>
                <a:gridCol w="396044"/>
                <a:gridCol w="396044"/>
                <a:gridCol w="396044"/>
                <a:gridCol w="396044"/>
                <a:gridCol w="396044"/>
                <a:gridCol w="396044"/>
                <a:gridCol w="396044"/>
                <a:gridCol w="396044"/>
              </a:tblGrid>
              <a:tr h="288032">
                <a:tc>
                  <a:txBody>
                    <a:bodyPr/>
                    <a:lstStyle/>
                    <a:p>
                      <a:pPr algn="ctr"/>
                      <a:r>
                        <a:rPr lang="en-US" sz="900" dirty="0" smtClean="0"/>
                        <a:t>0</a:t>
                      </a:r>
                      <a:endParaRPr lang="en-US" sz="900" dirty="0"/>
                    </a:p>
                  </a:txBody>
                  <a:tcPr/>
                </a:tc>
                <a:tc>
                  <a:txBody>
                    <a:bodyPr/>
                    <a:lstStyle/>
                    <a:p>
                      <a:pPr algn="ctr"/>
                      <a:r>
                        <a:rPr lang="en-US" sz="900" dirty="0" smtClean="0"/>
                        <a:t>4</a:t>
                      </a:r>
                      <a:endParaRPr lang="en-US" sz="900" dirty="0"/>
                    </a:p>
                  </a:txBody>
                  <a:tcPr/>
                </a:tc>
                <a:tc>
                  <a:txBody>
                    <a:bodyPr/>
                    <a:lstStyle/>
                    <a:p>
                      <a:pPr algn="ctr"/>
                      <a:r>
                        <a:rPr lang="en-US" sz="900" dirty="0" smtClean="0"/>
                        <a:t>4</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r>
              <a:tr h="288032">
                <a:tc>
                  <a:txBody>
                    <a:bodyPr/>
                    <a:lstStyle/>
                    <a:p>
                      <a:pPr algn="ctr"/>
                      <a:r>
                        <a:rPr lang="en-US" sz="900" dirty="0" smtClean="0"/>
                        <a:t>4</a:t>
                      </a:r>
                      <a:endParaRPr lang="en-US" sz="900" dirty="0"/>
                    </a:p>
                  </a:txBody>
                  <a:tcPr/>
                </a:tc>
                <a:tc>
                  <a:txBody>
                    <a:bodyPr/>
                    <a:lstStyle/>
                    <a:p>
                      <a:pPr algn="ctr"/>
                      <a:r>
                        <a:rPr lang="en-US" sz="900" dirty="0" smtClean="0"/>
                        <a:t>4</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r>
            </a:tbl>
          </a:graphicData>
        </a:graphic>
      </p:graphicFrame>
      <p:graphicFrame>
        <p:nvGraphicFramePr>
          <p:cNvPr id="28" name="Tabelle 27"/>
          <p:cNvGraphicFramePr>
            <a:graphicFrameLocks noGrp="1"/>
          </p:cNvGraphicFramePr>
          <p:nvPr>
            <p:extLst>
              <p:ext uri="{D42A27DB-BD31-4B8C-83A1-F6EECF244321}">
                <p14:modId xmlns:p14="http://schemas.microsoft.com/office/powerpoint/2010/main" val="3321947606"/>
              </p:ext>
            </p:extLst>
          </p:nvPr>
        </p:nvGraphicFramePr>
        <p:xfrm>
          <a:off x="5119476" y="4077072"/>
          <a:ext cx="3960440" cy="576064"/>
        </p:xfrm>
        <a:graphic>
          <a:graphicData uri="http://schemas.openxmlformats.org/drawingml/2006/table">
            <a:tbl>
              <a:tblPr firstRow="1" bandRow="1">
                <a:tableStyleId>{21E4AEA4-8DFA-4A89-87EB-49C32662AFE0}</a:tableStyleId>
              </a:tblPr>
              <a:tblGrid>
                <a:gridCol w="396044"/>
                <a:gridCol w="396044"/>
                <a:gridCol w="396044"/>
                <a:gridCol w="396044"/>
                <a:gridCol w="396044"/>
                <a:gridCol w="396044"/>
                <a:gridCol w="396044"/>
                <a:gridCol w="396044"/>
                <a:gridCol w="396044"/>
                <a:gridCol w="396044"/>
              </a:tblGrid>
              <a:tr h="288032">
                <a:tc>
                  <a:txBody>
                    <a:bodyPr/>
                    <a:lstStyle/>
                    <a:p>
                      <a:pPr algn="ctr"/>
                      <a:r>
                        <a:rPr lang="en-US" sz="900" dirty="0" smtClean="0"/>
                        <a:t>2</a:t>
                      </a:r>
                      <a:endParaRPr lang="en-US" sz="900" dirty="0"/>
                    </a:p>
                  </a:txBody>
                  <a:tcPr/>
                </a:tc>
                <a:tc>
                  <a:txBody>
                    <a:bodyPr/>
                    <a:lstStyle/>
                    <a:p>
                      <a:pPr algn="ctr"/>
                      <a:r>
                        <a:rPr lang="en-US" sz="900" dirty="0" smtClean="0"/>
                        <a:t>4</a:t>
                      </a:r>
                      <a:endParaRPr lang="en-US" sz="900" dirty="0"/>
                    </a:p>
                  </a:txBody>
                  <a:tcPr/>
                </a:tc>
                <a:tc>
                  <a:txBody>
                    <a:bodyPr/>
                    <a:lstStyle/>
                    <a:p>
                      <a:pPr algn="ctr"/>
                      <a:r>
                        <a:rPr lang="en-US" sz="900" dirty="0" smtClean="0"/>
                        <a:t>2</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r>
              <a:tr h="288032">
                <a:tc>
                  <a:txBody>
                    <a:bodyPr/>
                    <a:lstStyle/>
                    <a:p>
                      <a:pPr algn="ctr"/>
                      <a:r>
                        <a:rPr lang="en-US" sz="900" dirty="0" smtClean="0"/>
                        <a:t>2</a:t>
                      </a:r>
                      <a:endParaRPr lang="en-US" sz="900" dirty="0"/>
                    </a:p>
                  </a:txBody>
                  <a:tcPr/>
                </a:tc>
                <a:tc>
                  <a:txBody>
                    <a:bodyPr/>
                    <a:lstStyle/>
                    <a:p>
                      <a:pPr algn="ctr"/>
                      <a:r>
                        <a:rPr lang="en-US" sz="900" dirty="0" smtClean="0"/>
                        <a:t>4</a:t>
                      </a:r>
                      <a:endParaRPr lang="en-US" sz="900" dirty="0"/>
                    </a:p>
                  </a:txBody>
                  <a:tcPr/>
                </a:tc>
                <a:tc>
                  <a:txBody>
                    <a:bodyPr/>
                    <a:lstStyle/>
                    <a:p>
                      <a:pPr algn="ctr"/>
                      <a:r>
                        <a:rPr lang="en-US" sz="900" dirty="0" smtClean="0"/>
                        <a:t>2</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r>
            </a:tbl>
          </a:graphicData>
        </a:graphic>
      </p:graphicFrame>
      <p:graphicFrame>
        <p:nvGraphicFramePr>
          <p:cNvPr id="29" name="Tabelle 28"/>
          <p:cNvGraphicFramePr>
            <a:graphicFrameLocks noGrp="1"/>
          </p:cNvGraphicFramePr>
          <p:nvPr>
            <p:extLst>
              <p:ext uri="{D42A27DB-BD31-4B8C-83A1-F6EECF244321}">
                <p14:modId xmlns:p14="http://schemas.microsoft.com/office/powerpoint/2010/main" val="2357586168"/>
              </p:ext>
            </p:extLst>
          </p:nvPr>
        </p:nvGraphicFramePr>
        <p:xfrm>
          <a:off x="5119476" y="4725144"/>
          <a:ext cx="3960440" cy="576064"/>
        </p:xfrm>
        <a:graphic>
          <a:graphicData uri="http://schemas.openxmlformats.org/drawingml/2006/table">
            <a:tbl>
              <a:tblPr firstRow="1" bandRow="1">
                <a:tableStyleId>{21E4AEA4-8DFA-4A89-87EB-49C32662AFE0}</a:tableStyleId>
              </a:tblPr>
              <a:tblGrid>
                <a:gridCol w="396044"/>
                <a:gridCol w="396044"/>
                <a:gridCol w="396044"/>
                <a:gridCol w="396044"/>
                <a:gridCol w="396044"/>
                <a:gridCol w="396044"/>
                <a:gridCol w="396044"/>
                <a:gridCol w="396044"/>
                <a:gridCol w="396044"/>
                <a:gridCol w="396044"/>
              </a:tblGrid>
              <a:tr h="288032">
                <a:tc>
                  <a:txBody>
                    <a:bodyPr/>
                    <a:lstStyle/>
                    <a:p>
                      <a:pPr algn="ctr"/>
                      <a:r>
                        <a:rPr lang="en-US" sz="900" dirty="0" smtClean="0"/>
                        <a:t>0</a:t>
                      </a:r>
                      <a:endParaRPr lang="en-US" sz="900" dirty="0"/>
                    </a:p>
                  </a:txBody>
                  <a:tcPr/>
                </a:tc>
                <a:tc>
                  <a:txBody>
                    <a:bodyPr/>
                    <a:lstStyle/>
                    <a:p>
                      <a:pPr algn="ctr"/>
                      <a:r>
                        <a:rPr lang="en-US" sz="900" dirty="0" smtClean="0"/>
                        <a:t>2</a:t>
                      </a:r>
                      <a:endParaRPr lang="en-US" sz="900" dirty="0"/>
                    </a:p>
                  </a:txBody>
                  <a:tcPr/>
                </a:tc>
                <a:tc>
                  <a:txBody>
                    <a:bodyPr/>
                    <a:lstStyle/>
                    <a:p>
                      <a:pPr algn="ctr"/>
                      <a:r>
                        <a:rPr lang="en-US" sz="900" dirty="0" smtClean="0"/>
                        <a:t>4</a:t>
                      </a:r>
                      <a:endParaRPr lang="en-US" sz="900" dirty="0"/>
                    </a:p>
                  </a:txBody>
                  <a:tcPr/>
                </a:tc>
                <a:tc>
                  <a:txBody>
                    <a:bodyPr/>
                    <a:lstStyle/>
                    <a:p>
                      <a:pPr algn="ctr"/>
                      <a:r>
                        <a:rPr lang="en-US" sz="900" dirty="0" smtClean="0"/>
                        <a:t>2</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r>
              <a:tr h="288032">
                <a:tc>
                  <a:txBody>
                    <a:bodyPr/>
                    <a:lstStyle/>
                    <a:p>
                      <a:pPr algn="ctr"/>
                      <a:r>
                        <a:rPr lang="en-US" sz="900" dirty="0" smtClean="0"/>
                        <a:t>2</a:t>
                      </a:r>
                      <a:endParaRPr lang="en-US" sz="900" dirty="0"/>
                    </a:p>
                  </a:txBody>
                  <a:tcPr/>
                </a:tc>
                <a:tc>
                  <a:txBody>
                    <a:bodyPr/>
                    <a:lstStyle/>
                    <a:p>
                      <a:pPr algn="ctr"/>
                      <a:r>
                        <a:rPr lang="en-US" sz="900" dirty="0" smtClean="0"/>
                        <a:t>4</a:t>
                      </a:r>
                      <a:endParaRPr lang="en-US" sz="900" dirty="0"/>
                    </a:p>
                  </a:txBody>
                  <a:tcPr/>
                </a:tc>
                <a:tc>
                  <a:txBody>
                    <a:bodyPr/>
                    <a:lstStyle/>
                    <a:p>
                      <a:pPr algn="ctr"/>
                      <a:r>
                        <a:rPr lang="en-US" sz="900" dirty="0" smtClean="0"/>
                        <a:t>2</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r>
            </a:tbl>
          </a:graphicData>
        </a:graphic>
      </p:graphicFrame>
      <p:graphicFrame>
        <p:nvGraphicFramePr>
          <p:cNvPr id="30" name="Tabelle 29"/>
          <p:cNvGraphicFramePr>
            <a:graphicFrameLocks noGrp="1"/>
          </p:cNvGraphicFramePr>
          <p:nvPr>
            <p:extLst>
              <p:ext uri="{D42A27DB-BD31-4B8C-83A1-F6EECF244321}">
                <p14:modId xmlns:p14="http://schemas.microsoft.com/office/powerpoint/2010/main" val="2349897433"/>
              </p:ext>
            </p:extLst>
          </p:nvPr>
        </p:nvGraphicFramePr>
        <p:xfrm>
          <a:off x="5119476" y="5373216"/>
          <a:ext cx="3960440" cy="576064"/>
        </p:xfrm>
        <a:graphic>
          <a:graphicData uri="http://schemas.openxmlformats.org/drawingml/2006/table">
            <a:tbl>
              <a:tblPr firstRow="1" bandRow="1">
                <a:tableStyleId>{21E4AEA4-8DFA-4A89-87EB-49C32662AFE0}</a:tableStyleId>
              </a:tblPr>
              <a:tblGrid>
                <a:gridCol w="396044"/>
                <a:gridCol w="396044"/>
                <a:gridCol w="396044"/>
                <a:gridCol w="396044"/>
                <a:gridCol w="396044"/>
                <a:gridCol w="396044"/>
                <a:gridCol w="396044"/>
                <a:gridCol w="396044"/>
                <a:gridCol w="396044"/>
                <a:gridCol w="396044"/>
              </a:tblGrid>
              <a:tr h="288032">
                <a:tc>
                  <a:txBody>
                    <a:bodyPr/>
                    <a:lstStyle/>
                    <a:p>
                      <a:pPr algn="ctr"/>
                      <a:r>
                        <a:rPr lang="en-US" sz="900" dirty="0" smtClean="0"/>
                        <a:t>1</a:t>
                      </a:r>
                      <a:endParaRPr lang="en-US" sz="900" dirty="0"/>
                    </a:p>
                  </a:txBody>
                  <a:tcPr/>
                </a:tc>
                <a:tc>
                  <a:txBody>
                    <a:bodyPr/>
                    <a:lstStyle/>
                    <a:p>
                      <a:pPr algn="ctr"/>
                      <a:r>
                        <a:rPr lang="en-US" sz="900" dirty="0" smtClean="0"/>
                        <a:t>3</a:t>
                      </a:r>
                      <a:endParaRPr lang="en-US" sz="900" dirty="0"/>
                    </a:p>
                  </a:txBody>
                  <a:tcPr/>
                </a:tc>
                <a:tc>
                  <a:txBody>
                    <a:bodyPr/>
                    <a:lstStyle/>
                    <a:p>
                      <a:pPr algn="ctr"/>
                      <a:r>
                        <a:rPr lang="en-US" sz="900" dirty="0" smtClean="0"/>
                        <a:t>3</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r>
              <a:tr h="288032">
                <a:tc>
                  <a:txBody>
                    <a:bodyPr/>
                    <a:lstStyle/>
                    <a:p>
                      <a:pPr algn="ctr"/>
                      <a:r>
                        <a:rPr lang="en-US" sz="900" dirty="0" smtClean="0"/>
                        <a:t>1</a:t>
                      </a:r>
                      <a:endParaRPr lang="en-US" sz="900" dirty="0"/>
                    </a:p>
                  </a:txBody>
                  <a:tcPr/>
                </a:tc>
                <a:tc>
                  <a:txBody>
                    <a:bodyPr/>
                    <a:lstStyle/>
                    <a:p>
                      <a:pPr algn="ctr"/>
                      <a:r>
                        <a:rPr lang="en-US" sz="900" dirty="0" smtClean="0"/>
                        <a:t>3</a:t>
                      </a:r>
                      <a:endParaRPr lang="en-US" sz="900" dirty="0"/>
                    </a:p>
                  </a:txBody>
                  <a:tcPr/>
                </a:tc>
                <a:tc>
                  <a:txBody>
                    <a:bodyPr/>
                    <a:lstStyle/>
                    <a:p>
                      <a:pPr algn="ctr"/>
                      <a:r>
                        <a:rPr lang="en-US" sz="900" dirty="0" smtClean="0"/>
                        <a:t>3</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r>
            </a:tbl>
          </a:graphicData>
        </a:graphic>
      </p:graphicFrame>
      <p:graphicFrame>
        <p:nvGraphicFramePr>
          <p:cNvPr id="31" name="Tabelle 30"/>
          <p:cNvGraphicFramePr>
            <a:graphicFrameLocks noGrp="1"/>
          </p:cNvGraphicFramePr>
          <p:nvPr>
            <p:extLst>
              <p:ext uri="{D42A27DB-BD31-4B8C-83A1-F6EECF244321}">
                <p14:modId xmlns:p14="http://schemas.microsoft.com/office/powerpoint/2010/main" val="532790805"/>
              </p:ext>
            </p:extLst>
          </p:nvPr>
        </p:nvGraphicFramePr>
        <p:xfrm>
          <a:off x="5119476" y="6021288"/>
          <a:ext cx="3960440" cy="576064"/>
        </p:xfrm>
        <a:graphic>
          <a:graphicData uri="http://schemas.openxmlformats.org/drawingml/2006/table">
            <a:tbl>
              <a:tblPr firstRow="1" bandRow="1">
                <a:tableStyleId>{21E4AEA4-8DFA-4A89-87EB-49C32662AFE0}</a:tableStyleId>
              </a:tblPr>
              <a:tblGrid>
                <a:gridCol w="396044"/>
                <a:gridCol w="396044"/>
                <a:gridCol w="396044"/>
                <a:gridCol w="396044"/>
                <a:gridCol w="396044"/>
                <a:gridCol w="396044"/>
                <a:gridCol w="396044"/>
                <a:gridCol w="396044"/>
                <a:gridCol w="396044"/>
                <a:gridCol w="396044"/>
              </a:tblGrid>
              <a:tr h="288032">
                <a:tc>
                  <a:txBody>
                    <a:bodyPr/>
                    <a:lstStyle/>
                    <a:p>
                      <a:pPr algn="ctr"/>
                      <a:r>
                        <a:rPr lang="en-US" sz="900" dirty="0" smtClean="0"/>
                        <a:t>0</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3</a:t>
                      </a:r>
                      <a:endParaRPr lang="en-US" sz="900" dirty="0"/>
                    </a:p>
                  </a:txBody>
                  <a:tcPr/>
                </a:tc>
                <a:tc>
                  <a:txBody>
                    <a:bodyPr/>
                    <a:lstStyle/>
                    <a:p>
                      <a:pPr algn="ctr"/>
                      <a:r>
                        <a:rPr lang="en-US" sz="900" dirty="0" smtClean="0"/>
                        <a:t>3</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r>
              <a:tr h="288032">
                <a:tc>
                  <a:txBody>
                    <a:bodyPr/>
                    <a:lstStyle/>
                    <a:p>
                      <a:pPr algn="ctr"/>
                      <a:r>
                        <a:rPr lang="en-US" sz="900" dirty="0" smtClean="0"/>
                        <a:t>1</a:t>
                      </a:r>
                      <a:endParaRPr lang="en-US" sz="900" dirty="0"/>
                    </a:p>
                  </a:txBody>
                  <a:tcPr/>
                </a:tc>
                <a:tc>
                  <a:txBody>
                    <a:bodyPr/>
                    <a:lstStyle/>
                    <a:p>
                      <a:pPr algn="ctr"/>
                      <a:r>
                        <a:rPr lang="en-US" sz="900" dirty="0" smtClean="0"/>
                        <a:t>3</a:t>
                      </a:r>
                      <a:endParaRPr lang="en-US" sz="900" dirty="0"/>
                    </a:p>
                  </a:txBody>
                  <a:tcPr/>
                </a:tc>
                <a:tc>
                  <a:txBody>
                    <a:bodyPr/>
                    <a:lstStyle/>
                    <a:p>
                      <a:pPr algn="ctr"/>
                      <a:r>
                        <a:rPr lang="en-US" sz="900" dirty="0" smtClean="0"/>
                        <a:t>3</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r>
            </a:tbl>
          </a:graphicData>
        </a:graphic>
      </p:graphicFrame>
      <p:sp>
        <p:nvSpPr>
          <p:cNvPr id="6" name="Oval 5"/>
          <p:cNvSpPr/>
          <p:nvPr/>
        </p:nvSpPr>
        <p:spPr bwMode="auto">
          <a:xfrm>
            <a:off x="4488056" y="898910"/>
            <a:ext cx="533400" cy="533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lumMod val="95000"/>
                  </a:schemeClr>
                </a:solidFill>
                <a:effectLst/>
                <a:latin typeface="Trebuchet MS" pitchFamily="-65" charset="0"/>
              </a:rPr>
              <a:t>1</a:t>
            </a:r>
            <a:endParaRPr kumimoji="0" lang="en-US" sz="2400" b="1" i="0" u="none" strike="noStrike" cap="none" normalizeH="0" baseline="0" dirty="0">
              <a:ln>
                <a:noFill/>
              </a:ln>
              <a:solidFill>
                <a:schemeClr val="bg1">
                  <a:lumMod val="95000"/>
                </a:schemeClr>
              </a:solidFill>
              <a:effectLst/>
              <a:latin typeface="Trebuchet MS" pitchFamily="-65" charset="0"/>
            </a:endParaRPr>
          </a:p>
        </p:txBody>
      </p:sp>
      <p:sp>
        <p:nvSpPr>
          <p:cNvPr id="16" name="Oval 15"/>
          <p:cNvSpPr/>
          <p:nvPr/>
        </p:nvSpPr>
        <p:spPr bwMode="auto">
          <a:xfrm>
            <a:off x="4488056" y="1537085"/>
            <a:ext cx="533400" cy="533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lumMod val="95000"/>
                  </a:schemeClr>
                </a:solidFill>
                <a:effectLst/>
                <a:latin typeface="Trebuchet MS" pitchFamily="-65" charset="0"/>
              </a:rPr>
              <a:t>2</a:t>
            </a:r>
            <a:endParaRPr kumimoji="0" lang="en-US" sz="2400" b="1" i="0" u="none" strike="noStrike" cap="none" normalizeH="0" baseline="0" dirty="0">
              <a:ln>
                <a:noFill/>
              </a:ln>
              <a:solidFill>
                <a:schemeClr val="bg1">
                  <a:lumMod val="95000"/>
                </a:schemeClr>
              </a:solidFill>
              <a:effectLst/>
              <a:latin typeface="Trebuchet MS" pitchFamily="-65" charset="0"/>
            </a:endParaRPr>
          </a:p>
        </p:txBody>
      </p:sp>
      <p:sp>
        <p:nvSpPr>
          <p:cNvPr id="17" name="Oval 16"/>
          <p:cNvSpPr/>
          <p:nvPr/>
        </p:nvSpPr>
        <p:spPr bwMode="auto">
          <a:xfrm>
            <a:off x="4488056" y="2175260"/>
            <a:ext cx="533400" cy="533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lumMod val="95000"/>
                  </a:schemeClr>
                </a:solidFill>
                <a:effectLst/>
                <a:latin typeface="Trebuchet MS" pitchFamily="-65" charset="0"/>
              </a:rPr>
              <a:t>3</a:t>
            </a:r>
            <a:endParaRPr kumimoji="0" lang="en-US" sz="2400" b="1" i="0" u="none" strike="noStrike" cap="none" normalizeH="0" baseline="0" dirty="0">
              <a:ln>
                <a:noFill/>
              </a:ln>
              <a:solidFill>
                <a:schemeClr val="bg1">
                  <a:lumMod val="95000"/>
                </a:schemeClr>
              </a:solidFill>
              <a:effectLst/>
              <a:latin typeface="Trebuchet MS" pitchFamily="-65" charset="0"/>
            </a:endParaRPr>
          </a:p>
        </p:txBody>
      </p:sp>
      <p:sp>
        <p:nvSpPr>
          <p:cNvPr id="18" name="Oval 17"/>
          <p:cNvSpPr/>
          <p:nvPr/>
        </p:nvSpPr>
        <p:spPr bwMode="auto">
          <a:xfrm>
            <a:off x="4488056" y="2813435"/>
            <a:ext cx="533400" cy="533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lumMod val="95000"/>
                  </a:schemeClr>
                </a:solidFill>
                <a:effectLst/>
                <a:latin typeface="Trebuchet MS" pitchFamily="-65" charset="0"/>
              </a:rPr>
              <a:t>4</a:t>
            </a:r>
            <a:endParaRPr kumimoji="0" lang="en-US" sz="2400" b="1" i="0" u="none" strike="noStrike" cap="none" normalizeH="0" baseline="0" dirty="0">
              <a:ln>
                <a:noFill/>
              </a:ln>
              <a:solidFill>
                <a:schemeClr val="bg1">
                  <a:lumMod val="95000"/>
                </a:schemeClr>
              </a:solidFill>
              <a:effectLst/>
              <a:latin typeface="Trebuchet MS" pitchFamily="-65" charset="0"/>
            </a:endParaRPr>
          </a:p>
        </p:txBody>
      </p:sp>
      <p:sp>
        <p:nvSpPr>
          <p:cNvPr id="19" name="Oval 18"/>
          <p:cNvSpPr/>
          <p:nvPr/>
        </p:nvSpPr>
        <p:spPr bwMode="auto">
          <a:xfrm>
            <a:off x="4488056" y="3451610"/>
            <a:ext cx="533400" cy="533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lumMod val="95000"/>
                  </a:schemeClr>
                </a:solidFill>
                <a:effectLst/>
                <a:latin typeface="Trebuchet MS" pitchFamily="-65" charset="0"/>
              </a:rPr>
              <a:t>5</a:t>
            </a:r>
            <a:endParaRPr kumimoji="0" lang="en-US" sz="2400" b="1" i="0" u="none" strike="noStrike" cap="none" normalizeH="0" baseline="0" dirty="0">
              <a:ln>
                <a:noFill/>
              </a:ln>
              <a:solidFill>
                <a:schemeClr val="bg1">
                  <a:lumMod val="95000"/>
                </a:schemeClr>
              </a:solidFill>
              <a:effectLst/>
              <a:latin typeface="Trebuchet MS" pitchFamily="-65" charset="0"/>
            </a:endParaRPr>
          </a:p>
        </p:txBody>
      </p:sp>
      <p:sp>
        <p:nvSpPr>
          <p:cNvPr id="20" name="Oval 19"/>
          <p:cNvSpPr/>
          <p:nvPr/>
        </p:nvSpPr>
        <p:spPr bwMode="auto">
          <a:xfrm>
            <a:off x="4488056" y="4089785"/>
            <a:ext cx="533400" cy="533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lumMod val="95000"/>
                  </a:schemeClr>
                </a:solidFill>
                <a:effectLst/>
                <a:latin typeface="Trebuchet MS" pitchFamily="-65" charset="0"/>
              </a:rPr>
              <a:t>6</a:t>
            </a:r>
            <a:endParaRPr kumimoji="0" lang="en-US" sz="2400" b="1" i="0" u="none" strike="noStrike" cap="none" normalizeH="0" baseline="0" dirty="0">
              <a:ln>
                <a:noFill/>
              </a:ln>
              <a:solidFill>
                <a:schemeClr val="bg1">
                  <a:lumMod val="95000"/>
                </a:schemeClr>
              </a:solidFill>
              <a:effectLst/>
              <a:latin typeface="Trebuchet MS" pitchFamily="-65" charset="0"/>
            </a:endParaRPr>
          </a:p>
        </p:txBody>
      </p:sp>
      <p:sp>
        <p:nvSpPr>
          <p:cNvPr id="21" name="Oval 20"/>
          <p:cNvSpPr/>
          <p:nvPr/>
        </p:nvSpPr>
        <p:spPr bwMode="auto">
          <a:xfrm>
            <a:off x="4488056" y="4727960"/>
            <a:ext cx="533400" cy="533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lumMod val="95000"/>
                  </a:schemeClr>
                </a:solidFill>
                <a:effectLst/>
                <a:latin typeface="Trebuchet MS" pitchFamily="-65" charset="0"/>
              </a:rPr>
              <a:t>7</a:t>
            </a:r>
            <a:endParaRPr kumimoji="0" lang="en-US" sz="2400" b="1" i="0" u="none" strike="noStrike" cap="none" normalizeH="0" baseline="0" dirty="0">
              <a:ln>
                <a:noFill/>
              </a:ln>
              <a:solidFill>
                <a:schemeClr val="bg1">
                  <a:lumMod val="95000"/>
                </a:schemeClr>
              </a:solidFill>
              <a:effectLst/>
              <a:latin typeface="Trebuchet MS" pitchFamily="-65" charset="0"/>
            </a:endParaRPr>
          </a:p>
        </p:txBody>
      </p:sp>
      <p:sp>
        <p:nvSpPr>
          <p:cNvPr id="22" name="Oval 21"/>
          <p:cNvSpPr/>
          <p:nvPr/>
        </p:nvSpPr>
        <p:spPr bwMode="auto">
          <a:xfrm>
            <a:off x="4488056" y="5366135"/>
            <a:ext cx="533400" cy="533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lumMod val="95000"/>
                  </a:schemeClr>
                </a:solidFill>
                <a:effectLst/>
                <a:latin typeface="Trebuchet MS" pitchFamily="-65" charset="0"/>
              </a:rPr>
              <a:t>8</a:t>
            </a:r>
            <a:endParaRPr kumimoji="0" lang="en-US" sz="2400" b="1" i="0" u="none" strike="noStrike" cap="none" normalizeH="0" baseline="0" dirty="0">
              <a:ln>
                <a:noFill/>
              </a:ln>
              <a:solidFill>
                <a:schemeClr val="bg1">
                  <a:lumMod val="95000"/>
                </a:schemeClr>
              </a:solidFill>
              <a:effectLst/>
              <a:latin typeface="Trebuchet MS" pitchFamily="-65" charset="0"/>
            </a:endParaRPr>
          </a:p>
        </p:txBody>
      </p:sp>
      <p:sp>
        <p:nvSpPr>
          <p:cNvPr id="23" name="Oval 22"/>
          <p:cNvSpPr/>
          <p:nvPr/>
        </p:nvSpPr>
        <p:spPr bwMode="auto">
          <a:xfrm>
            <a:off x="4488056" y="6004310"/>
            <a:ext cx="533400" cy="533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lumMod val="95000"/>
                  </a:schemeClr>
                </a:solidFill>
                <a:effectLst/>
                <a:latin typeface="Trebuchet MS" pitchFamily="-65" charset="0"/>
              </a:rPr>
              <a:t>9</a:t>
            </a:r>
            <a:endParaRPr kumimoji="0" lang="en-US" sz="2400" b="1" i="0" u="none" strike="noStrike" cap="none" normalizeH="0" baseline="0" dirty="0">
              <a:ln>
                <a:noFill/>
              </a:ln>
              <a:solidFill>
                <a:schemeClr val="bg1">
                  <a:lumMod val="95000"/>
                </a:schemeClr>
              </a:solidFill>
              <a:effectLst/>
              <a:latin typeface="Trebuchet MS" pitchFamily="-65" charset="0"/>
            </a:endParaRPr>
          </a:p>
        </p:txBody>
      </p:sp>
    </p:spTree>
    <p:extLst>
      <p:ext uri="{BB962C8B-B14F-4D97-AF65-F5344CB8AC3E}">
        <p14:creationId xmlns:p14="http://schemas.microsoft.com/office/powerpoint/2010/main" val="5785648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smtClean="0"/>
              <a:t>Theoretical Plates – Simulation</a:t>
            </a:r>
            <a:endParaRPr lang="en-US" sz="3200" dirty="0"/>
          </a:p>
        </p:txBody>
      </p:sp>
      <p:pic>
        <p:nvPicPr>
          <p:cNvPr id="14" name="LC-Simulat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72344" y="1432272"/>
            <a:ext cx="6096000" cy="4445000"/>
          </a:xfrm>
          <a:prstGeom prst="rect">
            <a:avLst/>
          </a:prstGeom>
        </p:spPr>
      </p:pic>
      <p:sp>
        <p:nvSpPr>
          <p:cNvPr id="15" name="Textfeld 14"/>
          <p:cNvSpPr txBox="1"/>
          <p:nvPr/>
        </p:nvSpPr>
        <p:spPr>
          <a:xfrm>
            <a:off x="6550" y="6611779"/>
            <a:ext cx="4127615" cy="246221"/>
          </a:xfrm>
          <a:prstGeom prst="rect">
            <a:avLst/>
          </a:prstGeom>
          <a:noFill/>
        </p:spPr>
        <p:txBody>
          <a:bodyPr wrap="none" rtlCol="0">
            <a:spAutoFit/>
          </a:bodyPr>
          <a:lstStyle/>
          <a:p>
            <a:pPr algn="l"/>
            <a:r>
              <a:rPr lang="en-US" sz="1000" dirty="0">
                <a:solidFill>
                  <a:srgbClr val="000000"/>
                </a:solidFill>
              </a:rPr>
              <a:t>http://</a:t>
            </a:r>
            <a:r>
              <a:rPr lang="en-US" sz="1000" dirty="0" err="1">
                <a:solidFill>
                  <a:srgbClr val="000000"/>
                </a:solidFill>
              </a:rPr>
              <a:t>www.chem.uoa.gr</a:t>
            </a:r>
            <a:r>
              <a:rPr lang="en-US" sz="1000" dirty="0">
                <a:solidFill>
                  <a:srgbClr val="000000"/>
                </a:solidFill>
              </a:rPr>
              <a:t>/applets/</a:t>
            </a:r>
            <a:r>
              <a:rPr lang="en-US" sz="1000" dirty="0" err="1">
                <a:solidFill>
                  <a:srgbClr val="000000"/>
                </a:solidFill>
              </a:rPr>
              <a:t>appletchrom</a:t>
            </a:r>
            <a:r>
              <a:rPr lang="en-US" sz="1000" dirty="0">
                <a:solidFill>
                  <a:srgbClr val="000000"/>
                </a:solidFill>
              </a:rPr>
              <a:t>/appl_chrom2.html</a:t>
            </a:r>
          </a:p>
        </p:txBody>
      </p:sp>
    </p:spTree>
    <p:extLst>
      <p:ext uri="{BB962C8B-B14F-4D97-AF65-F5344CB8AC3E}">
        <p14:creationId xmlns:p14="http://schemas.microsoft.com/office/powerpoint/2010/main" val="5413097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
                                        </p:tgtEl>
                                      </p:cBhvr>
                                    </p:cmd>
                                  </p:childTnLst>
                                </p:cTn>
                              </p:par>
                            </p:childTnLst>
                          </p:cTn>
                        </p:par>
                      </p:childTnLst>
                    </p:cTn>
                  </p:par>
                </p:childTnLst>
              </p:cTn>
              <p:nextCondLst>
                <p:cond evt="onClick" delay="0">
                  <p:tgtEl>
                    <p:spTgt spid="14"/>
                  </p:tgtEl>
                </p:cond>
              </p:nextCondLst>
            </p:seq>
            <p:video>
              <p:cMediaNode vol="80000">
                <p:cTn id="7" fill="hold" display="0">
                  <p:stCondLst>
                    <p:cond delay="indefinite"/>
                  </p:stCondLst>
                </p:cTn>
                <p:tgtEl>
                  <p:spTgt spid="14"/>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smtClean="0"/>
              <a:t>Plate Number</a:t>
            </a:r>
            <a:endParaRPr lang="en-US" dirty="0"/>
          </a:p>
        </p:txBody>
      </p:sp>
      <p:sp>
        <p:nvSpPr>
          <p:cNvPr id="7" name="Inhaltsplatzhalter 6"/>
          <p:cNvSpPr>
            <a:spLocks noGrp="1"/>
          </p:cNvSpPr>
          <p:nvPr>
            <p:ph idx="1"/>
          </p:nvPr>
        </p:nvSpPr>
        <p:spPr/>
        <p:txBody>
          <a:bodyPr/>
          <a:lstStyle/>
          <a:p>
            <a:r>
              <a:rPr lang="en-US" dirty="0" smtClean="0"/>
              <a:t>Model </a:t>
            </a:r>
            <a:r>
              <a:rPr lang="en-US" dirty="0"/>
              <a:t>of theoretical plates gives (asymptotically) rise to a </a:t>
            </a:r>
            <a:r>
              <a:rPr lang="en-US" b="1" dirty="0">
                <a:solidFill>
                  <a:srgbClr val="D06B20"/>
                </a:solidFill>
              </a:rPr>
              <a:t>Gaussian peak </a:t>
            </a:r>
            <a:r>
              <a:rPr lang="en-US" b="1" dirty="0" smtClean="0">
                <a:solidFill>
                  <a:srgbClr val="D06B20"/>
                </a:solidFill>
              </a:rPr>
              <a:t>shape</a:t>
            </a:r>
          </a:p>
          <a:p>
            <a:r>
              <a:rPr lang="en-US" dirty="0" smtClean="0"/>
              <a:t>Ratio </a:t>
            </a:r>
            <a:r>
              <a:rPr lang="en-US" dirty="0"/>
              <a:t>of retention time and peak width</a:t>
            </a:r>
          </a:p>
          <a:p>
            <a:r>
              <a:rPr lang="en-US" dirty="0"/>
              <a:t>Three different ways to calculate the </a:t>
            </a:r>
            <a:r>
              <a:rPr lang="en-US" i="1" dirty="0"/>
              <a:t>plate number N</a:t>
            </a:r>
          </a:p>
          <a:p>
            <a:pPr lvl="1"/>
            <a:r>
              <a:rPr lang="en-US" sz="2200" i="1" dirty="0" smtClean="0"/>
              <a:t>From the retention time</a:t>
            </a:r>
          </a:p>
          <a:p>
            <a:pPr lvl="1"/>
            <a:r>
              <a:rPr lang="en-US" sz="2200" i="1" dirty="0" smtClean="0"/>
              <a:t>From </a:t>
            </a:r>
            <a:r>
              <a:rPr lang="en-US" sz="2200" i="1" dirty="0"/>
              <a:t>the baseline width</a:t>
            </a:r>
          </a:p>
          <a:p>
            <a:pPr lvl="1"/>
            <a:r>
              <a:rPr lang="en-US" sz="2200" i="1" dirty="0"/>
              <a:t>From the half-height </a:t>
            </a:r>
            <a:r>
              <a:rPr lang="en-US" sz="2200" i="1" dirty="0" smtClean="0"/>
              <a:t>width</a:t>
            </a:r>
            <a:endParaRPr lang="en-US" dirty="0"/>
          </a:p>
        </p:txBody>
      </p:sp>
      <p:sp>
        <p:nvSpPr>
          <p:cNvPr id="5" name="Textplatzhalter 4"/>
          <p:cNvSpPr>
            <a:spLocks noGrp="1"/>
          </p:cNvSpPr>
          <p:nvPr>
            <p:ph type="body" sz="quarter" idx="4294967295"/>
          </p:nvPr>
        </p:nvSpPr>
        <p:spPr>
          <a:xfrm>
            <a:off x="0" y="6648450"/>
            <a:ext cx="4038600" cy="209550"/>
          </a:xfrm>
        </p:spPr>
        <p:txBody>
          <a:bodyPr/>
          <a:lstStyle/>
          <a:p>
            <a:pPr marL="0" indent="0">
              <a:buNone/>
            </a:pPr>
            <a:r>
              <a:rPr lang="en-US" sz="1000" dirty="0">
                <a:solidFill>
                  <a:schemeClr val="tx1"/>
                </a:solidFill>
              </a:rPr>
              <a:t>http://www.lcresources.com/resources/TSWiz/PlateCalc.gif</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873" y="3537600"/>
            <a:ext cx="4274277" cy="31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41B0E2A2-38C9-407E-9B30-D35E37AC93A0}" type="slidenum">
              <a:rPr lang="de-DE" smtClean="0"/>
              <a:pPr>
                <a:defRPr/>
              </a:pPr>
              <a:t>35</a:t>
            </a:fld>
            <a:endParaRPr lang="de-DE"/>
          </a:p>
        </p:txBody>
      </p:sp>
    </p:spTree>
    <p:extLst>
      <p:ext uri="{BB962C8B-B14F-4D97-AF65-F5344CB8AC3E}">
        <p14:creationId xmlns:p14="http://schemas.microsoft.com/office/powerpoint/2010/main" val="13552572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p:cNvGrpSpPr/>
          <p:nvPr/>
        </p:nvGrpSpPr>
        <p:grpSpPr>
          <a:xfrm>
            <a:off x="3962400" y="2286000"/>
            <a:ext cx="4960879" cy="4038600"/>
            <a:chOff x="3581399" y="2514600"/>
            <a:chExt cx="5570479" cy="403860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399" y="2514600"/>
              <a:ext cx="5570479"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bwMode="auto">
            <a:xfrm>
              <a:off x="3657600" y="5965208"/>
              <a:ext cx="5494278"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7" name="Textfeld 6"/>
            <p:cNvSpPr txBox="1"/>
            <p:nvPr/>
          </p:nvSpPr>
          <p:spPr>
            <a:xfrm>
              <a:off x="4527640" y="6000464"/>
              <a:ext cx="4191000" cy="307777"/>
            </a:xfrm>
            <a:prstGeom prst="rect">
              <a:avLst/>
            </a:prstGeom>
            <a:noFill/>
          </p:spPr>
          <p:txBody>
            <a:bodyPr wrap="square" rtlCol="0">
              <a:spAutoFit/>
            </a:bodyPr>
            <a:lstStyle/>
            <a:p>
              <a:pPr algn="ctr"/>
              <a:r>
                <a:rPr lang="en-US" sz="1400" dirty="0" smtClean="0">
                  <a:solidFill>
                    <a:schemeClr val="tx1"/>
                  </a:solidFill>
                </a:rPr>
                <a:t>Retention time</a:t>
              </a:r>
              <a:endParaRPr lang="en-US" sz="1400" dirty="0">
                <a:solidFill>
                  <a:schemeClr val="tx1"/>
                </a:solidFill>
              </a:endParaRPr>
            </a:p>
          </p:txBody>
        </p:sp>
        <p:sp>
          <p:nvSpPr>
            <p:cNvPr id="8" name="Rechteck 7"/>
            <p:cNvSpPr/>
            <p:nvPr/>
          </p:nvSpPr>
          <p:spPr bwMode="auto">
            <a:xfrm>
              <a:off x="4163704" y="2841008"/>
              <a:ext cx="17526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grpSp>
      <p:sp>
        <p:nvSpPr>
          <p:cNvPr id="2" name="Titel 1"/>
          <p:cNvSpPr>
            <a:spLocks noGrp="1"/>
          </p:cNvSpPr>
          <p:nvPr>
            <p:ph type="title"/>
          </p:nvPr>
        </p:nvSpPr>
        <p:spPr/>
        <p:txBody>
          <a:bodyPr/>
          <a:lstStyle/>
          <a:p>
            <a:r>
              <a:rPr lang="en-US" dirty="0" smtClean="0"/>
              <a:t>Peak Broadening and Asymmetry</a:t>
            </a:r>
            <a:endParaRPr lang="en-US" dirty="0"/>
          </a:p>
        </p:txBody>
      </p:sp>
      <p:sp>
        <p:nvSpPr>
          <p:cNvPr id="3" name="Inhaltsplatzhalter 2"/>
          <p:cNvSpPr>
            <a:spLocks noGrp="1"/>
          </p:cNvSpPr>
          <p:nvPr>
            <p:ph idx="1"/>
          </p:nvPr>
        </p:nvSpPr>
        <p:spPr>
          <a:xfrm>
            <a:off x="0" y="990600"/>
            <a:ext cx="6019800" cy="5410200"/>
          </a:xfrm>
        </p:spPr>
        <p:txBody>
          <a:bodyPr/>
          <a:lstStyle/>
          <a:p>
            <a:pPr marL="0" indent="0">
              <a:buNone/>
            </a:pPr>
            <a:r>
              <a:rPr lang="en-US" sz="2400" dirty="0" smtClean="0"/>
              <a:t>Many factors affect peak shape and symmetry</a:t>
            </a:r>
          </a:p>
          <a:p>
            <a:r>
              <a:rPr lang="en-US" sz="2400" dirty="0" smtClean="0"/>
              <a:t>Column </a:t>
            </a:r>
            <a:r>
              <a:rPr lang="en-US" sz="2400" dirty="0"/>
              <a:t>“secondary interactions”</a:t>
            </a:r>
          </a:p>
          <a:p>
            <a:r>
              <a:rPr lang="en-US" sz="2400" dirty="0" smtClean="0"/>
              <a:t>Column </a:t>
            </a:r>
            <a:r>
              <a:rPr lang="en-US" sz="2400" dirty="0"/>
              <a:t>packing voids</a:t>
            </a:r>
          </a:p>
          <a:p>
            <a:r>
              <a:rPr lang="en-US" sz="2400" dirty="0" smtClean="0"/>
              <a:t>Column </a:t>
            </a:r>
            <a:r>
              <a:rPr lang="en-US" sz="2400" dirty="0"/>
              <a:t>contamination</a:t>
            </a:r>
          </a:p>
          <a:p>
            <a:r>
              <a:rPr lang="en-US" sz="2400" dirty="0" smtClean="0"/>
              <a:t>Column </a:t>
            </a:r>
            <a:r>
              <a:rPr lang="en-US" sz="2400" dirty="0"/>
              <a:t>aging</a:t>
            </a:r>
          </a:p>
          <a:p>
            <a:r>
              <a:rPr lang="en-US" sz="2400" dirty="0" smtClean="0"/>
              <a:t>Column loading</a:t>
            </a:r>
            <a:endParaRPr lang="en-US" sz="2400" dirty="0"/>
          </a:p>
          <a:p>
            <a:r>
              <a:rPr lang="en-US" sz="2400" dirty="0" smtClean="0"/>
              <a:t>Extra-column effects</a:t>
            </a:r>
          </a:p>
          <a:p>
            <a:r>
              <a:rPr lang="en-US" sz="2400" dirty="0" smtClean="0"/>
              <a:t>Temperature (column </a:t>
            </a:r>
            <a:br>
              <a:rPr lang="en-US" sz="2400" dirty="0" smtClean="0"/>
            </a:br>
            <a:r>
              <a:rPr lang="en-US" sz="2400" dirty="0" smtClean="0"/>
              <a:t>and environment)</a:t>
            </a:r>
            <a:endParaRPr lang="en-US" sz="2400" dirty="0"/>
          </a:p>
        </p:txBody>
      </p:sp>
      <p:sp>
        <p:nvSpPr>
          <p:cNvPr id="5" name="Textplatzhalter 4"/>
          <p:cNvSpPr>
            <a:spLocks noGrp="1"/>
          </p:cNvSpPr>
          <p:nvPr>
            <p:ph type="body" sz="quarter" idx="13"/>
          </p:nvPr>
        </p:nvSpPr>
        <p:spPr>
          <a:xfrm>
            <a:off x="0" y="6477000"/>
            <a:ext cx="4572000" cy="210312"/>
          </a:xfrm>
        </p:spPr>
        <p:txBody>
          <a:bodyPr/>
          <a:lstStyle/>
          <a:p>
            <a:pPr algn="l"/>
            <a:r>
              <a:rPr lang="en-US" sz="1000" b="0" dirty="0"/>
              <a:t>http://www.esrf.eu/UsersAndScience/Experiments/StructMaterials/ID31/Applications/calcite.jpg/image_preview</a:t>
            </a:r>
          </a:p>
        </p:txBody>
      </p:sp>
      <p:sp>
        <p:nvSpPr>
          <p:cNvPr id="10" name="Slide Number Placeholder 9"/>
          <p:cNvSpPr>
            <a:spLocks noGrp="1"/>
          </p:cNvSpPr>
          <p:nvPr>
            <p:ph type="sldNum" sz="quarter" idx="14"/>
          </p:nvPr>
        </p:nvSpPr>
        <p:spPr/>
        <p:txBody>
          <a:bodyPr/>
          <a:lstStyle/>
          <a:p>
            <a:pPr>
              <a:defRPr/>
            </a:pPr>
            <a:fld id="{41B0E2A2-38C9-407E-9B30-D35E37AC93A0}" type="slidenum">
              <a:rPr lang="de-DE" smtClean="0"/>
              <a:pPr>
                <a:defRPr/>
              </a:pPr>
              <a:t>36</a:t>
            </a:fld>
            <a:endParaRPr lang="de-DE"/>
          </a:p>
        </p:txBody>
      </p:sp>
    </p:spTree>
    <p:extLst>
      <p:ext uri="{BB962C8B-B14F-4D97-AF65-F5344CB8AC3E}">
        <p14:creationId xmlns:p14="http://schemas.microsoft.com/office/powerpoint/2010/main" val="4200311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22313" y="3505200"/>
            <a:ext cx="7772400" cy="2438400"/>
          </a:xfrm>
        </p:spPr>
        <p:txBody>
          <a:bodyPr/>
          <a:lstStyle/>
          <a:p>
            <a:pPr marL="342900" indent="-342900">
              <a:buFont typeface="Arial"/>
              <a:buChar char="•"/>
            </a:pPr>
            <a:r>
              <a:rPr lang="en-US" dirty="0"/>
              <a:t>Basic components of a mass spectrometer</a:t>
            </a:r>
          </a:p>
          <a:p>
            <a:pPr marL="342900" indent="-342900">
              <a:buFont typeface="Arial"/>
              <a:buChar char="•"/>
            </a:pPr>
            <a:r>
              <a:rPr lang="en-US" dirty="0"/>
              <a:t>Ionization methods: MALDI, ESI</a:t>
            </a:r>
          </a:p>
          <a:p>
            <a:pPr marL="342900" indent="-342900">
              <a:buFont typeface="Arial"/>
              <a:buChar char="•"/>
            </a:pPr>
            <a:r>
              <a:rPr lang="en-US" dirty="0"/>
              <a:t>Mass analyzers (TOF, </a:t>
            </a:r>
            <a:r>
              <a:rPr lang="en-US" dirty="0" err="1"/>
              <a:t>quadrupole</a:t>
            </a:r>
            <a:r>
              <a:rPr lang="en-US" dirty="0"/>
              <a:t>, ion trap, </a:t>
            </a:r>
            <a:r>
              <a:rPr lang="en-US" dirty="0" err="1"/>
              <a:t>orbitrap</a:t>
            </a:r>
            <a:r>
              <a:rPr lang="en-US" dirty="0"/>
              <a:t>)</a:t>
            </a:r>
          </a:p>
          <a:p>
            <a:pPr marL="342900" indent="-342900">
              <a:buFont typeface="Arial"/>
              <a:buChar char="•"/>
            </a:pPr>
            <a:r>
              <a:rPr lang="en-US" dirty="0"/>
              <a:t>Detectors</a:t>
            </a:r>
          </a:p>
          <a:p>
            <a:pPr marL="342900" indent="-342900">
              <a:buFont typeface="Arial"/>
              <a:buChar char="•"/>
            </a:pPr>
            <a:r>
              <a:rPr lang="en-US" dirty="0"/>
              <a:t>Tandem MS, MS/MS fragmentation methods</a:t>
            </a:r>
          </a:p>
          <a:p>
            <a:pPr marL="342900" indent="-342900">
              <a:buFont typeface="Arial"/>
              <a:buChar char="•"/>
            </a:pPr>
            <a:r>
              <a:rPr lang="en-US" dirty="0"/>
              <a:t>Product ion generation, ion types, charge states</a:t>
            </a:r>
          </a:p>
          <a:p>
            <a:pPr marL="342900" indent="-342900">
              <a:buFont typeface="Arial"/>
              <a:buChar char="•"/>
            </a:pPr>
            <a:r>
              <a:rPr lang="en-US" dirty="0"/>
              <a:t>Mass accuracy and resolution</a:t>
            </a:r>
          </a:p>
          <a:p>
            <a:pPr marL="342900" indent="-342900">
              <a:buFont typeface="Arial"/>
              <a:buChar char="•"/>
            </a:pPr>
            <a:r>
              <a:rPr lang="en-US" dirty="0"/>
              <a:t>Technical characteristics of typical instruments</a:t>
            </a:r>
          </a:p>
          <a:p>
            <a:pPr marL="342900" indent="-342900">
              <a:buFont typeface="Arial"/>
              <a:buChar char="•"/>
            </a:pPr>
            <a:r>
              <a:rPr lang="en-US" dirty="0"/>
              <a:t>DDA and </a:t>
            </a:r>
            <a:r>
              <a:rPr lang="en-US" dirty="0" smtClean="0"/>
              <a:t>DIA</a:t>
            </a:r>
            <a:endParaRPr lang="en-US" dirty="0"/>
          </a:p>
        </p:txBody>
      </p:sp>
      <p:sp>
        <p:nvSpPr>
          <p:cNvPr id="6" name="Title 5"/>
          <p:cNvSpPr>
            <a:spLocks noGrp="1"/>
          </p:cNvSpPr>
          <p:nvPr>
            <p:ph type="title"/>
          </p:nvPr>
        </p:nvSpPr>
        <p:spPr/>
        <p:txBody>
          <a:bodyPr/>
          <a:lstStyle/>
          <a:p>
            <a:r>
              <a:rPr lang="en-US" dirty="0" smtClean="0"/>
              <a:t>LU2B – </a:t>
            </a:r>
            <a:r>
              <a:rPr lang="en-US" dirty="0" err="1" smtClean="0"/>
              <a:t>MasS</a:t>
            </a:r>
            <a:r>
              <a:rPr lang="en-US" dirty="0" smtClean="0"/>
              <a:t> SPECTROMETRY</a:t>
            </a:r>
            <a:endParaRPr lang="en-US" dirty="0"/>
          </a:p>
        </p:txBody>
      </p:sp>
    </p:spTree>
    <p:extLst>
      <p:ext uri="{BB962C8B-B14F-4D97-AF65-F5344CB8AC3E}">
        <p14:creationId xmlns:p14="http://schemas.microsoft.com/office/powerpoint/2010/main" val="2953237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Schema Mass spectrometer</a:t>
            </a:r>
            <a:endParaRPr lang="en-US" dirty="0"/>
          </a:p>
        </p:txBody>
      </p:sp>
      <p:grpSp>
        <p:nvGrpSpPr>
          <p:cNvPr id="3" name="Gruppieren 2"/>
          <p:cNvGrpSpPr/>
          <p:nvPr/>
        </p:nvGrpSpPr>
        <p:grpSpPr>
          <a:xfrm>
            <a:off x="533400" y="1828800"/>
            <a:ext cx="8305800" cy="3429000"/>
            <a:chOff x="533400" y="1828800"/>
            <a:chExt cx="8305800" cy="3429000"/>
          </a:xfrm>
        </p:grpSpPr>
        <p:sp>
          <p:nvSpPr>
            <p:cNvPr id="4" name="Ellipse 3"/>
            <p:cNvSpPr/>
            <p:nvPr/>
          </p:nvSpPr>
          <p:spPr bwMode="auto">
            <a:xfrm>
              <a:off x="1266525" y="4419000"/>
              <a:ext cx="838200" cy="838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dirty="0" smtClean="0">
                  <a:latin typeface="Trebuchet MS" pitchFamily="-65" charset="0"/>
                </a:rPr>
                <a:t>LC/ GC</a:t>
              </a:r>
              <a:endParaRPr kumimoji="0" lang="en-US" sz="1500" b="1" i="0" u="none" strike="noStrike" cap="none" normalizeH="0" baseline="0" dirty="0">
                <a:ln>
                  <a:noFill/>
                </a:ln>
                <a:solidFill>
                  <a:schemeClr val="tx2"/>
                </a:solidFill>
                <a:effectLst/>
                <a:latin typeface="Trebuchet MS" pitchFamily="-65" charset="0"/>
              </a:endParaRPr>
            </a:p>
          </p:txBody>
        </p:sp>
        <p:sp>
          <p:nvSpPr>
            <p:cNvPr id="5" name="Rechteck 4"/>
            <p:cNvSpPr/>
            <p:nvPr/>
          </p:nvSpPr>
          <p:spPr bwMode="auto">
            <a:xfrm>
              <a:off x="1104900" y="1981200"/>
              <a:ext cx="2476500" cy="1371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6" name="Rechteck 5"/>
            <p:cNvSpPr/>
            <p:nvPr/>
          </p:nvSpPr>
          <p:spPr bwMode="auto">
            <a:xfrm>
              <a:off x="1219200" y="2209800"/>
              <a:ext cx="2286000" cy="1143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7" name="Textfeld 6"/>
            <p:cNvSpPr txBox="1"/>
            <p:nvPr/>
          </p:nvSpPr>
          <p:spPr>
            <a:xfrm>
              <a:off x="828575" y="2209800"/>
              <a:ext cx="1714500" cy="553998"/>
            </a:xfrm>
            <a:prstGeom prst="rect">
              <a:avLst/>
            </a:prstGeom>
            <a:noFill/>
            <a:ln w="28575">
              <a:solidFill>
                <a:schemeClr val="tx1"/>
              </a:solidFill>
            </a:ln>
          </p:spPr>
          <p:txBody>
            <a:bodyPr wrap="square" rtlCol="0">
              <a:spAutoFit/>
            </a:bodyPr>
            <a:lstStyle/>
            <a:p>
              <a:pPr algn="ctr"/>
              <a:r>
                <a:rPr lang="en-US" sz="3000" dirty="0" smtClean="0"/>
                <a:t>Source</a:t>
              </a:r>
              <a:endParaRPr lang="en-US" sz="3000" dirty="0"/>
            </a:p>
          </p:txBody>
        </p:sp>
        <p:sp>
          <p:nvSpPr>
            <p:cNvPr id="8" name="Textfeld 7"/>
            <p:cNvSpPr txBox="1"/>
            <p:nvPr/>
          </p:nvSpPr>
          <p:spPr>
            <a:xfrm>
              <a:off x="3556125" y="2209800"/>
              <a:ext cx="2019300" cy="553998"/>
            </a:xfrm>
            <a:prstGeom prst="rect">
              <a:avLst/>
            </a:prstGeom>
            <a:noFill/>
            <a:ln w="28575">
              <a:solidFill>
                <a:schemeClr val="tx1"/>
              </a:solidFill>
            </a:ln>
          </p:spPr>
          <p:txBody>
            <a:bodyPr wrap="square" rtlCol="0">
              <a:spAutoFit/>
            </a:bodyPr>
            <a:lstStyle/>
            <a:p>
              <a:pPr algn="ctr"/>
              <a:r>
                <a:rPr lang="en-US" sz="3000" dirty="0" smtClean="0"/>
                <a:t>Analyzer</a:t>
              </a:r>
              <a:endParaRPr lang="en-US" sz="3000" dirty="0"/>
            </a:p>
          </p:txBody>
        </p:sp>
        <p:sp>
          <p:nvSpPr>
            <p:cNvPr id="9" name="Textfeld 8"/>
            <p:cNvSpPr txBox="1"/>
            <p:nvPr/>
          </p:nvSpPr>
          <p:spPr>
            <a:xfrm>
              <a:off x="6438900" y="2209800"/>
              <a:ext cx="2019300" cy="553998"/>
            </a:xfrm>
            <a:prstGeom prst="rect">
              <a:avLst/>
            </a:prstGeom>
            <a:noFill/>
            <a:ln w="28575">
              <a:solidFill>
                <a:schemeClr val="tx1"/>
              </a:solidFill>
            </a:ln>
          </p:spPr>
          <p:txBody>
            <a:bodyPr wrap="square" rtlCol="0">
              <a:spAutoFit/>
            </a:bodyPr>
            <a:lstStyle/>
            <a:p>
              <a:pPr algn="ctr"/>
              <a:r>
                <a:rPr lang="en-US" sz="3000" dirty="0" smtClean="0"/>
                <a:t>Detector</a:t>
              </a:r>
              <a:endParaRPr lang="en-US" sz="3000" dirty="0"/>
            </a:p>
          </p:txBody>
        </p:sp>
        <p:sp>
          <p:nvSpPr>
            <p:cNvPr id="10" name="Ellipse 9"/>
            <p:cNvSpPr/>
            <p:nvPr/>
          </p:nvSpPr>
          <p:spPr bwMode="auto">
            <a:xfrm>
              <a:off x="7029650" y="4409975"/>
              <a:ext cx="838200" cy="838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dirty="0" smtClean="0">
                  <a:latin typeface="Trebuchet MS" pitchFamily="-65" charset="0"/>
                </a:rPr>
                <a:t>Data</a:t>
              </a:r>
              <a:endParaRPr kumimoji="0" lang="en-US" sz="1500" b="1" i="0" u="none" strike="noStrike" cap="none" normalizeH="0" baseline="0" dirty="0">
                <a:ln>
                  <a:noFill/>
                </a:ln>
                <a:solidFill>
                  <a:schemeClr val="tx2"/>
                </a:solidFill>
                <a:effectLst/>
                <a:latin typeface="Trebuchet MS" pitchFamily="-65" charset="0"/>
              </a:endParaRPr>
            </a:p>
          </p:txBody>
        </p:sp>
        <p:sp>
          <p:nvSpPr>
            <p:cNvPr id="11" name="Textfeld 10"/>
            <p:cNvSpPr txBox="1"/>
            <p:nvPr/>
          </p:nvSpPr>
          <p:spPr>
            <a:xfrm>
              <a:off x="3543300" y="3124200"/>
              <a:ext cx="2019300" cy="1246495"/>
            </a:xfrm>
            <a:prstGeom prst="rect">
              <a:avLst/>
            </a:prstGeom>
            <a:noFill/>
            <a:ln w="28575">
              <a:solidFill>
                <a:schemeClr val="bg1"/>
              </a:solidFill>
            </a:ln>
          </p:spPr>
          <p:txBody>
            <a:bodyPr wrap="square" rtlCol="0">
              <a:spAutoFit/>
            </a:bodyPr>
            <a:lstStyle/>
            <a:p>
              <a:pPr algn="ctr"/>
              <a:r>
                <a:rPr lang="en-US" sz="2500" b="0" dirty="0" smtClean="0"/>
                <a:t>Vacuum pumps/ electronics</a:t>
              </a:r>
              <a:endParaRPr lang="en-US" sz="2500" b="0" dirty="0"/>
            </a:p>
          </p:txBody>
        </p:sp>
        <p:cxnSp>
          <p:nvCxnSpPr>
            <p:cNvPr id="13" name="Gerade Verbindung 12"/>
            <p:cNvCxnSpPr/>
            <p:nvPr/>
          </p:nvCxnSpPr>
          <p:spPr bwMode="auto">
            <a:xfrm>
              <a:off x="533400" y="1828800"/>
              <a:ext cx="8305800" cy="0"/>
            </a:xfrm>
            <a:prstGeom prst="line">
              <a:avLst/>
            </a:prstGeom>
            <a:noFill/>
            <a:ln w="28575" cap="flat" cmpd="sng" algn="ctr">
              <a:solidFill>
                <a:schemeClr val="tx1"/>
              </a:solidFill>
              <a:prstDash val="dash"/>
              <a:round/>
              <a:headEnd type="none" w="med" len="med"/>
              <a:tailEnd type="none" w="med" len="med"/>
            </a:ln>
            <a:effectLst/>
          </p:spPr>
        </p:cxnSp>
        <p:cxnSp>
          <p:nvCxnSpPr>
            <p:cNvPr id="14" name="Gerade Verbindung 13"/>
            <p:cNvCxnSpPr/>
            <p:nvPr/>
          </p:nvCxnSpPr>
          <p:spPr bwMode="auto">
            <a:xfrm>
              <a:off x="533400" y="1828800"/>
              <a:ext cx="0" cy="1371600"/>
            </a:xfrm>
            <a:prstGeom prst="line">
              <a:avLst/>
            </a:prstGeom>
            <a:noFill/>
            <a:ln w="28575" cap="flat" cmpd="sng" algn="ctr">
              <a:solidFill>
                <a:schemeClr val="tx1"/>
              </a:solidFill>
              <a:prstDash val="dash"/>
              <a:round/>
              <a:headEnd type="none" w="med" len="med"/>
              <a:tailEnd type="none" w="med" len="med"/>
            </a:ln>
            <a:effectLst/>
          </p:spPr>
        </p:cxnSp>
        <p:cxnSp>
          <p:nvCxnSpPr>
            <p:cNvPr id="17" name="Gerade Verbindung 16"/>
            <p:cNvCxnSpPr/>
            <p:nvPr/>
          </p:nvCxnSpPr>
          <p:spPr bwMode="auto">
            <a:xfrm>
              <a:off x="533400" y="3200400"/>
              <a:ext cx="2971800" cy="0"/>
            </a:xfrm>
            <a:prstGeom prst="line">
              <a:avLst/>
            </a:prstGeom>
            <a:noFill/>
            <a:ln w="28575" cap="flat" cmpd="sng" algn="ctr">
              <a:solidFill>
                <a:schemeClr val="tx1"/>
              </a:solidFill>
              <a:prstDash val="dash"/>
              <a:round/>
              <a:headEnd type="none" w="med" len="med"/>
              <a:tailEnd type="none" w="med" len="med"/>
            </a:ln>
            <a:effectLst/>
          </p:spPr>
        </p:cxnSp>
        <p:cxnSp>
          <p:nvCxnSpPr>
            <p:cNvPr id="20" name="Gerade Verbindung 19"/>
            <p:cNvCxnSpPr/>
            <p:nvPr/>
          </p:nvCxnSpPr>
          <p:spPr bwMode="auto">
            <a:xfrm>
              <a:off x="3505200" y="3200400"/>
              <a:ext cx="0" cy="1295400"/>
            </a:xfrm>
            <a:prstGeom prst="line">
              <a:avLst/>
            </a:prstGeom>
            <a:noFill/>
            <a:ln w="28575" cap="flat" cmpd="sng" algn="ctr">
              <a:solidFill>
                <a:schemeClr val="tx1"/>
              </a:solidFill>
              <a:prstDash val="dash"/>
              <a:round/>
              <a:headEnd type="none" w="med" len="med"/>
              <a:tailEnd type="none" w="med" len="med"/>
            </a:ln>
            <a:effectLst/>
          </p:spPr>
        </p:cxnSp>
        <p:cxnSp>
          <p:nvCxnSpPr>
            <p:cNvPr id="23" name="Gerade Verbindung 22"/>
            <p:cNvCxnSpPr/>
            <p:nvPr/>
          </p:nvCxnSpPr>
          <p:spPr bwMode="auto">
            <a:xfrm>
              <a:off x="3505200" y="4495800"/>
              <a:ext cx="2070225" cy="0"/>
            </a:xfrm>
            <a:prstGeom prst="line">
              <a:avLst/>
            </a:prstGeom>
            <a:noFill/>
            <a:ln w="28575" cap="flat" cmpd="sng" algn="ctr">
              <a:solidFill>
                <a:schemeClr val="tx1"/>
              </a:solidFill>
              <a:prstDash val="dash"/>
              <a:round/>
              <a:headEnd type="none" w="med" len="med"/>
              <a:tailEnd type="none" w="med" len="med"/>
            </a:ln>
            <a:effectLst/>
          </p:spPr>
        </p:cxnSp>
        <p:cxnSp>
          <p:nvCxnSpPr>
            <p:cNvPr id="26" name="Gerade Verbindung 25"/>
            <p:cNvCxnSpPr/>
            <p:nvPr/>
          </p:nvCxnSpPr>
          <p:spPr bwMode="auto">
            <a:xfrm flipH="1" flipV="1">
              <a:off x="5575425" y="3200400"/>
              <a:ext cx="1" cy="1295400"/>
            </a:xfrm>
            <a:prstGeom prst="line">
              <a:avLst/>
            </a:prstGeom>
            <a:noFill/>
            <a:ln w="28575" cap="flat" cmpd="sng" algn="ctr">
              <a:solidFill>
                <a:schemeClr val="tx1"/>
              </a:solidFill>
              <a:prstDash val="dash"/>
              <a:round/>
              <a:headEnd type="none" w="med" len="med"/>
              <a:tailEnd type="none" w="med" len="med"/>
            </a:ln>
            <a:effectLst/>
          </p:spPr>
        </p:cxnSp>
        <p:cxnSp>
          <p:nvCxnSpPr>
            <p:cNvPr id="29" name="Gerade Verbindung 28"/>
            <p:cNvCxnSpPr/>
            <p:nvPr/>
          </p:nvCxnSpPr>
          <p:spPr bwMode="auto">
            <a:xfrm>
              <a:off x="5575426" y="3200400"/>
              <a:ext cx="3263774" cy="0"/>
            </a:xfrm>
            <a:prstGeom prst="line">
              <a:avLst/>
            </a:prstGeom>
            <a:noFill/>
            <a:ln w="28575" cap="flat" cmpd="sng" algn="ctr">
              <a:solidFill>
                <a:schemeClr val="tx1"/>
              </a:solidFill>
              <a:prstDash val="dash"/>
              <a:round/>
              <a:headEnd type="none" w="med" len="med"/>
              <a:tailEnd type="none" w="med" len="med"/>
            </a:ln>
            <a:effectLst/>
          </p:spPr>
        </p:cxnSp>
        <p:cxnSp>
          <p:nvCxnSpPr>
            <p:cNvPr id="32" name="Gerade Verbindung 31"/>
            <p:cNvCxnSpPr/>
            <p:nvPr/>
          </p:nvCxnSpPr>
          <p:spPr bwMode="auto">
            <a:xfrm>
              <a:off x="8839200" y="1828800"/>
              <a:ext cx="0" cy="1371600"/>
            </a:xfrm>
            <a:prstGeom prst="line">
              <a:avLst/>
            </a:prstGeom>
            <a:noFill/>
            <a:ln w="28575" cap="flat" cmpd="sng" algn="ctr">
              <a:solidFill>
                <a:schemeClr val="tx1"/>
              </a:solidFill>
              <a:prstDash val="dash"/>
              <a:round/>
              <a:headEnd type="none" w="med" len="med"/>
              <a:tailEnd type="none" w="med" len="med"/>
            </a:ln>
            <a:effectLst/>
          </p:spPr>
        </p:cxnSp>
        <p:sp>
          <p:nvSpPr>
            <p:cNvPr id="38" name="Pfeil nach oben 37"/>
            <p:cNvSpPr/>
            <p:nvPr/>
          </p:nvSpPr>
          <p:spPr bwMode="auto">
            <a:xfrm>
              <a:off x="1476675" y="3352800"/>
              <a:ext cx="457200" cy="865495"/>
            </a:xfrm>
            <a:prstGeom prst="up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39" name="Pfeil nach rechts 38"/>
            <p:cNvSpPr/>
            <p:nvPr/>
          </p:nvSpPr>
          <p:spPr bwMode="auto">
            <a:xfrm>
              <a:off x="2743200" y="2362200"/>
              <a:ext cx="609600" cy="228600"/>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40" name="Pfeil nach rechts 39"/>
            <p:cNvSpPr/>
            <p:nvPr/>
          </p:nvSpPr>
          <p:spPr bwMode="auto">
            <a:xfrm>
              <a:off x="5715000" y="2362200"/>
              <a:ext cx="609600" cy="228600"/>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41" name="Pfeil nach oben 40"/>
            <p:cNvSpPr/>
            <p:nvPr/>
          </p:nvSpPr>
          <p:spPr bwMode="auto">
            <a:xfrm rot="10800000">
              <a:off x="7219750" y="3401704"/>
              <a:ext cx="457200" cy="865495"/>
            </a:xfrm>
            <a:prstGeom prst="up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grpSp>
      <p:sp>
        <p:nvSpPr>
          <p:cNvPr id="12" name="Slide Number Placeholder 11"/>
          <p:cNvSpPr>
            <a:spLocks noGrp="1"/>
          </p:cNvSpPr>
          <p:nvPr>
            <p:ph type="sldNum" sz="quarter" idx="10"/>
          </p:nvPr>
        </p:nvSpPr>
        <p:spPr/>
        <p:txBody>
          <a:bodyPr/>
          <a:lstStyle/>
          <a:p>
            <a:pPr>
              <a:defRPr/>
            </a:pPr>
            <a:fld id="{41B0E2A2-38C9-407E-9B30-D35E37AC93A0}" type="slidenum">
              <a:rPr lang="de-DE" smtClean="0"/>
              <a:pPr>
                <a:defRPr/>
              </a:pPr>
              <a:t>38</a:t>
            </a:fld>
            <a:endParaRPr lang="de-DE"/>
          </a:p>
        </p:txBody>
      </p:sp>
    </p:spTree>
    <p:extLst>
      <p:ext uri="{BB962C8B-B14F-4D97-AF65-F5344CB8AC3E}">
        <p14:creationId xmlns:p14="http://schemas.microsoft.com/office/powerpoint/2010/main" val="35030236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Ionization methods</a:t>
            </a:r>
            <a:endParaRPr lang="en-US" dirty="0"/>
          </a:p>
        </p:txBody>
      </p:sp>
      <p:sp>
        <p:nvSpPr>
          <p:cNvPr id="3" name="Inhaltsplatzhalter 2"/>
          <p:cNvSpPr>
            <a:spLocks noGrp="1"/>
          </p:cNvSpPr>
          <p:nvPr>
            <p:ph idx="1"/>
          </p:nvPr>
        </p:nvSpPr>
        <p:spPr/>
        <p:txBody>
          <a:bodyPr/>
          <a:lstStyle/>
          <a:p>
            <a:r>
              <a:rPr lang="en-US" dirty="0" err="1" smtClean="0">
                <a:solidFill>
                  <a:srgbClr val="C00000"/>
                </a:solidFill>
              </a:rPr>
              <a:t>E</a:t>
            </a:r>
            <a:r>
              <a:rPr lang="en-US" dirty="0" err="1" smtClean="0"/>
              <a:t>lectro</a:t>
            </a:r>
            <a:r>
              <a:rPr lang="en-US" dirty="0" err="1" smtClean="0">
                <a:solidFill>
                  <a:srgbClr val="C00000"/>
                </a:solidFill>
              </a:rPr>
              <a:t>S</a:t>
            </a:r>
            <a:r>
              <a:rPr lang="en-US" dirty="0" err="1" smtClean="0"/>
              <a:t>pray</a:t>
            </a:r>
            <a:r>
              <a:rPr lang="en-US" dirty="0" smtClean="0"/>
              <a:t> </a:t>
            </a:r>
            <a:r>
              <a:rPr lang="en-US" dirty="0" smtClean="0">
                <a:solidFill>
                  <a:srgbClr val="C00000"/>
                </a:solidFill>
              </a:rPr>
              <a:t>I</a:t>
            </a:r>
            <a:r>
              <a:rPr lang="en-US" dirty="0" smtClean="0"/>
              <a:t>onization (ESI) </a:t>
            </a:r>
            <a:r>
              <a:rPr lang="en-US" i="1" dirty="0"/>
              <a:t>-soft ionization-</a:t>
            </a:r>
            <a:endParaRPr lang="en-US" dirty="0" smtClean="0"/>
          </a:p>
          <a:p>
            <a:r>
              <a:rPr lang="en-US" dirty="0" smtClean="0">
                <a:solidFill>
                  <a:srgbClr val="C00000"/>
                </a:solidFill>
              </a:rPr>
              <a:t>M</a:t>
            </a:r>
            <a:r>
              <a:rPr lang="en-US" dirty="0" smtClean="0"/>
              <a:t>atrix </a:t>
            </a:r>
            <a:r>
              <a:rPr lang="en-US" dirty="0" smtClean="0">
                <a:solidFill>
                  <a:srgbClr val="C00000"/>
                </a:solidFill>
              </a:rPr>
              <a:t>A</a:t>
            </a:r>
            <a:r>
              <a:rPr lang="en-US" dirty="0" smtClean="0"/>
              <a:t>ssisted </a:t>
            </a:r>
            <a:r>
              <a:rPr lang="en-US" dirty="0" smtClean="0">
                <a:solidFill>
                  <a:srgbClr val="C00000"/>
                </a:solidFill>
              </a:rPr>
              <a:t>L</a:t>
            </a:r>
            <a:r>
              <a:rPr lang="en-US" dirty="0" smtClean="0"/>
              <a:t>aser </a:t>
            </a:r>
            <a:r>
              <a:rPr lang="en-US" dirty="0" smtClean="0">
                <a:solidFill>
                  <a:srgbClr val="C00000"/>
                </a:solidFill>
              </a:rPr>
              <a:t>D</a:t>
            </a:r>
            <a:r>
              <a:rPr lang="en-US" dirty="0" smtClean="0"/>
              <a:t>esorption/ </a:t>
            </a:r>
            <a:r>
              <a:rPr lang="en-US" dirty="0" smtClean="0">
                <a:solidFill>
                  <a:srgbClr val="C00000"/>
                </a:solidFill>
              </a:rPr>
              <a:t>I</a:t>
            </a:r>
            <a:r>
              <a:rPr lang="en-US" dirty="0" smtClean="0"/>
              <a:t>onization (MALDI) </a:t>
            </a:r>
            <a:br>
              <a:rPr lang="en-US" dirty="0" smtClean="0"/>
            </a:br>
            <a:r>
              <a:rPr lang="en-US" i="1" dirty="0" smtClean="0"/>
              <a:t>-soft </a:t>
            </a:r>
            <a:r>
              <a:rPr lang="en-US" i="1" dirty="0"/>
              <a:t>ionization-</a:t>
            </a:r>
            <a:endParaRPr lang="en-US" dirty="0" smtClean="0"/>
          </a:p>
          <a:p>
            <a:r>
              <a:rPr lang="en-US" dirty="0" smtClean="0">
                <a:solidFill>
                  <a:srgbClr val="C00000"/>
                </a:solidFill>
              </a:rPr>
              <a:t>E</a:t>
            </a:r>
            <a:r>
              <a:rPr lang="en-US" dirty="0" smtClean="0"/>
              <a:t>lectron </a:t>
            </a:r>
            <a:r>
              <a:rPr lang="en-US" dirty="0" smtClean="0">
                <a:solidFill>
                  <a:srgbClr val="C00000"/>
                </a:solidFill>
              </a:rPr>
              <a:t>I</a:t>
            </a:r>
            <a:r>
              <a:rPr lang="en-US" dirty="0" smtClean="0"/>
              <a:t>mpact (EI) </a:t>
            </a:r>
            <a:r>
              <a:rPr lang="en-US" i="1" dirty="0" smtClean="0"/>
              <a:t>-hard ionization-</a:t>
            </a:r>
          </a:p>
          <a:p>
            <a:r>
              <a:rPr lang="en-US" dirty="0" smtClean="0"/>
              <a:t>Other methods:</a:t>
            </a:r>
          </a:p>
          <a:p>
            <a:pPr lvl="1"/>
            <a:r>
              <a:rPr lang="en-US" dirty="0" smtClean="0"/>
              <a:t>Particle bombardment; Field Desorption; Field Ionization;  </a:t>
            </a:r>
            <a:endParaRPr lang="en-US" dirty="0"/>
          </a:p>
        </p:txBody>
      </p:sp>
      <p:sp>
        <p:nvSpPr>
          <p:cNvPr id="5" name="Rechteck 4"/>
          <p:cNvSpPr/>
          <p:nvPr/>
        </p:nvSpPr>
        <p:spPr>
          <a:xfrm>
            <a:off x="1141231" y="6167735"/>
            <a:ext cx="8001000" cy="461665"/>
          </a:xfrm>
          <a:prstGeom prst="rect">
            <a:avLst/>
          </a:prstGeom>
        </p:spPr>
        <p:txBody>
          <a:bodyPr wrap="square">
            <a:spAutoFit/>
          </a:bodyPr>
          <a:lstStyle/>
          <a:p>
            <a:pPr algn="l"/>
            <a:r>
              <a:rPr lang="en-US" sz="1200" b="0" dirty="0" smtClean="0">
                <a:solidFill>
                  <a:schemeClr val="tx1"/>
                </a:solidFill>
              </a:rPr>
              <a:t>The following (ionization) is partly based on education material from the Genetics department, Wisconsin University, USA, http://skop.genetics.wisc.edu/AhnaMassSpecMethodsTheory.ppt</a:t>
            </a:r>
            <a:endParaRPr lang="en-US" sz="1200" b="0" dirty="0">
              <a:solidFill>
                <a:schemeClr val="tx1"/>
              </a:solidFill>
            </a:endParaRPr>
          </a:p>
        </p:txBody>
      </p:sp>
      <p:sp>
        <p:nvSpPr>
          <p:cNvPr id="4" name="Slide Number Placeholder 3"/>
          <p:cNvSpPr>
            <a:spLocks noGrp="1"/>
          </p:cNvSpPr>
          <p:nvPr>
            <p:ph type="sldNum" sz="quarter" idx="10"/>
          </p:nvPr>
        </p:nvSpPr>
        <p:spPr/>
        <p:txBody>
          <a:bodyPr/>
          <a:lstStyle/>
          <a:p>
            <a:pPr>
              <a:defRPr/>
            </a:pPr>
            <a:fld id="{41B0E2A2-38C9-407E-9B30-D35E37AC93A0}" type="slidenum">
              <a:rPr lang="de-DE" smtClean="0"/>
              <a:pPr>
                <a:defRPr/>
              </a:pPr>
              <a:t>39</a:t>
            </a:fld>
            <a:endParaRPr lang="de-DE"/>
          </a:p>
        </p:txBody>
      </p:sp>
    </p:spTree>
    <p:extLst>
      <p:ext uri="{BB962C8B-B14F-4D97-AF65-F5344CB8AC3E}">
        <p14:creationId xmlns:p14="http://schemas.microsoft.com/office/powerpoint/2010/main" val="4636161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Column Chromatography</a:t>
            </a:r>
            <a:endParaRPr lang="en-US" dirty="0"/>
          </a:p>
        </p:txBody>
      </p:sp>
      <p:sp>
        <p:nvSpPr>
          <p:cNvPr id="4" name="Textfeld 3"/>
          <p:cNvSpPr txBox="1"/>
          <p:nvPr/>
        </p:nvSpPr>
        <p:spPr>
          <a:xfrm>
            <a:off x="-32542" y="6457890"/>
            <a:ext cx="4405437" cy="400110"/>
          </a:xfrm>
          <a:prstGeom prst="rect">
            <a:avLst/>
          </a:prstGeom>
          <a:noFill/>
        </p:spPr>
        <p:txBody>
          <a:bodyPr wrap="none" rtlCol="0">
            <a:spAutoFit/>
          </a:bodyPr>
          <a:lstStyle/>
          <a:p>
            <a:r>
              <a:rPr lang="en-US" sz="1000" dirty="0" smtClean="0"/>
              <a:t>http://fig.cox.miami.edu/~cmallery/255/255hist/ecbxp4x3_chrom.jpg</a:t>
            </a:r>
          </a:p>
          <a:p>
            <a:endParaRPr lang="en-US" sz="1000" dirty="0"/>
          </a:p>
        </p:txBody>
      </p:sp>
      <p:pic>
        <p:nvPicPr>
          <p:cNvPr id="6146" name="Picture 2"/>
          <p:cNvPicPr>
            <a:picLocks noGrp="1" noChangeAspect="1" noChangeArrowheads="1"/>
          </p:cNvPicPr>
          <p:nvPr>
            <p:ph idx="1"/>
          </p:nvPr>
        </p:nvPicPr>
        <p:blipFill>
          <a:blip r:embed="rId3"/>
          <a:srcRect l="1958" t="24727" r="4037"/>
          <a:stretch>
            <a:fillRect/>
          </a:stretch>
        </p:blipFill>
        <p:spPr bwMode="auto">
          <a:xfrm>
            <a:off x="1295400" y="990600"/>
            <a:ext cx="6553200" cy="5348059"/>
          </a:xfrm>
          <a:prstGeom prst="rect">
            <a:avLst/>
          </a:prstGeom>
          <a:noFill/>
          <a:ln w="9525">
            <a:noFill/>
            <a:miter lim="800000"/>
            <a:headEnd/>
            <a:tailEnd/>
          </a:ln>
          <a:effectLst/>
        </p:spPr>
      </p:pic>
    </p:spTree>
    <p:extLst>
      <p:ext uri="{BB962C8B-B14F-4D97-AF65-F5344CB8AC3E}">
        <p14:creationId xmlns:p14="http://schemas.microsoft.com/office/powerpoint/2010/main" val="18629122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152400" y="76200"/>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itchFamily="34" charset="0"/>
                <a:ea typeface="ヒラギノ角ゴ Pro W3" charset="0"/>
                <a:cs typeface="ヒラギノ角ゴ Pro W3" charset="0"/>
              </a:defRPr>
            </a:lvl1pPr>
            <a:lvl2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2pPr>
            <a:lvl3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3pPr>
            <a:lvl4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4pPr>
            <a:lvl5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5pPr>
            <a:lvl6pPr marL="457200" algn="l" rtl="0" eaLnBrk="1" fontAlgn="base" hangingPunct="1">
              <a:spcBef>
                <a:spcPct val="0"/>
              </a:spcBef>
              <a:spcAft>
                <a:spcPct val="0"/>
              </a:spcAft>
              <a:defRPr sz="3600" b="1">
                <a:solidFill>
                  <a:schemeClr val="accent2"/>
                </a:solidFill>
                <a:latin typeface="Trebuchet MS" pitchFamily="-65" charset="0"/>
              </a:defRPr>
            </a:lvl6pPr>
            <a:lvl7pPr marL="914400" algn="l" rtl="0" eaLnBrk="1" fontAlgn="base" hangingPunct="1">
              <a:spcBef>
                <a:spcPct val="0"/>
              </a:spcBef>
              <a:spcAft>
                <a:spcPct val="0"/>
              </a:spcAft>
              <a:defRPr sz="3600" b="1">
                <a:solidFill>
                  <a:schemeClr val="accent2"/>
                </a:solidFill>
                <a:latin typeface="Trebuchet MS" pitchFamily="-65" charset="0"/>
              </a:defRPr>
            </a:lvl7pPr>
            <a:lvl8pPr marL="1371600" algn="l" rtl="0" eaLnBrk="1" fontAlgn="base" hangingPunct="1">
              <a:spcBef>
                <a:spcPct val="0"/>
              </a:spcBef>
              <a:spcAft>
                <a:spcPct val="0"/>
              </a:spcAft>
              <a:defRPr sz="3600" b="1">
                <a:solidFill>
                  <a:schemeClr val="accent2"/>
                </a:solidFill>
                <a:latin typeface="Trebuchet MS" pitchFamily="-65" charset="0"/>
              </a:defRPr>
            </a:lvl8pPr>
            <a:lvl9pPr marL="1828800" algn="l" rtl="0" eaLnBrk="1" fontAlgn="base" hangingPunct="1">
              <a:spcBef>
                <a:spcPct val="0"/>
              </a:spcBef>
              <a:spcAft>
                <a:spcPct val="0"/>
              </a:spcAft>
              <a:defRPr sz="3600" b="1">
                <a:solidFill>
                  <a:schemeClr val="accent2"/>
                </a:solidFill>
                <a:latin typeface="Trebuchet MS" pitchFamily="-65" charset="0"/>
              </a:defRPr>
            </a:lvl9pPr>
          </a:lstStyle>
          <a:p>
            <a:r>
              <a:rPr lang="en-US" dirty="0" smtClean="0"/>
              <a:t>Electron impact ionization</a:t>
            </a:r>
            <a:endParaRPr lang="en-US" dirty="0"/>
          </a:p>
        </p:txBody>
      </p:sp>
      <mc:AlternateContent xmlns:mc="http://schemas.openxmlformats.org/markup-compatibility/2006" xmlns:a14="http://schemas.microsoft.com/office/drawing/2010/main">
        <mc:Choice Requires="a14">
          <p:sp>
            <p:nvSpPr>
              <p:cNvPr id="9" name="Rectangle 3"/>
              <p:cNvSpPr>
                <a:spLocks noGrp="1" noChangeArrowheads="1"/>
              </p:cNvSpPr>
              <p:nvPr>
                <p:ph idx="1"/>
              </p:nvPr>
            </p:nvSpPr>
            <p:spPr/>
            <p:txBody>
              <a:bodyPr/>
              <a:lstStyle/>
              <a:p>
                <a:pPr>
                  <a:lnSpc>
                    <a:spcPct val="90000"/>
                  </a:lnSpc>
                </a:pPr>
                <a:r>
                  <a:rPr lang="en-US" sz="2800" dirty="0" smtClean="0"/>
                  <a:t>Sample introduced into instrument by heating it until it evaporates</a:t>
                </a:r>
              </a:p>
              <a:p>
                <a:pPr>
                  <a:lnSpc>
                    <a:spcPct val="90000"/>
                  </a:lnSpc>
                </a:pPr>
                <a:endParaRPr lang="en-US" sz="2800" dirty="0"/>
              </a:p>
              <a:p>
                <a:pPr>
                  <a:lnSpc>
                    <a:spcPct val="90000"/>
                  </a:lnSpc>
                </a:pPr>
                <a:r>
                  <a:rPr lang="en-US" sz="2800" dirty="0"/>
                  <a:t>Gas phase sample is bombarded with electrons coming from </a:t>
                </a:r>
                <a:r>
                  <a:rPr lang="en-US" sz="2800" dirty="0" smtClean="0"/>
                  <a:t>a filament</a:t>
                </a:r>
                <a:r>
                  <a:rPr lang="en-US" dirty="0"/>
                  <a:t>, e.g., </a:t>
                </a:r>
                <a:r>
                  <a:rPr lang="en-US" dirty="0" smtClean="0"/>
                  <a:t>rhenium (</a:t>
                </a:r>
                <a:r>
                  <a:rPr lang="en-US" dirty="0"/>
                  <a:t>energy </a:t>
                </a:r>
                <a:r>
                  <a:rPr lang="en-US" sz="2800" dirty="0"/>
                  <a:t>= 70 </a:t>
                </a:r>
                <a:r>
                  <a:rPr lang="en-US" sz="2800" dirty="0" err="1"/>
                  <a:t>eV</a:t>
                </a:r>
                <a:r>
                  <a:rPr lang="en-US" sz="2800" dirty="0" smtClean="0"/>
                  <a:t>)</a:t>
                </a:r>
              </a:p>
              <a:p>
                <a:pPr lvl="1">
                  <a:lnSpc>
                    <a:spcPct val="90000"/>
                  </a:lnSpc>
                </a:pPr>
                <a:r>
                  <a:rPr lang="en-US" sz="2600" dirty="0" smtClean="0"/>
                  <a:t>Electron volt is a unit of energy:</a:t>
                </a:r>
              </a:p>
              <a:p>
                <a:pPr lvl="2">
                  <a:lnSpc>
                    <a:spcPct val="90000"/>
                  </a:lnSpc>
                </a:pPr>
                <a14:m>
                  <m:oMath xmlns:m="http://schemas.openxmlformats.org/officeDocument/2006/math" xmlns="">
                    <m:r>
                      <a:rPr lang="de-DE" sz="2000" b="0" i="1" smtClean="0">
                        <a:latin typeface="Cambria Math"/>
                      </a:rPr>
                      <m:t>1 </m:t>
                    </m:r>
                    <m:r>
                      <a:rPr lang="de-DE" sz="2000" b="0" i="1" smtClean="0">
                        <a:latin typeface="Cambria Math"/>
                      </a:rPr>
                      <m:t>𝑒𝑉</m:t>
                    </m:r>
                    <m:r>
                      <a:rPr lang="de-DE" sz="2000" b="0" i="1" smtClean="0">
                        <a:latin typeface="Cambria Math"/>
                      </a:rPr>
                      <m:t>=1.602 ×10_19 </m:t>
                    </m:r>
                    <m:r>
                      <a:rPr lang="de-DE" sz="2000" b="0" i="1" smtClean="0">
                        <a:latin typeface="Cambria Math"/>
                        <a:ea typeface="Cambria Math"/>
                      </a:rPr>
                      <m:t>𝐽𝑜𝑢𝑙𝑒𝑠</m:t>
                    </m:r>
                  </m:oMath>
                </a14:m>
                <a:endParaRPr lang="en-US" sz="2000" dirty="0"/>
              </a:p>
              <a:p>
                <a:pPr>
                  <a:lnSpc>
                    <a:spcPct val="90000"/>
                  </a:lnSpc>
                </a:pPr>
                <a:endParaRPr lang="en-US" sz="2800" dirty="0"/>
              </a:p>
              <a:p>
                <a:pPr>
                  <a:lnSpc>
                    <a:spcPct val="90000"/>
                  </a:lnSpc>
                </a:pPr>
                <a:r>
                  <a:rPr lang="en-US" sz="2800" dirty="0"/>
                  <a:t>Molecule is “shattered” into fragments (70 </a:t>
                </a:r>
                <a:r>
                  <a:rPr lang="en-US" sz="2800" dirty="0" err="1"/>
                  <a:t>eV</a:t>
                </a:r>
                <a:r>
                  <a:rPr lang="en-US" sz="2800" dirty="0"/>
                  <a:t> &gt;&gt; 5 </a:t>
                </a:r>
                <a:r>
                  <a:rPr lang="en-US" sz="2800" dirty="0" err="1"/>
                  <a:t>eV</a:t>
                </a:r>
                <a:r>
                  <a:rPr lang="en-US" sz="2800" dirty="0"/>
                  <a:t> bonds)</a:t>
                </a:r>
              </a:p>
              <a:p>
                <a:pPr>
                  <a:lnSpc>
                    <a:spcPct val="90000"/>
                  </a:lnSpc>
                </a:pPr>
                <a:endParaRPr lang="en-US" sz="2800" dirty="0"/>
              </a:p>
              <a:p>
                <a:pPr>
                  <a:lnSpc>
                    <a:spcPct val="90000"/>
                  </a:lnSpc>
                </a:pPr>
                <a:r>
                  <a:rPr lang="en-US" sz="2800" dirty="0"/>
                  <a:t>Fragments sent to mass analyzer</a:t>
                </a:r>
              </a:p>
            </p:txBody>
          </p:sp>
        </mc:Choice>
        <mc:Fallback xmlns="">
          <p:sp>
            <p:nvSpPr>
              <p:cNvPr id="9" name="Rectangle 3"/>
              <p:cNvSpPr>
                <a:spLocks noGrp="1" noRot="1" noChangeAspect="1" noMove="1" noResize="1" noEditPoints="1" noAdjustHandles="1" noChangeArrowheads="1" noChangeShapeType="1" noTextEdit="1"/>
              </p:cNvSpPr>
              <p:nvPr>
                <p:ph idx="1"/>
              </p:nvPr>
            </p:nvSpPr>
            <p:spPr>
              <a:blipFill rotWithShape="1">
                <a:blip r:embed="rId2"/>
                <a:stretch>
                  <a:fillRect l="-1172" t="-1804"/>
                </a:stretch>
              </a:blipFill>
            </p:spPr>
            <p:txBody>
              <a:bodyPr/>
              <a:lstStyle/>
              <a:p>
                <a:r>
                  <a:rPr lang="en-US">
                    <a:noFill/>
                  </a:rPr>
                  <a:t> </a:t>
                </a:r>
              </a:p>
            </p:txBody>
          </p:sp>
        </mc:Fallback>
      </mc:AlternateContent>
      <p:sp>
        <p:nvSpPr>
          <p:cNvPr id="2" name="Slide Number Placeholder 1"/>
          <p:cNvSpPr>
            <a:spLocks noGrp="1"/>
          </p:cNvSpPr>
          <p:nvPr>
            <p:ph type="sldNum" sz="quarter" idx="10"/>
          </p:nvPr>
        </p:nvSpPr>
        <p:spPr/>
        <p:txBody>
          <a:bodyPr/>
          <a:lstStyle/>
          <a:p>
            <a:pPr>
              <a:defRPr/>
            </a:pPr>
            <a:fld id="{41B0E2A2-38C9-407E-9B30-D35E37AC93A0}" type="slidenum">
              <a:rPr lang="de-DE" smtClean="0"/>
              <a:pPr>
                <a:defRPr/>
              </a:pPr>
              <a:t>40</a:t>
            </a:fld>
            <a:endParaRPr lang="de-DE"/>
          </a:p>
        </p:txBody>
      </p:sp>
    </p:spTree>
    <p:extLst>
      <p:ext uri="{BB962C8B-B14F-4D97-AF65-F5344CB8AC3E}">
        <p14:creationId xmlns:p14="http://schemas.microsoft.com/office/powerpoint/2010/main" val="3396119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464" y="810608"/>
            <a:ext cx="5688000" cy="568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p:cNvSpPr txBox="1">
            <a:spLocks/>
          </p:cNvSpPr>
          <p:nvPr/>
        </p:nvSpPr>
        <p:spPr bwMode="auto">
          <a:xfrm>
            <a:off x="152400" y="76200"/>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itchFamily="34" charset="0"/>
                <a:ea typeface="ヒラギノ角ゴ Pro W3" charset="0"/>
                <a:cs typeface="ヒラギノ角ゴ Pro W3" charset="0"/>
              </a:defRPr>
            </a:lvl1pPr>
            <a:lvl2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2pPr>
            <a:lvl3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3pPr>
            <a:lvl4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4pPr>
            <a:lvl5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5pPr>
            <a:lvl6pPr marL="457200" algn="l" rtl="0" eaLnBrk="1" fontAlgn="base" hangingPunct="1">
              <a:spcBef>
                <a:spcPct val="0"/>
              </a:spcBef>
              <a:spcAft>
                <a:spcPct val="0"/>
              </a:spcAft>
              <a:defRPr sz="3600" b="1">
                <a:solidFill>
                  <a:schemeClr val="accent2"/>
                </a:solidFill>
                <a:latin typeface="Trebuchet MS" pitchFamily="-65" charset="0"/>
              </a:defRPr>
            </a:lvl6pPr>
            <a:lvl7pPr marL="914400" algn="l" rtl="0" eaLnBrk="1" fontAlgn="base" hangingPunct="1">
              <a:spcBef>
                <a:spcPct val="0"/>
              </a:spcBef>
              <a:spcAft>
                <a:spcPct val="0"/>
              </a:spcAft>
              <a:defRPr sz="3600" b="1">
                <a:solidFill>
                  <a:schemeClr val="accent2"/>
                </a:solidFill>
                <a:latin typeface="Trebuchet MS" pitchFamily="-65" charset="0"/>
              </a:defRPr>
            </a:lvl7pPr>
            <a:lvl8pPr marL="1371600" algn="l" rtl="0" eaLnBrk="1" fontAlgn="base" hangingPunct="1">
              <a:spcBef>
                <a:spcPct val="0"/>
              </a:spcBef>
              <a:spcAft>
                <a:spcPct val="0"/>
              </a:spcAft>
              <a:defRPr sz="3600" b="1">
                <a:solidFill>
                  <a:schemeClr val="accent2"/>
                </a:solidFill>
                <a:latin typeface="Trebuchet MS" pitchFamily="-65" charset="0"/>
              </a:defRPr>
            </a:lvl8pPr>
            <a:lvl9pPr marL="1828800" algn="l" rtl="0" eaLnBrk="1" fontAlgn="base" hangingPunct="1">
              <a:spcBef>
                <a:spcPct val="0"/>
              </a:spcBef>
              <a:spcAft>
                <a:spcPct val="0"/>
              </a:spcAft>
              <a:defRPr sz="3600" b="1">
                <a:solidFill>
                  <a:schemeClr val="accent2"/>
                </a:solidFill>
                <a:latin typeface="Trebuchet MS" pitchFamily="-65" charset="0"/>
              </a:defRPr>
            </a:lvl9pPr>
          </a:lstStyle>
          <a:p>
            <a:r>
              <a:rPr lang="en-US" dirty="0" smtClean="0"/>
              <a:t>Electron impact ion source</a:t>
            </a:r>
            <a:endParaRPr lang="en-US" dirty="0"/>
          </a:p>
        </p:txBody>
      </p:sp>
      <p:sp>
        <p:nvSpPr>
          <p:cNvPr id="2" name="Rechteck 1"/>
          <p:cNvSpPr/>
          <p:nvPr/>
        </p:nvSpPr>
        <p:spPr bwMode="auto">
          <a:xfrm>
            <a:off x="2895600" y="990600"/>
            <a:ext cx="3581400" cy="762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4" name="Slide Number Placeholder 3"/>
          <p:cNvSpPr>
            <a:spLocks noGrp="1"/>
          </p:cNvSpPr>
          <p:nvPr>
            <p:ph type="sldNum" sz="quarter" idx="12"/>
          </p:nvPr>
        </p:nvSpPr>
        <p:spPr/>
        <p:txBody>
          <a:bodyPr/>
          <a:lstStyle/>
          <a:p>
            <a:fld id="{D310FA10-6FDA-4429-B828-1007D0AD2A51}" type="slidenum">
              <a:rPr lang="en-US" smtClean="0"/>
              <a:pPr/>
              <a:t>41</a:t>
            </a:fld>
            <a:endParaRPr lang="en-US"/>
          </a:p>
        </p:txBody>
      </p:sp>
    </p:spTree>
    <p:extLst>
      <p:ext uri="{BB962C8B-B14F-4D97-AF65-F5344CB8AC3E}">
        <p14:creationId xmlns:p14="http://schemas.microsoft.com/office/powerpoint/2010/main" val="27576178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1981200" y="1422400"/>
            <a:ext cx="15287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t>CH</a:t>
            </a:r>
            <a:r>
              <a:rPr lang="en-US" sz="3200" b="1" baseline="-25000"/>
              <a:t>3</a:t>
            </a:r>
            <a:r>
              <a:rPr lang="en-US" sz="3200" b="1"/>
              <a:t>OH</a:t>
            </a:r>
          </a:p>
        </p:txBody>
      </p:sp>
      <p:sp>
        <p:nvSpPr>
          <p:cNvPr id="30724" name="Rectangle 4"/>
          <p:cNvSpPr>
            <a:spLocks noChangeArrowheads="1"/>
          </p:cNvSpPr>
          <p:nvPr/>
        </p:nvSpPr>
        <p:spPr bwMode="auto">
          <a:xfrm>
            <a:off x="4643438" y="1422400"/>
            <a:ext cx="1684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t>CH</a:t>
            </a:r>
            <a:r>
              <a:rPr lang="en-US" sz="3200" b="1" baseline="-25000"/>
              <a:t>3</a:t>
            </a:r>
            <a:r>
              <a:rPr lang="en-US" sz="3200" b="1"/>
              <a:t>OH</a:t>
            </a:r>
            <a:r>
              <a:rPr lang="en-US" sz="3200" b="1" baseline="30000"/>
              <a:t>+</a:t>
            </a:r>
            <a:endParaRPr lang="en-US" sz="3200" b="1"/>
          </a:p>
        </p:txBody>
      </p:sp>
      <p:sp>
        <p:nvSpPr>
          <p:cNvPr id="30725" name="Line 5"/>
          <p:cNvSpPr>
            <a:spLocks noChangeShapeType="1"/>
          </p:cNvSpPr>
          <p:nvPr/>
        </p:nvSpPr>
        <p:spPr bwMode="auto">
          <a:xfrm>
            <a:off x="3657600" y="1706562"/>
            <a:ext cx="914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6" name="Rectangle 6"/>
          <p:cNvSpPr>
            <a:spLocks noChangeArrowheads="1"/>
          </p:cNvSpPr>
          <p:nvPr/>
        </p:nvSpPr>
        <p:spPr bwMode="auto">
          <a:xfrm>
            <a:off x="1978025" y="2214562"/>
            <a:ext cx="15287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t>CH</a:t>
            </a:r>
            <a:r>
              <a:rPr lang="en-US" sz="3200" b="1" baseline="-25000"/>
              <a:t>3</a:t>
            </a:r>
            <a:r>
              <a:rPr lang="en-US" sz="3200" b="1"/>
              <a:t>OH</a:t>
            </a:r>
          </a:p>
        </p:txBody>
      </p:sp>
      <p:sp>
        <p:nvSpPr>
          <p:cNvPr id="30727" name="Rectangle 7"/>
          <p:cNvSpPr>
            <a:spLocks noChangeArrowheads="1"/>
          </p:cNvSpPr>
          <p:nvPr/>
        </p:nvSpPr>
        <p:spPr bwMode="auto">
          <a:xfrm>
            <a:off x="4640263" y="2214562"/>
            <a:ext cx="19224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t>CH</a:t>
            </a:r>
            <a:r>
              <a:rPr lang="en-US" sz="3200" b="1" baseline="-25000"/>
              <a:t>2</a:t>
            </a:r>
            <a:r>
              <a:rPr lang="en-US" sz="3200" b="1"/>
              <a:t>O=H</a:t>
            </a:r>
            <a:r>
              <a:rPr lang="en-US" sz="3200" b="1" baseline="30000"/>
              <a:t>+</a:t>
            </a:r>
            <a:endParaRPr lang="en-US" sz="3200" b="1"/>
          </a:p>
        </p:txBody>
      </p:sp>
      <p:sp>
        <p:nvSpPr>
          <p:cNvPr id="30728" name="Line 8"/>
          <p:cNvSpPr>
            <a:spLocks noChangeShapeType="1"/>
          </p:cNvSpPr>
          <p:nvPr/>
        </p:nvSpPr>
        <p:spPr bwMode="auto">
          <a:xfrm>
            <a:off x="3654425" y="2498725"/>
            <a:ext cx="914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9" name="Rectangle 9"/>
          <p:cNvSpPr>
            <a:spLocks noChangeArrowheads="1"/>
          </p:cNvSpPr>
          <p:nvPr/>
        </p:nvSpPr>
        <p:spPr bwMode="auto">
          <a:xfrm>
            <a:off x="6858000" y="2214562"/>
            <a:ext cx="1054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t>+   H</a:t>
            </a:r>
          </a:p>
        </p:txBody>
      </p:sp>
      <p:sp>
        <p:nvSpPr>
          <p:cNvPr id="30730" name="Rectangle 10"/>
          <p:cNvSpPr>
            <a:spLocks noChangeArrowheads="1"/>
          </p:cNvSpPr>
          <p:nvPr/>
        </p:nvSpPr>
        <p:spPr bwMode="auto">
          <a:xfrm>
            <a:off x="1990725" y="2976562"/>
            <a:ext cx="15287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t>CH</a:t>
            </a:r>
            <a:r>
              <a:rPr lang="en-US" sz="3200" b="1" baseline="-25000"/>
              <a:t>3</a:t>
            </a:r>
            <a:r>
              <a:rPr lang="en-US" sz="3200" b="1"/>
              <a:t>OH</a:t>
            </a:r>
          </a:p>
        </p:txBody>
      </p:sp>
      <p:sp>
        <p:nvSpPr>
          <p:cNvPr id="30731" name="Rectangle 11"/>
          <p:cNvSpPr>
            <a:spLocks noChangeArrowheads="1"/>
          </p:cNvSpPr>
          <p:nvPr/>
        </p:nvSpPr>
        <p:spPr bwMode="auto">
          <a:xfrm>
            <a:off x="4652963" y="2976562"/>
            <a:ext cx="1187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baseline="30000"/>
              <a:t>+</a:t>
            </a:r>
            <a:r>
              <a:rPr lang="en-US" sz="3200" b="1"/>
              <a:t> CH</a:t>
            </a:r>
            <a:r>
              <a:rPr lang="en-US" sz="3200" b="1" baseline="-25000"/>
              <a:t>3</a:t>
            </a:r>
          </a:p>
        </p:txBody>
      </p:sp>
      <p:sp>
        <p:nvSpPr>
          <p:cNvPr id="30732" name="Line 12"/>
          <p:cNvSpPr>
            <a:spLocks noChangeShapeType="1"/>
          </p:cNvSpPr>
          <p:nvPr/>
        </p:nvSpPr>
        <p:spPr bwMode="auto">
          <a:xfrm>
            <a:off x="3667125" y="3260725"/>
            <a:ext cx="914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3" name="Rectangle 13"/>
          <p:cNvSpPr>
            <a:spLocks noChangeArrowheads="1"/>
          </p:cNvSpPr>
          <p:nvPr/>
        </p:nvSpPr>
        <p:spPr bwMode="auto">
          <a:xfrm>
            <a:off x="5943600" y="2976562"/>
            <a:ext cx="1370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t>+   OH</a:t>
            </a:r>
          </a:p>
        </p:txBody>
      </p:sp>
      <p:sp>
        <p:nvSpPr>
          <p:cNvPr id="30734" name="Rectangle 14"/>
          <p:cNvSpPr>
            <a:spLocks noChangeArrowheads="1"/>
          </p:cNvSpPr>
          <p:nvPr/>
        </p:nvSpPr>
        <p:spPr bwMode="auto">
          <a:xfrm>
            <a:off x="4724400" y="3763962"/>
            <a:ext cx="1774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t>CHO=H</a:t>
            </a:r>
            <a:r>
              <a:rPr lang="en-US" sz="3200" b="1" baseline="30000"/>
              <a:t>+</a:t>
            </a:r>
            <a:endParaRPr lang="en-US" sz="3200" b="1"/>
          </a:p>
        </p:txBody>
      </p:sp>
      <p:sp>
        <p:nvSpPr>
          <p:cNvPr id="30735" name="Line 15"/>
          <p:cNvSpPr>
            <a:spLocks noChangeShapeType="1"/>
          </p:cNvSpPr>
          <p:nvPr/>
        </p:nvSpPr>
        <p:spPr bwMode="auto">
          <a:xfrm>
            <a:off x="3667125" y="4022725"/>
            <a:ext cx="914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6" name="Rectangle 16"/>
          <p:cNvSpPr>
            <a:spLocks noChangeArrowheads="1"/>
          </p:cNvSpPr>
          <p:nvPr/>
        </p:nvSpPr>
        <p:spPr bwMode="auto">
          <a:xfrm>
            <a:off x="6629400" y="3738562"/>
            <a:ext cx="1054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t>+   H</a:t>
            </a:r>
          </a:p>
        </p:txBody>
      </p:sp>
      <p:sp>
        <p:nvSpPr>
          <p:cNvPr id="30738" name="Rectangle 18"/>
          <p:cNvSpPr>
            <a:spLocks noChangeArrowheads="1"/>
          </p:cNvSpPr>
          <p:nvPr/>
        </p:nvSpPr>
        <p:spPr bwMode="auto">
          <a:xfrm>
            <a:off x="1752600" y="3738562"/>
            <a:ext cx="19224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t>CH</a:t>
            </a:r>
            <a:r>
              <a:rPr lang="en-US" sz="3200" b="1" baseline="-25000"/>
              <a:t>2</a:t>
            </a:r>
            <a:r>
              <a:rPr lang="en-US" sz="3200" b="1"/>
              <a:t>O=H</a:t>
            </a:r>
            <a:r>
              <a:rPr lang="en-US" sz="3200" b="1" baseline="30000"/>
              <a:t>+</a:t>
            </a:r>
            <a:endParaRPr lang="en-US" sz="3200" b="1"/>
          </a:p>
        </p:txBody>
      </p:sp>
      <p:sp>
        <p:nvSpPr>
          <p:cNvPr id="30739" name="Text Box 19"/>
          <p:cNvSpPr txBox="1">
            <a:spLocks noChangeArrowheads="1"/>
          </p:cNvSpPr>
          <p:nvPr/>
        </p:nvSpPr>
        <p:spPr bwMode="auto">
          <a:xfrm>
            <a:off x="0" y="5244392"/>
            <a:ext cx="98297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2400" b="0" dirty="0">
                <a:solidFill>
                  <a:schemeClr val="tx1"/>
                </a:solidFill>
              </a:rPr>
              <a:t>Why wouldn’t Electron Impact be </a:t>
            </a:r>
            <a:r>
              <a:rPr lang="en-US" sz="2400" b="0" dirty="0" smtClean="0">
                <a:solidFill>
                  <a:schemeClr val="tx1"/>
                </a:solidFill>
              </a:rPr>
              <a:t>suitable for analyzing </a:t>
            </a:r>
            <a:r>
              <a:rPr lang="en-US" sz="2400" b="0" dirty="0">
                <a:solidFill>
                  <a:schemeClr val="tx1"/>
                </a:solidFill>
              </a:rPr>
              <a:t>proteins?</a:t>
            </a:r>
          </a:p>
        </p:txBody>
      </p:sp>
      <p:sp>
        <p:nvSpPr>
          <p:cNvPr id="19" name="Titel 1"/>
          <p:cNvSpPr txBox="1">
            <a:spLocks/>
          </p:cNvSpPr>
          <p:nvPr/>
        </p:nvSpPr>
        <p:spPr bwMode="auto">
          <a:xfrm>
            <a:off x="152400" y="76200"/>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itchFamily="34" charset="0"/>
                <a:ea typeface="ヒラギノ角ゴ Pro W3" charset="0"/>
                <a:cs typeface="ヒラギノ角ゴ Pro W3" charset="0"/>
              </a:defRPr>
            </a:lvl1pPr>
            <a:lvl2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2pPr>
            <a:lvl3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3pPr>
            <a:lvl4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4pPr>
            <a:lvl5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5pPr>
            <a:lvl6pPr marL="457200" algn="l" rtl="0" eaLnBrk="1" fontAlgn="base" hangingPunct="1">
              <a:spcBef>
                <a:spcPct val="0"/>
              </a:spcBef>
              <a:spcAft>
                <a:spcPct val="0"/>
              </a:spcAft>
              <a:defRPr sz="3600" b="1">
                <a:solidFill>
                  <a:schemeClr val="accent2"/>
                </a:solidFill>
                <a:latin typeface="Trebuchet MS" pitchFamily="-65" charset="0"/>
              </a:defRPr>
            </a:lvl6pPr>
            <a:lvl7pPr marL="914400" algn="l" rtl="0" eaLnBrk="1" fontAlgn="base" hangingPunct="1">
              <a:spcBef>
                <a:spcPct val="0"/>
              </a:spcBef>
              <a:spcAft>
                <a:spcPct val="0"/>
              </a:spcAft>
              <a:defRPr sz="3600" b="1">
                <a:solidFill>
                  <a:schemeClr val="accent2"/>
                </a:solidFill>
                <a:latin typeface="Trebuchet MS" pitchFamily="-65" charset="0"/>
              </a:defRPr>
            </a:lvl7pPr>
            <a:lvl8pPr marL="1371600" algn="l" rtl="0" eaLnBrk="1" fontAlgn="base" hangingPunct="1">
              <a:spcBef>
                <a:spcPct val="0"/>
              </a:spcBef>
              <a:spcAft>
                <a:spcPct val="0"/>
              </a:spcAft>
              <a:defRPr sz="3600" b="1">
                <a:solidFill>
                  <a:schemeClr val="accent2"/>
                </a:solidFill>
                <a:latin typeface="Trebuchet MS" pitchFamily="-65" charset="0"/>
              </a:defRPr>
            </a:lvl8pPr>
            <a:lvl9pPr marL="1828800" algn="l" rtl="0" eaLnBrk="1" fontAlgn="base" hangingPunct="1">
              <a:spcBef>
                <a:spcPct val="0"/>
              </a:spcBef>
              <a:spcAft>
                <a:spcPct val="0"/>
              </a:spcAft>
              <a:defRPr sz="3600" b="1">
                <a:solidFill>
                  <a:schemeClr val="accent2"/>
                </a:solidFill>
                <a:latin typeface="Trebuchet MS" pitchFamily="-65" charset="0"/>
              </a:defRPr>
            </a:lvl9pPr>
          </a:lstStyle>
          <a:p>
            <a:r>
              <a:rPr lang="en-US" dirty="0" smtClean="0"/>
              <a:t>EI ionization of CH</a:t>
            </a:r>
            <a:r>
              <a:rPr lang="en-US" baseline="-25000" dirty="0" smtClean="0"/>
              <a:t>3</a:t>
            </a:r>
            <a:r>
              <a:rPr lang="en-US" dirty="0" smtClean="0"/>
              <a:t>OH (Methanol)</a:t>
            </a:r>
            <a:endParaRPr lang="en-US" dirty="0"/>
          </a:p>
        </p:txBody>
      </p:sp>
      <p:sp>
        <p:nvSpPr>
          <p:cNvPr id="2" name="Slide Number Placeholder 1"/>
          <p:cNvSpPr>
            <a:spLocks noGrp="1"/>
          </p:cNvSpPr>
          <p:nvPr>
            <p:ph type="sldNum" sz="quarter" idx="10"/>
          </p:nvPr>
        </p:nvSpPr>
        <p:spPr/>
        <p:txBody>
          <a:bodyPr/>
          <a:lstStyle/>
          <a:p>
            <a:pPr>
              <a:defRPr/>
            </a:pPr>
            <a:fld id="{41B0E2A2-38C9-407E-9B30-D35E37AC93A0}" type="slidenum">
              <a:rPr lang="de-DE" smtClean="0"/>
              <a:pPr>
                <a:defRPr/>
              </a:pPr>
              <a:t>42</a:t>
            </a:fld>
            <a:endParaRPr lang="de-DE"/>
          </a:p>
        </p:txBody>
      </p:sp>
    </p:spTree>
    <p:extLst>
      <p:ext uri="{BB962C8B-B14F-4D97-AF65-F5344CB8AC3E}">
        <p14:creationId xmlns:p14="http://schemas.microsoft.com/office/powerpoint/2010/main" val="27244860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EI is not for proteomics</a:t>
            </a:r>
            <a:endParaRPr lang="en-US" dirty="0"/>
          </a:p>
        </p:txBody>
      </p:sp>
      <p:sp>
        <p:nvSpPr>
          <p:cNvPr id="31747" name="Rectangle 3"/>
          <p:cNvSpPr>
            <a:spLocks noGrp="1" noChangeArrowheads="1"/>
          </p:cNvSpPr>
          <p:nvPr>
            <p:ph idx="1"/>
          </p:nvPr>
        </p:nvSpPr>
        <p:spPr>
          <a:xfrm>
            <a:off x="304800" y="895064"/>
            <a:ext cx="8610600" cy="5410200"/>
          </a:xfrm>
        </p:spPr>
        <p:txBody>
          <a:bodyPr/>
          <a:lstStyle/>
          <a:p>
            <a:pPr>
              <a:lnSpc>
                <a:spcPct val="90000"/>
              </a:lnSpc>
              <a:spcAft>
                <a:spcPts val="1200"/>
              </a:spcAft>
            </a:pPr>
            <a:r>
              <a:rPr lang="en-US" sz="2800" dirty="0"/>
              <a:t>EI shatters chemical </a:t>
            </a:r>
            <a:r>
              <a:rPr lang="en-US" sz="2800" dirty="0" smtClean="0"/>
              <a:t>bonds</a:t>
            </a:r>
            <a:endParaRPr lang="en-US" sz="2800" dirty="0"/>
          </a:p>
          <a:p>
            <a:pPr>
              <a:lnSpc>
                <a:spcPct val="90000"/>
              </a:lnSpc>
              <a:spcAft>
                <a:spcPts val="1200"/>
              </a:spcAft>
            </a:pPr>
            <a:r>
              <a:rPr lang="en-US" sz="2800" dirty="0" smtClean="0"/>
              <a:t>A peptide/protein </a:t>
            </a:r>
            <a:r>
              <a:rPr lang="en-US" sz="2800" dirty="0"/>
              <a:t>contains </a:t>
            </a:r>
            <a:r>
              <a:rPr lang="en-US" sz="2800" dirty="0" smtClean="0"/>
              <a:t>(20 different) </a:t>
            </a:r>
            <a:r>
              <a:rPr lang="en-US" sz="2800" dirty="0"/>
              <a:t>amino </a:t>
            </a:r>
            <a:r>
              <a:rPr lang="en-US" sz="2800" dirty="0" smtClean="0"/>
              <a:t>acids</a:t>
            </a:r>
            <a:endParaRPr lang="en-US" sz="2800" dirty="0"/>
          </a:p>
          <a:p>
            <a:pPr>
              <a:lnSpc>
                <a:spcPct val="90000"/>
              </a:lnSpc>
              <a:spcAft>
                <a:spcPts val="1200"/>
              </a:spcAft>
            </a:pPr>
            <a:r>
              <a:rPr lang="en-US" sz="2800" dirty="0"/>
              <a:t>EI would shatter the </a:t>
            </a:r>
            <a:r>
              <a:rPr lang="en-US" sz="2800" dirty="0" smtClean="0"/>
              <a:t>peptide not </a:t>
            </a:r>
            <a:r>
              <a:rPr lang="en-US" sz="2800" dirty="0"/>
              <a:t>only into amino acids but also amino acid sub-fragments </a:t>
            </a:r>
            <a:endParaRPr lang="en-US" sz="2800" dirty="0" smtClean="0"/>
          </a:p>
          <a:p>
            <a:pPr>
              <a:lnSpc>
                <a:spcPct val="90000"/>
              </a:lnSpc>
              <a:spcAft>
                <a:spcPts val="1200"/>
              </a:spcAft>
            </a:pPr>
            <a:r>
              <a:rPr lang="en-US" sz="2800" dirty="0" smtClean="0"/>
              <a:t>Result </a:t>
            </a:r>
            <a:r>
              <a:rPr lang="en-US" sz="2800" dirty="0"/>
              <a:t>is </a:t>
            </a:r>
            <a:r>
              <a:rPr lang="en-US" sz="2800" dirty="0" smtClean="0"/>
              <a:t>tens of thousands </a:t>
            </a:r>
            <a:r>
              <a:rPr lang="en-US" sz="2800" dirty="0"/>
              <a:t>of different signals from a single </a:t>
            </a:r>
            <a:r>
              <a:rPr lang="en-US" sz="2800" dirty="0" smtClean="0"/>
              <a:t>peptide </a:t>
            </a:r>
            <a:r>
              <a:rPr lang="en-US" sz="2800" dirty="0"/>
              <a:t>-- too complex to </a:t>
            </a:r>
            <a:r>
              <a:rPr lang="en-US" sz="2800" dirty="0" smtClean="0"/>
              <a:t>interpret</a:t>
            </a:r>
            <a:endParaRPr lang="en-US" dirty="0"/>
          </a:p>
          <a:p>
            <a:pPr>
              <a:lnSpc>
                <a:spcPct val="90000"/>
              </a:lnSpc>
              <a:spcAft>
                <a:spcPts val="1200"/>
              </a:spcAft>
            </a:pPr>
            <a:r>
              <a:rPr lang="en-US" sz="2800" dirty="0" smtClean="0"/>
              <a:t>EI might be well suited for some applications in metabolomics</a:t>
            </a:r>
            <a:endParaRPr lang="en-US" sz="2800" dirty="0"/>
          </a:p>
        </p:txBody>
      </p:sp>
      <p:sp>
        <p:nvSpPr>
          <p:cNvPr id="3" name="Slide Number Placeholder 2"/>
          <p:cNvSpPr>
            <a:spLocks noGrp="1"/>
          </p:cNvSpPr>
          <p:nvPr>
            <p:ph type="sldNum" sz="quarter" idx="10"/>
          </p:nvPr>
        </p:nvSpPr>
        <p:spPr/>
        <p:txBody>
          <a:bodyPr/>
          <a:lstStyle/>
          <a:p>
            <a:pPr>
              <a:defRPr/>
            </a:pPr>
            <a:fld id="{41B0E2A2-38C9-407E-9B30-D35E37AC93A0}" type="slidenum">
              <a:rPr lang="de-DE" smtClean="0"/>
              <a:pPr>
                <a:defRPr/>
              </a:pPr>
              <a:t>43</a:t>
            </a:fld>
            <a:endParaRPr lang="de-DE"/>
          </a:p>
        </p:txBody>
      </p:sp>
    </p:spTree>
    <p:extLst>
      <p:ext uri="{BB962C8B-B14F-4D97-AF65-F5344CB8AC3E}">
        <p14:creationId xmlns:p14="http://schemas.microsoft.com/office/powerpoint/2010/main" val="28907352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Soft ionization methods</a:t>
            </a:r>
            <a:endParaRPr lang="en-US" dirty="0"/>
          </a:p>
        </p:txBody>
      </p:sp>
      <p:sp>
        <p:nvSpPr>
          <p:cNvPr id="3" name="Inhaltsplatzhalter 2"/>
          <p:cNvSpPr>
            <a:spLocks noGrp="1"/>
          </p:cNvSpPr>
          <p:nvPr>
            <p:ph idx="1"/>
          </p:nvPr>
        </p:nvSpPr>
        <p:spPr>
          <a:xfrm>
            <a:off x="155448" y="914400"/>
            <a:ext cx="8836152" cy="5410200"/>
          </a:xfrm>
        </p:spPr>
        <p:txBody>
          <a:bodyPr/>
          <a:lstStyle/>
          <a:p>
            <a:pPr>
              <a:lnSpc>
                <a:spcPct val="90000"/>
              </a:lnSpc>
              <a:spcAft>
                <a:spcPts val="600"/>
              </a:spcAft>
            </a:pPr>
            <a:r>
              <a:rPr lang="en-US" sz="2800" dirty="0"/>
              <a:t>Soft ionization techniques keep the molecule of interest fully </a:t>
            </a:r>
            <a:r>
              <a:rPr lang="en-US" sz="2800" dirty="0" smtClean="0"/>
              <a:t>intact</a:t>
            </a:r>
            <a:endParaRPr lang="en-US" sz="2800" dirty="0"/>
          </a:p>
          <a:p>
            <a:pPr>
              <a:lnSpc>
                <a:spcPct val="90000"/>
              </a:lnSpc>
              <a:spcAft>
                <a:spcPts val="600"/>
              </a:spcAft>
            </a:pPr>
            <a:r>
              <a:rPr lang="en-US" sz="2800" dirty="0"/>
              <a:t>Electro-spray ionization first conceived in 1960’s by Malcolm Dole but put into practice in 1980’s by John </a:t>
            </a:r>
            <a:r>
              <a:rPr lang="en-US" sz="2800" dirty="0" err="1"/>
              <a:t>Fenn</a:t>
            </a:r>
            <a:r>
              <a:rPr lang="en-US" sz="2800" dirty="0"/>
              <a:t> (Yale</a:t>
            </a:r>
            <a:r>
              <a:rPr lang="en-US" sz="2800" dirty="0" smtClean="0"/>
              <a:t>)</a:t>
            </a:r>
            <a:endParaRPr lang="en-US" sz="2800" dirty="0"/>
          </a:p>
          <a:p>
            <a:pPr>
              <a:lnSpc>
                <a:spcPct val="90000"/>
              </a:lnSpc>
              <a:spcAft>
                <a:spcPts val="600"/>
              </a:spcAft>
            </a:pPr>
            <a:r>
              <a:rPr lang="en-US" sz="2800" dirty="0"/>
              <a:t>MALDI first introduced in 1985 by Franz </a:t>
            </a:r>
            <a:r>
              <a:rPr lang="en-US" sz="2800" dirty="0" err="1"/>
              <a:t>Hillenkamp</a:t>
            </a:r>
            <a:r>
              <a:rPr lang="en-US" sz="2800" dirty="0"/>
              <a:t> and Michael </a:t>
            </a:r>
            <a:r>
              <a:rPr lang="en-US" sz="2800" dirty="0" err="1"/>
              <a:t>Karas</a:t>
            </a:r>
            <a:r>
              <a:rPr lang="en-US" sz="2800" dirty="0"/>
              <a:t> (Frankfurt</a:t>
            </a:r>
            <a:r>
              <a:rPr lang="en-US" sz="2800" dirty="0" smtClean="0"/>
              <a:t>)</a:t>
            </a:r>
            <a:endParaRPr lang="en-US" sz="2800" dirty="0"/>
          </a:p>
          <a:p>
            <a:pPr>
              <a:lnSpc>
                <a:spcPct val="90000"/>
              </a:lnSpc>
              <a:spcAft>
                <a:spcPts val="600"/>
              </a:spcAft>
            </a:pPr>
            <a:r>
              <a:rPr lang="en-US" sz="2800" dirty="0"/>
              <a:t>Made it possible to analyze large molecules via inexpensive mass analyzers such as </a:t>
            </a:r>
            <a:r>
              <a:rPr lang="en-US" sz="2800" dirty="0" err="1"/>
              <a:t>quadrupole</a:t>
            </a:r>
            <a:r>
              <a:rPr lang="en-US" sz="2800" dirty="0"/>
              <a:t>, ion trap and TOF</a:t>
            </a:r>
          </a:p>
          <a:p>
            <a:pPr marL="0" indent="0">
              <a:buNone/>
            </a:pPr>
            <a:endParaRPr lang="en-US" sz="2800" dirty="0" smtClean="0"/>
          </a:p>
        </p:txBody>
      </p:sp>
      <p:sp>
        <p:nvSpPr>
          <p:cNvPr id="4" name="Textplatzhalter 3"/>
          <p:cNvSpPr>
            <a:spLocks noGrp="1"/>
          </p:cNvSpPr>
          <p:nvPr>
            <p:ph type="body" sz="quarter" idx="12"/>
          </p:nvPr>
        </p:nvSpPr>
        <p:spPr/>
        <p:txBody>
          <a:bodyPr/>
          <a:lstStyle/>
          <a:p>
            <a:endParaRPr lang="en-US"/>
          </a:p>
        </p:txBody>
      </p:sp>
      <p:sp>
        <p:nvSpPr>
          <p:cNvPr id="5" name="Textplatzhalter 4"/>
          <p:cNvSpPr>
            <a:spLocks noGrp="1"/>
          </p:cNvSpPr>
          <p:nvPr>
            <p:ph type="body" sz="quarter" idx="13"/>
          </p:nvPr>
        </p:nvSpPr>
        <p:spPr/>
        <p:txBody>
          <a:bodyPr/>
          <a:lstStyle/>
          <a:p>
            <a:endParaRPr lang="en-US"/>
          </a:p>
        </p:txBody>
      </p:sp>
      <p:sp>
        <p:nvSpPr>
          <p:cNvPr id="6" name="Slide Number Placeholder 5"/>
          <p:cNvSpPr>
            <a:spLocks noGrp="1"/>
          </p:cNvSpPr>
          <p:nvPr>
            <p:ph type="sldNum" sz="quarter" idx="14"/>
          </p:nvPr>
        </p:nvSpPr>
        <p:spPr/>
        <p:txBody>
          <a:bodyPr/>
          <a:lstStyle/>
          <a:p>
            <a:pPr>
              <a:defRPr/>
            </a:pPr>
            <a:fld id="{41B0E2A2-38C9-407E-9B30-D35E37AC93A0}" type="slidenum">
              <a:rPr lang="de-DE" smtClean="0"/>
              <a:pPr>
                <a:defRPr/>
              </a:pPr>
              <a:t>44</a:t>
            </a:fld>
            <a:endParaRPr lang="de-DE"/>
          </a:p>
        </p:txBody>
      </p:sp>
    </p:spTree>
    <p:extLst>
      <p:ext uri="{BB962C8B-B14F-4D97-AF65-F5344CB8AC3E}">
        <p14:creationId xmlns:p14="http://schemas.microsoft.com/office/powerpoint/2010/main" val="1646328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t="26042" r="36719" b="7292"/>
          <a:stretch>
            <a:fillRect/>
          </a:stretch>
        </p:blipFill>
        <p:spPr bwMode="auto">
          <a:xfrm>
            <a:off x="609600" y="251272"/>
            <a:ext cx="8001000" cy="632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310FA10-6FDA-4429-B828-1007D0AD2A51}" type="slidenum">
              <a:rPr lang="en-US" smtClean="0"/>
              <a:pPr/>
              <a:t>45</a:t>
            </a:fld>
            <a:endParaRPr lang="en-US"/>
          </a:p>
        </p:txBody>
      </p:sp>
    </p:spTree>
    <p:extLst>
      <p:ext uri="{BB962C8B-B14F-4D97-AF65-F5344CB8AC3E}">
        <p14:creationId xmlns:p14="http://schemas.microsoft.com/office/powerpoint/2010/main" val="49082253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image020.jpg                                                   00000010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568575"/>
            <a:ext cx="2514600" cy="1927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image006.jpg                                                   00000010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487613"/>
            <a:ext cx="2752725" cy="216058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US" dirty="0" smtClean="0"/>
              <a:t>Soft ionization methods</a:t>
            </a:r>
            <a:endParaRPr lang="en-US" dirty="0"/>
          </a:p>
        </p:txBody>
      </p:sp>
      <p:sp>
        <p:nvSpPr>
          <p:cNvPr id="84995" name="Rectangle 3"/>
          <p:cNvSpPr>
            <a:spLocks noGrp="1" noChangeArrowheads="1"/>
          </p:cNvSpPr>
          <p:nvPr>
            <p:ph idx="1"/>
          </p:nvPr>
        </p:nvSpPr>
        <p:spPr>
          <a:xfrm>
            <a:off x="304800" y="762000"/>
            <a:ext cx="8686800" cy="5486400"/>
          </a:xfrm>
        </p:spPr>
        <p:txBody>
          <a:bodyPr/>
          <a:lstStyle/>
          <a:p>
            <a:pPr>
              <a:lnSpc>
                <a:spcPct val="90000"/>
              </a:lnSpc>
            </a:pPr>
            <a:r>
              <a:rPr lang="en-US" b="1" dirty="0"/>
              <a:t>Electrospray mass spectrometry (ESI-MS)</a:t>
            </a:r>
            <a:endParaRPr lang="en-US" dirty="0"/>
          </a:p>
          <a:p>
            <a:pPr lvl="1">
              <a:lnSpc>
                <a:spcPct val="90000"/>
              </a:lnSpc>
            </a:pPr>
            <a:r>
              <a:rPr lang="en-US" sz="2400" dirty="0"/>
              <a:t>Liquid containing </a:t>
            </a:r>
            <a:r>
              <a:rPr lang="en-US" sz="2400" dirty="0" err="1"/>
              <a:t>analyte</a:t>
            </a:r>
            <a:r>
              <a:rPr lang="en-US" sz="2400" dirty="0"/>
              <a:t> is forced through a steel capillary at high voltage to electrostatically disperse </a:t>
            </a:r>
            <a:r>
              <a:rPr lang="en-US" sz="2400" dirty="0" err="1"/>
              <a:t>analyte</a:t>
            </a:r>
            <a:r>
              <a:rPr lang="en-US" sz="2400" dirty="0"/>
              <a:t>. </a:t>
            </a:r>
            <a:r>
              <a:rPr lang="en-US" sz="2400" dirty="0" smtClean="0"/>
              <a:t>This induces charged droplets. Ions are formed by extensive evaporation  </a:t>
            </a:r>
            <a:br>
              <a:rPr lang="en-US" sz="2400" dirty="0" smtClean="0"/>
            </a:br>
            <a:r>
              <a:rPr lang="en-US" sz="2400" dirty="0" smtClean="0"/>
              <a:t/>
            </a:r>
            <a:br>
              <a:rPr lang="en-US" sz="2400" dirty="0" smtClean="0"/>
            </a:br>
            <a:r>
              <a:rPr lang="en-US" sz="2400" dirty="0" smtClean="0"/>
              <a:t/>
            </a:r>
            <a:br>
              <a:rPr lang="en-US" sz="2400" dirty="0" smtClean="0"/>
            </a:br>
            <a:endParaRPr lang="en-US" sz="2400" dirty="0"/>
          </a:p>
          <a:p>
            <a:pPr marL="457200" lvl="1" indent="0">
              <a:lnSpc>
                <a:spcPct val="90000"/>
              </a:lnSpc>
              <a:buNone/>
            </a:pP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endParaRPr lang="en-US" sz="1200" dirty="0"/>
          </a:p>
          <a:p>
            <a:pPr>
              <a:lnSpc>
                <a:spcPct val="90000"/>
              </a:lnSpc>
            </a:pPr>
            <a:r>
              <a:rPr lang="en-US" b="1" dirty="0"/>
              <a:t>Matrix-assisted laser desorption ionization (MALDI)</a:t>
            </a:r>
            <a:endParaRPr lang="en-US" dirty="0"/>
          </a:p>
          <a:p>
            <a:pPr lvl="1">
              <a:lnSpc>
                <a:spcPct val="90000"/>
              </a:lnSpc>
            </a:pPr>
            <a:r>
              <a:rPr lang="en-US" sz="2400" dirty="0" err="1"/>
              <a:t>Analyte</a:t>
            </a:r>
            <a:r>
              <a:rPr lang="en-US" sz="2400" dirty="0"/>
              <a:t> (protein) is mixed with large excess of matrix (small organic molecule)</a:t>
            </a:r>
          </a:p>
          <a:p>
            <a:pPr lvl="1">
              <a:lnSpc>
                <a:spcPct val="90000"/>
              </a:lnSpc>
            </a:pPr>
            <a:r>
              <a:rPr lang="en-US" sz="2400" dirty="0"/>
              <a:t>Irradiated with short pulse of laser light. Wavelength of laser is the same as absorbance </a:t>
            </a:r>
            <a:r>
              <a:rPr lang="en-US" sz="2400" dirty="0" smtClean="0"/>
              <a:t>maximum </a:t>
            </a:r>
            <a:r>
              <a:rPr lang="en-US" sz="2400" dirty="0"/>
              <a:t>of matrix.</a:t>
            </a:r>
          </a:p>
        </p:txBody>
      </p:sp>
      <p:sp>
        <p:nvSpPr>
          <p:cNvPr id="3" name="Slide Number Placeholder 2"/>
          <p:cNvSpPr>
            <a:spLocks noGrp="1"/>
          </p:cNvSpPr>
          <p:nvPr>
            <p:ph type="sldNum" sz="quarter" idx="10"/>
          </p:nvPr>
        </p:nvSpPr>
        <p:spPr/>
        <p:txBody>
          <a:bodyPr/>
          <a:lstStyle/>
          <a:p>
            <a:pPr>
              <a:defRPr/>
            </a:pPr>
            <a:fld id="{41B0E2A2-38C9-407E-9B30-D35E37AC93A0}" type="slidenum">
              <a:rPr lang="de-DE" smtClean="0"/>
              <a:pPr>
                <a:defRPr/>
              </a:pPr>
              <a:t>46</a:t>
            </a:fld>
            <a:endParaRPr lang="de-DE"/>
          </a:p>
        </p:txBody>
      </p:sp>
    </p:spTree>
    <p:extLst>
      <p:ext uri="{BB962C8B-B14F-4D97-AF65-F5344CB8AC3E}">
        <p14:creationId xmlns:p14="http://schemas.microsoft.com/office/powerpoint/2010/main" val="6313044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Electrospray ionization</a:t>
            </a:r>
            <a:endParaRPr lang="en-US" dirty="0"/>
          </a:p>
        </p:txBody>
      </p:sp>
      <p:sp>
        <p:nvSpPr>
          <p:cNvPr id="37891" name="Rectangle 3"/>
          <p:cNvSpPr>
            <a:spLocks noGrp="1" noChangeArrowheads="1"/>
          </p:cNvSpPr>
          <p:nvPr>
            <p:ph idx="1"/>
          </p:nvPr>
        </p:nvSpPr>
        <p:spPr>
          <a:xfrm>
            <a:off x="228600" y="990600"/>
            <a:ext cx="8763000" cy="5486400"/>
          </a:xfrm>
        </p:spPr>
        <p:txBody>
          <a:bodyPr/>
          <a:lstStyle/>
          <a:p>
            <a:pPr>
              <a:lnSpc>
                <a:spcPct val="90000"/>
              </a:lnSpc>
            </a:pPr>
            <a:r>
              <a:rPr lang="en-US" sz="2800" dirty="0"/>
              <a:t>Sample dissolved in polar, volatile buffer (no salts) and pumped through a stainless steel capillary (70 - 150 </a:t>
            </a:r>
            <a:r>
              <a:rPr lang="en-US" sz="2800" dirty="0">
                <a:latin typeface="Symbol" pitchFamily="18" charset="2"/>
              </a:rPr>
              <a:t>m</a:t>
            </a:r>
            <a:r>
              <a:rPr lang="en-US" sz="2800" dirty="0"/>
              <a:t>m) at a rate of 10-100 </a:t>
            </a:r>
            <a:r>
              <a:rPr lang="en-US" sz="2800" dirty="0" smtClean="0">
                <a:latin typeface="Symbol" pitchFamily="18" charset="2"/>
              </a:rPr>
              <a:t>m</a:t>
            </a:r>
            <a:r>
              <a:rPr lang="en-US" sz="2800" dirty="0" smtClean="0"/>
              <a:t>L/min (for </a:t>
            </a:r>
            <a:r>
              <a:rPr lang="en-US" sz="2800" dirty="0" err="1" smtClean="0"/>
              <a:t>nano</a:t>
            </a:r>
            <a:r>
              <a:rPr lang="en-US" sz="2800" dirty="0" smtClean="0"/>
              <a:t> spray this can also be at 200 </a:t>
            </a:r>
            <a:r>
              <a:rPr lang="en-US" sz="2800" dirty="0" err="1" smtClean="0"/>
              <a:t>nl</a:t>
            </a:r>
            <a:r>
              <a:rPr lang="en-US" sz="2800" dirty="0" smtClean="0"/>
              <a:t>/min)</a:t>
            </a:r>
            <a:endParaRPr lang="en-US" sz="2800" dirty="0"/>
          </a:p>
          <a:p>
            <a:pPr>
              <a:lnSpc>
                <a:spcPct val="90000"/>
              </a:lnSpc>
            </a:pPr>
            <a:endParaRPr lang="en-US" sz="2800" dirty="0"/>
          </a:p>
          <a:p>
            <a:pPr>
              <a:lnSpc>
                <a:spcPct val="90000"/>
              </a:lnSpc>
            </a:pPr>
            <a:r>
              <a:rPr lang="en-US" sz="2800" dirty="0" smtClean="0"/>
              <a:t>High voltage </a:t>
            </a:r>
            <a:r>
              <a:rPr lang="en-US" sz="2800" dirty="0"/>
              <a:t>(3-4 kV) applied at tip along with flow of nebulizing gas causes the sample to “nebulize” or aerosolize</a:t>
            </a:r>
          </a:p>
          <a:p>
            <a:pPr>
              <a:lnSpc>
                <a:spcPct val="90000"/>
              </a:lnSpc>
            </a:pPr>
            <a:endParaRPr lang="en-US" sz="2800" dirty="0"/>
          </a:p>
          <a:p>
            <a:pPr>
              <a:lnSpc>
                <a:spcPct val="90000"/>
              </a:lnSpc>
            </a:pPr>
            <a:r>
              <a:rPr lang="en-US" sz="2800" dirty="0"/>
              <a:t>Aerosol is directed through regions of higher vacuum until droplets evaporate to near atomic size (still carrying charges)</a:t>
            </a:r>
          </a:p>
        </p:txBody>
      </p:sp>
      <p:sp>
        <p:nvSpPr>
          <p:cNvPr id="3" name="Slide Number Placeholder 2"/>
          <p:cNvSpPr>
            <a:spLocks noGrp="1"/>
          </p:cNvSpPr>
          <p:nvPr>
            <p:ph type="sldNum" sz="quarter" idx="10"/>
          </p:nvPr>
        </p:nvSpPr>
        <p:spPr/>
        <p:txBody>
          <a:bodyPr/>
          <a:lstStyle/>
          <a:p>
            <a:pPr>
              <a:defRPr/>
            </a:pPr>
            <a:fld id="{41B0E2A2-38C9-407E-9B30-D35E37AC93A0}" type="slidenum">
              <a:rPr lang="de-DE" smtClean="0"/>
              <a:pPr>
                <a:defRPr/>
              </a:pPr>
              <a:t>47</a:t>
            </a:fld>
            <a:endParaRPr lang="de-DE"/>
          </a:p>
        </p:txBody>
      </p:sp>
    </p:spTree>
    <p:extLst>
      <p:ext uri="{BB962C8B-B14F-4D97-AF65-F5344CB8AC3E}">
        <p14:creationId xmlns:p14="http://schemas.microsoft.com/office/powerpoint/2010/main" val="7488671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ESI</a:t>
            </a:r>
            <a:endParaRPr lang="en-US" dirty="0"/>
          </a:p>
        </p:txBody>
      </p:sp>
      <p:sp>
        <p:nvSpPr>
          <p:cNvPr id="4" name="Textfeld 3"/>
          <p:cNvSpPr txBox="1"/>
          <p:nvPr/>
        </p:nvSpPr>
        <p:spPr>
          <a:xfrm>
            <a:off x="2057400" y="1676400"/>
            <a:ext cx="5715000" cy="769441"/>
          </a:xfrm>
          <a:prstGeom prst="rect">
            <a:avLst/>
          </a:prstGeom>
          <a:noFill/>
        </p:spPr>
        <p:txBody>
          <a:bodyPr wrap="square" rtlCol="0">
            <a:spAutoFit/>
          </a:bodyPr>
          <a:lstStyle/>
          <a:p>
            <a:pPr algn="ctr"/>
            <a:r>
              <a:rPr lang="en-US" dirty="0" smtClean="0">
                <a:solidFill>
                  <a:schemeClr val="bg1"/>
                </a:solidFill>
              </a:rPr>
              <a:t>ESI image</a:t>
            </a:r>
            <a:endParaRPr lang="en-US" dirty="0">
              <a:solidFill>
                <a:schemeClr val="bg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1" y="1035766"/>
            <a:ext cx="9106133" cy="50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2286000" y="6596767"/>
            <a:ext cx="4572000" cy="276999"/>
          </a:xfrm>
          <a:prstGeom prst="rect">
            <a:avLst/>
          </a:prstGeom>
        </p:spPr>
        <p:txBody>
          <a:bodyPr>
            <a:spAutoFit/>
          </a:bodyPr>
          <a:lstStyle/>
          <a:p>
            <a:r>
              <a:rPr lang="en-US" sz="1200" b="0" dirty="0"/>
              <a:t>http://www.lamondlab.com/MSResource/images/lcms/ESI.jpg</a:t>
            </a:r>
          </a:p>
        </p:txBody>
      </p:sp>
      <p:sp>
        <p:nvSpPr>
          <p:cNvPr id="3" name="Slide Number Placeholder 2"/>
          <p:cNvSpPr>
            <a:spLocks noGrp="1"/>
          </p:cNvSpPr>
          <p:nvPr>
            <p:ph type="sldNum" sz="quarter" idx="10"/>
          </p:nvPr>
        </p:nvSpPr>
        <p:spPr/>
        <p:txBody>
          <a:bodyPr/>
          <a:lstStyle/>
          <a:p>
            <a:pPr>
              <a:defRPr/>
            </a:pPr>
            <a:fld id="{41B0E2A2-38C9-407E-9B30-D35E37AC93A0}" type="slidenum">
              <a:rPr lang="de-DE" smtClean="0"/>
              <a:pPr>
                <a:defRPr/>
              </a:pPr>
              <a:t>48</a:t>
            </a:fld>
            <a:endParaRPr lang="de-DE"/>
          </a:p>
        </p:txBody>
      </p:sp>
    </p:spTree>
    <p:extLst>
      <p:ext uri="{BB962C8B-B14F-4D97-AF65-F5344CB8AC3E}">
        <p14:creationId xmlns:p14="http://schemas.microsoft.com/office/powerpoint/2010/main" val="34717868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ESI</a:t>
            </a:r>
            <a:endParaRPr lang="en-US" dirty="0"/>
          </a:p>
        </p:txBody>
      </p:sp>
      <p:sp>
        <p:nvSpPr>
          <p:cNvPr id="39939" name="Rectangle 3"/>
          <p:cNvSpPr>
            <a:spLocks noGrp="1" noChangeArrowheads="1"/>
          </p:cNvSpPr>
          <p:nvPr>
            <p:ph idx="1"/>
          </p:nvPr>
        </p:nvSpPr>
        <p:spPr>
          <a:xfrm>
            <a:off x="228600" y="1143000"/>
            <a:ext cx="8686800" cy="4800600"/>
          </a:xfrm>
        </p:spPr>
        <p:txBody>
          <a:bodyPr/>
          <a:lstStyle/>
          <a:p>
            <a:pPr>
              <a:lnSpc>
                <a:spcPct val="90000"/>
              </a:lnSpc>
              <a:spcAft>
                <a:spcPts val="1200"/>
              </a:spcAft>
            </a:pPr>
            <a:r>
              <a:rPr lang="en-US" sz="2800" dirty="0" smtClean="0"/>
              <a:t>Very </a:t>
            </a:r>
            <a:r>
              <a:rPr lang="en-US" sz="2800" dirty="0"/>
              <a:t>sensitive technique, </a:t>
            </a:r>
            <a:r>
              <a:rPr lang="en-US" sz="2800" dirty="0">
                <a:solidFill>
                  <a:srgbClr val="FF0000"/>
                </a:solidFill>
              </a:rPr>
              <a:t>requires less than a </a:t>
            </a:r>
            <a:r>
              <a:rPr lang="en-US" sz="2800" dirty="0" err="1">
                <a:solidFill>
                  <a:srgbClr val="FF0000"/>
                </a:solidFill>
              </a:rPr>
              <a:t>picomole</a:t>
            </a:r>
            <a:r>
              <a:rPr lang="en-US" sz="2800" dirty="0">
                <a:solidFill>
                  <a:srgbClr val="FF0000"/>
                </a:solidFill>
              </a:rPr>
              <a:t> of </a:t>
            </a:r>
            <a:r>
              <a:rPr lang="en-US" sz="2800" dirty="0" smtClean="0">
                <a:solidFill>
                  <a:srgbClr val="FF0000"/>
                </a:solidFill>
              </a:rPr>
              <a:t>material</a:t>
            </a:r>
            <a:endParaRPr lang="en-US" sz="2800" dirty="0"/>
          </a:p>
          <a:p>
            <a:pPr>
              <a:lnSpc>
                <a:spcPct val="90000"/>
              </a:lnSpc>
              <a:spcAft>
                <a:spcPts val="1200"/>
              </a:spcAft>
            </a:pPr>
            <a:r>
              <a:rPr lang="en-US" sz="2800" dirty="0"/>
              <a:t>Strongly affected by salts </a:t>
            </a:r>
            <a:r>
              <a:rPr lang="en-US" sz="2800" dirty="0" smtClean="0"/>
              <a:t>and detergents</a:t>
            </a:r>
            <a:endParaRPr lang="en-US" sz="2800" dirty="0"/>
          </a:p>
          <a:p>
            <a:pPr>
              <a:lnSpc>
                <a:spcPct val="90000"/>
              </a:lnSpc>
              <a:spcAft>
                <a:spcPts val="1200"/>
              </a:spcAft>
            </a:pPr>
            <a:r>
              <a:rPr lang="en-US" sz="2800" dirty="0"/>
              <a:t>Positive ion mode measures (M + H)</a:t>
            </a:r>
            <a:r>
              <a:rPr lang="en-US" sz="2800" baseline="30000" dirty="0"/>
              <a:t>+</a:t>
            </a:r>
            <a:r>
              <a:rPr lang="en-US" sz="2800" dirty="0"/>
              <a:t> (add formic acid to solvent</a:t>
            </a:r>
            <a:r>
              <a:rPr lang="en-US" sz="2800" dirty="0" smtClean="0"/>
              <a:t>)</a:t>
            </a:r>
            <a:endParaRPr lang="en-US" sz="2800" dirty="0"/>
          </a:p>
          <a:p>
            <a:pPr>
              <a:lnSpc>
                <a:spcPct val="90000"/>
              </a:lnSpc>
              <a:spcAft>
                <a:spcPts val="1200"/>
              </a:spcAft>
            </a:pPr>
            <a:r>
              <a:rPr lang="en-US" sz="2800" dirty="0"/>
              <a:t>Negative ion mode measures (M - H)</a:t>
            </a:r>
            <a:r>
              <a:rPr lang="en-US" sz="2800" baseline="30000" dirty="0"/>
              <a:t>-</a:t>
            </a:r>
            <a:r>
              <a:rPr lang="en-US" sz="2800" dirty="0"/>
              <a:t> (add ammonia to solvent)</a:t>
            </a:r>
          </a:p>
        </p:txBody>
      </p:sp>
      <p:sp>
        <p:nvSpPr>
          <p:cNvPr id="3" name="Slide Number Placeholder 2"/>
          <p:cNvSpPr>
            <a:spLocks noGrp="1"/>
          </p:cNvSpPr>
          <p:nvPr>
            <p:ph type="sldNum" sz="quarter" idx="10"/>
          </p:nvPr>
        </p:nvSpPr>
        <p:spPr/>
        <p:txBody>
          <a:bodyPr/>
          <a:lstStyle/>
          <a:p>
            <a:pPr>
              <a:defRPr/>
            </a:pPr>
            <a:fld id="{41B0E2A2-38C9-407E-9B30-D35E37AC93A0}" type="slidenum">
              <a:rPr lang="de-DE" smtClean="0"/>
              <a:pPr>
                <a:defRPr/>
              </a:pPr>
              <a:t>49</a:t>
            </a:fld>
            <a:endParaRPr lang="de-DE"/>
          </a:p>
        </p:txBody>
      </p:sp>
    </p:spTree>
    <p:extLst>
      <p:ext uri="{BB962C8B-B14F-4D97-AF65-F5344CB8AC3E}">
        <p14:creationId xmlns:p14="http://schemas.microsoft.com/office/powerpoint/2010/main" val="30758122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Chromatography</a:t>
            </a:r>
            <a:endParaRPr lang="en-US"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en-US" sz="2800" dirty="0" smtClean="0"/>
                  <a:t>Family of techniques used to separate a mixture into individual components</a:t>
                </a:r>
              </a:p>
              <a:p>
                <a:r>
                  <a:rPr lang="en-US" sz="2800" dirty="0" smtClean="0"/>
                  <a:t>Separation by passing the mixture through immobilized porous substance</a:t>
                </a:r>
              </a:p>
              <a:p>
                <a:r>
                  <a:rPr lang="en-US" sz="2800" dirty="0" smtClean="0"/>
                  <a:t>Individual components interact to different degrees</a:t>
                </a:r>
              </a:p>
              <a:p>
                <a:r>
                  <a:rPr lang="en-US" sz="2800" b="1" dirty="0" smtClean="0"/>
                  <a:t>Retention time </a:t>
                </a:r>
                <a14:m>
                  <m:oMath xmlns:m="http://schemas.openxmlformats.org/officeDocument/2006/math" xmlns="">
                    <m:r>
                      <a:rPr lang="de-DE" sz="2800" b="0" i="1" smtClean="0">
                        <a:latin typeface="Cambria Math"/>
                      </a:rPr>
                      <m:t>≔</m:t>
                    </m:r>
                  </m:oMath>
                </a14:m>
                <a:r>
                  <a:rPr lang="en-US" sz="2800" dirty="0" smtClean="0"/>
                  <a:t> time an individual component takes to pass through the system</a:t>
                </a:r>
              </a:p>
              <a:p>
                <a:r>
                  <a:rPr lang="en-US" sz="2800" dirty="0" smtClean="0"/>
                  <a:t>Chromatography has a long tradition and is a scientific field in itself</a:t>
                </a:r>
              </a:p>
              <a:p>
                <a:r>
                  <a:rPr lang="en-US" sz="2800" dirty="0" smtClean="0"/>
                  <a:t>In Proteomics/ Metabolomics: used for separation</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172" t="-1015" r="-1931"/>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41B0E2A2-38C9-407E-9B30-D35E37AC93A0}" type="slidenum">
              <a:rPr lang="de-DE" smtClean="0"/>
              <a:pPr>
                <a:defRPr/>
              </a:pPr>
              <a:t>5</a:t>
            </a:fld>
            <a:endParaRPr lang="de-DE"/>
          </a:p>
        </p:txBody>
      </p:sp>
    </p:spTree>
    <p:extLst>
      <p:ext uri="{BB962C8B-B14F-4D97-AF65-F5344CB8AC3E}">
        <p14:creationId xmlns:p14="http://schemas.microsoft.com/office/powerpoint/2010/main" val="17411481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Positive or negative mode</a:t>
            </a:r>
            <a:endParaRPr lang="en-US" dirty="0"/>
          </a:p>
        </p:txBody>
      </p:sp>
      <p:sp>
        <p:nvSpPr>
          <p:cNvPr id="40963" name="Rectangle 3"/>
          <p:cNvSpPr>
            <a:spLocks noGrp="1" noChangeArrowheads="1"/>
          </p:cNvSpPr>
          <p:nvPr>
            <p:ph idx="1"/>
          </p:nvPr>
        </p:nvSpPr>
        <p:spPr>
          <a:xfrm>
            <a:off x="152400" y="914400"/>
            <a:ext cx="8686800" cy="5181600"/>
          </a:xfrm>
        </p:spPr>
        <p:txBody>
          <a:bodyPr/>
          <a:lstStyle/>
          <a:p>
            <a:pPr>
              <a:lnSpc>
                <a:spcPct val="90000"/>
              </a:lnSpc>
            </a:pPr>
            <a:r>
              <a:rPr lang="en-US" dirty="0"/>
              <a:t>F</a:t>
            </a:r>
            <a:r>
              <a:rPr lang="en-US" sz="2800" dirty="0" smtClean="0"/>
              <a:t>unctional </a:t>
            </a:r>
            <a:r>
              <a:rPr lang="en-US" sz="2800" dirty="0"/>
              <a:t>groups that readily accept H</a:t>
            </a:r>
            <a:r>
              <a:rPr lang="en-US" sz="2800" baseline="30000" dirty="0"/>
              <a:t>+</a:t>
            </a:r>
            <a:r>
              <a:rPr lang="en-US" sz="2800" dirty="0"/>
              <a:t> (such as amide and amino groups found in peptides and proteins) </a:t>
            </a:r>
            <a:r>
              <a:rPr lang="en-US" sz="2800" dirty="0" smtClean="0"/>
              <a:t>can be ionized using positive mode ESI.</a:t>
            </a:r>
          </a:p>
          <a:p>
            <a:pPr>
              <a:lnSpc>
                <a:spcPct val="90000"/>
              </a:lnSpc>
            </a:pPr>
            <a:endParaRPr lang="en-US" dirty="0"/>
          </a:p>
          <a:p>
            <a:pPr>
              <a:lnSpc>
                <a:spcPct val="90000"/>
              </a:lnSpc>
            </a:pPr>
            <a:r>
              <a:rPr lang="en-US" sz="2800" dirty="0" smtClean="0"/>
              <a:t>Functional </a:t>
            </a:r>
            <a:r>
              <a:rPr lang="en-US" sz="2800" dirty="0"/>
              <a:t>groups that readily lose a proton (such as carboxylic acids and hydroxyls as found in nucleic acids and sugars) </a:t>
            </a:r>
            <a:r>
              <a:rPr lang="en-US" sz="2800" dirty="0" smtClean="0"/>
              <a:t>should be ionized using </a:t>
            </a:r>
            <a:r>
              <a:rPr lang="en-US" sz="2800" dirty="0"/>
              <a:t>negative </a:t>
            </a:r>
            <a:r>
              <a:rPr lang="en-US" dirty="0"/>
              <a:t>mode ESI</a:t>
            </a:r>
            <a:endParaRPr lang="en-US" sz="2800" dirty="0"/>
          </a:p>
        </p:txBody>
      </p:sp>
      <p:sp>
        <p:nvSpPr>
          <p:cNvPr id="3" name="Slide Number Placeholder 2"/>
          <p:cNvSpPr>
            <a:spLocks noGrp="1"/>
          </p:cNvSpPr>
          <p:nvPr>
            <p:ph type="sldNum" sz="quarter" idx="10"/>
          </p:nvPr>
        </p:nvSpPr>
        <p:spPr/>
        <p:txBody>
          <a:bodyPr/>
          <a:lstStyle/>
          <a:p>
            <a:pPr>
              <a:defRPr/>
            </a:pPr>
            <a:fld id="{41B0E2A2-38C9-407E-9B30-D35E37AC93A0}" type="slidenum">
              <a:rPr lang="de-DE" smtClean="0"/>
              <a:pPr>
                <a:defRPr/>
              </a:pPr>
              <a:t>50</a:t>
            </a:fld>
            <a:endParaRPr lang="de-DE"/>
          </a:p>
        </p:txBody>
      </p:sp>
    </p:spTree>
    <p:extLst>
      <p:ext uri="{BB962C8B-B14F-4D97-AF65-F5344CB8AC3E}">
        <p14:creationId xmlns:p14="http://schemas.microsoft.com/office/powerpoint/2010/main" val="40925671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MALDI</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454000"/>
            <a:ext cx="4512600"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41B0E2A2-38C9-407E-9B30-D35E37AC93A0}" type="slidenum">
              <a:rPr lang="de-DE" smtClean="0"/>
              <a:pPr>
                <a:defRPr/>
              </a:pPr>
              <a:t>51</a:t>
            </a:fld>
            <a:endParaRPr lang="de-DE"/>
          </a:p>
        </p:txBody>
      </p:sp>
    </p:spTree>
    <p:extLst>
      <p:ext uri="{BB962C8B-B14F-4D97-AF65-F5344CB8AC3E}">
        <p14:creationId xmlns:p14="http://schemas.microsoft.com/office/powerpoint/2010/main" val="36807915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MALDI</a:t>
            </a:r>
            <a:endParaRPr lang="en-US" dirty="0"/>
          </a:p>
        </p:txBody>
      </p:sp>
      <p:sp>
        <p:nvSpPr>
          <p:cNvPr id="51203" name="Rectangle 3"/>
          <p:cNvSpPr>
            <a:spLocks noGrp="1" noChangeArrowheads="1"/>
          </p:cNvSpPr>
          <p:nvPr>
            <p:ph idx="1"/>
          </p:nvPr>
        </p:nvSpPr>
        <p:spPr>
          <a:xfrm>
            <a:off x="304800" y="1066800"/>
            <a:ext cx="8610600" cy="5334000"/>
          </a:xfrm>
        </p:spPr>
        <p:txBody>
          <a:bodyPr/>
          <a:lstStyle/>
          <a:p>
            <a:pPr>
              <a:lnSpc>
                <a:spcPct val="90000"/>
              </a:lnSpc>
              <a:spcAft>
                <a:spcPts val="1200"/>
              </a:spcAft>
            </a:pPr>
            <a:r>
              <a:rPr lang="en-US" sz="2800" dirty="0"/>
              <a:t>Sample is ionized by bombarding sample with laser </a:t>
            </a:r>
            <a:r>
              <a:rPr lang="en-US" sz="2800" dirty="0" smtClean="0"/>
              <a:t>light</a:t>
            </a:r>
            <a:endParaRPr lang="en-US" sz="2800" dirty="0"/>
          </a:p>
          <a:p>
            <a:pPr>
              <a:lnSpc>
                <a:spcPct val="90000"/>
              </a:lnSpc>
              <a:spcAft>
                <a:spcPts val="1200"/>
              </a:spcAft>
            </a:pPr>
            <a:r>
              <a:rPr lang="en-US" sz="2800" dirty="0"/>
              <a:t>Sample is mixed with a UV </a:t>
            </a:r>
            <a:r>
              <a:rPr lang="en-US" sz="2800" dirty="0" err="1"/>
              <a:t>absorbant</a:t>
            </a:r>
            <a:r>
              <a:rPr lang="en-US" sz="2800" dirty="0"/>
              <a:t> matrix (</a:t>
            </a:r>
            <a:r>
              <a:rPr lang="en-US" sz="2800" dirty="0" err="1"/>
              <a:t>sinapinic</a:t>
            </a:r>
            <a:r>
              <a:rPr lang="en-US" sz="2800" dirty="0"/>
              <a:t> acid for proteins, </a:t>
            </a:r>
            <a:r>
              <a:rPr lang="en-US" sz="2800" dirty="0" smtClean="0"/>
              <a:t>4-hydroxycinnamic </a:t>
            </a:r>
            <a:r>
              <a:rPr lang="en-US" sz="2800" dirty="0"/>
              <a:t>acid for peptides</a:t>
            </a:r>
            <a:r>
              <a:rPr lang="en-US" sz="2800" dirty="0" smtClean="0"/>
              <a:t>)</a:t>
            </a:r>
            <a:endParaRPr lang="en-US" sz="2800" dirty="0"/>
          </a:p>
          <a:p>
            <a:pPr>
              <a:lnSpc>
                <a:spcPct val="90000"/>
              </a:lnSpc>
              <a:spcAft>
                <a:spcPts val="1200"/>
              </a:spcAft>
            </a:pPr>
            <a:r>
              <a:rPr lang="en-US" sz="2800" dirty="0"/>
              <a:t>Light wavelength matches that of absorbance maximum of matrix so that the matrix transfers some of its energy to the </a:t>
            </a:r>
            <a:r>
              <a:rPr lang="en-US" sz="2800" dirty="0" err="1"/>
              <a:t>analyte</a:t>
            </a:r>
            <a:r>
              <a:rPr lang="en-US" sz="2800" dirty="0"/>
              <a:t> (leads to ion sputtering)</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801" y="5102968"/>
            <a:ext cx="2166361" cy="12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713096" y="4683456"/>
            <a:ext cx="2362200" cy="400110"/>
          </a:xfrm>
          <a:prstGeom prst="rect">
            <a:avLst/>
          </a:prstGeom>
          <a:noFill/>
        </p:spPr>
        <p:txBody>
          <a:bodyPr wrap="square" rtlCol="0">
            <a:spAutoFit/>
          </a:bodyPr>
          <a:lstStyle/>
          <a:p>
            <a:pPr algn="l"/>
            <a:r>
              <a:rPr lang="en-US" sz="2000" dirty="0" err="1" smtClean="0"/>
              <a:t>Sinapinic</a:t>
            </a:r>
            <a:r>
              <a:rPr lang="en-US" sz="2000" dirty="0" smtClean="0"/>
              <a:t> acid</a:t>
            </a:r>
            <a:endParaRPr lang="en-US" sz="2000" dirty="0"/>
          </a:p>
        </p:txBody>
      </p:sp>
      <p:sp>
        <p:nvSpPr>
          <p:cNvPr id="4" name="Rechteck 3"/>
          <p:cNvSpPr/>
          <p:nvPr/>
        </p:nvSpPr>
        <p:spPr>
          <a:xfrm>
            <a:off x="564112" y="6243935"/>
            <a:ext cx="3124200" cy="461665"/>
          </a:xfrm>
          <a:prstGeom prst="rect">
            <a:avLst/>
          </a:prstGeom>
        </p:spPr>
        <p:txBody>
          <a:bodyPr wrap="square">
            <a:spAutoFit/>
          </a:bodyPr>
          <a:lstStyle/>
          <a:p>
            <a:pPr algn="l"/>
            <a:r>
              <a:rPr lang="en-US" sz="1200" b="0" dirty="0">
                <a:solidFill>
                  <a:schemeClr val="tx1"/>
                </a:solidFill>
              </a:rPr>
              <a:t>http://upload.wikimedia.org/wikipedia/commons/6/6f/Sinapinic_acid.gif</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1809" y="5024400"/>
            <a:ext cx="2615391" cy="1224000"/>
          </a:xfrm>
          <a:prstGeom prst="rect">
            <a:avLst/>
          </a:prstGeom>
        </p:spPr>
      </p:pic>
      <p:sp>
        <p:nvSpPr>
          <p:cNvPr id="9" name="Textfeld 8"/>
          <p:cNvSpPr txBox="1"/>
          <p:nvPr/>
        </p:nvSpPr>
        <p:spPr>
          <a:xfrm>
            <a:off x="5023512" y="4691642"/>
            <a:ext cx="3587088" cy="400110"/>
          </a:xfrm>
          <a:prstGeom prst="rect">
            <a:avLst/>
          </a:prstGeom>
          <a:noFill/>
        </p:spPr>
        <p:txBody>
          <a:bodyPr wrap="square" rtlCol="0">
            <a:spAutoFit/>
          </a:bodyPr>
          <a:lstStyle/>
          <a:p>
            <a:pPr algn="l"/>
            <a:r>
              <a:rPr lang="en-US" sz="2000" dirty="0"/>
              <a:t>4-hydroxycinnamic acid</a:t>
            </a:r>
          </a:p>
        </p:txBody>
      </p:sp>
      <p:sp>
        <p:nvSpPr>
          <p:cNvPr id="10" name="Rechteck 9"/>
          <p:cNvSpPr/>
          <p:nvPr/>
        </p:nvSpPr>
        <p:spPr>
          <a:xfrm>
            <a:off x="5486400" y="6248400"/>
            <a:ext cx="3429000" cy="461665"/>
          </a:xfrm>
          <a:prstGeom prst="rect">
            <a:avLst/>
          </a:prstGeom>
        </p:spPr>
        <p:txBody>
          <a:bodyPr wrap="square">
            <a:spAutoFit/>
          </a:bodyPr>
          <a:lstStyle/>
          <a:p>
            <a:pPr algn="l"/>
            <a:r>
              <a:rPr lang="en-US" sz="1200" b="0" dirty="0">
                <a:solidFill>
                  <a:schemeClr val="tx1"/>
                </a:solidFill>
              </a:rPr>
              <a:t>https://commons.wikimedia.org/wiki/File:%CE%91-cyano-4-hydroxycinnamic_acid.svg</a:t>
            </a:r>
          </a:p>
        </p:txBody>
      </p:sp>
      <p:sp>
        <p:nvSpPr>
          <p:cNvPr id="6" name="Slide Number Placeholder 5"/>
          <p:cNvSpPr>
            <a:spLocks noGrp="1"/>
          </p:cNvSpPr>
          <p:nvPr>
            <p:ph type="sldNum" sz="quarter" idx="10"/>
          </p:nvPr>
        </p:nvSpPr>
        <p:spPr/>
        <p:txBody>
          <a:bodyPr/>
          <a:lstStyle/>
          <a:p>
            <a:pPr>
              <a:defRPr/>
            </a:pPr>
            <a:fld id="{41B0E2A2-38C9-407E-9B30-D35E37AC93A0}" type="slidenum">
              <a:rPr lang="de-DE" smtClean="0"/>
              <a:pPr>
                <a:defRPr/>
              </a:pPr>
              <a:t>52</a:t>
            </a:fld>
            <a:endParaRPr lang="de-DE"/>
          </a:p>
        </p:txBody>
      </p:sp>
    </p:spTree>
    <p:extLst>
      <p:ext uri="{BB962C8B-B14F-4D97-AF65-F5344CB8AC3E}">
        <p14:creationId xmlns:p14="http://schemas.microsoft.com/office/powerpoint/2010/main" val="33765300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1271588" y="339725"/>
            <a:ext cx="4595812" cy="762000"/>
          </a:xfrm>
          <a:prstGeom prst="rect">
            <a:avLst/>
          </a:prstGeom>
          <a:noFill/>
          <a:ln>
            <a:noFill/>
          </a:ln>
          <a:effectLst/>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60000"/>
              </a:lnSpc>
            </a:pPr>
            <a:endParaRPr lang="en-US">
              <a:solidFill>
                <a:srgbClr val="FF3823"/>
              </a:solidFill>
            </a:endParaRPr>
          </a:p>
        </p:txBody>
      </p:sp>
      <p:pic>
        <p:nvPicPr>
          <p:cNvPr id="143364" name="Picture 4"/>
          <p:cNvPicPr>
            <a:picLocks noChangeAspect="1" noChangeArrowheads="1"/>
          </p:cNvPicPr>
          <p:nvPr/>
        </p:nvPicPr>
        <p:blipFill>
          <a:blip r:embed="rId2">
            <a:extLst>
              <a:ext uri="{28A0092B-C50C-407E-A947-70E740481C1C}">
                <a14:useLocalDpi xmlns:a14="http://schemas.microsoft.com/office/drawing/2010/main" val="0"/>
              </a:ext>
            </a:extLst>
          </a:blip>
          <a:srcRect l="18750" t="19792" r="17188" b="12500"/>
          <a:stretch>
            <a:fillRect/>
          </a:stretch>
        </p:blipFill>
        <p:spPr bwMode="auto">
          <a:xfrm>
            <a:off x="1447800" y="1219200"/>
            <a:ext cx="6248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en-US" dirty="0" smtClean="0"/>
              <a:t>Spotting on a MALDI plate</a:t>
            </a:r>
            <a:endParaRPr lang="en-US" dirty="0"/>
          </a:p>
        </p:txBody>
      </p:sp>
      <p:sp>
        <p:nvSpPr>
          <p:cNvPr id="3" name="Slide Number Placeholder 2"/>
          <p:cNvSpPr>
            <a:spLocks noGrp="1"/>
          </p:cNvSpPr>
          <p:nvPr>
            <p:ph type="sldNum" sz="quarter" idx="10"/>
          </p:nvPr>
        </p:nvSpPr>
        <p:spPr/>
        <p:txBody>
          <a:bodyPr/>
          <a:lstStyle/>
          <a:p>
            <a:pPr>
              <a:defRPr/>
            </a:pPr>
            <a:fld id="{41B0E2A2-38C9-407E-9B30-D35E37AC93A0}" type="slidenum">
              <a:rPr lang="de-DE" smtClean="0"/>
              <a:pPr>
                <a:defRPr/>
              </a:pPr>
              <a:t>53</a:t>
            </a:fld>
            <a:endParaRPr lang="de-DE"/>
          </a:p>
        </p:txBody>
      </p:sp>
    </p:spTree>
    <p:extLst>
      <p:ext uri="{BB962C8B-B14F-4D97-AF65-F5344CB8AC3E}">
        <p14:creationId xmlns:p14="http://schemas.microsoft.com/office/powerpoint/2010/main" val="19746489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val 2"/>
          <p:cNvSpPr>
            <a:spLocks noChangeArrowheads="1"/>
          </p:cNvSpPr>
          <p:nvPr/>
        </p:nvSpPr>
        <p:spPr bwMode="auto">
          <a:xfrm>
            <a:off x="1295400" y="4648200"/>
            <a:ext cx="533400" cy="1143000"/>
          </a:xfrm>
          <a:prstGeom prst="ellipse">
            <a:avLst/>
          </a:prstGeom>
          <a:gradFill rotWithShape="0">
            <a:gsLst>
              <a:gs pos="0">
                <a:srgbClr val="FF0000"/>
              </a:gs>
              <a:gs pos="100000">
                <a:srgbClr val="FF66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28" name="Rectangle 4"/>
          <p:cNvSpPr>
            <a:spLocks noChangeArrowheads="1"/>
          </p:cNvSpPr>
          <p:nvPr/>
        </p:nvSpPr>
        <p:spPr bwMode="auto">
          <a:xfrm>
            <a:off x="914400" y="1524000"/>
            <a:ext cx="609600" cy="1371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t>+</a:t>
            </a:r>
          </a:p>
        </p:txBody>
      </p:sp>
      <p:sp>
        <p:nvSpPr>
          <p:cNvPr id="52229" name="Rectangle 5"/>
          <p:cNvSpPr>
            <a:spLocks noChangeArrowheads="1"/>
          </p:cNvSpPr>
          <p:nvPr/>
        </p:nvSpPr>
        <p:spPr bwMode="auto">
          <a:xfrm>
            <a:off x="985886" y="1765300"/>
            <a:ext cx="290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t>+</a:t>
            </a:r>
          </a:p>
        </p:txBody>
      </p:sp>
      <p:sp>
        <p:nvSpPr>
          <p:cNvPr id="52230" name="Rectangle 6"/>
          <p:cNvSpPr>
            <a:spLocks noChangeArrowheads="1"/>
          </p:cNvSpPr>
          <p:nvPr/>
        </p:nvSpPr>
        <p:spPr bwMode="auto">
          <a:xfrm>
            <a:off x="1138286" y="2374900"/>
            <a:ext cx="290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t>
            </a:r>
          </a:p>
        </p:txBody>
      </p:sp>
      <p:sp>
        <p:nvSpPr>
          <p:cNvPr id="52231" name="Rectangle 7"/>
          <p:cNvSpPr>
            <a:spLocks noChangeArrowheads="1"/>
          </p:cNvSpPr>
          <p:nvPr/>
        </p:nvSpPr>
        <p:spPr bwMode="auto">
          <a:xfrm>
            <a:off x="1214486" y="1536700"/>
            <a:ext cx="290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t>+</a:t>
            </a:r>
          </a:p>
        </p:txBody>
      </p:sp>
      <p:sp>
        <p:nvSpPr>
          <p:cNvPr id="52232" name="Rectangle 8"/>
          <p:cNvSpPr>
            <a:spLocks noChangeArrowheads="1"/>
          </p:cNvSpPr>
          <p:nvPr/>
        </p:nvSpPr>
        <p:spPr bwMode="auto">
          <a:xfrm>
            <a:off x="949761" y="2222500"/>
            <a:ext cx="2503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t>
            </a:r>
          </a:p>
        </p:txBody>
      </p:sp>
      <p:sp>
        <p:nvSpPr>
          <p:cNvPr id="52233" name="Rectangle 9"/>
          <p:cNvSpPr>
            <a:spLocks noChangeArrowheads="1"/>
          </p:cNvSpPr>
          <p:nvPr/>
        </p:nvSpPr>
        <p:spPr bwMode="auto">
          <a:xfrm>
            <a:off x="1330761" y="1765300"/>
            <a:ext cx="2503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t>
            </a:r>
          </a:p>
        </p:txBody>
      </p:sp>
      <p:sp>
        <p:nvSpPr>
          <p:cNvPr id="52234" name="Rectangle 10"/>
          <p:cNvSpPr>
            <a:spLocks noChangeArrowheads="1"/>
          </p:cNvSpPr>
          <p:nvPr/>
        </p:nvSpPr>
        <p:spPr bwMode="auto">
          <a:xfrm>
            <a:off x="1330761" y="2070100"/>
            <a:ext cx="2503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t>-</a:t>
            </a:r>
          </a:p>
        </p:txBody>
      </p:sp>
      <p:grpSp>
        <p:nvGrpSpPr>
          <p:cNvPr id="52235" name="Group 11"/>
          <p:cNvGrpSpPr>
            <a:grpSpLocks/>
          </p:cNvGrpSpPr>
          <p:nvPr/>
        </p:nvGrpSpPr>
        <p:grpSpPr bwMode="auto">
          <a:xfrm>
            <a:off x="1066800" y="1676400"/>
            <a:ext cx="381000" cy="1143000"/>
            <a:chOff x="1872" y="1872"/>
            <a:chExt cx="240" cy="720"/>
          </a:xfrm>
        </p:grpSpPr>
        <p:sp>
          <p:nvSpPr>
            <p:cNvPr id="52236" name="Oval 12"/>
            <p:cNvSpPr>
              <a:spLocks noChangeArrowheads="1"/>
            </p:cNvSpPr>
            <p:nvPr/>
          </p:nvSpPr>
          <p:spPr bwMode="auto">
            <a:xfrm>
              <a:off x="2016" y="244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37" name="Oval 13"/>
            <p:cNvSpPr>
              <a:spLocks noChangeArrowheads="1"/>
            </p:cNvSpPr>
            <p:nvPr/>
          </p:nvSpPr>
          <p:spPr bwMode="auto">
            <a:xfrm>
              <a:off x="1968" y="2256"/>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38" name="Oval 14"/>
            <p:cNvSpPr>
              <a:spLocks noChangeArrowheads="1"/>
            </p:cNvSpPr>
            <p:nvPr/>
          </p:nvSpPr>
          <p:spPr bwMode="auto">
            <a:xfrm>
              <a:off x="1920" y="240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39" name="Oval 15"/>
            <p:cNvSpPr>
              <a:spLocks noChangeArrowheads="1"/>
            </p:cNvSpPr>
            <p:nvPr/>
          </p:nvSpPr>
          <p:spPr bwMode="auto">
            <a:xfrm>
              <a:off x="1872" y="230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40" name="Oval 16"/>
            <p:cNvSpPr>
              <a:spLocks noChangeArrowheads="1"/>
            </p:cNvSpPr>
            <p:nvPr/>
          </p:nvSpPr>
          <p:spPr bwMode="auto">
            <a:xfrm>
              <a:off x="1968" y="240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41" name="Oval 17"/>
            <p:cNvSpPr>
              <a:spLocks noChangeArrowheads="1"/>
            </p:cNvSpPr>
            <p:nvPr/>
          </p:nvSpPr>
          <p:spPr bwMode="auto">
            <a:xfrm>
              <a:off x="2064" y="230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42" name="Oval 18"/>
            <p:cNvSpPr>
              <a:spLocks noChangeArrowheads="1"/>
            </p:cNvSpPr>
            <p:nvPr/>
          </p:nvSpPr>
          <p:spPr bwMode="auto">
            <a:xfrm>
              <a:off x="2016" y="206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43" name="Oval 19"/>
            <p:cNvSpPr>
              <a:spLocks noChangeArrowheads="1"/>
            </p:cNvSpPr>
            <p:nvPr/>
          </p:nvSpPr>
          <p:spPr bwMode="auto">
            <a:xfrm>
              <a:off x="2064" y="2352"/>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44" name="Oval 20"/>
            <p:cNvSpPr>
              <a:spLocks noChangeArrowheads="1"/>
            </p:cNvSpPr>
            <p:nvPr/>
          </p:nvSpPr>
          <p:spPr bwMode="auto">
            <a:xfrm>
              <a:off x="1968" y="240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45" name="Oval 21"/>
            <p:cNvSpPr>
              <a:spLocks noChangeArrowheads="1"/>
            </p:cNvSpPr>
            <p:nvPr/>
          </p:nvSpPr>
          <p:spPr bwMode="auto">
            <a:xfrm>
              <a:off x="1872" y="254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46" name="Oval 22"/>
            <p:cNvSpPr>
              <a:spLocks noChangeArrowheads="1"/>
            </p:cNvSpPr>
            <p:nvPr/>
          </p:nvSpPr>
          <p:spPr bwMode="auto">
            <a:xfrm>
              <a:off x="2016" y="220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47" name="Oval 23"/>
            <p:cNvSpPr>
              <a:spLocks noChangeArrowheads="1"/>
            </p:cNvSpPr>
            <p:nvPr/>
          </p:nvSpPr>
          <p:spPr bwMode="auto">
            <a:xfrm>
              <a:off x="1920" y="2256"/>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48" name="Oval 24"/>
            <p:cNvSpPr>
              <a:spLocks noChangeArrowheads="1"/>
            </p:cNvSpPr>
            <p:nvPr/>
          </p:nvSpPr>
          <p:spPr bwMode="auto">
            <a:xfrm>
              <a:off x="1968" y="254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nvGrpSpPr>
            <p:cNvPr id="52249" name="Group 25"/>
            <p:cNvGrpSpPr>
              <a:grpSpLocks/>
            </p:cNvGrpSpPr>
            <p:nvPr/>
          </p:nvGrpSpPr>
          <p:grpSpPr bwMode="auto">
            <a:xfrm>
              <a:off x="1872" y="1872"/>
              <a:ext cx="192" cy="240"/>
              <a:chOff x="2064" y="2016"/>
              <a:chExt cx="192" cy="240"/>
            </a:xfrm>
          </p:grpSpPr>
          <p:sp>
            <p:nvSpPr>
              <p:cNvPr id="52250" name="Oval 26"/>
              <p:cNvSpPr>
                <a:spLocks noChangeArrowheads="1"/>
              </p:cNvSpPr>
              <p:nvPr/>
            </p:nvSpPr>
            <p:spPr bwMode="auto">
              <a:xfrm>
                <a:off x="2160" y="220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51" name="Oval 27"/>
              <p:cNvSpPr>
                <a:spLocks noChangeArrowheads="1"/>
              </p:cNvSpPr>
              <p:nvPr/>
            </p:nvSpPr>
            <p:spPr bwMode="auto">
              <a:xfrm>
                <a:off x="2112" y="2016"/>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52" name="Oval 28"/>
              <p:cNvSpPr>
                <a:spLocks noChangeArrowheads="1"/>
              </p:cNvSpPr>
              <p:nvPr/>
            </p:nvSpPr>
            <p:spPr bwMode="auto">
              <a:xfrm>
                <a:off x="2064" y="216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53" name="Oval 29"/>
              <p:cNvSpPr>
                <a:spLocks noChangeArrowheads="1"/>
              </p:cNvSpPr>
              <p:nvPr/>
            </p:nvSpPr>
            <p:spPr bwMode="auto">
              <a:xfrm>
                <a:off x="2208" y="2112"/>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grpSp>
      <p:sp>
        <p:nvSpPr>
          <p:cNvPr id="52254" name="Rectangle 30"/>
          <p:cNvSpPr>
            <a:spLocks noChangeArrowheads="1"/>
          </p:cNvSpPr>
          <p:nvPr/>
        </p:nvSpPr>
        <p:spPr bwMode="auto">
          <a:xfrm>
            <a:off x="914400" y="3048000"/>
            <a:ext cx="609600" cy="1371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a:t>
            </a:r>
          </a:p>
        </p:txBody>
      </p:sp>
      <p:sp>
        <p:nvSpPr>
          <p:cNvPr id="52255" name="Rectangle 31"/>
          <p:cNvSpPr>
            <a:spLocks noChangeArrowheads="1"/>
          </p:cNvSpPr>
          <p:nvPr/>
        </p:nvSpPr>
        <p:spPr bwMode="auto">
          <a:xfrm>
            <a:off x="985886" y="3289300"/>
            <a:ext cx="290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t>
            </a:r>
          </a:p>
        </p:txBody>
      </p:sp>
      <p:sp>
        <p:nvSpPr>
          <p:cNvPr id="52256" name="Rectangle 32"/>
          <p:cNvSpPr>
            <a:spLocks noChangeArrowheads="1"/>
          </p:cNvSpPr>
          <p:nvPr/>
        </p:nvSpPr>
        <p:spPr bwMode="auto">
          <a:xfrm>
            <a:off x="1138286" y="3898900"/>
            <a:ext cx="290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t>
            </a:r>
          </a:p>
        </p:txBody>
      </p:sp>
      <p:sp>
        <p:nvSpPr>
          <p:cNvPr id="52257" name="Rectangle 33"/>
          <p:cNvSpPr>
            <a:spLocks noChangeArrowheads="1"/>
          </p:cNvSpPr>
          <p:nvPr/>
        </p:nvSpPr>
        <p:spPr bwMode="auto">
          <a:xfrm>
            <a:off x="1214486" y="3060700"/>
            <a:ext cx="290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t>
            </a:r>
          </a:p>
        </p:txBody>
      </p:sp>
      <p:sp>
        <p:nvSpPr>
          <p:cNvPr id="52258" name="Rectangle 34"/>
          <p:cNvSpPr>
            <a:spLocks noChangeArrowheads="1"/>
          </p:cNvSpPr>
          <p:nvPr/>
        </p:nvSpPr>
        <p:spPr bwMode="auto">
          <a:xfrm>
            <a:off x="949761" y="3746500"/>
            <a:ext cx="2503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t>
            </a:r>
          </a:p>
        </p:txBody>
      </p:sp>
      <p:sp>
        <p:nvSpPr>
          <p:cNvPr id="52259" name="Rectangle 35"/>
          <p:cNvSpPr>
            <a:spLocks noChangeArrowheads="1"/>
          </p:cNvSpPr>
          <p:nvPr/>
        </p:nvSpPr>
        <p:spPr bwMode="auto">
          <a:xfrm>
            <a:off x="1330761" y="3289300"/>
            <a:ext cx="2503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t>
            </a:r>
          </a:p>
        </p:txBody>
      </p:sp>
      <p:sp>
        <p:nvSpPr>
          <p:cNvPr id="52260" name="Rectangle 36"/>
          <p:cNvSpPr>
            <a:spLocks noChangeArrowheads="1"/>
          </p:cNvSpPr>
          <p:nvPr/>
        </p:nvSpPr>
        <p:spPr bwMode="auto">
          <a:xfrm>
            <a:off x="1330761" y="3594100"/>
            <a:ext cx="2503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t>
            </a:r>
          </a:p>
        </p:txBody>
      </p:sp>
      <p:sp>
        <p:nvSpPr>
          <p:cNvPr id="52261" name="Rectangle 37"/>
          <p:cNvSpPr>
            <a:spLocks noChangeArrowheads="1"/>
          </p:cNvSpPr>
          <p:nvPr/>
        </p:nvSpPr>
        <p:spPr bwMode="auto">
          <a:xfrm>
            <a:off x="914400" y="4572000"/>
            <a:ext cx="609600" cy="1371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nvGrpSpPr>
          <p:cNvPr id="52262" name="Group 38"/>
          <p:cNvGrpSpPr>
            <a:grpSpLocks/>
          </p:cNvGrpSpPr>
          <p:nvPr/>
        </p:nvGrpSpPr>
        <p:grpSpPr bwMode="auto">
          <a:xfrm>
            <a:off x="1066800" y="4648200"/>
            <a:ext cx="381000" cy="1143000"/>
            <a:chOff x="1872" y="1872"/>
            <a:chExt cx="240" cy="720"/>
          </a:xfrm>
        </p:grpSpPr>
        <p:sp>
          <p:nvSpPr>
            <p:cNvPr id="52263" name="Oval 39"/>
            <p:cNvSpPr>
              <a:spLocks noChangeArrowheads="1"/>
            </p:cNvSpPr>
            <p:nvPr/>
          </p:nvSpPr>
          <p:spPr bwMode="auto">
            <a:xfrm>
              <a:off x="2016" y="244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64" name="Oval 40"/>
            <p:cNvSpPr>
              <a:spLocks noChangeArrowheads="1"/>
            </p:cNvSpPr>
            <p:nvPr/>
          </p:nvSpPr>
          <p:spPr bwMode="auto">
            <a:xfrm>
              <a:off x="1968" y="2256"/>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65" name="Oval 41"/>
            <p:cNvSpPr>
              <a:spLocks noChangeArrowheads="1"/>
            </p:cNvSpPr>
            <p:nvPr/>
          </p:nvSpPr>
          <p:spPr bwMode="auto">
            <a:xfrm>
              <a:off x="1920" y="240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66" name="Oval 42"/>
            <p:cNvSpPr>
              <a:spLocks noChangeArrowheads="1"/>
            </p:cNvSpPr>
            <p:nvPr/>
          </p:nvSpPr>
          <p:spPr bwMode="auto">
            <a:xfrm>
              <a:off x="1872" y="230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67" name="Oval 43"/>
            <p:cNvSpPr>
              <a:spLocks noChangeArrowheads="1"/>
            </p:cNvSpPr>
            <p:nvPr/>
          </p:nvSpPr>
          <p:spPr bwMode="auto">
            <a:xfrm>
              <a:off x="1968" y="240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68" name="Oval 44"/>
            <p:cNvSpPr>
              <a:spLocks noChangeArrowheads="1"/>
            </p:cNvSpPr>
            <p:nvPr/>
          </p:nvSpPr>
          <p:spPr bwMode="auto">
            <a:xfrm>
              <a:off x="2064" y="230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69" name="Oval 45"/>
            <p:cNvSpPr>
              <a:spLocks noChangeArrowheads="1"/>
            </p:cNvSpPr>
            <p:nvPr/>
          </p:nvSpPr>
          <p:spPr bwMode="auto">
            <a:xfrm>
              <a:off x="2016" y="206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70" name="Oval 46"/>
            <p:cNvSpPr>
              <a:spLocks noChangeArrowheads="1"/>
            </p:cNvSpPr>
            <p:nvPr/>
          </p:nvSpPr>
          <p:spPr bwMode="auto">
            <a:xfrm>
              <a:off x="2064" y="2352"/>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71" name="Oval 47"/>
            <p:cNvSpPr>
              <a:spLocks noChangeArrowheads="1"/>
            </p:cNvSpPr>
            <p:nvPr/>
          </p:nvSpPr>
          <p:spPr bwMode="auto">
            <a:xfrm>
              <a:off x="1968" y="240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72" name="Oval 48"/>
            <p:cNvSpPr>
              <a:spLocks noChangeArrowheads="1"/>
            </p:cNvSpPr>
            <p:nvPr/>
          </p:nvSpPr>
          <p:spPr bwMode="auto">
            <a:xfrm>
              <a:off x="1872" y="254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73" name="Oval 49"/>
            <p:cNvSpPr>
              <a:spLocks noChangeArrowheads="1"/>
            </p:cNvSpPr>
            <p:nvPr/>
          </p:nvSpPr>
          <p:spPr bwMode="auto">
            <a:xfrm>
              <a:off x="2016" y="220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74" name="Oval 50"/>
            <p:cNvSpPr>
              <a:spLocks noChangeArrowheads="1"/>
            </p:cNvSpPr>
            <p:nvPr/>
          </p:nvSpPr>
          <p:spPr bwMode="auto">
            <a:xfrm>
              <a:off x="1920" y="2256"/>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75" name="Oval 51"/>
            <p:cNvSpPr>
              <a:spLocks noChangeArrowheads="1"/>
            </p:cNvSpPr>
            <p:nvPr/>
          </p:nvSpPr>
          <p:spPr bwMode="auto">
            <a:xfrm>
              <a:off x="1968" y="254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nvGrpSpPr>
            <p:cNvPr id="52276" name="Group 52"/>
            <p:cNvGrpSpPr>
              <a:grpSpLocks/>
            </p:cNvGrpSpPr>
            <p:nvPr/>
          </p:nvGrpSpPr>
          <p:grpSpPr bwMode="auto">
            <a:xfrm>
              <a:off x="1872" y="1872"/>
              <a:ext cx="192" cy="240"/>
              <a:chOff x="2064" y="2016"/>
              <a:chExt cx="192" cy="240"/>
            </a:xfrm>
          </p:grpSpPr>
          <p:sp>
            <p:nvSpPr>
              <p:cNvPr id="52277" name="Oval 53"/>
              <p:cNvSpPr>
                <a:spLocks noChangeArrowheads="1"/>
              </p:cNvSpPr>
              <p:nvPr/>
            </p:nvSpPr>
            <p:spPr bwMode="auto">
              <a:xfrm>
                <a:off x="2160" y="220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78" name="Oval 54"/>
              <p:cNvSpPr>
                <a:spLocks noChangeArrowheads="1"/>
              </p:cNvSpPr>
              <p:nvPr/>
            </p:nvSpPr>
            <p:spPr bwMode="auto">
              <a:xfrm>
                <a:off x="2112" y="2016"/>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79" name="Oval 55"/>
              <p:cNvSpPr>
                <a:spLocks noChangeArrowheads="1"/>
              </p:cNvSpPr>
              <p:nvPr/>
            </p:nvSpPr>
            <p:spPr bwMode="auto">
              <a:xfrm>
                <a:off x="2064" y="216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80" name="Oval 56"/>
              <p:cNvSpPr>
                <a:spLocks noChangeArrowheads="1"/>
              </p:cNvSpPr>
              <p:nvPr/>
            </p:nvSpPr>
            <p:spPr bwMode="auto">
              <a:xfrm>
                <a:off x="2208" y="2112"/>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grpSp>
      <p:sp>
        <p:nvSpPr>
          <p:cNvPr id="52281" name="AutoShape 57"/>
          <p:cNvSpPr>
            <a:spLocks noChangeArrowheads="1"/>
          </p:cNvSpPr>
          <p:nvPr/>
        </p:nvSpPr>
        <p:spPr bwMode="auto">
          <a:xfrm>
            <a:off x="1143000" y="3352800"/>
            <a:ext cx="1676400" cy="762000"/>
          </a:xfrm>
          <a:prstGeom prst="rightArrow">
            <a:avLst>
              <a:gd name="adj1" fmla="val 50000"/>
              <a:gd name="adj2" fmla="val 55000"/>
            </a:avLst>
          </a:prstGeom>
          <a:gradFill rotWithShape="0">
            <a:gsLst>
              <a:gs pos="0">
                <a:srgbClr val="FF0000"/>
              </a:gs>
              <a:gs pos="100000">
                <a:srgbClr val="FF66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2282" name="Group 58"/>
          <p:cNvGrpSpPr>
            <a:grpSpLocks/>
          </p:cNvGrpSpPr>
          <p:nvPr/>
        </p:nvGrpSpPr>
        <p:grpSpPr bwMode="auto">
          <a:xfrm>
            <a:off x="1066800" y="3200400"/>
            <a:ext cx="381000" cy="1143000"/>
            <a:chOff x="1872" y="1872"/>
            <a:chExt cx="240" cy="720"/>
          </a:xfrm>
        </p:grpSpPr>
        <p:sp>
          <p:nvSpPr>
            <p:cNvPr id="52283" name="Oval 59"/>
            <p:cNvSpPr>
              <a:spLocks noChangeArrowheads="1"/>
            </p:cNvSpPr>
            <p:nvPr/>
          </p:nvSpPr>
          <p:spPr bwMode="auto">
            <a:xfrm>
              <a:off x="2016" y="244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84" name="Oval 60"/>
            <p:cNvSpPr>
              <a:spLocks noChangeArrowheads="1"/>
            </p:cNvSpPr>
            <p:nvPr/>
          </p:nvSpPr>
          <p:spPr bwMode="auto">
            <a:xfrm>
              <a:off x="1968" y="2256"/>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85" name="Oval 61"/>
            <p:cNvSpPr>
              <a:spLocks noChangeArrowheads="1"/>
            </p:cNvSpPr>
            <p:nvPr/>
          </p:nvSpPr>
          <p:spPr bwMode="auto">
            <a:xfrm>
              <a:off x="1920" y="240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86" name="Oval 62"/>
            <p:cNvSpPr>
              <a:spLocks noChangeArrowheads="1"/>
            </p:cNvSpPr>
            <p:nvPr/>
          </p:nvSpPr>
          <p:spPr bwMode="auto">
            <a:xfrm>
              <a:off x="1872" y="230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87" name="Oval 63"/>
            <p:cNvSpPr>
              <a:spLocks noChangeArrowheads="1"/>
            </p:cNvSpPr>
            <p:nvPr/>
          </p:nvSpPr>
          <p:spPr bwMode="auto">
            <a:xfrm>
              <a:off x="1968" y="240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88" name="Oval 64"/>
            <p:cNvSpPr>
              <a:spLocks noChangeArrowheads="1"/>
            </p:cNvSpPr>
            <p:nvPr/>
          </p:nvSpPr>
          <p:spPr bwMode="auto">
            <a:xfrm>
              <a:off x="2064" y="230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89" name="Oval 65"/>
            <p:cNvSpPr>
              <a:spLocks noChangeArrowheads="1"/>
            </p:cNvSpPr>
            <p:nvPr/>
          </p:nvSpPr>
          <p:spPr bwMode="auto">
            <a:xfrm>
              <a:off x="2016" y="206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90" name="Oval 66"/>
            <p:cNvSpPr>
              <a:spLocks noChangeArrowheads="1"/>
            </p:cNvSpPr>
            <p:nvPr/>
          </p:nvSpPr>
          <p:spPr bwMode="auto">
            <a:xfrm>
              <a:off x="2064" y="2352"/>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91" name="Oval 67"/>
            <p:cNvSpPr>
              <a:spLocks noChangeArrowheads="1"/>
            </p:cNvSpPr>
            <p:nvPr/>
          </p:nvSpPr>
          <p:spPr bwMode="auto">
            <a:xfrm>
              <a:off x="1968" y="240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92" name="Oval 68"/>
            <p:cNvSpPr>
              <a:spLocks noChangeArrowheads="1"/>
            </p:cNvSpPr>
            <p:nvPr/>
          </p:nvSpPr>
          <p:spPr bwMode="auto">
            <a:xfrm>
              <a:off x="1872" y="254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93" name="Oval 69"/>
            <p:cNvSpPr>
              <a:spLocks noChangeArrowheads="1"/>
            </p:cNvSpPr>
            <p:nvPr/>
          </p:nvSpPr>
          <p:spPr bwMode="auto">
            <a:xfrm>
              <a:off x="2016" y="220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94" name="Oval 70"/>
            <p:cNvSpPr>
              <a:spLocks noChangeArrowheads="1"/>
            </p:cNvSpPr>
            <p:nvPr/>
          </p:nvSpPr>
          <p:spPr bwMode="auto">
            <a:xfrm>
              <a:off x="1920" y="2256"/>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95" name="Oval 71"/>
            <p:cNvSpPr>
              <a:spLocks noChangeArrowheads="1"/>
            </p:cNvSpPr>
            <p:nvPr/>
          </p:nvSpPr>
          <p:spPr bwMode="auto">
            <a:xfrm>
              <a:off x="1968" y="254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nvGrpSpPr>
            <p:cNvPr id="52296" name="Group 72"/>
            <p:cNvGrpSpPr>
              <a:grpSpLocks/>
            </p:cNvGrpSpPr>
            <p:nvPr/>
          </p:nvGrpSpPr>
          <p:grpSpPr bwMode="auto">
            <a:xfrm>
              <a:off x="1872" y="1872"/>
              <a:ext cx="192" cy="240"/>
              <a:chOff x="2064" y="2016"/>
              <a:chExt cx="192" cy="240"/>
            </a:xfrm>
          </p:grpSpPr>
          <p:sp>
            <p:nvSpPr>
              <p:cNvPr id="52297" name="Oval 73"/>
              <p:cNvSpPr>
                <a:spLocks noChangeArrowheads="1"/>
              </p:cNvSpPr>
              <p:nvPr/>
            </p:nvSpPr>
            <p:spPr bwMode="auto">
              <a:xfrm>
                <a:off x="2160" y="220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98" name="Oval 74"/>
              <p:cNvSpPr>
                <a:spLocks noChangeArrowheads="1"/>
              </p:cNvSpPr>
              <p:nvPr/>
            </p:nvSpPr>
            <p:spPr bwMode="auto">
              <a:xfrm>
                <a:off x="2112" y="2016"/>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299" name="Oval 75"/>
              <p:cNvSpPr>
                <a:spLocks noChangeArrowheads="1"/>
              </p:cNvSpPr>
              <p:nvPr/>
            </p:nvSpPr>
            <p:spPr bwMode="auto">
              <a:xfrm>
                <a:off x="2064" y="216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300" name="Oval 76"/>
              <p:cNvSpPr>
                <a:spLocks noChangeArrowheads="1"/>
              </p:cNvSpPr>
              <p:nvPr/>
            </p:nvSpPr>
            <p:spPr bwMode="auto">
              <a:xfrm>
                <a:off x="2208" y="2112"/>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grpSp>
      <p:sp>
        <p:nvSpPr>
          <p:cNvPr id="52301" name="Rectangle 77"/>
          <p:cNvSpPr>
            <a:spLocks noChangeArrowheads="1"/>
          </p:cNvSpPr>
          <p:nvPr/>
        </p:nvSpPr>
        <p:spPr bwMode="auto">
          <a:xfrm>
            <a:off x="1330761" y="3517900"/>
            <a:ext cx="2503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t>
            </a:r>
          </a:p>
        </p:txBody>
      </p:sp>
      <p:sp>
        <p:nvSpPr>
          <p:cNvPr id="52302" name="Rectangle 78"/>
          <p:cNvSpPr>
            <a:spLocks noChangeArrowheads="1"/>
          </p:cNvSpPr>
          <p:nvPr/>
        </p:nvSpPr>
        <p:spPr bwMode="auto">
          <a:xfrm>
            <a:off x="909686" y="3517900"/>
            <a:ext cx="290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t>
            </a:r>
          </a:p>
        </p:txBody>
      </p:sp>
      <p:sp>
        <p:nvSpPr>
          <p:cNvPr id="52303" name="Rectangle 79"/>
          <p:cNvSpPr>
            <a:spLocks noChangeArrowheads="1"/>
          </p:cNvSpPr>
          <p:nvPr/>
        </p:nvSpPr>
        <p:spPr bwMode="auto">
          <a:xfrm>
            <a:off x="1316086" y="3365500"/>
            <a:ext cx="290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t>
            </a:r>
          </a:p>
        </p:txBody>
      </p:sp>
      <p:sp>
        <p:nvSpPr>
          <p:cNvPr id="52304" name="Oval 80"/>
          <p:cNvSpPr>
            <a:spLocks noChangeArrowheads="1"/>
          </p:cNvSpPr>
          <p:nvPr/>
        </p:nvSpPr>
        <p:spPr bwMode="auto">
          <a:xfrm>
            <a:off x="1600200" y="54864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305" name="Oval 81"/>
          <p:cNvSpPr>
            <a:spLocks noChangeArrowheads="1"/>
          </p:cNvSpPr>
          <p:nvPr/>
        </p:nvSpPr>
        <p:spPr bwMode="auto">
          <a:xfrm>
            <a:off x="1447800" y="36576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306" name="Oval 82"/>
          <p:cNvSpPr>
            <a:spLocks noChangeArrowheads="1"/>
          </p:cNvSpPr>
          <p:nvPr/>
        </p:nvSpPr>
        <p:spPr bwMode="auto">
          <a:xfrm>
            <a:off x="1676400" y="5334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nvGrpSpPr>
          <p:cNvPr id="52307" name="Group 83"/>
          <p:cNvGrpSpPr>
            <a:grpSpLocks/>
          </p:cNvGrpSpPr>
          <p:nvPr/>
        </p:nvGrpSpPr>
        <p:grpSpPr bwMode="auto">
          <a:xfrm>
            <a:off x="1524000" y="4800600"/>
            <a:ext cx="304800" cy="381000"/>
            <a:chOff x="2064" y="2016"/>
            <a:chExt cx="192" cy="240"/>
          </a:xfrm>
        </p:grpSpPr>
        <p:sp>
          <p:nvSpPr>
            <p:cNvPr id="52308" name="Oval 84"/>
            <p:cNvSpPr>
              <a:spLocks noChangeArrowheads="1"/>
            </p:cNvSpPr>
            <p:nvPr/>
          </p:nvSpPr>
          <p:spPr bwMode="auto">
            <a:xfrm>
              <a:off x="2160" y="220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309" name="Oval 85"/>
            <p:cNvSpPr>
              <a:spLocks noChangeArrowheads="1"/>
            </p:cNvSpPr>
            <p:nvPr/>
          </p:nvSpPr>
          <p:spPr bwMode="auto">
            <a:xfrm>
              <a:off x="2112" y="2016"/>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310" name="Oval 86"/>
            <p:cNvSpPr>
              <a:spLocks noChangeArrowheads="1"/>
            </p:cNvSpPr>
            <p:nvPr/>
          </p:nvSpPr>
          <p:spPr bwMode="auto">
            <a:xfrm>
              <a:off x="2064" y="216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311" name="Oval 87"/>
            <p:cNvSpPr>
              <a:spLocks noChangeArrowheads="1"/>
            </p:cNvSpPr>
            <p:nvPr/>
          </p:nvSpPr>
          <p:spPr bwMode="auto">
            <a:xfrm>
              <a:off x="2208" y="2112"/>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sp>
        <p:nvSpPr>
          <p:cNvPr id="52312" name="AutoShape 88"/>
          <p:cNvSpPr>
            <a:spLocks noChangeArrowheads="1"/>
          </p:cNvSpPr>
          <p:nvPr/>
        </p:nvSpPr>
        <p:spPr bwMode="auto">
          <a:xfrm>
            <a:off x="1600200" y="2057400"/>
            <a:ext cx="2209800" cy="381000"/>
          </a:xfrm>
          <a:prstGeom prst="leftArrow">
            <a:avLst>
              <a:gd name="adj1" fmla="val 50000"/>
              <a:gd name="adj2" fmla="val 145000"/>
            </a:avLst>
          </a:prstGeom>
          <a:solidFill>
            <a:srgbClr val="800080"/>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13" name="Line 89"/>
          <p:cNvSpPr>
            <a:spLocks noChangeShapeType="1"/>
          </p:cNvSpPr>
          <p:nvPr/>
        </p:nvSpPr>
        <p:spPr bwMode="auto">
          <a:xfrm flipV="1">
            <a:off x="1828800" y="4572000"/>
            <a:ext cx="304800" cy="152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14" name="Line 90"/>
          <p:cNvSpPr>
            <a:spLocks noChangeShapeType="1"/>
          </p:cNvSpPr>
          <p:nvPr/>
        </p:nvSpPr>
        <p:spPr bwMode="auto">
          <a:xfrm flipV="1">
            <a:off x="1981200" y="5181600"/>
            <a:ext cx="381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15" name="Line 91"/>
          <p:cNvSpPr>
            <a:spLocks noChangeShapeType="1"/>
          </p:cNvSpPr>
          <p:nvPr/>
        </p:nvSpPr>
        <p:spPr bwMode="auto">
          <a:xfrm>
            <a:off x="1828800" y="5638800"/>
            <a:ext cx="457200" cy="152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16" name="Rectangle 92"/>
          <p:cNvSpPr>
            <a:spLocks noChangeArrowheads="1"/>
          </p:cNvSpPr>
          <p:nvPr/>
        </p:nvSpPr>
        <p:spPr bwMode="auto">
          <a:xfrm>
            <a:off x="1066800" y="5105400"/>
            <a:ext cx="457200" cy="3810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317" name="Line 93"/>
          <p:cNvSpPr>
            <a:spLocks noChangeShapeType="1"/>
          </p:cNvSpPr>
          <p:nvPr/>
        </p:nvSpPr>
        <p:spPr bwMode="auto">
          <a:xfrm flipH="1">
            <a:off x="1524000" y="1676400"/>
            <a:ext cx="381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318" name="Line 94"/>
          <p:cNvSpPr>
            <a:spLocks noChangeShapeType="1"/>
          </p:cNvSpPr>
          <p:nvPr/>
        </p:nvSpPr>
        <p:spPr bwMode="auto">
          <a:xfrm flipH="1">
            <a:off x="1371600" y="2667000"/>
            <a:ext cx="6096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19" name="Text Box 95"/>
          <p:cNvSpPr txBox="1">
            <a:spLocks noChangeArrowheads="1"/>
          </p:cNvSpPr>
          <p:nvPr/>
        </p:nvSpPr>
        <p:spPr bwMode="auto">
          <a:xfrm>
            <a:off x="1965325" y="2562225"/>
            <a:ext cx="100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t>Analyte</a:t>
            </a:r>
          </a:p>
        </p:txBody>
      </p:sp>
      <p:sp>
        <p:nvSpPr>
          <p:cNvPr id="52320" name="Text Box 96"/>
          <p:cNvSpPr txBox="1">
            <a:spLocks noChangeArrowheads="1"/>
          </p:cNvSpPr>
          <p:nvPr/>
        </p:nvSpPr>
        <p:spPr bwMode="auto">
          <a:xfrm>
            <a:off x="1885950" y="1473200"/>
            <a:ext cx="85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t>Matrix</a:t>
            </a:r>
          </a:p>
        </p:txBody>
      </p:sp>
      <p:sp>
        <p:nvSpPr>
          <p:cNvPr id="52321" name="Text Box 97"/>
          <p:cNvSpPr txBox="1">
            <a:spLocks noChangeArrowheads="1"/>
          </p:cNvSpPr>
          <p:nvPr/>
        </p:nvSpPr>
        <p:spPr bwMode="auto">
          <a:xfrm>
            <a:off x="2343150" y="20685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chemeClr val="bg1"/>
                </a:solidFill>
              </a:rPr>
              <a:t>Laser</a:t>
            </a:r>
            <a:endParaRPr lang="en-US" sz="1800" b="1"/>
          </a:p>
        </p:txBody>
      </p:sp>
      <p:sp>
        <p:nvSpPr>
          <p:cNvPr id="52322" name="Rectangle 98"/>
          <p:cNvSpPr>
            <a:spLocks noChangeArrowheads="1"/>
          </p:cNvSpPr>
          <p:nvPr/>
        </p:nvSpPr>
        <p:spPr bwMode="auto">
          <a:xfrm>
            <a:off x="1474836" y="5435600"/>
            <a:ext cx="290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a:t>
            </a:r>
          </a:p>
        </p:txBody>
      </p:sp>
      <p:sp>
        <p:nvSpPr>
          <p:cNvPr id="52323" name="Rectangle 99"/>
          <p:cNvSpPr>
            <a:spLocks noChangeArrowheads="1"/>
          </p:cNvSpPr>
          <p:nvPr/>
        </p:nvSpPr>
        <p:spPr bwMode="auto">
          <a:xfrm>
            <a:off x="1474836" y="5040313"/>
            <a:ext cx="290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a:t>
            </a:r>
          </a:p>
        </p:txBody>
      </p:sp>
      <p:sp>
        <p:nvSpPr>
          <p:cNvPr id="52324" name="Rectangle 100"/>
          <p:cNvSpPr>
            <a:spLocks noChangeArrowheads="1"/>
          </p:cNvSpPr>
          <p:nvPr/>
        </p:nvSpPr>
        <p:spPr bwMode="auto">
          <a:xfrm>
            <a:off x="1551036" y="4811713"/>
            <a:ext cx="290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a:t>
            </a:r>
          </a:p>
        </p:txBody>
      </p:sp>
      <p:sp>
        <p:nvSpPr>
          <p:cNvPr id="106" name="Titel 1"/>
          <p:cNvSpPr>
            <a:spLocks noGrp="1"/>
          </p:cNvSpPr>
          <p:nvPr>
            <p:ph type="title"/>
          </p:nvPr>
        </p:nvSpPr>
        <p:spPr>
          <a:xfrm>
            <a:off x="152400" y="76200"/>
            <a:ext cx="6705600" cy="685800"/>
          </a:xfrm>
        </p:spPr>
        <p:txBody>
          <a:bodyPr/>
          <a:lstStyle/>
          <a:p>
            <a:r>
              <a:rPr lang="en-US" dirty="0" smtClean="0"/>
              <a:t>MALDI ionization</a:t>
            </a:r>
            <a:endParaRPr lang="en-US" dirty="0"/>
          </a:p>
        </p:txBody>
      </p:sp>
      <p:sp>
        <p:nvSpPr>
          <p:cNvPr id="52325" name="Rectangle 101"/>
          <p:cNvSpPr>
            <a:spLocks noGrp="1" noChangeArrowheads="1"/>
          </p:cNvSpPr>
          <p:nvPr>
            <p:ph type="body" sz="half" idx="2"/>
          </p:nvPr>
        </p:nvSpPr>
        <p:spPr>
          <a:xfrm>
            <a:off x="4038600" y="1676400"/>
            <a:ext cx="4724400" cy="4114800"/>
          </a:xfrm>
        </p:spPr>
        <p:txBody>
          <a:bodyPr/>
          <a:lstStyle/>
          <a:p>
            <a:pPr>
              <a:lnSpc>
                <a:spcPct val="90000"/>
              </a:lnSpc>
            </a:pPr>
            <a:r>
              <a:rPr lang="en-US" sz="2400" dirty="0"/>
              <a:t>Absorption of UV radiation by </a:t>
            </a:r>
            <a:r>
              <a:rPr lang="en-US" sz="2400" dirty="0" err="1"/>
              <a:t>chromophoric</a:t>
            </a:r>
            <a:r>
              <a:rPr lang="en-US" sz="2400" dirty="0"/>
              <a:t> matrix and ionization of matrix</a:t>
            </a:r>
          </a:p>
          <a:p>
            <a:pPr>
              <a:lnSpc>
                <a:spcPct val="90000"/>
              </a:lnSpc>
            </a:pPr>
            <a:endParaRPr lang="en-US" sz="2400" dirty="0"/>
          </a:p>
          <a:p>
            <a:pPr>
              <a:lnSpc>
                <a:spcPct val="90000"/>
              </a:lnSpc>
            </a:pPr>
            <a:r>
              <a:rPr lang="en-US" sz="2400" dirty="0"/>
              <a:t>Dissociation of matrix, phase change to super-compressed gas, charge transfer to </a:t>
            </a:r>
            <a:r>
              <a:rPr lang="en-US" sz="2400" dirty="0" err="1"/>
              <a:t>analyte</a:t>
            </a:r>
            <a:r>
              <a:rPr lang="en-US" sz="2400" dirty="0"/>
              <a:t> </a:t>
            </a:r>
          </a:p>
          <a:p>
            <a:pPr>
              <a:lnSpc>
                <a:spcPct val="90000"/>
              </a:lnSpc>
            </a:pPr>
            <a:endParaRPr lang="en-US" sz="2400" dirty="0"/>
          </a:p>
          <a:p>
            <a:pPr>
              <a:lnSpc>
                <a:spcPct val="90000"/>
              </a:lnSpc>
            </a:pPr>
            <a:r>
              <a:rPr lang="en-US" sz="2400" dirty="0"/>
              <a:t>Expansion of </a:t>
            </a:r>
            <a:r>
              <a:rPr lang="en-US" sz="2400" dirty="0" smtClean="0"/>
              <a:t>matrix, </a:t>
            </a:r>
            <a:r>
              <a:rPr lang="en-US" sz="2400" dirty="0" err="1"/>
              <a:t>analyte</a:t>
            </a:r>
            <a:r>
              <a:rPr lang="en-US" sz="2400" dirty="0"/>
              <a:t> trapped in expanding matrix plume (explosion/”popping”)</a:t>
            </a:r>
          </a:p>
        </p:txBody>
      </p:sp>
      <p:sp>
        <p:nvSpPr>
          <p:cNvPr id="52326" name="Rectangle 102"/>
          <p:cNvSpPr>
            <a:spLocks noChangeArrowheads="1"/>
          </p:cNvSpPr>
          <p:nvPr/>
        </p:nvSpPr>
        <p:spPr bwMode="auto">
          <a:xfrm>
            <a:off x="1398636" y="3606800"/>
            <a:ext cx="290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a:t>
            </a:r>
          </a:p>
        </p:txBody>
      </p:sp>
      <p:sp>
        <p:nvSpPr>
          <p:cNvPr id="52327" name="Rectangle 103"/>
          <p:cNvSpPr>
            <a:spLocks noChangeArrowheads="1"/>
          </p:cNvSpPr>
          <p:nvPr/>
        </p:nvSpPr>
        <p:spPr bwMode="auto">
          <a:xfrm>
            <a:off x="1031924" y="4584700"/>
            <a:ext cx="290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a:t>
            </a:r>
          </a:p>
        </p:txBody>
      </p:sp>
      <p:sp>
        <p:nvSpPr>
          <p:cNvPr id="52328" name="Rectangle 104"/>
          <p:cNvSpPr>
            <a:spLocks noChangeArrowheads="1"/>
          </p:cNvSpPr>
          <p:nvPr/>
        </p:nvSpPr>
        <p:spPr bwMode="auto">
          <a:xfrm>
            <a:off x="1219200" y="5575300"/>
            <a:ext cx="331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t>+</a:t>
            </a:r>
          </a:p>
        </p:txBody>
      </p:sp>
      <p:sp>
        <p:nvSpPr>
          <p:cNvPr id="2" name="Slide Number Placeholder 1"/>
          <p:cNvSpPr>
            <a:spLocks noGrp="1"/>
          </p:cNvSpPr>
          <p:nvPr>
            <p:ph type="sldNum" sz="quarter" idx="12"/>
          </p:nvPr>
        </p:nvSpPr>
        <p:spPr/>
        <p:txBody>
          <a:bodyPr/>
          <a:lstStyle/>
          <a:p>
            <a:fld id="{BB1F648A-4CB0-4319-AB8B-40B50AD15F32}" type="slidenum">
              <a:rPr lang="en-US" smtClean="0"/>
              <a:pPr/>
              <a:t>54</a:t>
            </a:fld>
            <a:endParaRPr lang="en-US"/>
          </a:p>
        </p:txBody>
      </p:sp>
    </p:spTree>
    <p:extLst>
      <p:ext uri="{BB962C8B-B14F-4D97-AF65-F5344CB8AC3E}">
        <p14:creationId xmlns:p14="http://schemas.microsoft.com/office/powerpoint/2010/main" val="33517344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MALDI</a:t>
            </a:r>
            <a:endParaRPr lang="en-US" dirty="0"/>
          </a:p>
        </p:txBody>
      </p:sp>
      <p:sp>
        <p:nvSpPr>
          <p:cNvPr id="53251" name="Rectangle 3"/>
          <p:cNvSpPr>
            <a:spLocks noGrp="1" noChangeArrowheads="1"/>
          </p:cNvSpPr>
          <p:nvPr>
            <p:ph idx="1"/>
          </p:nvPr>
        </p:nvSpPr>
        <p:spPr>
          <a:xfrm>
            <a:off x="228600" y="914400"/>
            <a:ext cx="8686800" cy="5410200"/>
          </a:xfrm>
        </p:spPr>
        <p:txBody>
          <a:bodyPr/>
          <a:lstStyle/>
          <a:p>
            <a:pPr>
              <a:lnSpc>
                <a:spcPct val="90000"/>
              </a:lnSpc>
              <a:spcAft>
                <a:spcPts val="1200"/>
              </a:spcAft>
            </a:pPr>
            <a:r>
              <a:rPr lang="en-US" sz="2800" dirty="0"/>
              <a:t>Unlike ESI, MALDI generates spectra that have just a singly charged </a:t>
            </a:r>
            <a:r>
              <a:rPr lang="en-US" sz="2800" dirty="0" smtClean="0"/>
              <a:t>ion</a:t>
            </a:r>
            <a:endParaRPr lang="en-US" sz="2800" dirty="0"/>
          </a:p>
          <a:p>
            <a:pPr>
              <a:lnSpc>
                <a:spcPct val="90000"/>
              </a:lnSpc>
              <a:spcAft>
                <a:spcPts val="1200"/>
              </a:spcAft>
            </a:pPr>
            <a:r>
              <a:rPr lang="en-US" sz="2800" dirty="0"/>
              <a:t>Positive mode generates ions of </a:t>
            </a:r>
            <a:r>
              <a:rPr lang="en-US" sz="2800" dirty="0" smtClean="0"/>
              <a:t>(M </a:t>
            </a:r>
            <a:r>
              <a:rPr lang="en-US" sz="2800" dirty="0"/>
              <a:t>+ </a:t>
            </a:r>
            <a:r>
              <a:rPr lang="en-US" sz="2800" dirty="0" smtClean="0"/>
              <a:t>H)</a:t>
            </a:r>
            <a:r>
              <a:rPr lang="en-US" sz="2800" baseline="30000" dirty="0" smtClean="0"/>
              <a:t>+</a:t>
            </a:r>
            <a:endParaRPr lang="en-US" sz="2800" baseline="30000" dirty="0"/>
          </a:p>
          <a:p>
            <a:pPr>
              <a:lnSpc>
                <a:spcPct val="90000"/>
              </a:lnSpc>
              <a:spcAft>
                <a:spcPts val="1200"/>
              </a:spcAft>
            </a:pPr>
            <a:r>
              <a:rPr lang="en-US" sz="2800" dirty="0"/>
              <a:t>Negative mode generates ions of </a:t>
            </a:r>
            <a:r>
              <a:rPr lang="en-US" sz="2800" dirty="0" smtClean="0"/>
              <a:t>(M – H)</a:t>
            </a:r>
            <a:r>
              <a:rPr lang="en-US" sz="2800" baseline="30000" dirty="0" smtClean="0"/>
              <a:t>-</a:t>
            </a:r>
            <a:endParaRPr lang="en-US" sz="2800" baseline="30000" dirty="0"/>
          </a:p>
          <a:p>
            <a:pPr>
              <a:lnSpc>
                <a:spcPct val="90000"/>
              </a:lnSpc>
              <a:spcAft>
                <a:spcPts val="1200"/>
              </a:spcAft>
            </a:pPr>
            <a:r>
              <a:rPr lang="en-US" sz="2800" dirty="0"/>
              <a:t>Generally more robust that ESI (tolerates salts and nonvolatile components</a:t>
            </a:r>
            <a:r>
              <a:rPr lang="en-US" sz="2800" dirty="0" smtClean="0"/>
              <a:t>)</a:t>
            </a:r>
            <a:endParaRPr lang="en-US" sz="2800" dirty="0"/>
          </a:p>
          <a:p>
            <a:pPr>
              <a:lnSpc>
                <a:spcPct val="90000"/>
              </a:lnSpc>
              <a:spcAft>
                <a:spcPts val="1200"/>
              </a:spcAft>
            </a:pPr>
            <a:r>
              <a:rPr lang="en-US" sz="2800" dirty="0"/>
              <a:t>Easier to use and maintain, capable of higher </a:t>
            </a:r>
            <a:r>
              <a:rPr lang="en-US" sz="2800" dirty="0" smtClean="0"/>
              <a:t>throughput</a:t>
            </a:r>
            <a:endParaRPr lang="en-US" sz="2800" dirty="0"/>
          </a:p>
          <a:p>
            <a:pPr>
              <a:lnSpc>
                <a:spcPct val="90000"/>
              </a:lnSpc>
              <a:spcAft>
                <a:spcPts val="1200"/>
              </a:spcAft>
            </a:pPr>
            <a:r>
              <a:rPr lang="en-US" sz="2800" dirty="0"/>
              <a:t>Requires 10 </a:t>
            </a:r>
            <a:r>
              <a:rPr lang="en-US" sz="2800" dirty="0">
                <a:latin typeface="Symbol" pitchFamily="18" charset="2"/>
              </a:rPr>
              <a:t>m</a:t>
            </a:r>
            <a:r>
              <a:rPr lang="en-US" sz="2800" dirty="0"/>
              <a:t>L of 1 </a:t>
            </a:r>
            <a:r>
              <a:rPr lang="en-US" sz="2800" dirty="0" err="1"/>
              <a:t>pmol</a:t>
            </a:r>
            <a:r>
              <a:rPr lang="en-US" sz="2800" dirty="0"/>
              <a:t>/</a:t>
            </a:r>
            <a:r>
              <a:rPr lang="en-US" sz="2800" dirty="0">
                <a:latin typeface="Symbol" pitchFamily="18" charset="2"/>
              </a:rPr>
              <a:t>m</a:t>
            </a:r>
            <a:r>
              <a:rPr lang="en-US" sz="2800" dirty="0"/>
              <a:t>L sample</a:t>
            </a:r>
          </a:p>
        </p:txBody>
      </p:sp>
      <p:sp>
        <p:nvSpPr>
          <p:cNvPr id="3" name="Slide Number Placeholder 2"/>
          <p:cNvSpPr>
            <a:spLocks noGrp="1"/>
          </p:cNvSpPr>
          <p:nvPr>
            <p:ph type="sldNum" sz="quarter" idx="10"/>
          </p:nvPr>
        </p:nvSpPr>
        <p:spPr/>
        <p:txBody>
          <a:bodyPr/>
          <a:lstStyle/>
          <a:p>
            <a:pPr>
              <a:defRPr/>
            </a:pPr>
            <a:fld id="{41B0E2A2-38C9-407E-9B30-D35E37AC93A0}" type="slidenum">
              <a:rPr lang="de-DE" smtClean="0"/>
              <a:pPr>
                <a:defRPr/>
              </a:pPr>
              <a:t>55</a:t>
            </a:fld>
            <a:endParaRPr lang="de-DE"/>
          </a:p>
        </p:txBody>
      </p:sp>
    </p:spTree>
    <p:extLst>
      <p:ext uri="{BB962C8B-B14F-4D97-AF65-F5344CB8AC3E}">
        <p14:creationId xmlns:p14="http://schemas.microsoft.com/office/powerpoint/2010/main" val="10635952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Mass analyzers</a:t>
            </a:r>
            <a:endParaRPr lang="en-US" dirty="0"/>
          </a:p>
        </p:txBody>
      </p:sp>
      <p:sp>
        <p:nvSpPr>
          <p:cNvPr id="3" name="Inhaltsplatzhalter 2"/>
          <p:cNvSpPr>
            <a:spLocks noGrp="1"/>
          </p:cNvSpPr>
          <p:nvPr>
            <p:ph idx="1"/>
          </p:nvPr>
        </p:nvSpPr>
        <p:spPr/>
        <p:txBody>
          <a:bodyPr/>
          <a:lstStyle/>
          <a:p>
            <a:r>
              <a:rPr lang="en-US" dirty="0" smtClean="0"/>
              <a:t>Main operations:</a:t>
            </a:r>
          </a:p>
          <a:p>
            <a:pPr lvl="1"/>
            <a:r>
              <a:rPr lang="en-US" dirty="0" smtClean="0"/>
              <a:t>Separate peptides</a:t>
            </a:r>
          </a:p>
          <a:p>
            <a:pPr lvl="1"/>
            <a:r>
              <a:rPr lang="en-US" dirty="0" smtClean="0"/>
              <a:t>Selection of ions (within appropriate m/z)</a:t>
            </a:r>
          </a:p>
          <a:p>
            <a:pPr lvl="1"/>
            <a:r>
              <a:rPr lang="en-US" dirty="0" smtClean="0"/>
              <a:t>(Fragmentation of selected precursor ions)</a:t>
            </a:r>
          </a:p>
          <a:p>
            <a:pPr lvl="1"/>
            <a:r>
              <a:rPr lang="en-US" dirty="0" smtClean="0"/>
              <a:t>Measure the m/z of ions </a:t>
            </a:r>
            <a:endParaRPr lang="en-US" dirty="0"/>
          </a:p>
        </p:txBody>
      </p:sp>
      <p:sp>
        <p:nvSpPr>
          <p:cNvPr id="4" name="Textplatzhalter 3"/>
          <p:cNvSpPr>
            <a:spLocks noGrp="1"/>
          </p:cNvSpPr>
          <p:nvPr>
            <p:ph type="body" sz="quarter" idx="12"/>
          </p:nvPr>
        </p:nvSpPr>
        <p:spPr/>
        <p:txBody>
          <a:bodyPr/>
          <a:lstStyle/>
          <a:p>
            <a:endParaRPr lang="en-US"/>
          </a:p>
        </p:txBody>
      </p:sp>
      <p:sp>
        <p:nvSpPr>
          <p:cNvPr id="5" name="Textplatzhalter 4"/>
          <p:cNvSpPr>
            <a:spLocks noGrp="1"/>
          </p:cNvSpPr>
          <p:nvPr>
            <p:ph type="body" sz="quarter" idx="13"/>
          </p:nvPr>
        </p:nvSpPr>
        <p:spPr/>
        <p:txBody>
          <a:bodyPr/>
          <a:lstStyle/>
          <a:p>
            <a:endParaRPr lang="en-US"/>
          </a:p>
        </p:txBody>
      </p:sp>
      <p:sp>
        <p:nvSpPr>
          <p:cNvPr id="6" name="Slide Number Placeholder 5"/>
          <p:cNvSpPr>
            <a:spLocks noGrp="1"/>
          </p:cNvSpPr>
          <p:nvPr>
            <p:ph type="sldNum" sz="quarter" idx="14"/>
          </p:nvPr>
        </p:nvSpPr>
        <p:spPr/>
        <p:txBody>
          <a:bodyPr/>
          <a:lstStyle/>
          <a:p>
            <a:pPr>
              <a:defRPr/>
            </a:pPr>
            <a:fld id="{41B0E2A2-38C9-407E-9B30-D35E37AC93A0}" type="slidenum">
              <a:rPr lang="de-DE" smtClean="0"/>
              <a:pPr>
                <a:defRPr/>
              </a:pPr>
              <a:t>56</a:t>
            </a:fld>
            <a:endParaRPr lang="de-DE"/>
          </a:p>
        </p:txBody>
      </p:sp>
    </p:spTree>
    <p:extLst>
      <p:ext uri="{BB962C8B-B14F-4D97-AF65-F5344CB8AC3E}">
        <p14:creationId xmlns:p14="http://schemas.microsoft.com/office/powerpoint/2010/main" val="23108071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Mass analyzers</a:t>
            </a:r>
            <a:endParaRPr lang="en-US" dirty="0"/>
          </a:p>
        </p:txBody>
      </p:sp>
      <p:sp>
        <p:nvSpPr>
          <p:cNvPr id="3" name="Inhaltsplatzhalter 2"/>
          <p:cNvSpPr>
            <a:spLocks noGrp="1"/>
          </p:cNvSpPr>
          <p:nvPr>
            <p:ph idx="1"/>
          </p:nvPr>
        </p:nvSpPr>
        <p:spPr/>
        <p:txBody>
          <a:bodyPr/>
          <a:lstStyle/>
          <a:p>
            <a:r>
              <a:rPr lang="en-US" dirty="0" smtClean="0"/>
              <a:t>TOF</a:t>
            </a:r>
          </a:p>
          <a:p>
            <a:r>
              <a:rPr lang="en-US" dirty="0" smtClean="0"/>
              <a:t>Ion trap </a:t>
            </a:r>
          </a:p>
          <a:p>
            <a:r>
              <a:rPr lang="en-US" dirty="0" err="1" smtClean="0"/>
              <a:t>Quadrupole</a:t>
            </a:r>
            <a:endParaRPr lang="en-US" dirty="0" smtClean="0"/>
          </a:p>
          <a:p>
            <a:r>
              <a:rPr lang="en-US" dirty="0" err="1" smtClean="0"/>
              <a:t>Orbitrap</a:t>
            </a:r>
            <a:endParaRPr lang="en-US" dirty="0" smtClean="0"/>
          </a:p>
          <a:p>
            <a:r>
              <a:rPr lang="en-US" dirty="0" smtClean="0"/>
              <a:t>…</a:t>
            </a:r>
            <a:endParaRPr lang="en-US" dirty="0"/>
          </a:p>
        </p:txBody>
      </p:sp>
      <p:sp>
        <p:nvSpPr>
          <p:cNvPr id="4" name="Textplatzhalter 3"/>
          <p:cNvSpPr>
            <a:spLocks noGrp="1"/>
          </p:cNvSpPr>
          <p:nvPr>
            <p:ph type="body" sz="quarter" idx="12"/>
          </p:nvPr>
        </p:nvSpPr>
        <p:spPr/>
        <p:txBody>
          <a:bodyPr/>
          <a:lstStyle/>
          <a:p>
            <a:endParaRPr lang="en-US"/>
          </a:p>
        </p:txBody>
      </p:sp>
      <p:sp>
        <p:nvSpPr>
          <p:cNvPr id="5" name="Textplatzhalter 4"/>
          <p:cNvSpPr>
            <a:spLocks noGrp="1"/>
          </p:cNvSpPr>
          <p:nvPr>
            <p:ph type="body" sz="quarter" idx="13"/>
          </p:nvPr>
        </p:nvSpPr>
        <p:spPr/>
        <p:txBody>
          <a:bodyPr/>
          <a:lstStyle/>
          <a:p>
            <a:endParaRPr lang="en-US"/>
          </a:p>
        </p:txBody>
      </p:sp>
      <p:sp>
        <p:nvSpPr>
          <p:cNvPr id="6" name="Slide Number Placeholder 5"/>
          <p:cNvSpPr>
            <a:spLocks noGrp="1"/>
          </p:cNvSpPr>
          <p:nvPr>
            <p:ph type="sldNum" sz="quarter" idx="14"/>
          </p:nvPr>
        </p:nvSpPr>
        <p:spPr/>
        <p:txBody>
          <a:bodyPr/>
          <a:lstStyle/>
          <a:p>
            <a:pPr>
              <a:defRPr/>
            </a:pPr>
            <a:fld id="{41B0E2A2-38C9-407E-9B30-D35E37AC93A0}" type="slidenum">
              <a:rPr lang="de-DE" smtClean="0"/>
              <a:pPr>
                <a:defRPr/>
              </a:pPr>
              <a:t>57</a:t>
            </a:fld>
            <a:endParaRPr lang="de-DE"/>
          </a:p>
        </p:txBody>
      </p:sp>
    </p:spTree>
    <p:extLst>
      <p:ext uri="{BB962C8B-B14F-4D97-AF65-F5344CB8AC3E}">
        <p14:creationId xmlns:p14="http://schemas.microsoft.com/office/powerpoint/2010/main" val="17236584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Mass Analyzer: Time of Flight</a:t>
            </a:r>
            <a:endParaRPr lang="en-US" dirty="0"/>
          </a:p>
        </p:txBody>
      </p:sp>
      <p:sp>
        <p:nvSpPr>
          <p:cNvPr id="3" name="Inhaltsplatzhalter 2"/>
          <p:cNvSpPr>
            <a:spLocks noGrp="1"/>
          </p:cNvSpPr>
          <p:nvPr>
            <p:ph idx="1"/>
          </p:nvPr>
        </p:nvSpPr>
        <p:spPr>
          <a:xfrm>
            <a:off x="539750" y="3962400"/>
            <a:ext cx="7918450" cy="2193924"/>
          </a:xfrm>
        </p:spPr>
        <p:txBody>
          <a:bodyPr/>
          <a:lstStyle/>
          <a:p>
            <a:pPr>
              <a:buNone/>
            </a:pPr>
            <a:r>
              <a:rPr lang="en-US" sz="2000" b="1" dirty="0" smtClean="0">
                <a:solidFill>
                  <a:schemeClr val="accent2"/>
                </a:solidFill>
              </a:rPr>
              <a:t>Time-of-flight mass analyzer (TOF):</a:t>
            </a:r>
          </a:p>
          <a:p>
            <a:r>
              <a:rPr lang="en-US" sz="2000" dirty="0" smtClean="0"/>
              <a:t>Ions are extracted from the ion source through an electrostatic field in pulses in a field-free drift zone</a:t>
            </a:r>
          </a:p>
          <a:p>
            <a:r>
              <a:rPr lang="en-US" sz="2000" dirty="0" smtClean="0"/>
              <a:t>An ‘electrostatic mirror’ (</a:t>
            </a:r>
            <a:r>
              <a:rPr lang="en-US" sz="2000" dirty="0" err="1" smtClean="0"/>
              <a:t>reflectron</a:t>
            </a:r>
            <a:r>
              <a:rPr lang="en-US" sz="2000" dirty="0" smtClean="0"/>
              <a:t>) reflects the ions back onto the detector</a:t>
            </a:r>
          </a:p>
          <a:p>
            <a:r>
              <a:rPr lang="en-US" sz="2000" dirty="0" smtClean="0"/>
              <a:t>Detector counts the particles and records the time of flight between extraction pulse and a particle hitting the detector</a:t>
            </a:r>
            <a:endParaRPr lang="en-US" sz="2000" dirty="0"/>
          </a:p>
        </p:txBody>
      </p:sp>
      <p:grpSp>
        <p:nvGrpSpPr>
          <p:cNvPr id="12" name="Gruppieren 11"/>
          <p:cNvGrpSpPr/>
          <p:nvPr/>
        </p:nvGrpSpPr>
        <p:grpSpPr>
          <a:xfrm>
            <a:off x="1295400" y="2495490"/>
            <a:ext cx="381000" cy="304800"/>
            <a:chOff x="1143000" y="2895600"/>
            <a:chExt cx="381000" cy="304800"/>
          </a:xfrm>
        </p:grpSpPr>
        <p:sp>
          <p:nvSpPr>
            <p:cNvPr id="7" name="Ellipse 6"/>
            <p:cNvSpPr/>
            <p:nvPr/>
          </p:nvSpPr>
          <p:spPr bwMode="auto">
            <a:xfrm>
              <a:off x="1295400" y="2895600"/>
              <a:ext cx="76200" cy="762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Trebuchet MS" pitchFamily="34" charset="0"/>
                <a:cs typeface="Arial" charset="0"/>
              </a:endParaRPr>
            </a:p>
          </p:txBody>
        </p:sp>
        <p:sp>
          <p:nvSpPr>
            <p:cNvPr id="8" name="Ellipse 7"/>
            <p:cNvSpPr/>
            <p:nvPr/>
          </p:nvSpPr>
          <p:spPr bwMode="auto">
            <a:xfrm>
              <a:off x="1447800" y="3048000"/>
              <a:ext cx="76200" cy="762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Trebuchet MS" pitchFamily="34" charset="0"/>
                <a:cs typeface="Arial" charset="0"/>
              </a:endParaRPr>
            </a:p>
          </p:txBody>
        </p:sp>
        <p:sp>
          <p:nvSpPr>
            <p:cNvPr id="9" name="Ellipse 8"/>
            <p:cNvSpPr/>
            <p:nvPr/>
          </p:nvSpPr>
          <p:spPr bwMode="auto">
            <a:xfrm>
              <a:off x="1143000" y="2971800"/>
              <a:ext cx="76200" cy="762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Trebuchet MS" pitchFamily="34" charset="0"/>
                <a:cs typeface="Arial" charset="0"/>
              </a:endParaRPr>
            </a:p>
          </p:txBody>
        </p:sp>
        <p:sp>
          <p:nvSpPr>
            <p:cNvPr id="10" name="Ellipse 9"/>
            <p:cNvSpPr/>
            <p:nvPr/>
          </p:nvSpPr>
          <p:spPr bwMode="auto">
            <a:xfrm>
              <a:off x="1371600" y="3124200"/>
              <a:ext cx="76200" cy="762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Trebuchet MS" pitchFamily="34" charset="0"/>
                <a:cs typeface="Arial" charset="0"/>
              </a:endParaRPr>
            </a:p>
          </p:txBody>
        </p:sp>
        <p:sp>
          <p:nvSpPr>
            <p:cNvPr id="11" name="Ellipse 10"/>
            <p:cNvSpPr/>
            <p:nvPr/>
          </p:nvSpPr>
          <p:spPr bwMode="auto">
            <a:xfrm>
              <a:off x="1219200" y="3048000"/>
              <a:ext cx="76200" cy="762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Trebuchet MS" pitchFamily="34" charset="0"/>
                <a:cs typeface="Arial" charset="0"/>
              </a:endParaRPr>
            </a:p>
          </p:txBody>
        </p:sp>
      </p:grpSp>
      <p:cxnSp>
        <p:nvCxnSpPr>
          <p:cNvPr id="14" name="Gerade Verbindung 13"/>
          <p:cNvCxnSpPr/>
          <p:nvPr/>
        </p:nvCxnSpPr>
        <p:spPr bwMode="auto">
          <a:xfrm rot="5400000">
            <a:off x="1219994" y="2723296"/>
            <a:ext cx="1219200" cy="1588"/>
          </a:xfrm>
          <a:prstGeom prst="line">
            <a:avLst/>
          </a:prstGeom>
          <a:noFill/>
          <a:ln w="38100" cap="flat" cmpd="sng" algn="ctr">
            <a:solidFill>
              <a:schemeClr val="tx1"/>
            </a:solidFill>
            <a:prstDash val="sysDash"/>
            <a:round/>
            <a:headEnd type="none" w="med" len="med"/>
            <a:tailEnd type="none" w="med" len="med"/>
          </a:ln>
          <a:effectLst/>
        </p:spPr>
      </p:cxnSp>
      <p:cxnSp>
        <p:nvCxnSpPr>
          <p:cNvPr id="16" name="Gerade Verbindung 15"/>
          <p:cNvCxnSpPr/>
          <p:nvPr/>
        </p:nvCxnSpPr>
        <p:spPr bwMode="auto">
          <a:xfrm rot="5400000">
            <a:off x="1677194" y="2723296"/>
            <a:ext cx="1219200" cy="1588"/>
          </a:xfrm>
          <a:prstGeom prst="line">
            <a:avLst/>
          </a:prstGeom>
          <a:noFill/>
          <a:ln w="38100" cap="flat" cmpd="sng" algn="ctr">
            <a:solidFill>
              <a:schemeClr val="tx1"/>
            </a:solidFill>
            <a:prstDash val="sysDash"/>
            <a:round/>
            <a:headEnd type="none" w="med" len="med"/>
            <a:tailEnd type="none" w="med" len="med"/>
          </a:ln>
          <a:effectLst/>
        </p:spPr>
      </p:cxnSp>
      <p:cxnSp>
        <p:nvCxnSpPr>
          <p:cNvPr id="22" name="Gerade Verbindung 21"/>
          <p:cNvCxnSpPr/>
          <p:nvPr/>
        </p:nvCxnSpPr>
        <p:spPr bwMode="auto">
          <a:xfrm>
            <a:off x="1905000" y="2647890"/>
            <a:ext cx="4191000" cy="1588"/>
          </a:xfrm>
          <a:prstGeom prst="line">
            <a:avLst/>
          </a:prstGeom>
          <a:noFill/>
          <a:ln w="9525" cap="flat" cmpd="sng" algn="ctr">
            <a:noFill/>
            <a:prstDash val="solid"/>
            <a:round/>
            <a:headEnd type="none" w="med" len="med"/>
            <a:tailEnd type="none" w="med" len="med"/>
          </a:ln>
          <a:effectLst/>
        </p:spPr>
      </p:cxnSp>
      <p:cxnSp>
        <p:nvCxnSpPr>
          <p:cNvPr id="24" name="Gerade Verbindung 23"/>
          <p:cNvCxnSpPr/>
          <p:nvPr/>
        </p:nvCxnSpPr>
        <p:spPr bwMode="auto">
          <a:xfrm flipV="1">
            <a:off x="1665514" y="2647890"/>
            <a:ext cx="4354286" cy="34834"/>
          </a:xfrm>
          <a:prstGeom prst="line">
            <a:avLst/>
          </a:prstGeom>
          <a:noFill/>
          <a:ln w="9525" cap="flat" cmpd="sng" algn="ctr">
            <a:solidFill>
              <a:schemeClr val="accent2"/>
            </a:solidFill>
            <a:prstDash val="solid"/>
            <a:round/>
            <a:headEnd type="none" w="med" len="med"/>
            <a:tailEnd type="none" w="med" len="med"/>
          </a:ln>
          <a:effectLst/>
        </p:spPr>
      </p:cxnSp>
      <p:grpSp>
        <p:nvGrpSpPr>
          <p:cNvPr id="48" name="Gruppieren 47"/>
          <p:cNvGrpSpPr/>
          <p:nvPr/>
        </p:nvGrpSpPr>
        <p:grpSpPr>
          <a:xfrm rot="303359">
            <a:off x="6272569" y="1906553"/>
            <a:ext cx="1296194" cy="1219994"/>
            <a:chOff x="4418806" y="2667000"/>
            <a:chExt cx="1296194" cy="1219994"/>
          </a:xfrm>
        </p:grpSpPr>
        <p:cxnSp>
          <p:nvCxnSpPr>
            <p:cNvPr id="26" name="Gerade Verbindung 25"/>
            <p:cNvCxnSpPr/>
            <p:nvPr/>
          </p:nvCxnSpPr>
          <p:spPr bwMode="auto">
            <a:xfrm rot="5400000">
              <a:off x="4267200" y="3733800"/>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29" name="Gerade Verbindung 28"/>
            <p:cNvCxnSpPr/>
            <p:nvPr/>
          </p:nvCxnSpPr>
          <p:spPr bwMode="auto">
            <a:xfrm rot="5400000">
              <a:off x="4267994" y="2818606"/>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30" name="Gerade Verbindung 29"/>
            <p:cNvCxnSpPr/>
            <p:nvPr/>
          </p:nvCxnSpPr>
          <p:spPr bwMode="auto">
            <a:xfrm rot="5400000">
              <a:off x="4419600" y="3733800"/>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31" name="Gerade Verbindung 30"/>
            <p:cNvCxnSpPr/>
            <p:nvPr/>
          </p:nvCxnSpPr>
          <p:spPr bwMode="auto">
            <a:xfrm rot="5400000">
              <a:off x="4420394" y="2818606"/>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32" name="Gerade Verbindung 31"/>
            <p:cNvCxnSpPr/>
            <p:nvPr/>
          </p:nvCxnSpPr>
          <p:spPr bwMode="auto">
            <a:xfrm rot="5400000">
              <a:off x="4646612" y="3733800"/>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33" name="Gerade Verbindung 32"/>
            <p:cNvCxnSpPr/>
            <p:nvPr/>
          </p:nvCxnSpPr>
          <p:spPr bwMode="auto">
            <a:xfrm rot="5400000">
              <a:off x="4647406" y="2818606"/>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34" name="Gerade Verbindung 33"/>
            <p:cNvCxnSpPr/>
            <p:nvPr/>
          </p:nvCxnSpPr>
          <p:spPr bwMode="auto">
            <a:xfrm rot="5400000">
              <a:off x="4799012" y="3733800"/>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35" name="Gerade Verbindung 34"/>
            <p:cNvCxnSpPr/>
            <p:nvPr/>
          </p:nvCxnSpPr>
          <p:spPr bwMode="auto">
            <a:xfrm rot="5400000">
              <a:off x="4799806" y="2818606"/>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36" name="Gerade Verbindung 35"/>
            <p:cNvCxnSpPr/>
            <p:nvPr/>
          </p:nvCxnSpPr>
          <p:spPr bwMode="auto">
            <a:xfrm rot="5400000">
              <a:off x="5029994" y="3733800"/>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37" name="Gerade Verbindung 36"/>
            <p:cNvCxnSpPr/>
            <p:nvPr/>
          </p:nvCxnSpPr>
          <p:spPr bwMode="auto">
            <a:xfrm rot="5400000">
              <a:off x="5030788" y="2818606"/>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38" name="Gerade Verbindung 37"/>
            <p:cNvCxnSpPr/>
            <p:nvPr/>
          </p:nvCxnSpPr>
          <p:spPr bwMode="auto">
            <a:xfrm rot="5400000">
              <a:off x="5182394" y="3733800"/>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39" name="Gerade Verbindung 38"/>
            <p:cNvCxnSpPr/>
            <p:nvPr/>
          </p:nvCxnSpPr>
          <p:spPr bwMode="auto">
            <a:xfrm rot="5400000">
              <a:off x="5183188" y="2818606"/>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40" name="Gerade Verbindung 39"/>
            <p:cNvCxnSpPr/>
            <p:nvPr/>
          </p:nvCxnSpPr>
          <p:spPr bwMode="auto">
            <a:xfrm rot="5400000">
              <a:off x="5408612" y="3733800"/>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41" name="Gerade Verbindung 40"/>
            <p:cNvCxnSpPr/>
            <p:nvPr/>
          </p:nvCxnSpPr>
          <p:spPr bwMode="auto">
            <a:xfrm rot="5400000">
              <a:off x="5409406" y="2818606"/>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rot="5400000">
              <a:off x="5561012" y="3733800"/>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43" name="Gerade Verbindung 42"/>
            <p:cNvCxnSpPr/>
            <p:nvPr/>
          </p:nvCxnSpPr>
          <p:spPr bwMode="auto">
            <a:xfrm rot="5400000">
              <a:off x="5561806" y="2818606"/>
              <a:ext cx="304800" cy="1588"/>
            </a:xfrm>
            <a:prstGeom prst="line">
              <a:avLst/>
            </a:prstGeom>
            <a:noFill/>
            <a:ln w="38100" cap="flat" cmpd="sng" algn="ctr">
              <a:solidFill>
                <a:schemeClr val="tx1"/>
              </a:solidFill>
              <a:prstDash val="solid"/>
              <a:round/>
              <a:headEnd type="none" w="med" len="med"/>
              <a:tailEnd type="none" w="med" len="med"/>
            </a:ln>
            <a:effectLst/>
          </p:spPr>
        </p:cxnSp>
      </p:grpSp>
      <p:sp>
        <p:nvSpPr>
          <p:cNvPr id="50" name="Freihandform 49"/>
          <p:cNvSpPr/>
          <p:nvPr/>
        </p:nvSpPr>
        <p:spPr bwMode="auto">
          <a:xfrm>
            <a:off x="6017623" y="2303901"/>
            <a:ext cx="759823" cy="326572"/>
          </a:xfrm>
          <a:custGeom>
            <a:avLst/>
            <a:gdLst>
              <a:gd name="connsiteX0" fmla="*/ 0 w 759823"/>
              <a:gd name="connsiteY0" fmla="*/ 326572 h 326572"/>
              <a:gd name="connsiteX1" fmla="*/ 574766 w 759823"/>
              <a:gd name="connsiteY1" fmla="*/ 313509 h 326572"/>
              <a:gd name="connsiteX2" fmla="*/ 705394 w 759823"/>
              <a:gd name="connsiteY2" fmla="*/ 261258 h 326572"/>
              <a:gd name="connsiteX3" fmla="*/ 731520 w 759823"/>
              <a:gd name="connsiteY3" fmla="*/ 156755 h 326572"/>
              <a:gd name="connsiteX4" fmla="*/ 535577 w 759823"/>
              <a:gd name="connsiteY4" fmla="*/ 78378 h 326572"/>
              <a:gd name="connsiteX5" fmla="*/ 91440 w 759823"/>
              <a:gd name="connsiteY5" fmla="*/ 0 h 32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823" h="326572">
                <a:moveTo>
                  <a:pt x="0" y="326572"/>
                </a:moveTo>
                <a:cubicBezTo>
                  <a:pt x="228600" y="325483"/>
                  <a:pt x="457200" y="324395"/>
                  <a:pt x="574766" y="313509"/>
                </a:cubicBezTo>
                <a:cubicBezTo>
                  <a:pt x="692332" y="302623"/>
                  <a:pt x="679268" y="287384"/>
                  <a:pt x="705394" y="261258"/>
                </a:cubicBezTo>
                <a:cubicBezTo>
                  <a:pt x="731520" y="235132"/>
                  <a:pt x="759823" y="187235"/>
                  <a:pt x="731520" y="156755"/>
                </a:cubicBezTo>
                <a:cubicBezTo>
                  <a:pt x="703217" y="126275"/>
                  <a:pt x="642257" y="104504"/>
                  <a:pt x="535577" y="78378"/>
                </a:cubicBezTo>
                <a:cubicBezTo>
                  <a:pt x="428897" y="52252"/>
                  <a:pt x="260168" y="26126"/>
                  <a:pt x="91440" y="0"/>
                </a:cubicBezTo>
              </a:path>
            </a:pathLst>
          </a:cu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smtClean="0">
              <a:ln>
                <a:noFill/>
              </a:ln>
              <a:solidFill>
                <a:schemeClr val="accent2"/>
              </a:solidFill>
              <a:effectLst/>
              <a:latin typeface="Trebuchet MS" pitchFamily="34" charset="0"/>
              <a:cs typeface="Arial" charset="0"/>
            </a:endParaRPr>
          </a:p>
        </p:txBody>
      </p:sp>
      <p:sp>
        <p:nvSpPr>
          <p:cNvPr id="55" name="Freihandform 54"/>
          <p:cNvSpPr/>
          <p:nvPr/>
        </p:nvSpPr>
        <p:spPr bwMode="auto">
          <a:xfrm>
            <a:off x="6096000" y="2266890"/>
            <a:ext cx="1066800" cy="363583"/>
          </a:xfrm>
          <a:custGeom>
            <a:avLst/>
            <a:gdLst>
              <a:gd name="connsiteX0" fmla="*/ 0 w 759823"/>
              <a:gd name="connsiteY0" fmla="*/ 326572 h 326572"/>
              <a:gd name="connsiteX1" fmla="*/ 574766 w 759823"/>
              <a:gd name="connsiteY1" fmla="*/ 313509 h 326572"/>
              <a:gd name="connsiteX2" fmla="*/ 705394 w 759823"/>
              <a:gd name="connsiteY2" fmla="*/ 261258 h 326572"/>
              <a:gd name="connsiteX3" fmla="*/ 731520 w 759823"/>
              <a:gd name="connsiteY3" fmla="*/ 156755 h 326572"/>
              <a:gd name="connsiteX4" fmla="*/ 535577 w 759823"/>
              <a:gd name="connsiteY4" fmla="*/ 78378 h 326572"/>
              <a:gd name="connsiteX5" fmla="*/ 91440 w 759823"/>
              <a:gd name="connsiteY5" fmla="*/ 0 h 32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823" h="326572">
                <a:moveTo>
                  <a:pt x="0" y="326572"/>
                </a:moveTo>
                <a:cubicBezTo>
                  <a:pt x="228600" y="325483"/>
                  <a:pt x="457200" y="324395"/>
                  <a:pt x="574766" y="313509"/>
                </a:cubicBezTo>
                <a:cubicBezTo>
                  <a:pt x="692332" y="302623"/>
                  <a:pt x="679268" y="287384"/>
                  <a:pt x="705394" y="261258"/>
                </a:cubicBezTo>
                <a:cubicBezTo>
                  <a:pt x="731520" y="235132"/>
                  <a:pt x="759823" y="187235"/>
                  <a:pt x="731520" y="156755"/>
                </a:cubicBezTo>
                <a:cubicBezTo>
                  <a:pt x="703217" y="126275"/>
                  <a:pt x="642257" y="104504"/>
                  <a:pt x="535577" y="78378"/>
                </a:cubicBezTo>
                <a:cubicBezTo>
                  <a:pt x="428897" y="52252"/>
                  <a:pt x="260168" y="26126"/>
                  <a:pt x="91440" y="0"/>
                </a:cubicBezTo>
              </a:path>
            </a:pathLst>
          </a:cu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smtClean="0">
              <a:ln>
                <a:noFill/>
              </a:ln>
              <a:solidFill>
                <a:schemeClr val="accent2"/>
              </a:solidFill>
              <a:effectLst/>
              <a:latin typeface="Trebuchet MS" pitchFamily="34" charset="0"/>
              <a:cs typeface="Arial" charset="0"/>
            </a:endParaRPr>
          </a:p>
        </p:txBody>
      </p:sp>
      <p:grpSp>
        <p:nvGrpSpPr>
          <p:cNvPr id="57" name="Gruppieren 56"/>
          <p:cNvGrpSpPr/>
          <p:nvPr/>
        </p:nvGrpSpPr>
        <p:grpSpPr>
          <a:xfrm>
            <a:off x="1600200" y="3345358"/>
            <a:ext cx="879225" cy="369332"/>
            <a:chOff x="1447800" y="2133600"/>
            <a:chExt cx="879225" cy="369332"/>
          </a:xfrm>
        </p:grpSpPr>
        <p:cxnSp>
          <p:nvCxnSpPr>
            <p:cNvPr id="58" name="Gerade Verbindung mit Pfeil 57"/>
            <p:cNvCxnSpPr/>
            <p:nvPr/>
          </p:nvCxnSpPr>
          <p:spPr bwMode="auto">
            <a:xfrm>
              <a:off x="1676400" y="2362200"/>
              <a:ext cx="457200" cy="1588"/>
            </a:xfrm>
            <a:prstGeom prst="straightConnector1">
              <a:avLst/>
            </a:prstGeom>
            <a:noFill/>
            <a:ln w="25400" cap="flat" cmpd="sng" algn="ctr">
              <a:solidFill>
                <a:schemeClr val="tx1"/>
              </a:solidFill>
              <a:prstDash val="solid"/>
              <a:round/>
              <a:headEnd type="arrow" w="med" len="med"/>
              <a:tailEnd type="arrow"/>
            </a:ln>
            <a:effectLst/>
          </p:spPr>
        </p:cxnSp>
        <p:sp>
          <p:nvSpPr>
            <p:cNvPr id="59" name="Textfeld 58"/>
            <p:cNvSpPr txBox="1"/>
            <p:nvPr/>
          </p:nvSpPr>
          <p:spPr>
            <a:xfrm>
              <a:off x="1447800" y="2133600"/>
              <a:ext cx="319318" cy="369332"/>
            </a:xfrm>
            <a:prstGeom prst="rect">
              <a:avLst/>
            </a:prstGeom>
            <a:noFill/>
          </p:spPr>
          <p:txBody>
            <a:bodyPr wrap="none" rtlCol="0">
              <a:spAutoFit/>
            </a:bodyPr>
            <a:lstStyle/>
            <a:p>
              <a:r>
                <a:rPr lang="en-US" sz="1800" dirty="0" smtClean="0"/>
                <a:t>+</a:t>
              </a:r>
              <a:endParaRPr lang="en-US" sz="1800" dirty="0"/>
            </a:p>
          </p:txBody>
        </p:sp>
        <p:sp>
          <p:nvSpPr>
            <p:cNvPr id="60" name="Textfeld 59"/>
            <p:cNvSpPr txBox="1"/>
            <p:nvPr/>
          </p:nvSpPr>
          <p:spPr>
            <a:xfrm>
              <a:off x="2057400" y="2133600"/>
              <a:ext cx="269625" cy="369332"/>
            </a:xfrm>
            <a:prstGeom prst="rect">
              <a:avLst/>
            </a:prstGeom>
            <a:noFill/>
          </p:spPr>
          <p:txBody>
            <a:bodyPr wrap="none" rtlCol="0">
              <a:spAutoFit/>
            </a:bodyPr>
            <a:lstStyle/>
            <a:p>
              <a:r>
                <a:rPr lang="en-US" sz="1800" dirty="0" smtClean="0"/>
                <a:t>-</a:t>
              </a:r>
              <a:endParaRPr lang="en-US" sz="1800" dirty="0"/>
            </a:p>
          </p:txBody>
        </p:sp>
      </p:grpSp>
      <p:cxnSp>
        <p:nvCxnSpPr>
          <p:cNvPr id="61" name="Gerade Verbindung 60"/>
          <p:cNvCxnSpPr/>
          <p:nvPr/>
        </p:nvCxnSpPr>
        <p:spPr bwMode="auto">
          <a:xfrm>
            <a:off x="2007326" y="1694301"/>
            <a:ext cx="4125686" cy="609600"/>
          </a:xfrm>
          <a:prstGeom prst="line">
            <a:avLst/>
          </a:prstGeom>
          <a:noFill/>
          <a:ln w="9525" cap="flat" cmpd="sng" algn="ctr">
            <a:solidFill>
              <a:schemeClr val="accent2"/>
            </a:solidFill>
            <a:prstDash val="solid"/>
            <a:round/>
            <a:headEnd type="none" w="med" len="med"/>
            <a:tailEnd type="none" w="med" len="med"/>
          </a:ln>
          <a:effectLst/>
        </p:spPr>
      </p:cxnSp>
      <p:cxnSp>
        <p:nvCxnSpPr>
          <p:cNvPr id="63" name="Gerade Verbindung 62"/>
          <p:cNvCxnSpPr/>
          <p:nvPr/>
        </p:nvCxnSpPr>
        <p:spPr bwMode="auto">
          <a:xfrm>
            <a:off x="2057400" y="1657290"/>
            <a:ext cx="4125686" cy="609600"/>
          </a:xfrm>
          <a:prstGeom prst="line">
            <a:avLst/>
          </a:prstGeom>
          <a:noFill/>
          <a:ln w="9525" cap="flat" cmpd="sng" algn="ctr">
            <a:solidFill>
              <a:schemeClr val="accent2"/>
            </a:solidFill>
            <a:prstDash val="solid"/>
            <a:round/>
            <a:headEnd type="none" w="med" len="med"/>
            <a:tailEnd type="none" w="med" len="med"/>
          </a:ln>
          <a:effectLst/>
        </p:spPr>
      </p:cxnSp>
      <p:cxnSp>
        <p:nvCxnSpPr>
          <p:cNvPr id="64" name="Gerade Verbindung 63"/>
          <p:cNvCxnSpPr/>
          <p:nvPr/>
        </p:nvCxnSpPr>
        <p:spPr bwMode="auto">
          <a:xfrm rot="5400000">
            <a:off x="1790700" y="1619190"/>
            <a:ext cx="457200" cy="76200"/>
          </a:xfrm>
          <a:prstGeom prst="line">
            <a:avLst/>
          </a:prstGeom>
          <a:noFill/>
          <a:ln w="50800" cap="flat" cmpd="sng" algn="ctr">
            <a:solidFill>
              <a:schemeClr val="tx1"/>
            </a:solidFill>
            <a:prstDash val="solid"/>
            <a:round/>
            <a:headEnd type="none" w="med" len="med"/>
            <a:tailEnd type="none" w="med" len="med"/>
          </a:ln>
          <a:effectLst/>
        </p:spPr>
      </p:cxnSp>
      <p:sp>
        <p:nvSpPr>
          <p:cNvPr id="68" name="Textfeld 67"/>
          <p:cNvSpPr txBox="1"/>
          <p:nvPr/>
        </p:nvSpPr>
        <p:spPr>
          <a:xfrm>
            <a:off x="6096000" y="3409890"/>
            <a:ext cx="1444626" cy="400110"/>
          </a:xfrm>
          <a:prstGeom prst="rect">
            <a:avLst/>
          </a:prstGeom>
          <a:noFill/>
        </p:spPr>
        <p:txBody>
          <a:bodyPr wrap="none" rtlCol="0">
            <a:spAutoFit/>
          </a:bodyPr>
          <a:lstStyle/>
          <a:p>
            <a:r>
              <a:rPr lang="en-US" sz="2000" dirty="0" err="1" smtClean="0">
                <a:solidFill>
                  <a:schemeClr val="accent2"/>
                </a:solidFill>
              </a:rPr>
              <a:t>Reflectron</a:t>
            </a:r>
            <a:endParaRPr lang="en-US" sz="2000" dirty="0">
              <a:solidFill>
                <a:schemeClr val="accent2"/>
              </a:solidFill>
            </a:endParaRPr>
          </a:p>
        </p:txBody>
      </p:sp>
      <p:sp>
        <p:nvSpPr>
          <p:cNvPr id="69" name="Textfeld 68"/>
          <p:cNvSpPr txBox="1"/>
          <p:nvPr/>
        </p:nvSpPr>
        <p:spPr>
          <a:xfrm>
            <a:off x="3561309" y="2190690"/>
            <a:ext cx="1388522" cy="400110"/>
          </a:xfrm>
          <a:prstGeom prst="rect">
            <a:avLst/>
          </a:prstGeom>
          <a:noFill/>
        </p:spPr>
        <p:txBody>
          <a:bodyPr wrap="none" rtlCol="0">
            <a:spAutoFit/>
          </a:bodyPr>
          <a:lstStyle/>
          <a:p>
            <a:r>
              <a:rPr lang="en-US" sz="2000" dirty="0" smtClean="0">
                <a:solidFill>
                  <a:schemeClr val="accent2"/>
                </a:solidFill>
              </a:rPr>
              <a:t>Drift zone</a:t>
            </a:r>
            <a:endParaRPr lang="en-US" sz="2000" dirty="0">
              <a:solidFill>
                <a:schemeClr val="accent2"/>
              </a:solidFill>
            </a:endParaRPr>
          </a:p>
        </p:txBody>
      </p:sp>
      <p:sp>
        <p:nvSpPr>
          <p:cNvPr id="70" name="Textfeld 69"/>
          <p:cNvSpPr txBox="1"/>
          <p:nvPr/>
        </p:nvSpPr>
        <p:spPr>
          <a:xfrm>
            <a:off x="1447800" y="971490"/>
            <a:ext cx="1233030" cy="400110"/>
          </a:xfrm>
          <a:prstGeom prst="rect">
            <a:avLst/>
          </a:prstGeom>
          <a:noFill/>
        </p:spPr>
        <p:txBody>
          <a:bodyPr wrap="none" rtlCol="0">
            <a:spAutoFit/>
          </a:bodyPr>
          <a:lstStyle/>
          <a:p>
            <a:r>
              <a:rPr lang="en-US" sz="2000" dirty="0" smtClean="0">
                <a:solidFill>
                  <a:schemeClr val="accent2"/>
                </a:solidFill>
              </a:rPr>
              <a:t>Detector</a:t>
            </a:r>
            <a:endParaRPr lang="en-US" sz="2000" dirty="0">
              <a:solidFill>
                <a:schemeClr val="accent2"/>
              </a:solidFill>
            </a:endParaRPr>
          </a:p>
        </p:txBody>
      </p:sp>
      <p:grpSp>
        <p:nvGrpSpPr>
          <p:cNvPr id="77" name="Gruppieren 76"/>
          <p:cNvGrpSpPr/>
          <p:nvPr/>
        </p:nvGrpSpPr>
        <p:grpSpPr>
          <a:xfrm>
            <a:off x="6172200" y="1581090"/>
            <a:ext cx="471718" cy="369332"/>
            <a:chOff x="6172200" y="1581090"/>
            <a:chExt cx="471718" cy="369332"/>
          </a:xfrm>
        </p:grpSpPr>
        <p:sp>
          <p:nvSpPr>
            <p:cNvPr id="73" name="Textfeld 72"/>
            <p:cNvSpPr txBox="1"/>
            <p:nvPr/>
          </p:nvSpPr>
          <p:spPr>
            <a:xfrm>
              <a:off x="6324600" y="1581090"/>
              <a:ext cx="319318" cy="369332"/>
            </a:xfrm>
            <a:prstGeom prst="rect">
              <a:avLst/>
            </a:prstGeom>
            <a:noFill/>
          </p:spPr>
          <p:txBody>
            <a:bodyPr wrap="none" rtlCol="0">
              <a:spAutoFit/>
            </a:bodyPr>
            <a:lstStyle/>
            <a:p>
              <a:r>
                <a:rPr lang="en-US" sz="1800" dirty="0" smtClean="0"/>
                <a:t>+</a:t>
              </a:r>
              <a:endParaRPr lang="en-US" sz="1800" dirty="0"/>
            </a:p>
          </p:txBody>
        </p:sp>
        <p:sp>
          <p:nvSpPr>
            <p:cNvPr id="74" name="Textfeld 73"/>
            <p:cNvSpPr txBox="1"/>
            <p:nvPr/>
          </p:nvSpPr>
          <p:spPr>
            <a:xfrm>
              <a:off x="6172200" y="1581090"/>
              <a:ext cx="269625" cy="369332"/>
            </a:xfrm>
            <a:prstGeom prst="rect">
              <a:avLst/>
            </a:prstGeom>
            <a:noFill/>
          </p:spPr>
          <p:txBody>
            <a:bodyPr wrap="none" rtlCol="0">
              <a:spAutoFit/>
            </a:bodyPr>
            <a:lstStyle/>
            <a:p>
              <a:r>
                <a:rPr lang="en-US" sz="1800" dirty="0" smtClean="0"/>
                <a:t>-</a:t>
              </a:r>
              <a:endParaRPr lang="en-US" sz="1800" dirty="0"/>
            </a:p>
          </p:txBody>
        </p:sp>
      </p:grpSp>
      <p:grpSp>
        <p:nvGrpSpPr>
          <p:cNvPr id="78" name="Gruppieren 77"/>
          <p:cNvGrpSpPr/>
          <p:nvPr/>
        </p:nvGrpSpPr>
        <p:grpSpPr>
          <a:xfrm>
            <a:off x="6553200" y="1600200"/>
            <a:ext cx="471718" cy="369332"/>
            <a:chOff x="6172200" y="1581090"/>
            <a:chExt cx="471718" cy="369332"/>
          </a:xfrm>
        </p:grpSpPr>
        <p:sp>
          <p:nvSpPr>
            <p:cNvPr id="79" name="Textfeld 78"/>
            <p:cNvSpPr txBox="1"/>
            <p:nvPr/>
          </p:nvSpPr>
          <p:spPr>
            <a:xfrm>
              <a:off x="6324600" y="1581090"/>
              <a:ext cx="319318" cy="369332"/>
            </a:xfrm>
            <a:prstGeom prst="rect">
              <a:avLst/>
            </a:prstGeom>
            <a:noFill/>
          </p:spPr>
          <p:txBody>
            <a:bodyPr wrap="none" rtlCol="0">
              <a:spAutoFit/>
            </a:bodyPr>
            <a:lstStyle/>
            <a:p>
              <a:r>
                <a:rPr lang="en-US" sz="1800" dirty="0" smtClean="0"/>
                <a:t>+</a:t>
              </a:r>
              <a:endParaRPr lang="en-US" sz="1800" dirty="0"/>
            </a:p>
          </p:txBody>
        </p:sp>
        <p:sp>
          <p:nvSpPr>
            <p:cNvPr id="80" name="Textfeld 79"/>
            <p:cNvSpPr txBox="1"/>
            <p:nvPr/>
          </p:nvSpPr>
          <p:spPr>
            <a:xfrm>
              <a:off x="6172200" y="1581090"/>
              <a:ext cx="269625" cy="369332"/>
            </a:xfrm>
            <a:prstGeom prst="rect">
              <a:avLst/>
            </a:prstGeom>
            <a:noFill/>
          </p:spPr>
          <p:txBody>
            <a:bodyPr wrap="none" rtlCol="0">
              <a:spAutoFit/>
            </a:bodyPr>
            <a:lstStyle/>
            <a:p>
              <a:r>
                <a:rPr lang="en-US" sz="1800" dirty="0" smtClean="0"/>
                <a:t>-</a:t>
              </a:r>
              <a:endParaRPr lang="en-US" sz="1800" dirty="0"/>
            </a:p>
          </p:txBody>
        </p:sp>
      </p:grpSp>
      <p:grpSp>
        <p:nvGrpSpPr>
          <p:cNvPr id="81" name="Gruppieren 80"/>
          <p:cNvGrpSpPr/>
          <p:nvPr/>
        </p:nvGrpSpPr>
        <p:grpSpPr>
          <a:xfrm>
            <a:off x="6947263" y="1639389"/>
            <a:ext cx="471718" cy="369332"/>
            <a:chOff x="6172200" y="1581090"/>
            <a:chExt cx="471718" cy="369332"/>
          </a:xfrm>
        </p:grpSpPr>
        <p:sp>
          <p:nvSpPr>
            <p:cNvPr id="82" name="Textfeld 81"/>
            <p:cNvSpPr txBox="1"/>
            <p:nvPr/>
          </p:nvSpPr>
          <p:spPr>
            <a:xfrm>
              <a:off x="6324600" y="1581090"/>
              <a:ext cx="319318" cy="369332"/>
            </a:xfrm>
            <a:prstGeom prst="rect">
              <a:avLst/>
            </a:prstGeom>
            <a:noFill/>
          </p:spPr>
          <p:txBody>
            <a:bodyPr wrap="none" rtlCol="0">
              <a:spAutoFit/>
            </a:bodyPr>
            <a:lstStyle/>
            <a:p>
              <a:r>
                <a:rPr lang="en-US" sz="1800" dirty="0" smtClean="0"/>
                <a:t>+</a:t>
              </a:r>
              <a:endParaRPr lang="en-US" sz="1800" dirty="0"/>
            </a:p>
          </p:txBody>
        </p:sp>
        <p:sp>
          <p:nvSpPr>
            <p:cNvPr id="83" name="Textfeld 82"/>
            <p:cNvSpPr txBox="1"/>
            <p:nvPr/>
          </p:nvSpPr>
          <p:spPr>
            <a:xfrm>
              <a:off x="6172200" y="1581090"/>
              <a:ext cx="269625" cy="369332"/>
            </a:xfrm>
            <a:prstGeom prst="rect">
              <a:avLst/>
            </a:prstGeom>
            <a:noFill/>
          </p:spPr>
          <p:txBody>
            <a:bodyPr wrap="none" rtlCol="0">
              <a:spAutoFit/>
            </a:bodyPr>
            <a:lstStyle/>
            <a:p>
              <a:r>
                <a:rPr lang="en-US" sz="1800" dirty="0" smtClean="0"/>
                <a:t>-</a:t>
              </a:r>
              <a:endParaRPr lang="en-US" sz="1800" dirty="0"/>
            </a:p>
          </p:txBody>
        </p:sp>
      </p:grpSp>
      <p:grpSp>
        <p:nvGrpSpPr>
          <p:cNvPr id="84" name="Gruppieren 83"/>
          <p:cNvGrpSpPr/>
          <p:nvPr/>
        </p:nvGrpSpPr>
        <p:grpSpPr>
          <a:xfrm>
            <a:off x="7315200" y="1676400"/>
            <a:ext cx="471718" cy="369332"/>
            <a:chOff x="6172200" y="1581090"/>
            <a:chExt cx="471718" cy="369332"/>
          </a:xfrm>
        </p:grpSpPr>
        <p:sp>
          <p:nvSpPr>
            <p:cNvPr id="85" name="Textfeld 84"/>
            <p:cNvSpPr txBox="1"/>
            <p:nvPr/>
          </p:nvSpPr>
          <p:spPr>
            <a:xfrm>
              <a:off x="6324600" y="1581090"/>
              <a:ext cx="319318" cy="369332"/>
            </a:xfrm>
            <a:prstGeom prst="rect">
              <a:avLst/>
            </a:prstGeom>
            <a:noFill/>
          </p:spPr>
          <p:txBody>
            <a:bodyPr wrap="none" rtlCol="0">
              <a:spAutoFit/>
            </a:bodyPr>
            <a:lstStyle/>
            <a:p>
              <a:r>
                <a:rPr lang="en-US" sz="1800" dirty="0" smtClean="0"/>
                <a:t>+</a:t>
              </a:r>
              <a:endParaRPr lang="en-US" sz="1800" dirty="0"/>
            </a:p>
          </p:txBody>
        </p:sp>
        <p:sp>
          <p:nvSpPr>
            <p:cNvPr id="86" name="Textfeld 85"/>
            <p:cNvSpPr txBox="1"/>
            <p:nvPr/>
          </p:nvSpPr>
          <p:spPr>
            <a:xfrm>
              <a:off x="6172200" y="1581090"/>
              <a:ext cx="269625" cy="369332"/>
            </a:xfrm>
            <a:prstGeom prst="rect">
              <a:avLst/>
            </a:prstGeom>
            <a:noFill/>
          </p:spPr>
          <p:txBody>
            <a:bodyPr wrap="none" rtlCol="0">
              <a:spAutoFit/>
            </a:bodyPr>
            <a:lstStyle/>
            <a:p>
              <a:r>
                <a:rPr lang="en-US" sz="1800" dirty="0" smtClean="0"/>
                <a:t>-</a:t>
              </a:r>
              <a:endParaRPr lang="en-US" sz="1800" dirty="0"/>
            </a:p>
          </p:txBody>
        </p:sp>
      </p:grpSp>
      <p:sp>
        <p:nvSpPr>
          <p:cNvPr id="87" name="Textfeld 86"/>
          <p:cNvSpPr txBox="1"/>
          <p:nvPr/>
        </p:nvSpPr>
        <p:spPr>
          <a:xfrm>
            <a:off x="1913039" y="3581400"/>
            <a:ext cx="449161" cy="400110"/>
          </a:xfrm>
          <a:prstGeom prst="rect">
            <a:avLst/>
          </a:prstGeom>
          <a:noFill/>
        </p:spPr>
        <p:txBody>
          <a:bodyPr wrap="none" rtlCol="0">
            <a:spAutoFit/>
          </a:bodyPr>
          <a:lstStyle/>
          <a:p>
            <a:r>
              <a:rPr lang="en-US" sz="2000" dirty="0" err="1" smtClean="0">
                <a:solidFill>
                  <a:schemeClr val="accent2"/>
                </a:solidFill>
              </a:rPr>
              <a:t>U</a:t>
            </a:r>
            <a:r>
              <a:rPr lang="en-US" sz="2000" baseline="-25000" dirty="0" err="1" smtClean="0">
                <a:solidFill>
                  <a:schemeClr val="accent2"/>
                </a:solidFill>
              </a:rPr>
              <a:t>a</a:t>
            </a:r>
            <a:endParaRPr lang="en-US" sz="2000" baseline="-25000" dirty="0">
              <a:solidFill>
                <a:schemeClr val="accent2"/>
              </a:solidFill>
            </a:endParaRPr>
          </a:p>
        </p:txBody>
      </p:sp>
      <p:sp>
        <p:nvSpPr>
          <p:cNvPr id="4" name="Slide Number Placeholder 3"/>
          <p:cNvSpPr>
            <a:spLocks noGrp="1"/>
          </p:cNvSpPr>
          <p:nvPr>
            <p:ph type="sldNum" sz="quarter" idx="10"/>
          </p:nvPr>
        </p:nvSpPr>
        <p:spPr/>
        <p:txBody>
          <a:bodyPr/>
          <a:lstStyle/>
          <a:p>
            <a:pPr>
              <a:defRPr/>
            </a:pPr>
            <a:fld id="{41B0E2A2-38C9-407E-9B30-D35E37AC93A0}" type="slidenum">
              <a:rPr lang="de-DE" smtClean="0"/>
              <a:pPr>
                <a:defRPr/>
              </a:pPr>
              <a:t>58</a:t>
            </a:fld>
            <a:endParaRPr lang="de-DE"/>
          </a:p>
        </p:txBody>
      </p:sp>
    </p:spTree>
    <p:extLst>
      <p:ext uri="{BB962C8B-B14F-4D97-AF65-F5344CB8AC3E}">
        <p14:creationId xmlns:p14="http://schemas.microsoft.com/office/powerpoint/2010/main" val="2087350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Mass Analyzer: Time of Flight</a:t>
            </a:r>
            <a:endParaRPr lang="en-US" dirty="0"/>
          </a:p>
        </p:txBody>
      </p:sp>
      <p:sp>
        <p:nvSpPr>
          <p:cNvPr id="3" name="Inhaltsplatzhalter 2"/>
          <p:cNvSpPr>
            <a:spLocks noGrp="1"/>
          </p:cNvSpPr>
          <p:nvPr>
            <p:ph idx="1"/>
          </p:nvPr>
        </p:nvSpPr>
        <p:spPr>
          <a:xfrm>
            <a:off x="457200" y="990600"/>
            <a:ext cx="4489450" cy="5327650"/>
          </a:xfrm>
        </p:spPr>
        <p:txBody>
          <a:bodyPr/>
          <a:lstStyle/>
          <a:p>
            <a:r>
              <a:rPr lang="en-US" sz="2000" b="1" dirty="0" smtClean="0">
                <a:solidFill>
                  <a:schemeClr val="tx2"/>
                </a:solidFill>
              </a:rPr>
              <a:t>Drift tubes </a:t>
            </a:r>
            <a:r>
              <a:rPr lang="en-US" sz="2000" dirty="0" smtClean="0"/>
              <a:t>have sizes of over a meter in real-world instruments</a:t>
            </a:r>
          </a:p>
          <a:p>
            <a:r>
              <a:rPr lang="en-US" sz="2000" dirty="0" smtClean="0"/>
              <a:t>A</a:t>
            </a:r>
            <a:r>
              <a:rPr lang="en-US" sz="2000" b="1" dirty="0" smtClean="0">
                <a:solidFill>
                  <a:srgbClr val="A51E37"/>
                </a:solidFill>
              </a:rPr>
              <a:t> </a:t>
            </a:r>
            <a:r>
              <a:rPr lang="en-US" sz="2000" b="1" dirty="0" err="1" smtClean="0">
                <a:solidFill>
                  <a:srgbClr val="A51E37"/>
                </a:solidFill>
              </a:rPr>
              <a:t>reflectron</a:t>
            </a:r>
            <a:r>
              <a:rPr lang="en-US" sz="2000" dirty="0" smtClean="0">
                <a:solidFill>
                  <a:srgbClr val="A51E37"/>
                </a:solidFill>
              </a:rPr>
              <a:t> </a:t>
            </a:r>
            <a:r>
              <a:rPr lang="en-US" sz="2000" dirty="0" smtClean="0"/>
              <a:t>doubles the drift length, and thus the instrument’s resolution</a:t>
            </a:r>
          </a:p>
          <a:p>
            <a:r>
              <a:rPr lang="en-US" sz="2000" dirty="0" smtClean="0"/>
              <a:t>It also focuses the ions onto the detector</a:t>
            </a:r>
            <a:endParaRPr lang="en-US" sz="2000" dirty="0"/>
          </a:p>
        </p:txBody>
      </p:sp>
      <p:pic>
        <p:nvPicPr>
          <p:cNvPr id="2050" name="Picture 2"/>
          <p:cNvPicPr>
            <a:picLocks noChangeAspect="1" noChangeArrowheads="1"/>
          </p:cNvPicPr>
          <p:nvPr/>
        </p:nvPicPr>
        <p:blipFill>
          <a:blip r:embed="rId3"/>
          <a:srcRect/>
          <a:stretch>
            <a:fillRect/>
          </a:stretch>
        </p:blipFill>
        <p:spPr bwMode="auto">
          <a:xfrm>
            <a:off x="5221014" y="990600"/>
            <a:ext cx="3770586" cy="3124200"/>
          </a:xfrm>
          <a:prstGeom prst="rect">
            <a:avLst/>
          </a:prstGeom>
          <a:noFill/>
          <a:ln w="9525">
            <a:noFill/>
            <a:miter lim="800000"/>
            <a:headEnd/>
            <a:tailEnd/>
          </a:ln>
          <a:effectLst/>
        </p:spPr>
      </p:pic>
      <p:sp>
        <p:nvSpPr>
          <p:cNvPr id="5" name="Textfeld 4"/>
          <p:cNvSpPr txBox="1"/>
          <p:nvPr/>
        </p:nvSpPr>
        <p:spPr>
          <a:xfrm>
            <a:off x="3166196" y="6229290"/>
            <a:ext cx="6130204" cy="400110"/>
          </a:xfrm>
          <a:prstGeom prst="rect">
            <a:avLst/>
          </a:prstGeom>
          <a:noFill/>
        </p:spPr>
        <p:txBody>
          <a:bodyPr wrap="none" rtlCol="0">
            <a:spAutoFit/>
          </a:bodyPr>
          <a:lstStyle/>
          <a:p>
            <a:r>
              <a:rPr lang="en-US" sz="1000" dirty="0" smtClean="0"/>
              <a:t>http://www.biochem.mpg.de/nigg/research/koerner/instruments/absatz_pic_reflexIII.jpg</a:t>
            </a:r>
          </a:p>
          <a:p>
            <a:r>
              <a:rPr lang="en-US" sz="1000" dirty="0" smtClean="0"/>
              <a:t>http://upload.wikimedia.org/wikipedia/commons/thumb/d/d8/Reflectron.jpg/800px-Reflectron.jpg</a:t>
            </a:r>
            <a:endParaRPr lang="en-US" sz="1000" dirty="0"/>
          </a:p>
        </p:txBody>
      </p:sp>
      <p:sp>
        <p:nvSpPr>
          <p:cNvPr id="6" name="Textfeld 5"/>
          <p:cNvSpPr txBox="1"/>
          <p:nvPr/>
        </p:nvSpPr>
        <p:spPr>
          <a:xfrm>
            <a:off x="6477000" y="3733800"/>
            <a:ext cx="1358064" cy="400110"/>
          </a:xfrm>
          <a:prstGeom prst="rect">
            <a:avLst/>
          </a:prstGeom>
          <a:noFill/>
        </p:spPr>
        <p:txBody>
          <a:bodyPr wrap="none" rtlCol="0">
            <a:spAutoFit/>
          </a:bodyPr>
          <a:lstStyle/>
          <a:p>
            <a:r>
              <a:rPr lang="en-US" sz="2000" dirty="0" smtClean="0">
                <a:effectLst>
                  <a:glow rad="101600">
                    <a:schemeClr val="bg1">
                      <a:alpha val="75000"/>
                    </a:schemeClr>
                  </a:glow>
                </a:effectLst>
              </a:rPr>
              <a:t>Drift tube</a:t>
            </a:r>
            <a:endParaRPr lang="en-US" sz="2000" dirty="0">
              <a:effectLst>
                <a:glow rad="101600">
                  <a:schemeClr val="bg1">
                    <a:alpha val="75000"/>
                  </a:schemeClr>
                </a:glow>
              </a:effectLst>
            </a:endParaRPr>
          </a:p>
        </p:txBody>
      </p:sp>
      <p:cxnSp>
        <p:nvCxnSpPr>
          <p:cNvPr id="8" name="Gerade Verbindung mit Pfeil 7"/>
          <p:cNvCxnSpPr>
            <a:stCxn id="6" idx="0"/>
          </p:cNvCxnSpPr>
          <p:nvPr/>
        </p:nvCxnSpPr>
        <p:spPr bwMode="auto">
          <a:xfrm rot="5400000" flipH="1" flipV="1">
            <a:off x="6626016" y="2282614"/>
            <a:ext cx="1981202" cy="921170"/>
          </a:xfrm>
          <a:prstGeom prst="straightConnector1">
            <a:avLst/>
          </a:prstGeom>
          <a:noFill/>
          <a:ln w="38100" cap="flat" cmpd="sng" algn="ctr">
            <a:solidFill>
              <a:schemeClr val="tx1"/>
            </a:solidFill>
            <a:prstDash val="solid"/>
            <a:round/>
            <a:headEnd type="none" w="med" len="med"/>
            <a:tailEnd type="arrow"/>
          </a:ln>
          <a:effectLst/>
        </p:spPr>
      </p:cxnSp>
      <p:pic>
        <p:nvPicPr>
          <p:cNvPr id="2051" name="Picture 3"/>
          <p:cNvPicPr>
            <a:picLocks noChangeAspect="1" noChangeArrowheads="1"/>
          </p:cNvPicPr>
          <p:nvPr/>
        </p:nvPicPr>
        <p:blipFill>
          <a:blip r:embed="rId4"/>
          <a:srcRect/>
          <a:stretch>
            <a:fillRect/>
          </a:stretch>
        </p:blipFill>
        <p:spPr bwMode="auto">
          <a:xfrm>
            <a:off x="951764" y="4324290"/>
            <a:ext cx="4001236" cy="1295400"/>
          </a:xfrm>
          <a:prstGeom prst="rect">
            <a:avLst/>
          </a:prstGeom>
          <a:noFill/>
          <a:ln w="9525">
            <a:noFill/>
            <a:miter lim="800000"/>
            <a:headEnd/>
            <a:tailEnd/>
          </a:ln>
          <a:effectLst/>
        </p:spPr>
      </p:pic>
      <p:sp>
        <p:nvSpPr>
          <p:cNvPr id="13" name="Textfeld 12"/>
          <p:cNvSpPr txBox="1"/>
          <p:nvPr/>
        </p:nvSpPr>
        <p:spPr>
          <a:xfrm>
            <a:off x="2212974" y="5848290"/>
            <a:ext cx="1444626" cy="400110"/>
          </a:xfrm>
          <a:prstGeom prst="rect">
            <a:avLst/>
          </a:prstGeom>
          <a:noFill/>
        </p:spPr>
        <p:txBody>
          <a:bodyPr wrap="none" rtlCol="0">
            <a:spAutoFit/>
          </a:bodyPr>
          <a:lstStyle/>
          <a:p>
            <a:r>
              <a:rPr lang="en-US" sz="2000" dirty="0" err="1" smtClean="0">
                <a:solidFill>
                  <a:srgbClr val="A51E37"/>
                </a:solidFill>
              </a:rPr>
              <a:t>Reflectron</a:t>
            </a:r>
            <a:endParaRPr lang="en-US" sz="2000" dirty="0">
              <a:solidFill>
                <a:srgbClr val="A51E37"/>
              </a:solidFill>
            </a:endParaRPr>
          </a:p>
        </p:txBody>
      </p:sp>
      <p:sp>
        <p:nvSpPr>
          <p:cNvPr id="4" name="Slide Number Placeholder 3"/>
          <p:cNvSpPr>
            <a:spLocks noGrp="1"/>
          </p:cNvSpPr>
          <p:nvPr>
            <p:ph type="sldNum" sz="quarter" idx="10"/>
          </p:nvPr>
        </p:nvSpPr>
        <p:spPr/>
        <p:txBody>
          <a:bodyPr/>
          <a:lstStyle/>
          <a:p>
            <a:pPr>
              <a:defRPr/>
            </a:pPr>
            <a:fld id="{41B0E2A2-38C9-407E-9B30-D35E37AC93A0}" type="slidenum">
              <a:rPr lang="de-DE" smtClean="0"/>
              <a:pPr>
                <a:defRPr/>
              </a:pPr>
              <a:t>59</a:t>
            </a:fld>
            <a:endParaRPr lang="de-DE"/>
          </a:p>
        </p:txBody>
      </p:sp>
    </p:spTree>
    <p:extLst>
      <p:ext uri="{BB962C8B-B14F-4D97-AF65-F5344CB8AC3E}">
        <p14:creationId xmlns:p14="http://schemas.microsoft.com/office/powerpoint/2010/main" val="3130103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Chromatography</a:t>
            </a:r>
            <a:endParaRPr lang="en-US" dirty="0"/>
          </a:p>
        </p:txBody>
      </p:sp>
      <p:sp>
        <p:nvSpPr>
          <p:cNvPr id="3" name="Inhaltsplatzhalter 2"/>
          <p:cNvSpPr>
            <a:spLocks noGrp="1"/>
          </p:cNvSpPr>
          <p:nvPr>
            <p:ph idx="1"/>
          </p:nvPr>
        </p:nvSpPr>
        <p:spPr/>
        <p:txBody>
          <a:bodyPr/>
          <a:lstStyle/>
          <a:p>
            <a:r>
              <a:rPr lang="en-US" dirty="0" smtClean="0"/>
              <a:t>The mobile phase (containing the sample) moves through a stationary phase</a:t>
            </a:r>
          </a:p>
          <a:p>
            <a:r>
              <a:rPr lang="en-US" dirty="0" smtClean="0"/>
              <a:t>At any time a component is interacting either with the stationary or with the (moving) mobile phase</a:t>
            </a:r>
          </a:p>
          <a:p>
            <a:r>
              <a:rPr lang="en-US" dirty="0" smtClean="0"/>
              <a:t>The more a component interacts with the stationary phase relative to the mobile phase, the longer the migration takes</a:t>
            </a:r>
          </a:p>
          <a:p>
            <a:r>
              <a:rPr lang="en-US" dirty="0" smtClean="0"/>
              <a:t>This leads to different retention times for different components</a:t>
            </a:r>
            <a:endParaRPr lang="en-US" dirty="0"/>
          </a:p>
        </p:txBody>
      </p:sp>
      <p:sp>
        <p:nvSpPr>
          <p:cNvPr id="4" name="Slide Number Placeholder 3"/>
          <p:cNvSpPr>
            <a:spLocks noGrp="1"/>
          </p:cNvSpPr>
          <p:nvPr>
            <p:ph type="sldNum" sz="quarter" idx="10"/>
          </p:nvPr>
        </p:nvSpPr>
        <p:spPr/>
        <p:txBody>
          <a:bodyPr/>
          <a:lstStyle/>
          <a:p>
            <a:pPr>
              <a:defRPr/>
            </a:pPr>
            <a:fld id="{41B0E2A2-38C9-407E-9B30-D35E37AC93A0}" type="slidenum">
              <a:rPr lang="de-DE" smtClean="0"/>
              <a:pPr>
                <a:defRPr/>
              </a:pPr>
              <a:t>6</a:t>
            </a:fld>
            <a:endParaRPr lang="de-DE"/>
          </a:p>
        </p:txBody>
      </p:sp>
    </p:spTree>
    <p:extLst>
      <p:ext uri="{BB962C8B-B14F-4D97-AF65-F5344CB8AC3E}">
        <p14:creationId xmlns:p14="http://schemas.microsoft.com/office/powerpoint/2010/main" val="2331183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Mass Analyzer: Time of Flight</a:t>
            </a:r>
            <a:endParaRPr lang="en-US" dirty="0"/>
          </a:p>
        </p:txBody>
      </p:sp>
      <p:sp>
        <p:nvSpPr>
          <p:cNvPr id="3" name="Inhaltsplatzhalter 2"/>
          <p:cNvSpPr>
            <a:spLocks noGrp="1"/>
          </p:cNvSpPr>
          <p:nvPr>
            <p:ph idx="1"/>
          </p:nvPr>
        </p:nvSpPr>
        <p:spPr>
          <a:xfrm>
            <a:off x="539750" y="4283076"/>
            <a:ext cx="7918450" cy="2193924"/>
          </a:xfrm>
        </p:spPr>
        <p:txBody>
          <a:bodyPr/>
          <a:lstStyle/>
          <a:p>
            <a:r>
              <a:rPr lang="en-US" sz="2000" dirty="0" smtClean="0"/>
              <a:t>The kinetic energy transferred to the ions depends on the acceleration voltage </a:t>
            </a:r>
            <a:r>
              <a:rPr lang="en-US" sz="2000" i="1" dirty="0" err="1" smtClean="0"/>
              <a:t>U</a:t>
            </a:r>
            <a:r>
              <a:rPr lang="en-US" sz="2000" i="1" baseline="-25000" dirty="0" err="1" smtClean="0"/>
              <a:t>a</a:t>
            </a:r>
            <a:r>
              <a:rPr lang="en-US" sz="2000" dirty="0" smtClean="0"/>
              <a:t> and the particle’s charge</a:t>
            </a:r>
          </a:p>
          <a:p>
            <a:r>
              <a:rPr lang="en-US" sz="2000" dirty="0" smtClean="0"/>
              <a:t>Lighter particles fly faster that heavier particles of the same charge</a:t>
            </a:r>
          </a:p>
          <a:p>
            <a:r>
              <a:rPr lang="en-US" sz="2000" dirty="0" smtClean="0"/>
              <a:t>Hence, they arrive later at the detector</a:t>
            </a:r>
          </a:p>
          <a:p>
            <a:r>
              <a:rPr lang="en-US" sz="2000" dirty="0" smtClean="0"/>
              <a:t>The time of flight is thus a measure of the particle’s mass</a:t>
            </a:r>
            <a:endParaRPr lang="en-US" sz="2000" dirty="0"/>
          </a:p>
        </p:txBody>
      </p:sp>
      <p:grpSp>
        <p:nvGrpSpPr>
          <p:cNvPr id="4" name="Gruppieren 11"/>
          <p:cNvGrpSpPr/>
          <p:nvPr/>
        </p:nvGrpSpPr>
        <p:grpSpPr>
          <a:xfrm>
            <a:off x="1295400" y="2495490"/>
            <a:ext cx="381000" cy="304800"/>
            <a:chOff x="1143000" y="2895600"/>
            <a:chExt cx="381000" cy="304800"/>
          </a:xfrm>
        </p:grpSpPr>
        <p:sp>
          <p:nvSpPr>
            <p:cNvPr id="7" name="Ellipse 6"/>
            <p:cNvSpPr/>
            <p:nvPr/>
          </p:nvSpPr>
          <p:spPr bwMode="auto">
            <a:xfrm>
              <a:off x="1295400" y="2895600"/>
              <a:ext cx="76200" cy="762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Trebuchet MS" pitchFamily="34" charset="0"/>
                <a:cs typeface="Arial" charset="0"/>
              </a:endParaRPr>
            </a:p>
          </p:txBody>
        </p:sp>
        <p:sp>
          <p:nvSpPr>
            <p:cNvPr id="8" name="Ellipse 7"/>
            <p:cNvSpPr/>
            <p:nvPr/>
          </p:nvSpPr>
          <p:spPr bwMode="auto">
            <a:xfrm>
              <a:off x="1447800" y="3048000"/>
              <a:ext cx="76200" cy="762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Trebuchet MS" pitchFamily="34" charset="0"/>
                <a:cs typeface="Arial" charset="0"/>
              </a:endParaRPr>
            </a:p>
          </p:txBody>
        </p:sp>
        <p:sp>
          <p:nvSpPr>
            <p:cNvPr id="9" name="Ellipse 8"/>
            <p:cNvSpPr/>
            <p:nvPr/>
          </p:nvSpPr>
          <p:spPr bwMode="auto">
            <a:xfrm>
              <a:off x="1143000" y="2971800"/>
              <a:ext cx="76200" cy="762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Trebuchet MS" pitchFamily="34" charset="0"/>
                <a:cs typeface="Arial" charset="0"/>
              </a:endParaRPr>
            </a:p>
          </p:txBody>
        </p:sp>
        <p:sp>
          <p:nvSpPr>
            <p:cNvPr id="10" name="Ellipse 9"/>
            <p:cNvSpPr/>
            <p:nvPr/>
          </p:nvSpPr>
          <p:spPr bwMode="auto">
            <a:xfrm>
              <a:off x="1371600" y="3124200"/>
              <a:ext cx="76200" cy="762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Trebuchet MS" pitchFamily="34" charset="0"/>
                <a:cs typeface="Arial" charset="0"/>
              </a:endParaRPr>
            </a:p>
          </p:txBody>
        </p:sp>
        <p:sp>
          <p:nvSpPr>
            <p:cNvPr id="11" name="Ellipse 10"/>
            <p:cNvSpPr/>
            <p:nvPr/>
          </p:nvSpPr>
          <p:spPr bwMode="auto">
            <a:xfrm>
              <a:off x="1219200" y="3048000"/>
              <a:ext cx="76200" cy="762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Trebuchet MS" pitchFamily="34" charset="0"/>
                <a:cs typeface="Arial" charset="0"/>
              </a:endParaRPr>
            </a:p>
          </p:txBody>
        </p:sp>
      </p:grpSp>
      <p:cxnSp>
        <p:nvCxnSpPr>
          <p:cNvPr id="14" name="Gerade Verbindung 13"/>
          <p:cNvCxnSpPr/>
          <p:nvPr/>
        </p:nvCxnSpPr>
        <p:spPr bwMode="auto">
          <a:xfrm rot="5400000">
            <a:off x="1219994" y="2723296"/>
            <a:ext cx="1219200" cy="1588"/>
          </a:xfrm>
          <a:prstGeom prst="line">
            <a:avLst/>
          </a:prstGeom>
          <a:noFill/>
          <a:ln w="38100" cap="flat" cmpd="sng" algn="ctr">
            <a:solidFill>
              <a:schemeClr val="tx1"/>
            </a:solidFill>
            <a:prstDash val="sysDash"/>
            <a:round/>
            <a:headEnd type="none" w="med" len="med"/>
            <a:tailEnd type="none" w="med" len="med"/>
          </a:ln>
          <a:effectLst/>
        </p:spPr>
      </p:cxnSp>
      <p:cxnSp>
        <p:nvCxnSpPr>
          <p:cNvPr id="16" name="Gerade Verbindung 15"/>
          <p:cNvCxnSpPr/>
          <p:nvPr/>
        </p:nvCxnSpPr>
        <p:spPr bwMode="auto">
          <a:xfrm rot="5400000">
            <a:off x="1677194" y="2723296"/>
            <a:ext cx="1219200" cy="1588"/>
          </a:xfrm>
          <a:prstGeom prst="line">
            <a:avLst/>
          </a:prstGeom>
          <a:noFill/>
          <a:ln w="38100" cap="flat" cmpd="sng" algn="ctr">
            <a:solidFill>
              <a:schemeClr val="tx1"/>
            </a:solidFill>
            <a:prstDash val="sysDash"/>
            <a:round/>
            <a:headEnd type="none" w="med" len="med"/>
            <a:tailEnd type="none" w="med" len="med"/>
          </a:ln>
          <a:effectLst/>
        </p:spPr>
      </p:cxnSp>
      <p:cxnSp>
        <p:nvCxnSpPr>
          <p:cNvPr id="22" name="Gerade Verbindung 21"/>
          <p:cNvCxnSpPr/>
          <p:nvPr/>
        </p:nvCxnSpPr>
        <p:spPr bwMode="auto">
          <a:xfrm>
            <a:off x="1905000" y="2647890"/>
            <a:ext cx="4191000" cy="1588"/>
          </a:xfrm>
          <a:prstGeom prst="line">
            <a:avLst/>
          </a:prstGeom>
          <a:noFill/>
          <a:ln w="9525" cap="flat" cmpd="sng" algn="ctr">
            <a:noFill/>
            <a:prstDash val="solid"/>
            <a:round/>
            <a:headEnd type="none" w="med" len="med"/>
            <a:tailEnd type="none" w="med" len="med"/>
          </a:ln>
          <a:effectLst/>
        </p:spPr>
      </p:cxnSp>
      <p:cxnSp>
        <p:nvCxnSpPr>
          <p:cNvPr id="24" name="Gerade Verbindung 23"/>
          <p:cNvCxnSpPr/>
          <p:nvPr/>
        </p:nvCxnSpPr>
        <p:spPr bwMode="auto">
          <a:xfrm flipV="1">
            <a:off x="1665514" y="2647890"/>
            <a:ext cx="4354286" cy="34834"/>
          </a:xfrm>
          <a:prstGeom prst="line">
            <a:avLst/>
          </a:prstGeom>
          <a:noFill/>
          <a:ln w="9525" cap="flat" cmpd="sng" algn="ctr">
            <a:solidFill>
              <a:schemeClr val="accent2"/>
            </a:solidFill>
            <a:prstDash val="solid"/>
            <a:round/>
            <a:headEnd type="none" w="med" len="med"/>
            <a:tailEnd type="none" w="med" len="med"/>
          </a:ln>
          <a:effectLst/>
        </p:spPr>
      </p:cxnSp>
      <p:grpSp>
        <p:nvGrpSpPr>
          <p:cNvPr id="5" name="Gruppieren 47"/>
          <p:cNvGrpSpPr/>
          <p:nvPr/>
        </p:nvGrpSpPr>
        <p:grpSpPr>
          <a:xfrm rot="303359">
            <a:off x="6272569" y="1906553"/>
            <a:ext cx="1296194" cy="1219994"/>
            <a:chOff x="4418806" y="2667000"/>
            <a:chExt cx="1296194" cy="1219994"/>
          </a:xfrm>
        </p:grpSpPr>
        <p:cxnSp>
          <p:nvCxnSpPr>
            <p:cNvPr id="26" name="Gerade Verbindung 25"/>
            <p:cNvCxnSpPr/>
            <p:nvPr/>
          </p:nvCxnSpPr>
          <p:spPr bwMode="auto">
            <a:xfrm rot="5400000">
              <a:off x="4267200" y="3733800"/>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29" name="Gerade Verbindung 28"/>
            <p:cNvCxnSpPr/>
            <p:nvPr/>
          </p:nvCxnSpPr>
          <p:spPr bwMode="auto">
            <a:xfrm rot="5400000">
              <a:off x="4267994" y="2818606"/>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30" name="Gerade Verbindung 29"/>
            <p:cNvCxnSpPr/>
            <p:nvPr/>
          </p:nvCxnSpPr>
          <p:spPr bwMode="auto">
            <a:xfrm rot="5400000">
              <a:off x="4419600" y="3733800"/>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31" name="Gerade Verbindung 30"/>
            <p:cNvCxnSpPr/>
            <p:nvPr/>
          </p:nvCxnSpPr>
          <p:spPr bwMode="auto">
            <a:xfrm rot="5400000">
              <a:off x="4420394" y="2818606"/>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32" name="Gerade Verbindung 31"/>
            <p:cNvCxnSpPr/>
            <p:nvPr/>
          </p:nvCxnSpPr>
          <p:spPr bwMode="auto">
            <a:xfrm rot="5400000">
              <a:off x="4646612" y="3733800"/>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33" name="Gerade Verbindung 32"/>
            <p:cNvCxnSpPr/>
            <p:nvPr/>
          </p:nvCxnSpPr>
          <p:spPr bwMode="auto">
            <a:xfrm rot="5400000">
              <a:off x="4647406" y="2818606"/>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34" name="Gerade Verbindung 33"/>
            <p:cNvCxnSpPr/>
            <p:nvPr/>
          </p:nvCxnSpPr>
          <p:spPr bwMode="auto">
            <a:xfrm rot="5400000">
              <a:off x="4799012" y="3733800"/>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35" name="Gerade Verbindung 34"/>
            <p:cNvCxnSpPr/>
            <p:nvPr/>
          </p:nvCxnSpPr>
          <p:spPr bwMode="auto">
            <a:xfrm rot="5400000">
              <a:off x="4799806" y="2818606"/>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36" name="Gerade Verbindung 35"/>
            <p:cNvCxnSpPr/>
            <p:nvPr/>
          </p:nvCxnSpPr>
          <p:spPr bwMode="auto">
            <a:xfrm rot="5400000">
              <a:off x="5029994" y="3733800"/>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37" name="Gerade Verbindung 36"/>
            <p:cNvCxnSpPr/>
            <p:nvPr/>
          </p:nvCxnSpPr>
          <p:spPr bwMode="auto">
            <a:xfrm rot="5400000">
              <a:off x="5030788" y="2818606"/>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38" name="Gerade Verbindung 37"/>
            <p:cNvCxnSpPr/>
            <p:nvPr/>
          </p:nvCxnSpPr>
          <p:spPr bwMode="auto">
            <a:xfrm rot="5400000">
              <a:off x="5182394" y="3733800"/>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39" name="Gerade Verbindung 38"/>
            <p:cNvCxnSpPr/>
            <p:nvPr/>
          </p:nvCxnSpPr>
          <p:spPr bwMode="auto">
            <a:xfrm rot="5400000">
              <a:off x="5183188" y="2818606"/>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40" name="Gerade Verbindung 39"/>
            <p:cNvCxnSpPr/>
            <p:nvPr/>
          </p:nvCxnSpPr>
          <p:spPr bwMode="auto">
            <a:xfrm rot="5400000">
              <a:off x="5408612" y="3733800"/>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41" name="Gerade Verbindung 40"/>
            <p:cNvCxnSpPr/>
            <p:nvPr/>
          </p:nvCxnSpPr>
          <p:spPr bwMode="auto">
            <a:xfrm rot="5400000">
              <a:off x="5409406" y="2818606"/>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rot="5400000">
              <a:off x="5561012" y="3733800"/>
              <a:ext cx="304800" cy="1588"/>
            </a:xfrm>
            <a:prstGeom prst="line">
              <a:avLst/>
            </a:prstGeom>
            <a:noFill/>
            <a:ln w="38100" cap="flat" cmpd="sng" algn="ctr">
              <a:solidFill>
                <a:schemeClr val="tx1"/>
              </a:solidFill>
              <a:prstDash val="solid"/>
              <a:round/>
              <a:headEnd type="none" w="med" len="med"/>
              <a:tailEnd type="none" w="med" len="med"/>
            </a:ln>
            <a:effectLst/>
          </p:spPr>
        </p:cxnSp>
        <p:cxnSp>
          <p:nvCxnSpPr>
            <p:cNvPr id="43" name="Gerade Verbindung 42"/>
            <p:cNvCxnSpPr/>
            <p:nvPr/>
          </p:nvCxnSpPr>
          <p:spPr bwMode="auto">
            <a:xfrm rot="5400000">
              <a:off x="5561806" y="2818606"/>
              <a:ext cx="304800" cy="1588"/>
            </a:xfrm>
            <a:prstGeom prst="line">
              <a:avLst/>
            </a:prstGeom>
            <a:noFill/>
            <a:ln w="38100" cap="flat" cmpd="sng" algn="ctr">
              <a:solidFill>
                <a:schemeClr val="tx1"/>
              </a:solidFill>
              <a:prstDash val="solid"/>
              <a:round/>
              <a:headEnd type="none" w="med" len="med"/>
              <a:tailEnd type="none" w="med" len="med"/>
            </a:ln>
            <a:effectLst/>
          </p:spPr>
        </p:cxnSp>
      </p:grpSp>
      <p:sp>
        <p:nvSpPr>
          <p:cNvPr id="50" name="Freihandform 49"/>
          <p:cNvSpPr/>
          <p:nvPr/>
        </p:nvSpPr>
        <p:spPr bwMode="auto">
          <a:xfrm>
            <a:off x="6017623" y="2303901"/>
            <a:ext cx="759823" cy="326572"/>
          </a:xfrm>
          <a:custGeom>
            <a:avLst/>
            <a:gdLst>
              <a:gd name="connsiteX0" fmla="*/ 0 w 759823"/>
              <a:gd name="connsiteY0" fmla="*/ 326572 h 326572"/>
              <a:gd name="connsiteX1" fmla="*/ 574766 w 759823"/>
              <a:gd name="connsiteY1" fmla="*/ 313509 h 326572"/>
              <a:gd name="connsiteX2" fmla="*/ 705394 w 759823"/>
              <a:gd name="connsiteY2" fmla="*/ 261258 h 326572"/>
              <a:gd name="connsiteX3" fmla="*/ 731520 w 759823"/>
              <a:gd name="connsiteY3" fmla="*/ 156755 h 326572"/>
              <a:gd name="connsiteX4" fmla="*/ 535577 w 759823"/>
              <a:gd name="connsiteY4" fmla="*/ 78378 h 326572"/>
              <a:gd name="connsiteX5" fmla="*/ 91440 w 759823"/>
              <a:gd name="connsiteY5" fmla="*/ 0 h 32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823" h="326572">
                <a:moveTo>
                  <a:pt x="0" y="326572"/>
                </a:moveTo>
                <a:cubicBezTo>
                  <a:pt x="228600" y="325483"/>
                  <a:pt x="457200" y="324395"/>
                  <a:pt x="574766" y="313509"/>
                </a:cubicBezTo>
                <a:cubicBezTo>
                  <a:pt x="692332" y="302623"/>
                  <a:pt x="679268" y="287384"/>
                  <a:pt x="705394" y="261258"/>
                </a:cubicBezTo>
                <a:cubicBezTo>
                  <a:pt x="731520" y="235132"/>
                  <a:pt x="759823" y="187235"/>
                  <a:pt x="731520" y="156755"/>
                </a:cubicBezTo>
                <a:cubicBezTo>
                  <a:pt x="703217" y="126275"/>
                  <a:pt x="642257" y="104504"/>
                  <a:pt x="535577" y="78378"/>
                </a:cubicBezTo>
                <a:cubicBezTo>
                  <a:pt x="428897" y="52252"/>
                  <a:pt x="260168" y="26126"/>
                  <a:pt x="91440" y="0"/>
                </a:cubicBezTo>
              </a:path>
            </a:pathLst>
          </a:cu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smtClean="0">
              <a:ln>
                <a:noFill/>
              </a:ln>
              <a:solidFill>
                <a:schemeClr val="accent2"/>
              </a:solidFill>
              <a:effectLst/>
              <a:latin typeface="Trebuchet MS" pitchFamily="34" charset="0"/>
              <a:cs typeface="Arial" charset="0"/>
            </a:endParaRPr>
          </a:p>
        </p:txBody>
      </p:sp>
      <p:sp>
        <p:nvSpPr>
          <p:cNvPr id="55" name="Freihandform 54"/>
          <p:cNvSpPr/>
          <p:nvPr/>
        </p:nvSpPr>
        <p:spPr bwMode="auto">
          <a:xfrm>
            <a:off x="6096000" y="2266890"/>
            <a:ext cx="1066800" cy="363583"/>
          </a:xfrm>
          <a:custGeom>
            <a:avLst/>
            <a:gdLst>
              <a:gd name="connsiteX0" fmla="*/ 0 w 759823"/>
              <a:gd name="connsiteY0" fmla="*/ 326572 h 326572"/>
              <a:gd name="connsiteX1" fmla="*/ 574766 w 759823"/>
              <a:gd name="connsiteY1" fmla="*/ 313509 h 326572"/>
              <a:gd name="connsiteX2" fmla="*/ 705394 w 759823"/>
              <a:gd name="connsiteY2" fmla="*/ 261258 h 326572"/>
              <a:gd name="connsiteX3" fmla="*/ 731520 w 759823"/>
              <a:gd name="connsiteY3" fmla="*/ 156755 h 326572"/>
              <a:gd name="connsiteX4" fmla="*/ 535577 w 759823"/>
              <a:gd name="connsiteY4" fmla="*/ 78378 h 326572"/>
              <a:gd name="connsiteX5" fmla="*/ 91440 w 759823"/>
              <a:gd name="connsiteY5" fmla="*/ 0 h 32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823" h="326572">
                <a:moveTo>
                  <a:pt x="0" y="326572"/>
                </a:moveTo>
                <a:cubicBezTo>
                  <a:pt x="228600" y="325483"/>
                  <a:pt x="457200" y="324395"/>
                  <a:pt x="574766" y="313509"/>
                </a:cubicBezTo>
                <a:cubicBezTo>
                  <a:pt x="692332" y="302623"/>
                  <a:pt x="679268" y="287384"/>
                  <a:pt x="705394" y="261258"/>
                </a:cubicBezTo>
                <a:cubicBezTo>
                  <a:pt x="731520" y="235132"/>
                  <a:pt x="759823" y="187235"/>
                  <a:pt x="731520" y="156755"/>
                </a:cubicBezTo>
                <a:cubicBezTo>
                  <a:pt x="703217" y="126275"/>
                  <a:pt x="642257" y="104504"/>
                  <a:pt x="535577" y="78378"/>
                </a:cubicBezTo>
                <a:cubicBezTo>
                  <a:pt x="428897" y="52252"/>
                  <a:pt x="260168" y="26126"/>
                  <a:pt x="91440" y="0"/>
                </a:cubicBezTo>
              </a:path>
            </a:pathLst>
          </a:cu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smtClean="0">
              <a:ln>
                <a:noFill/>
              </a:ln>
              <a:solidFill>
                <a:schemeClr val="accent2"/>
              </a:solidFill>
              <a:effectLst/>
              <a:latin typeface="Trebuchet MS" pitchFamily="34" charset="0"/>
              <a:cs typeface="Arial" charset="0"/>
            </a:endParaRPr>
          </a:p>
        </p:txBody>
      </p:sp>
      <p:grpSp>
        <p:nvGrpSpPr>
          <p:cNvPr id="6" name="Gruppieren 56"/>
          <p:cNvGrpSpPr/>
          <p:nvPr/>
        </p:nvGrpSpPr>
        <p:grpSpPr>
          <a:xfrm>
            <a:off x="1600200" y="3345358"/>
            <a:ext cx="879225" cy="369332"/>
            <a:chOff x="1447800" y="2133600"/>
            <a:chExt cx="879225" cy="369332"/>
          </a:xfrm>
        </p:grpSpPr>
        <p:cxnSp>
          <p:nvCxnSpPr>
            <p:cNvPr id="58" name="Gerade Verbindung mit Pfeil 57"/>
            <p:cNvCxnSpPr/>
            <p:nvPr/>
          </p:nvCxnSpPr>
          <p:spPr bwMode="auto">
            <a:xfrm>
              <a:off x="1676400" y="2362200"/>
              <a:ext cx="457200" cy="1588"/>
            </a:xfrm>
            <a:prstGeom prst="straightConnector1">
              <a:avLst/>
            </a:prstGeom>
            <a:noFill/>
            <a:ln w="25400" cap="flat" cmpd="sng" algn="ctr">
              <a:solidFill>
                <a:schemeClr val="tx1"/>
              </a:solidFill>
              <a:prstDash val="solid"/>
              <a:round/>
              <a:headEnd type="arrow" w="med" len="med"/>
              <a:tailEnd type="arrow"/>
            </a:ln>
            <a:effectLst/>
          </p:spPr>
        </p:cxnSp>
        <p:sp>
          <p:nvSpPr>
            <p:cNvPr id="59" name="Textfeld 58"/>
            <p:cNvSpPr txBox="1"/>
            <p:nvPr/>
          </p:nvSpPr>
          <p:spPr>
            <a:xfrm>
              <a:off x="1447800" y="2133600"/>
              <a:ext cx="319318" cy="369332"/>
            </a:xfrm>
            <a:prstGeom prst="rect">
              <a:avLst/>
            </a:prstGeom>
            <a:noFill/>
          </p:spPr>
          <p:txBody>
            <a:bodyPr wrap="none" rtlCol="0">
              <a:spAutoFit/>
            </a:bodyPr>
            <a:lstStyle/>
            <a:p>
              <a:r>
                <a:rPr lang="en-US" sz="1800" dirty="0" smtClean="0"/>
                <a:t>+</a:t>
              </a:r>
              <a:endParaRPr lang="en-US" sz="1800" dirty="0"/>
            </a:p>
          </p:txBody>
        </p:sp>
        <p:sp>
          <p:nvSpPr>
            <p:cNvPr id="60" name="Textfeld 59"/>
            <p:cNvSpPr txBox="1"/>
            <p:nvPr/>
          </p:nvSpPr>
          <p:spPr>
            <a:xfrm>
              <a:off x="2057400" y="2133600"/>
              <a:ext cx="269625" cy="369332"/>
            </a:xfrm>
            <a:prstGeom prst="rect">
              <a:avLst/>
            </a:prstGeom>
            <a:noFill/>
          </p:spPr>
          <p:txBody>
            <a:bodyPr wrap="none" rtlCol="0">
              <a:spAutoFit/>
            </a:bodyPr>
            <a:lstStyle/>
            <a:p>
              <a:r>
                <a:rPr lang="en-US" sz="1800" dirty="0" smtClean="0"/>
                <a:t>-</a:t>
              </a:r>
              <a:endParaRPr lang="en-US" sz="1800" dirty="0"/>
            </a:p>
          </p:txBody>
        </p:sp>
      </p:grpSp>
      <p:cxnSp>
        <p:nvCxnSpPr>
          <p:cNvPr id="61" name="Gerade Verbindung 60"/>
          <p:cNvCxnSpPr/>
          <p:nvPr/>
        </p:nvCxnSpPr>
        <p:spPr bwMode="auto">
          <a:xfrm>
            <a:off x="2007326" y="1694301"/>
            <a:ext cx="4125686" cy="609600"/>
          </a:xfrm>
          <a:prstGeom prst="line">
            <a:avLst/>
          </a:prstGeom>
          <a:noFill/>
          <a:ln w="9525" cap="flat" cmpd="sng" algn="ctr">
            <a:solidFill>
              <a:schemeClr val="accent2"/>
            </a:solidFill>
            <a:prstDash val="solid"/>
            <a:round/>
            <a:headEnd type="none" w="med" len="med"/>
            <a:tailEnd type="none" w="med" len="med"/>
          </a:ln>
          <a:effectLst/>
        </p:spPr>
      </p:cxnSp>
      <p:cxnSp>
        <p:nvCxnSpPr>
          <p:cNvPr id="63" name="Gerade Verbindung 62"/>
          <p:cNvCxnSpPr/>
          <p:nvPr/>
        </p:nvCxnSpPr>
        <p:spPr bwMode="auto">
          <a:xfrm>
            <a:off x="2057400" y="1657290"/>
            <a:ext cx="4125686" cy="609600"/>
          </a:xfrm>
          <a:prstGeom prst="line">
            <a:avLst/>
          </a:prstGeom>
          <a:noFill/>
          <a:ln w="9525" cap="flat" cmpd="sng" algn="ctr">
            <a:solidFill>
              <a:schemeClr val="accent2"/>
            </a:solidFill>
            <a:prstDash val="solid"/>
            <a:round/>
            <a:headEnd type="none" w="med" len="med"/>
            <a:tailEnd type="none" w="med" len="med"/>
          </a:ln>
          <a:effectLst/>
        </p:spPr>
      </p:cxnSp>
      <p:cxnSp>
        <p:nvCxnSpPr>
          <p:cNvPr id="64" name="Gerade Verbindung 63"/>
          <p:cNvCxnSpPr/>
          <p:nvPr/>
        </p:nvCxnSpPr>
        <p:spPr bwMode="auto">
          <a:xfrm rot="5400000">
            <a:off x="1790700" y="1619190"/>
            <a:ext cx="457200" cy="76200"/>
          </a:xfrm>
          <a:prstGeom prst="line">
            <a:avLst/>
          </a:prstGeom>
          <a:noFill/>
          <a:ln w="50800" cap="flat" cmpd="sng" algn="ctr">
            <a:solidFill>
              <a:schemeClr val="tx1"/>
            </a:solidFill>
            <a:prstDash val="solid"/>
            <a:round/>
            <a:headEnd type="none" w="med" len="med"/>
            <a:tailEnd type="none" w="med" len="med"/>
          </a:ln>
          <a:effectLst/>
        </p:spPr>
      </p:cxnSp>
      <p:sp>
        <p:nvSpPr>
          <p:cNvPr id="68" name="Textfeld 67"/>
          <p:cNvSpPr txBox="1"/>
          <p:nvPr/>
        </p:nvSpPr>
        <p:spPr>
          <a:xfrm>
            <a:off x="6096000" y="3409890"/>
            <a:ext cx="1444626" cy="400110"/>
          </a:xfrm>
          <a:prstGeom prst="rect">
            <a:avLst/>
          </a:prstGeom>
          <a:noFill/>
        </p:spPr>
        <p:txBody>
          <a:bodyPr wrap="none" rtlCol="0">
            <a:spAutoFit/>
          </a:bodyPr>
          <a:lstStyle/>
          <a:p>
            <a:r>
              <a:rPr lang="en-US" sz="2000" dirty="0" err="1" smtClean="0">
                <a:solidFill>
                  <a:schemeClr val="accent2"/>
                </a:solidFill>
              </a:rPr>
              <a:t>Reflectron</a:t>
            </a:r>
            <a:endParaRPr lang="en-US" sz="2000" dirty="0">
              <a:solidFill>
                <a:schemeClr val="accent2"/>
              </a:solidFill>
            </a:endParaRPr>
          </a:p>
        </p:txBody>
      </p:sp>
      <p:sp>
        <p:nvSpPr>
          <p:cNvPr id="69" name="Textfeld 68"/>
          <p:cNvSpPr txBox="1"/>
          <p:nvPr/>
        </p:nvSpPr>
        <p:spPr>
          <a:xfrm>
            <a:off x="3561309" y="2190690"/>
            <a:ext cx="1388522" cy="400110"/>
          </a:xfrm>
          <a:prstGeom prst="rect">
            <a:avLst/>
          </a:prstGeom>
          <a:noFill/>
        </p:spPr>
        <p:txBody>
          <a:bodyPr wrap="none" rtlCol="0">
            <a:spAutoFit/>
          </a:bodyPr>
          <a:lstStyle/>
          <a:p>
            <a:r>
              <a:rPr lang="en-US" sz="2000" dirty="0" smtClean="0">
                <a:solidFill>
                  <a:schemeClr val="accent2"/>
                </a:solidFill>
              </a:rPr>
              <a:t>Drift zone</a:t>
            </a:r>
            <a:endParaRPr lang="en-US" sz="2000" dirty="0">
              <a:solidFill>
                <a:schemeClr val="accent2"/>
              </a:solidFill>
            </a:endParaRPr>
          </a:p>
        </p:txBody>
      </p:sp>
      <p:sp>
        <p:nvSpPr>
          <p:cNvPr id="70" name="Textfeld 69"/>
          <p:cNvSpPr txBox="1"/>
          <p:nvPr/>
        </p:nvSpPr>
        <p:spPr>
          <a:xfrm>
            <a:off x="1447800" y="971490"/>
            <a:ext cx="1233030" cy="400110"/>
          </a:xfrm>
          <a:prstGeom prst="rect">
            <a:avLst/>
          </a:prstGeom>
          <a:noFill/>
        </p:spPr>
        <p:txBody>
          <a:bodyPr wrap="none" rtlCol="0">
            <a:spAutoFit/>
          </a:bodyPr>
          <a:lstStyle/>
          <a:p>
            <a:r>
              <a:rPr lang="en-US" sz="2000" dirty="0" smtClean="0">
                <a:solidFill>
                  <a:schemeClr val="accent2"/>
                </a:solidFill>
              </a:rPr>
              <a:t>Detector</a:t>
            </a:r>
            <a:endParaRPr lang="en-US" sz="2000" dirty="0">
              <a:solidFill>
                <a:schemeClr val="accent2"/>
              </a:solidFill>
            </a:endParaRPr>
          </a:p>
        </p:txBody>
      </p:sp>
      <p:grpSp>
        <p:nvGrpSpPr>
          <p:cNvPr id="12" name="Gruppieren 76"/>
          <p:cNvGrpSpPr/>
          <p:nvPr/>
        </p:nvGrpSpPr>
        <p:grpSpPr>
          <a:xfrm>
            <a:off x="6172200" y="1581090"/>
            <a:ext cx="471718" cy="369332"/>
            <a:chOff x="6172200" y="1581090"/>
            <a:chExt cx="471718" cy="369332"/>
          </a:xfrm>
        </p:grpSpPr>
        <p:sp>
          <p:nvSpPr>
            <p:cNvPr id="73" name="Textfeld 72"/>
            <p:cNvSpPr txBox="1"/>
            <p:nvPr/>
          </p:nvSpPr>
          <p:spPr>
            <a:xfrm>
              <a:off x="6324600" y="1581090"/>
              <a:ext cx="319318" cy="369332"/>
            </a:xfrm>
            <a:prstGeom prst="rect">
              <a:avLst/>
            </a:prstGeom>
            <a:noFill/>
          </p:spPr>
          <p:txBody>
            <a:bodyPr wrap="none" rtlCol="0">
              <a:spAutoFit/>
            </a:bodyPr>
            <a:lstStyle/>
            <a:p>
              <a:r>
                <a:rPr lang="en-US" sz="1800" dirty="0" smtClean="0"/>
                <a:t>+</a:t>
              </a:r>
              <a:endParaRPr lang="en-US" sz="1800" dirty="0"/>
            </a:p>
          </p:txBody>
        </p:sp>
        <p:sp>
          <p:nvSpPr>
            <p:cNvPr id="74" name="Textfeld 73"/>
            <p:cNvSpPr txBox="1"/>
            <p:nvPr/>
          </p:nvSpPr>
          <p:spPr>
            <a:xfrm>
              <a:off x="6172200" y="1581090"/>
              <a:ext cx="269625" cy="369332"/>
            </a:xfrm>
            <a:prstGeom prst="rect">
              <a:avLst/>
            </a:prstGeom>
            <a:noFill/>
          </p:spPr>
          <p:txBody>
            <a:bodyPr wrap="none" rtlCol="0">
              <a:spAutoFit/>
            </a:bodyPr>
            <a:lstStyle/>
            <a:p>
              <a:r>
                <a:rPr lang="en-US" sz="1800" dirty="0" smtClean="0"/>
                <a:t>-</a:t>
              </a:r>
              <a:endParaRPr lang="en-US" sz="1800" dirty="0"/>
            </a:p>
          </p:txBody>
        </p:sp>
      </p:grpSp>
      <p:grpSp>
        <p:nvGrpSpPr>
          <p:cNvPr id="13" name="Gruppieren 77"/>
          <p:cNvGrpSpPr/>
          <p:nvPr/>
        </p:nvGrpSpPr>
        <p:grpSpPr>
          <a:xfrm>
            <a:off x="6553200" y="1600200"/>
            <a:ext cx="471718" cy="369332"/>
            <a:chOff x="6172200" y="1581090"/>
            <a:chExt cx="471718" cy="369332"/>
          </a:xfrm>
        </p:grpSpPr>
        <p:sp>
          <p:nvSpPr>
            <p:cNvPr id="79" name="Textfeld 78"/>
            <p:cNvSpPr txBox="1"/>
            <p:nvPr/>
          </p:nvSpPr>
          <p:spPr>
            <a:xfrm>
              <a:off x="6324600" y="1581090"/>
              <a:ext cx="319318" cy="369332"/>
            </a:xfrm>
            <a:prstGeom prst="rect">
              <a:avLst/>
            </a:prstGeom>
            <a:noFill/>
          </p:spPr>
          <p:txBody>
            <a:bodyPr wrap="none" rtlCol="0">
              <a:spAutoFit/>
            </a:bodyPr>
            <a:lstStyle/>
            <a:p>
              <a:r>
                <a:rPr lang="en-US" sz="1800" dirty="0" smtClean="0"/>
                <a:t>+</a:t>
              </a:r>
              <a:endParaRPr lang="en-US" sz="1800" dirty="0"/>
            </a:p>
          </p:txBody>
        </p:sp>
        <p:sp>
          <p:nvSpPr>
            <p:cNvPr id="80" name="Textfeld 79"/>
            <p:cNvSpPr txBox="1"/>
            <p:nvPr/>
          </p:nvSpPr>
          <p:spPr>
            <a:xfrm>
              <a:off x="6172200" y="1581090"/>
              <a:ext cx="269625" cy="369332"/>
            </a:xfrm>
            <a:prstGeom prst="rect">
              <a:avLst/>
            </a:prstGeom>
            <a:noFill/>
          </p:spPr>
          <p:txBody>
            <a:bodyPr wrap="none" rtlCol="0">
              <a:spAutoFit/>
            </a:bodyPr>
            <a:lstStyle/>
            <a:p>
              <a:r>
                <a:rPr lang="en-US" sz="1800" dirty="0" smtClean="0"/>
                <a:t>-</a:t>
              </a:r>
              <a:endParaRPr lang="en-US" sz="1800" dirty="0"/>
            </a:p>
          </p:txBody>
        </p:sp>
      </p:grpSp>
      <p:grpSp>
        <p:nvGrpSpPr>
          <p:cNvPr id="15" name="Gruppieren 80"/>
          <p:cNvGrpSpPr/>
          <p:nvPr/>
        </p:nvGrpSpPr>
        <p:grpSpPr>
          <a:xfrm>
            <a:off x="6947263" y="1639389"/>
            <a:ext cx="471718" cy="369332"/>
            <a:chOff x="6172200" y="1581090"/>
            <a:chExt cx="471718" cy="369332"/>
          </a:xfrm>
        </p:grpSpPr>
        <p:sp>
          <p:nvSpPr>
            <p:cNvPr id="82" name="Textfeld 81"/>
            <p:cNvSpPr txBox="1"/>
            <p:nvPr/>
          </p:nvSpPr>
          <p:spPr>
            <a:xfrm>
              <a:off x="6324600" y="1581090"/>
              <a:ext cx="319318" cy="369332"/>
            </a:xfrm>
            <a:prstGeom prst="rect">
              <a:avLst/>
            </a:prstGeom>
            <a:noFill/>
          </p:spPr>
          <p:txBody>
            <a:bodyPr wrap="none" rtlCol="0">
              <a:spAutoFit/>
            </a:bodyPr>
            <a:lstStyle/>
            <a:p>
              <a:r>
                <a:rPr lang="en-US" sz="1800" dirty="0" smtClean="0"/>
                <a:t>+</a:t>
              </a:r>
              <a:endParaRPr lang="en-US" sz="1800" dirty="0"/>
            </a:p>
          </p:txBody>
        </p:sp>
        <p:sp>
          <p:nvSpPr>
            <p:cNvPr id="83" name="Textfeld 82"/>
            <p:cNvSpPr txBox="1"/>
            <p:nvPr/>
          </p:nvSpPr>
          <p:spPr>
            <a:xfrm>
              <a:off x="6172200" y="1581090"/>
              <a:ext cx="269625" cy="369332"/>
            </a:xfrm>
            <a:prstGeom prst="rect">
              <a:avLst/>
            </a:prstGeom>
            <a:noFill/>
          </p:spPr>
          <p:txBody>
            <a:bodyPr wrap="none" rtlCol="0">
              <a:spAutoFit/>
            </a:bodyPr>
            <a:lstStyle/>
            <a:p>
              <a:r>
                <a:rPr lang="en-US" sz="1800" dirty="0" smtClean="0"/>
                <a:t>-</a:t>
              </a:r>
              <a:endParaRPr lang="en-US" sz="1800" dirty="0"/>
            </a:p>
          </p:txBody>
        </p:sp>
      </p:grpSp>
      <p:grpSp>
        <p:nvGrpSpPr>
          <p:cNvPr id="17" name="Gruppieren 83"/>
          <p:cNvGrpSpPr/>
          <p:nvPr/>
        </p:nvGrpSpPr>
        <p:grpSpPr>
          <a:xfrm>
            <a:off x="7315200" y="1676400"/>
            <a:ext cx="471718" cy="369332"/>
            <a:chOff x="6172200" y="1581090"/>
            <a:chExt cx="471718" cy="369332"/>
          </a:xfrm>
        </p:grpSpPr>
        <p:sp>
          <p:nvSpPr>
            <p:cNvPr id="85" name="Textfeld 84"/>
            <p:cNvSpPr txBox="1"/>
            <p:nvPr/>
          </p:nvSpPr>
          <p:spPr>
            <a:xfrm>
              <a:off x="6324600" y="1581090"/>
              <a:ext cx="319318" cy="369332"/>
            </a:xfrm>
            <a:prstGeom prst="rect">
              <a:avLst/>
            </a:prstGeom>
            <a:noFill/>
          </p:spPr>
          <p:txBody>
            <a:bodyPr wrap="none" rtlCol="0">
              <a:spAutoFit/>
            </a:bodyPr>
            <a:lstStyle/>
            <a:p>
              <a:r>
                <a:rPr lang="en-US" sz="1800" dirty="0" smtClean="0"/>
                <a:t>+</a:t>
              </a:r>
              <a:endParaRPr lang="en-US" sz="1800" dirty="0"/>
            </a:p>
          </p:txBody>
        </p:sp>
        <p:sp>
          <p:nvSpPr>
            <p:cNvPr id="86" name="Textfeld 85"/>
            <p:cNvSpPr txBox="1"/>
            <p:nvPr/>
          </p:nvSpPr>
          <p:spPr>
            <a:xfrm>
              <a:off x="6172200" y="1581090"/>
              <a:ext cx="269625" cy="369332"/>
            </a:xfrm>
            <a:prstGeom prst="rect">
              <a:avLst/>
            </a:prstGeom>
            <a:noFill/>
          </p:spPr>
          <p:txBody>
            <a:bodyPr wrap="none" rtlCol="0">
              <a:spAutoFit/>
            </a:bodyPr>
            <a:lstStyle/>
            <a:p>
              <a:r>
                <a:rPr lang="en-US" sz="1800" dirty="0" smtClean="0"/>
                <a:t>-</a:t>
              </a:r>
              <a:endParaRPr lang="en-US" sz="1800" dirty="0"/>
            </a:p>
          </p:txBody>
        </p:sp>
      </p:grpSp>
      <p:sp>
        <p:nvSpPr>
          <p:cNvPr id="87" name="Textfeld 86"/>
          <p:cNvSpPr txBox="1"/>
          <p:nvPr/>
        </p:nvSpPr>
        <p:spPr>
          <a:xfrm>
            <a:off x="1913039" y="3581400"/>
            <a:ext cx="449161" cy="400110"/>
          </a:xfrm>
          <a:prstGeom prst="rect">
            <a:avLst/>
          </a:prstGeom>
          <a:noFill/>
        </p:spPr>
        <p:txBody>
          <a:bodyPr wrap="none" rtlCol="0">
            <a:spAutoFit/>
          </a:bodyPr>
          <a:lstStyle/>
          <a:p>
            <a:r>
              <a:rPr lang="en-US" sz="2000" dirty="0" err="1" smtClean="0">
                <a:solidFill>
                  <a:schemeClr val="accent2"/>
                </a:solidFill>
              </a:rPr>
              <a:t>U</a:t>
            </a:r>
            <a:r>
              <a:rPr lang="en-US" sz="2000" baseline="-25000" dirty="0" err="1" smtClean="0">
                <a:solidFill>
                  <a:schemeClr val="accent2"/>
                </a:solidFill>
              </a:rPr>
              <a:t>a</a:t>
            </a:r>
            <a:endParaRPr lang="en-US" sz="2000" baseline="-25000" dirty="0">
              <a:solidFill>
                <a:schemeClr val="accent2"/>
              </a:solidFill>
            </a:endParaRPr>
          </a:p>
        </p:txBody>
      </p:sp>
      <p:sp>
        <p:nvSpPr>
          <p:cNvPr id="18" name="Slide Number Placeholder 17"/>
          <p:cNvSpPr>
            <a:spLocks noGrp="1"/>
          </p:cNvSpPr>
          <p:nvPr>
            <p:ph type="sldNum" sz="quarter" idx="10"/>
          </p:nvPr>
        </p:nvSpPr>
        <p:spPr/>
        <p:txBody>
          <a:bodyPr/>
          <a:lstStyle/>
          <a:p>
            <a:pPr>
              <a:defRPr/>
            </a:pPr>
            <a:fld id="{41B0E2A2-38C9-407E-9B30-D35E37AC93A0}" type="slidenum">
              <a:rPr lang="de-DE" smtClean="0"/>
              <a:pPr>
                <a:defRPr/>
              </a:pPr>
              <a:t>60</a:t>
            </a:fld>
            <a:endParaRPr lang="de-DE"/>
          </a:p>
        </p:txBody>
      </p:sp>
    </p:spTree>
    <p:extLst>
      <p:ext uri="{BB962C8B-B14F-4D97-AF65-F5344CB8AC3E}">
        <p14:creationId xmlns:p14="http://schemas.microsoft.com/office/powerpoint/2010/main" val="34123640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Mass Analyzer: Time of Flight</a:t>
            </a:r>
            <a:endParaRPr lang="en-US" dirty="0"/>
          </a:p>
        </p:txBody>
      </p:sp>
      <p:sp>
        <p:nvSpPr>
          <p:cNvPr id="3" name="Inhaltsplatzhalter 2"/>
          <p:cNvSpPr>
            <a:spLocks noGrp="1"/>
          </p:cNvSpPr>
          <p:nvPr>
            <p:ph idx="1"/>
          </p:nvPr>
        </p:nvSpPr>
        <p:spPr>
          <a:xfrm>
            <a:off x="539750" y="981075"/>
            <a:ext cx="8070850" cy="5327650"/>
          </a:xfrm>
        </p:spPr>
        <p:txBody>
          <a:bodyPr/>
          <a:lstStyle/>
          <a:p>
            <a:r>
              <a:rPr lang="en-US" sz="2400" dirty="0" smtClean="0"/>
              <a:t>Energy transferred to an ion with charge </a:t>
            </a:r>
            <a:r>
              <a:rPr lang="en-US" sz="2400" i="1" dirty="0" smtClean="0"/>
              <a:t>q</a:t>
            </a:r>
            <a:r>
              <a:rPr lang="en-US" sz="2400" dirty="0" smtClean="0"/>
              <a:t> accelerated by an electrostatic field with acceleration voltage </a:t>
            </a:r>
            <a:r>
              <a:rPr lang="en-US" sz="2400" i="1" dirty="0" err="1" smtClean="0">
                <a:latin typeface="Trebuchet MS"/>
              </a:rPr>
              <a:t>U</a:t>
            </a:r>
            <a:r>
              <a:rPr lang="en-US" sz="2400" i="1" baseline="-25000" dirty="0" err="1" smtClean="0">
                <a:latin typeface="Trebuchet MS"/>
              </a:rPr>
              <a:t>a</a:t>
            </a:r>
            <a:r>
              <a:rPr lang="en-US" sz="2400" dirty="0" smtClean="0"/>
              <a:t>:</a:t>
            </a:r>
          </a:p>
          <a:p>
            <a:pPr>
              <a:buNone/>
            </a:pPr>
            <a:r>
              <a:rPr lang="en-US" sz="2400" dirty="0" smtClean="0"/>
              <a:t>		</a:t>
            </a:r>
            <a:r>
              <a:rPr lang="en-US" sz="2400" i="1" dirty="0" err="1" smtClean="0">
                <a:latin typeface="Trebuchet MS"/>
              </a:rPr>
              <a:t>E</a:t>
            </a:r>
            <a:r>
              <a:rPr lang="en-US" sz="2400" baseline="-25000" dirty="0" err="1" smtClean="0">
                <a:latin typeface="Trebuchet MS"/>
              </a:rPr>
              <a:t>pot</a:t>
            </a:r>
            <a:r>
              <a:rPr lang="en-US" sz="2400" dirty="0" smtClean="0"/>
              <a:t> = </a:t>
            </a:r>
            <a:r>
              <a:rPr lang="en-US" sz="2400" i="1" dirty="0" err="1" smtClean="0"/>
              <a:t>q</a:t>
            </a:r>
            <a:r>
              <a:rPr lang="en-US" sz="2400" i="1" dirty="0" err="1" smtClean="0">
                <a:latin typeface="Trebuchet MS"/>
              </a:rPr>
              <a:t>U</a:t>
            </a:r>
            <a:r>
              <a:rPr lang="en-US" sz="2400" i="1" baseline="-25000" dirty="0" err="1" smtClean="0">
                <a:latin typeface="Trebuchet MS"/>
              </a:rPr>
              <a:t>a</a:t>
            </a:r>
            <a:endParaRPr lang="en-US" sz="2400" i="1" baseline="-25000" dirty="0" smtClean="0">
              <a:latin typeface="Trebuchet MS"/>
            </a:endParaRPr>
          </a:p>
          <a:p>
            <a:r>
              <a:rPr lang="en-US" sz="2400" dirty="0" smtClean="0"/>
              <a:t>This energy is obviously converted into kinetic energy as the ion accelerates:		</a:t>
            </a:r>
          </a:p>
          <a:p>
            <a:pPr>
              <a:buNone/>
            </a:pPr>
            <a:r>
              <a:rPr lang="en-US" sz="2400" dirty="0" smtClean="0"/>
              <a:t>		</a:t>
            </a:r>
            <a:r>
              <a:rPr lang="en-US" sz="2400" i="1" dirty="0" err="1" smtClean="0">
                <a:latin typeface="Trebuchet MS"/>
              </a:rPr>
              <a:t>E</a:t>
            </a:r>
            <a:r>
              <a:rPr lang="en-US" sz="2400" baseline="-25000" dirty="0" err="1" smtClean="0">
                <a:latin typeface="Trebuchet MS"/>
              </a:rPr>
              <a:t>kin</a:t>
            </a:r>
            <a:r>
              <a:rPr lang="en-US" sz="2400" dirty="0" smtClean="0"/>
              <a:t> = ½ </a:t>
            </a:r>
            <a:r>
              <a:rPr lang="en-US" sz="2400" i="1" dirty="0" smtClean="0"/>
              <a:t>mv</a:t>
            </a:r>
            <a:r>
              <a:rPr lang="en-US" sz="2400" dirty="0" smtClean="0"/>
              <a:t>² = </a:t>
            </a:r>
            <a:r>
              <a:rPr lang="en-US" sz="2400" i="1" dirty="0" err="1" smtClean="0"/>
              <a:t>q</a:t>
            </a:r>
            <a:r>
              <a:rPr lang="en-US" sz="2400" i="1" dirty="0" err="1" smtClean="0">
                <a:latin typeface="Trebuchet MS"/>
              </a:rPr>
              <a:t>U</a:t>
            </a:r>
            <a:r>
              <a:rPr lang="en-US" sz="2400" i="1" baseline="-25000" dirty="0" err="1" smtClean="0">
                <a:latin typeface="Trebuchet MS"/>
              </a:rPr>
              <a:t>a</a:t>
            </a:r>
            <a:endParaRPr lang="en-US" sz="2400" i="1" baseline="-25000" dirty="0" smtClean="0">
              <a:latin typeface="Trebuchet MS"/>
            </a:endParaRPr>
          </a:p>
          <a:p>
            <a:r>
              <a:rPr lang="en-US" sz="2400" dirty="0" smtClean="0"/>
              <a:t>For a given path length </a:t>
            </a:r>
            <a:r>
              <a:rPr lang="en-US" sz="2400" i="1" dirty="0" smtClean="0"/>
              <a:t>s</a:t>
            </a:r>
            <a:r>
              <a:rPr lang="en-US" sz="2400" dirty="0" smtClean="0"/>
              <a:t> from extraction to detector, the time of flight </a:t>
            </a:r>
            <a:r>
              <a:rPr lang="en-US" sz="2400" i="1" dirty="0" smtClean="0"/>
              <a:t>t</a:t>
            </a:r>
            <a:r>
              <a:rPr lang="en-US" sz="2400" dirty="0" smtClean="0"/>
              <a:t> is thus</a:t>
            </a:r>
          </a:p>
          <a:p>
            <a:pPr>
              <a:buNone/>
            </a:pPr>
            <a:r>
              <a:rPr lang="en-US" sz="2400" dirty="0" smtClean="0"/>
              <a:t>		</a:t>
            </a:r>
            <a:r>
              <a:rPr lang="en-US" sz="2400" i="1" dirty="0" smtClean="0"/>
              <a:t>t</a:t>
            </a:r>
            <a:r>
              <a:rPr lang="en-US" sz="2400" dirty="0" smtClean="0"/>
              <a:t> = </a:t>
            </a:r>
            <a:r>
              <a:rPr lang="en-US" sz="2400" i="1" dirty="0" smtClean="0"/>
              <a:t>s</a:t>
            </a:r>
            <a:r>
              <a:rPr lang="en-US" sz="2400" dirty="0" smtClean="0"/>
              <a:t> / </a:t>
            </a:r>
            <a:r>
              <a:rPr lang="en-US" sz="2400" i="1" dirty="0" smtClean="0"/>
              <a:t>v</a:t>
            </a:r>
          </a:p>
          <a:p>
            <a:r>
              <a:rPr lang="en-US" sz="2400" dirty="0" smtClean="0"/>
              <a:t>Time of flight for a given path length and acceleration voltage, which are instrument parameters, depends on the ion’s charge and mass only</a:t>
            </a:r>
          </a:p>
          <a:p>
            <a:pPr lvl="1"/>
            <a:endParaRPr lang="en-US" sz="2000" dirty="0" smtClean="0"/>
          </a:p>
          <a:p>
            <a:pPr>
              <a:buNone/>
            </a:pPr>
            <a:r>
              <a:rPr lang="en-US" sz="2400" dirty="0" smtClean="0"/>
              <a:t>		</a:t>
            </a:r>
          </a:p>
        </p:txBody>
      </p:sp>
      <p:sp>
        <p:nvSpPr>
          <p:cNvPr id="4" name="Slide Number Placeholder 3"/>
          <p:cNvSpPr>
            <a:spLocks noGrp="1"/>
          </p:cNvSpPr>
          <p:nvPr>
            <p:ph type="sldNum" sz="quarter" idx="10"/>
          </p:nvPr>
        </p:nvSpPr>
        <p:spPr/>
        <p:txBody>
          <a:bodyPr/>
          <a:lstStyle/>
          <a:p>
            <a:pPr>
              <a:defRPr/>
            </a:pPr>
            <a:fld id="{41B0E2A2-38C9-407E-9B30-D35E37AC93A0}" type="slidenum">
              <a:rPr lang="de-DE" smtClean="0"/>
              <a:pPr>
                <a:defRPr/>
              </a:pPr>
              <a:t>61</a:t>
            </a:fld>
            <a:endParaRPr lang="de-DE"/>
          </a:p>
        </p:txBody>
      </p:sp>
    </p:spTree>
    <p:extLst>
      <p:ext uri="{BB962C8B-B14F-4D97-AF65-F5344CB8AC3E}">
        <p14:creationId xmlns:p14="http://schemas.microsoft.com/office/powerpoint/2010/main" val="29783770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138"/>
          <p:cNvSpPr>
            <a:spLocks noChangeArrowheads="1"/>
          </p:cNvSpPr>
          <p:nvPr/>
        </p:nvSpPr>
        <p:spPr bwMode="auto">
          <a:xfrm rot="-5400000">
            <a:off x="3059907" y="1810544"/>
            <a:ext cx="360362" cy="4248150"/>
          </a:xfrm>
          <a:prstGeom prst="can">
            <a:avLst>
              <a:gd name="adj" fmla="val 53703"/>
            </a:avLst>
          </a:prstGeom>
          <a:solidFill>
            <a:schemeClr val="bg1"/>
          </a:solidFill>
          <a:ln w="19050">
            <a:solidFill>
              <a:srgbClr val="777777"/>
            </a:solidFill>
            <a:round/>
            <a:headEnd/>
            <a:tailEnd/>
          </a:ln>
        </p:spPr>
        <p:txBody>
          <a:bodyPr wrap="none" anchor="ctr"/>
          <a:lstStyle/>
          <a:p>
            <a:endParaRPr lang="en-US"/>
          </a:p>
        </p:txBody>
      </p:sp>
      <p:sp>
        <p:nvSpPr>
          <p:cNvPr id="16388" name="AutoShape 139"/>
          <p:cNvSpPr>
            <a:spLocks noChangeArrowheads="1"/>
          </p:cNvSpPr>
          <p:nvPr/>
        </p:nvSpPr>
        <p:spPr bwMode="auto">
          <a:xfrm rot="-5400000">
            <a:off x="3059907" y="2458244"/>
            <a:ext cx="360362" cy="4248150"/>
          </a:xfrm>
          <a:prstGeom prst="can">
            <a:avLst>
              <a:gd name="adj" fmla="val 53703"/>
            </a:avLst>
          </a:prstGeom>
          <a:solidFill>
            <a:schemeClr val="bg1"/>
          </a:solidFill>
          <a:ln w="19050">
            <a:solidFill>
              <a:srgbClr val="777777"/>
            </a:solidFill>
            <a:round/>
            <a:headEnd/>
            <a:tailEnd/>
          </a:ln>
        </p:spPr>
        <p:txBody>
          <a:bodyPr wrap="none" anchor="ctr"/>
          <a:lstStyle/>
          <a:p>
            <a:endParaRPr lang="en-US"/>
          </a:p>
        </p:txBody>
      </p:sp>
      <p:sp>
        <p:nvSpPr>
          <p:cNvPr id="16389" name="AutoShape 140"/>
          <p:cNvSpPr>
            <a:spLocks noChangeArrowheads="1"/>
          </p:cNvSpPr>
          <p:nvPr/>
        </p:nvSpPr>
        <p:spPr bwMode="auto">
          <a:xfrm rot="-5400000">
            <a:off x="3347244" y="1594644"/>
            <a:ext cx="360362" cy="4248150"/>
          </a:xfrm>
          <a:prstGeom prst="can">
            <a:avLst>
              <a:gd name="adj" fmla="val 53703"/>
            </a:avLst>
          </a:prstGeom>
          <a:solidFill>
            <a:schemeClr val="bg1"/>
          </a:solidFill>
          <a:ln w="19050">
            <a:solidFill>
              <a:srgbClr val="777777"/>
            </a:solidFill>
            <a:round/>
            <a:headEnd/>
            <a:tailEnd/>
          </a:ln>
        </p:spPr>
        <p:txBody>
          <a:bodyPr wrap="none" anchor="ctr"/>
          <a:lstStyle/>
          <a:p>
            <a:endParaRPr lang="en-US"/>
          </a:p>
        </p:txBody>
      </p:sp>
      <p:sp>
        <p:nvSpPr>
          <p:cNvPr id="301198" name="Freeform 142"/>
          <p:cNvSpPr>
            <a:spLocks/>
          </p:cNvSpPr>
          <p:nvPr/>
        </p:nvSpPr>
        <p:spPr bwMode="auto">
          <a:xfrm>
            <a:off x="1190625" y="3981450"/>
            <a:ext cx="4460875" cy="252413"/>
          </a:xfrm>
          <a:custGeom>
            <a:avLst/>
            <a:gdLst>
              <a:gd name="T0" fmla="*/ 0 w 2810"/>
              <a:gd name="T1" fmla="*/ 104 h 159"/>
              <a:gd name="T2" fmla="*/ 144 w 2810"/>
              <a:gd name="T3" fmla="*/ 8 h 159"/>
              <a:gd name="T4" fmla="*/ 360 w 2810"/>
              <a:gd name="T5" fmla="*/ 151 h 159"/>
              <a:gd name="T6" fmla="*/ 633 w 2810"/>
              <a:gd name="T7" fmla="*/ 14 h 159"/>
              <a:gd name="T8" fmla="*/ 905 w 2810"/>
              <a:gd name="T9" fmla="*/ 151 h 159"/>
              <a:gd name="T10" fmla="*/ 1177 w 2810"/>
              <a:gd name="T11" fmla="*/ 14 h 159"/>
              <a:gd name="T12" fmla="*/ 1404 w 2810"/>
              <a:gd name="T13" fmla="*/ 151 h 159"/>
              <a:gd name="T14" fmla="*/ 1676 w 2810"/>
              <a:gd name="T15" fmla="*/ 14 h 159"/>
              <a:gd name="T16" fmla="*/ 1903 w 2810"/>
              <a:gd name="T17" fmla="*/ 151 h 159"/>
              <a:gd name="T18" fmla="*/ 2129 w 2810"/>
              <a:gd name="T19" fmla="*/ 14 h 159"/>
              <a:gd name="T20" fmla="*/ 2311 w 2810"/>
              <a:gd name="T21" fmla="*/ 151 h 159"/>
              <a:gd name="T22" fmla="*/ 2492 w 2810"/>
              <a:gd name="T23" fmla="*/ 14 h 159"/>
              <a:gd name="T24" fmla="*/ 2674 w 2810"/>
              <a:gd name="T25" fmla="*/ 151 h 159"/>
              <a:gd name="T26" fmla="*/ 2810 w 2810"/>
              <a:gd name="T27" fmla="*/ 60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10"/>
              <a:gd name="T43" fmla="*/ 0 h 159"/>
              <a:gd name="T44" fmla="*/ 2810 w 2810"/>
              <a:gd name="T45" fmla="*/ 159 h 1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10" h="159">
                <a:moveTo>
                  <a:pt x="0" y="104"/>
                </a:moveTo>
                <a:cubicBezTo>
                  <a:pt x="24" y="88"/>
                  <a:pt x="84" y="0"/>
                  <a:pt x="144" y="8"/>
                </a:cubicBezTo>
                <a:cubicBezTo>
                  <a:pt x="204" y="16"/>
                  <a:pt x="279" y="150"/>
                  <a:pt x="360" y="151"/>
                </a:cubicBezTo>
                <a:cubicBezTo>
                  <a:pt x="441" y="152"/>
                  <a:pt x="542" y="14"/>
                  <a:pt x="633" y="14"/>
                </a:cubicBezTo>
                <a:cubicBezTo>
                  <a:pt x="724" y="14"/>
                  <a:pt x="814" y="151"/>
                  <a:pt x="905" y="151"/>
                </a:cubicBezTo>
                <a:cubicBezTo>
                  <a:pt x="996" y="151"/>
                  <a:pt x="1094" y="14"/>
                  <a:pt x="1177" y="14"/>
                </a:cubicBezTo>
                <a:cubicBezTo>
                  <a:pt x="1260" y="14"/>
                  <a:pt x="1321" y="151"/>
                  <a:pt x="1404" y="151"/>
                </a:cubicBezTo>
                <a:cubicBezTo>
                  <a:pt x="1487" y="151"/>
                  <a:pt x="1593" y="14"/>
                  <a:pt x="1676" y="14"/>
                </a:cubicBezTo>
                <a:cubicBezTo>
                  <a:pt x="1759" y="14"/>
                  <a:pt x="1828" y="151"/>
                  <a:pt x="1903" y="151"/>
                </a:cubicBezTo>
                <a:cubicBezTo>
                  <a:pt x="1978" y="151"/>
                  <a:pt x="2061" y="14"/>
                  <a:pt x="2129" y="14"/>
                </a:cubicBezTo>
                <a:cubicBezTo>
                  <a:pt x="2197" y="14"/>
                  <a:pt x="2251" y="151"/>
                  <a:pt x="2311" y="151"/>
                </a:cubicBezTo>
                <a:cubicBezTo>
                  <a:pt x="2371" y="151"/>
                  <a:pt x="2432" y="14"/>
                  <a:pt x="2492" y="14"/>
                </a:cubicBezTo>
                <a:cubicBezTo>
                  <a:pt x="2552" y="14"/>
                  <a:pt x="2621" y="143"/>
                  <a:pt x="2674" y="151"/>
                </a:cubicBezTo>
                <a:cubicBezTo>
                  <a:pt x="2727" y="159"/>
                  <a:pt x="2787" y="75"/>
                  <a:pt x="2810" y="60"/>
                </a:cubicBezTo>
              </a:path>
            </a:pathLst>
          </a:custGeom>
          <a:noFill/>
          <a:ln w="19050">
            <a:solidFill>
              <a:schemeClr val="tx1"/>
            </a:solidFill>
            <a:prstDash val="dash"/>
            <a:round/>
            <a:headEnd/>
            <a:tailEnd/>
          </a:ln>
        </p:spPr>
        <p:txBody>
          <a:bodyPr anchor="ctr"/>
          <a:lstStyle/>
          <a:p>
            <a:endParaRPr lang="en-US"/>
          </a:p>
        </p:txBody>
      </p:sp>
      <p:sp>
        <p:nvSpPr>
          <p:cNvPr id="301200" name="Freeform 144"/>
          <p:cNvSpPr>
            <a:spLocks/>
          </p:cNvSpPr>
          <p:nvPr/>
        </p:nvSpPr>
        <p:spPr bwMode="auto">
          <a:xfrm>
            <a:off x="1187450" y="3898900"/>
            <a:ext cx="2592388" cy="488950"/>
          </a:xfrm>
          <a:custGeom>
            <a:avLst/>
            <a:gdLst>
              <a:gd name="T0" fmla="*/ 0 w 1466"/>
              <a:gd name="T1" fmla="*/ 136 h 308"/>
              <a:gd name="T2" fmla="*/ 144 w 1466"/>
              <a:gd name="T3" fmla="*/ 40 h 308"/>
              <a:gd name="T4" fmla="*/ 356 w 1466"/>
              <a:gd name="T5" fmla="*/ 206 h 308"/>
              <a:gd name="T6" fmla="*/ 626 w 1466"/>
              <a:gd name="T7" fmla="*/ 26 h 308"/>
              <a:gd name="T8" fmla="*/ 914 w 1466"/>
              <a:gd name="T9" fmla="*/ 224 h 308"/>
              <a:gd name="T10" fmla="*/ 1178 w 1466"/>
              <a:gd name="T11" fmla="*/ 14 h 308"/>
              <a:gd name="T12" fmla="*/ 1466 w 1466"/>
              <a:gd name="T13" fmla="*/ 308 h 308"/>
              <a:gd name="T14" fmla="*/ 0 60000 65536"/>
              <a:gd name="T15" fmla="*/ 0 60000 65536"/>
              <a:gd name="T16" fmla="*/ 0 60000 65536"/>
              <a:gd name="T17" fmla="*/ 0 60000 65536"/>
              <a:gd name="T18" fmla="*/ 0 60000 65536"/>
              <a:gd name="T19" fmla="*/ 0 60000 65536"/>
              <a:gd name="T20" fmla="*/ 0 60000 65536"/>
              <a:gd name="T21" fmla="*/ 0 w 1466"/>
              <a:gd name="T22" fmla="*/ 0 h 308"/>
              <a:gd name="T23" fmla="*/ 1466 w 1466"/>
              <a:gd name="T24" fmla="*/ 308 h 3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6" h="308">
                <a:moveTo>
                  <a:pt x="0" y="136"/>
                </a:moveTo>
                <a:cubicBezTo>
                  <a:pt x="24" y="120"/>
                  <a:pt x="85" y="28"/>
                  <a:pt x="144" y="40"/>
                </a:cubicBezTo>
                <a:cubicBezTo>
                  <a:pt x="203" y="52"/>
                  <a:pt x="276" y="208"/>
                  <a:pt x="356" y="206"/>
                </a:cubicBezTo>
                <a:cubicBezTo>
                  <a:pt x="436" y="204"/>
                  <a:pt x="533" y="23"/>
                  <a:pt x="626" y="26"/>
                </a:cubicBezTo>
                <a:cubicBezTo>
                  <a:pt x="719" y="29"/>
                  <a:pt x="822" y="226"/>
                  <a:pt x="914" y="224"/>
                </a:cubicBezTo>
                <a:cubicBezTo>
                  <a:pt x="1006" y="222"/>
                  <a:pt x="1086" y="0"/>
                  <a:pt x="1178" y="14"/>
                </a:cubicBezTo>
                <a:cubicBezTo>
                  <a:pt x="1270" y="28"/>
                  <a:pt x="1406" y="247"/>
                  <a:pt x="1466" y="308"/>
                </a:cubicBezTo>
              </a:path>
            </a:pathLst>
          </a:custGeom>
          <a:noFill/>
          <a:ln w="19050" cap="rnd">
            <a:solidFill>
              <a:schemeClr val="tx1"/>
            </a:solidFill>
            <a:prstDash val="sysDot"/>
            <a:round/>
            <a:headEnd/>
            <a:tailEnd/>
          </a:ln>
        </p:spPr>
        <p:txBody>
          <a:bodyPr anchor="ctr"/>
          <a:lstStyle/>
          <a:p>
            <a:endParaRPr lang="en-US"/>
          </a:p>
        </p:txBody>
      </p:sp>
      <p:sp>
        <p:nvSpPr>
          <p:cNvPr id="16392" name="AutoShape 141"/>
          <p:cNvSpPr>
            <a:spLocks noChangeArrowheads="1"/>
          </p:cNvSpPr>
          <p:nvPr/>
        </p:nvSpPr>
        <p:spPr bwMode="auto">
          <a:xfrm rot="-5400000">
            <a:off x="3347243" y="2313782"/>
            <a:ext cx="360363" cy="4248150"/>
          </a:xfrm>
          <a:prstGeom prst="can">
            <a:avLst>
              <a:gd name="adj" fmla="val 53703"/>
            </a:avLst>
          </a:prstGeom>
          <a:solidFill>
            <a:schemeClr val="bg1"/>
          </a:solidFill>
          <a:ln w="19050">
            <a:solidFill>
              <a:srgbClr val="777777"/>
            </a:solidFill>
            <a:round/>
            <a:headEnd/>
            <a:tailEnd/>
          </a:ln>
        </p:spPr>
        <p:txBody>
          <a:bodyPr wrap="none" anchor="ctr"/>
          <a:lstStyle/>
          <a:p>
            <a:endParaRPr lang="en-US"/>
          </a:p>
        </p:txBody>
      </p:sp>
      <p:sp>
        <p:nvSpPr>
          <p:cNvPr id="16393" name="Oval 146"/>
          <p:cNvSpPr>
            <a:spLocks noChangeArrowheads="1"/>
          </p:cNvSpPr>
          <p:nvPr/>
        </p:nvSpPr>
        <p:spPr bwMode="auto">
          <a:xfrm rot="10800000">
            <a:off x="7594600" y="4327525"/>
            <a:ext cx="360363" cy="360363"/>
          </a:xfrm>
          <a:prstGeom prst="ellipse">
            <a:avLst/>
          </a:prstGeom>
          <a:noFill/>
          <a:ln w="19050" algn="ctr">
            <a:solidFill>
              <a:srgbClr val="777777"/>
            </a:solidFill>
            <a:round/>
            <a:headEnd/>
            <a:tailEnd/>
          </a:ln>
        </p:spPr>
        <p:txBody>
          <a:bodyPr rot="10800000" wrap="none" anchor="ctr"/>
          <a:lstStyle/>
          <a:p>
            <a:pPr algn="ctr"/>
            <a:endParaRPr lang="en-US" b="0"/>
          </a:p>
        </p:txBody>
      </p:sp>
      <p:sp>
        <p:nvSpPr>
          <p:cNvPr id="16394" name="Oval 147"/>
          <p:cNvSpPr>
            <a:spLocks noChangeArrowheads="1"/>
          </p:cNvSpPr>
          <p:nvPr/>
        </p:nvSpPr>
        <p:spPr bwMode="auto">
          <a:xfrm rot="10800000">
            <a:off x="7594600" y="3606800"/>
            <a:ext cx="360363" cy="360363"/>
          </a:xfrm>
          <a:prstGeom prst="ellipse">
            <a:avLst/>
          </a:prstGeom>
          <a:noFill/>
          <a:ln w="19050" algn="ctr">
            <a:solidFill>
              <a:srgbClr val="777777"/>
            </a:solidFill>
            <a:round/>
            <a:headEnd/>
            <a:tailEnd/>
          </a:ln>
        </p:spPr>
        <p:txBody>
          <a:bodyPr wrap="none" anchor="ctr"/>
          <a:lstStyle/>
          <a:p>
            <a:endParaRPr lang="en-US"/>
          </a:p>
        </p:txBody>
      </p:sp>
      <p:sp>
        <p:nvSpPr>
          <p:cNvPr id="16395" name="Oval 148"/>
          <p:cNvSpPr>
            <a:spLocks noChangeArrowheads="1"/>
          </p:cNvSpPr>
          <p:nvPr/>
        </p:nvSpPr>
        <p:spPr bwMode="auto">
          <a:xfrm rot="10800000">
            <a:off x="6875463" y="4327525"/>
            <a:ext cx="360362" cy="360363"/>
          </a:xfrm>
          <a:prstGeom prst="ellipse">
            <a:avLst/>
          </a:prstGeom>
          <a:noFill/>
          <a:ln w="19050" algn="ctr">
            <a:solidFill>
              <a:srgbClr val="777777"/>
            </a:solidFill>
            <a:round/>
            <a:headEnd/>
            <a:tailEnd/>
          </a:ln>
        </p:spPr>
        <p:txBody>
          <a:bodyPr wrap="none" anchor="ctr"/>
          <a:lstStyle/>
          <a:p>
            <a:endParaRPr lang="en-US"/>
          </a:p>
        </p:txBody>
      </p:sp>
      <p:sp>
        <p:nvSpPr>
          <p:cNvPr id="16396" name="Oval 149"/>
          <p:cNvSpPr>
            <a:spLocks noChangeArrowheads="1"/>
          </p:cNvSpPr>
          <p:nvPr/>
        </p:nvSpPr>
        <p:spPr bwMode="auto">
          <a:xfrm rot="10800000">
            <a:off x="6875463" y="3606800"/>
            <a:ext cx="360362" cy="360363"/>
          </a:xfrm>
          <a:prstGeom prst="ellipse">
            <a:avLst/>
          </a:prstGeom>
          <a:noFill/>
          <a:ln w="19050" algn="ctr">
            <a:solidFill>
              <a:srgbClr val="777777"/>
            </a:solidFill>
            <a:round/>
            <a:headEnd/>
            <a:tailEnd/>
          </a:ln>
        </p:spPr>
        <p:txBody>
          <a:bodyPr wrap="none" anchor="ctr"/>
          <a:lstStyle/>
          <a:p>
            <a:endParaRPr lang="en-US"/>
          </a:p>
        </p:txBody>
      </p:sp>
      <p:sp>
        <p:nvSpPr>
          <p:cNvPr id="301206" name="Oval 150"/>
          <p:cNvSpPr>
            <a:spLocks noChangeArrowheads="1"/>
          </p:cNvSpPr>
          <p:nvPr/>
        </p:nvSpPr>
        <p:spPr bwMode="auto">
          <a:xfrm rot="10800000">
            <a:off x="7234238" y="3967163"/>
            <a:ext cx="360362" cy="360362"/>
          </a:xfrm>
          <a:prstGeom prst="ellipse">
            <a:avLst/>
          </a:prstGeom>
          <a:noFill/>
          <a:ln w="19050" algn="ctr">
            <a:solidFill>
              <a:schemeClr val="tx1"/>
            </a:solidFill>
            <a:prstDash val="dash"/>
            <a:round/>
            <a:headEnd/>
            <a:tailEnd/>
          </a:ln>
        </p:spPr>
        <p:txBody>
          <a:bodyPr wrap="none" anchor="ctr"/>
          <a:lstStyle/>
          <a:p>
            <a:endParaRPr lang="en-US"/>
          </a:p>
        </p:txBody>
      </p:sp>
      <p:sp>
        <p:nvSpPr>
          <p:cNvPr id="301207" name="Freeform 151"/>
          <p:cNvSpPr>
            <a:spLocks/>
          </p:cNvSpPr>
          <p:nvPr/>
        </p:nvSpPr>
        <p:spPr bwMode="auto">
          <a:xfrm rot="10800000">
            <a:off x="7165975" y="3876675"/>
            <a:ext cx="627063" cy="471488"/>
          </a:xfrm>
          <a:custGeom>
            <a:avLst/>
            <a:gdLst>
              <a:gd name="T0" fmla="*/ 125 w 395"/>
              <a:gd name="T1" fmla="*/ 104 h 297"/>
              <a:gd name="T2" fmla="*/ 144 w 395"/>
              <a:gd name="T3" fmla="*/ 46 h 297"/>
              <a:gd name="T4" fmla="*/ 216 w 395"/>
              <a:gd name="T5" fmla="*/ 13 h 297"/>
              <a:gd name="T6" fmla="*/ 306 w 395"/>
              <a:gd name="T7" fmla="*/ 13 h 297"/>
              <a:gd name="T8" fmla="*/ 384 w 395"/>
              <a:gd name="T9" fmla="*/ 94 h 297"/>
              <a:gd name="T10" fmla="*/ 372 w 395"/>
              <a:gd name="T11" fmla="*/ 220 h 297"/>
              <a:gd name="T12" fmla="*/ 288 w 395"/>
              <a:gd name="T13" fmla="*/ 286 h 297"/>
              <a:gd name="T14" fmla="*/ 170 w 395"/>
              <a:gd name="T15" fmla="*/ 285 h 297"/>
              <a:gd name="T16" fmla="*/ 72 w 395"/>
              <a:gd name="T17" fmla="*/ 220 h 297"/>
              <a:gd name="T18" fmla="*/ 18 w 395"/>
              <a:gd name="T19" fmla="*/ 112 h 297"/>
              <a:gd name="T20" fmla="*/ 0 w 395"/>
              <a:gd name="T21" fmla="*/ 16 h 2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5"/>
              <a:gd name="T34" fmla="*/ 0 h 297"/>
              <a:gd name="T35" fmla="*/ 395 w 395"/>
              <a:gd name="T36" fmla="*/ 297 h 2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5" h="297">
                <a:moveTo>
                  <a:pt x="125" y="104"/>
                </a:moveTo>
                <a:cubicBezTo>
                  <a:pt x="128" y="94"/>
                  <a:pt x="129" y="61"/>
                  <a:pt x="144" y="46"/>
                </a:cubicBezTo>
                <a:cubicBezTo>
                  <a:pt x="159" y="31"/>
                  <a:pt x="189" y="18"/>
                  <a:pt x="216" y="13"/>
                </a:cubicBezTo>
                <a:cubicBezTo>
                  <a:pt x="243" y="8"/>
                  <a:pt x="278" y="0"/>
                  <a:pt x="306" y="13"/>
                </a:cubicBezTo>
                <a:cubicBezTo>
                  <a:pt x="334" y="26"/>
                  <a:pt x="373" y="60"/>
                  <a:pt x="384" y="94"/>
                </a:cubicBezTo>
                <a:cubicBezTo>
                  <a:pt x="395" y="128"/>
                  <a:pt x="388" y="188"/>
                  <a:pt x="372" y="220"/>
                </a:cubicBezTo>
                <a:cubicBezTo>
                  <a:pt x="356" y="252"/>
                  <a:pt x="322" y="275"/>
                  <a:pt x="288" y="286"/>
                </a:cubicBezTo>
                <a:cubicBezTo>
                  <a:pt x="254" y="297"/>
                  <a:pt x="206" y="296"/>
                  <a:pt x="170" y="285"/>
                </a:cubicBezTo>
                <a:cubicBezTo>
                  <a:pt x="134" y="274"/>
                  <a:pt x="97" y="249"/>
                  <a:pt x="72" y="220"/>
                </a:cubicBezTo>
                <a:cubicBezTo>
                  <a:pt x="47" y="191"/>
                  <a:pt x="30" y="146"/>
                  <a:pt x="18" y="112"/>
                </a:cubicBezTo>
                <a:cubicBezTo>
                  <a:pt x="6" y="78"/>
                  <a:pt x="4" y="36"/>
                  <a:pt x="0" y="16"/>
                </a:cubicBezTo>
              </a:path>
            </a:pathLst>
          </a:custGeom>
          <a:noFill/>
          <a:ln w="19050" cap="rnd">
            <a:solidFill>
              <a:schemeClr val="tx1"/>
            </a:solidFill>
            <a:prstDash val="sysDot"/>
            <a:round/>
            <a:headEnd/>
            <a:tailEnd/>
          </a:ln>
        </p:spPr>
        <p:txBody>
          <a:bodyPr anchor="ctr"/>
          <a:lstStyle/>
          <a:p>
            <a:endParaRPr lang="en-US"/>
          </a:p>
        </p:txBody>
      </p:sp>
      <p:sp>
        <p:nvSpPr>
          <p:cNvPr id="301209" name="Line 153"/>
          <p:cNvSpPr>
            <a:spLocks noChangeShapeType="1"/>
          </p:cNvSpPr>
          <p:nvPr/>
        </p:nvSpPr>
        <p:spPr bwMode="auto">
          <a:xfrm>
            <a:off x="1114425" y="5626100"/>
            <a:ext cx="360363" cy="0"/>
          </a:xfrm>
          <a:prstGeom prst="line">
            <a:avLst/>
          </a:prstGeom>
          <a:noFill/>
          <a:ln w="19050">
            <a:solidFill>
              <a:schemeClr val="tx1"/>
            </a:solidFill>
            <a:prstDash val="dash"/>
            <a:round/>
            <a:headEnd/>
            <a:tailEnd/>
          </a:ln>
        </p:spPr>
        <p:txBody>
          <a:bodyPr anchor="ctr"/>
          <a:lstStyle/>
          <a:p>
            <a:endParaRPr lang="en-US"/>
          </a:p>
        </p:txBody>
      </p:sp>
      <p:sp>
        <p:nvSpPr>
          <p:cNvPr id="301210" name="Text Box 154"/>
          <p:cNvSpPr txBox="1">
            <a:spLocks noChangeArrowheads="1"/>
          </p:cNvSpPr>
          <p:nvPr/>
        </p:nvSpPr>
        <p:spPr bwMode="auto">
          <a:xfrm>
            <a:off x="1511300" y="5410200"/>
            <a:ext cx="1835150" cy="396875"/>
          </a:xfrm>
          <a:prstGeom prst="rect">
            <a:avLst/>
          </a:prstGeom>
          <a:noFill/>
          <a:ln w="9525" algn="ctr">
            <a:noFill/>
            <a:miter lim="800000"/>
            <a:headEnd/>
            <a:tailEnd/>
          </a:ln>
        </p:spPr>
        <p:txBody>
          <a:bodyPr wrap="none">
            <a:spAutoFit/>
          </a:bodyPr>
          <a:lstStyle/>
          <a:p>
            <a:r>
              <a:rPr lang="en-US" sz="2000" b="0"/>
              <a:t>stable ion path</a:t>
            </a:r>
          </a:p>
        </p:txBody>
      </p:sp>
      <p:sp>
        <p:nvSpPr>
          <p:cNvPr id="301211" name="Line 155"/>
          <p:cNvSpPr>
            <a:spLocks noChangeShapeType="1"/>
          </p:cNvSpPr>
          <p:nvPr/>
        </p:nvSpPr>
        <p:spPr bwMode="auto">
          <a:xfrm>
            <a:off x="1114425" y="5915025"/>
            <a:ext cx="360363" cy="0"/>
          </a:xfrm>
          <a:prstGeom prst="line">
            <a:avLst/>
          </a:prstGeom>
          <a:noFill/>
          <a:ln w="19050" cap="rnd">
            <a:solidFill>
              <a:schemeClr val="tx1"/>
            </a:solidFill>
            <a:prstDash val="sysDot"/>
            <a:round/>
            <a:headEnd/>
            <a:tailEnd/>
          </a:ln>
        </p:spPr>
        <p:txBody>
          <a:bodyPr anchor="ctr"/>
          <a:lstStyle/>
          <a:p>
            <a:endParaRPr lang="en-US"/>
          </a:p>
        </p:txBody>
      </p:sp>
      <p:sp>
        <p:nvSpPr>
          <p:cNvPr id="301212" name="Text Box 156"/>
          <p:cNvSpPr txBox="1">
            <a:spLocks noChangeArrowheads="1"/>
          </p:cNvSpPr>
          <p:nvPr/>
        </p:nvSpPr>
        <p:spPr bwMode="auto">
          <a:xfrm>
            <a:off x="1530350" y="5699125"/>
            <a:ext cx="2117725" cy="396875"/>
          </a:xfrm>
          <a:prstGeom prst="rect">
            <a:avLst/>
          </a:prstGeom>
          <a:noFill/>
          <a:ln w="9525" algn="ctr">
            <a:noFill/>
            <a:miter lim="800000"/>
            <a:headEnd/>
            <a:tailEnd/>
          </a:ln>
        </p:spPr>
        <p:txBody>
          <a:bodyPr wrap="none">
            <a:spAutoFit/>
          </a:bodyPr>
          <a:lstStyle/>
          <a:p>
            <a:r>
              <a:rPr lang="en-US" sz="2000" b="0"/>
              <a:t>unstable ion path</a:t>
            </a:r>
          </a:p>
        </p:txBody>
      </p:sp>
      <p:grpSp>
        <p:nvGrpSpPr>
          <p:cNvPr id="2" name="Group 164"/>
          <p:cNvGrpSpPr>
            <a:grpSpLocks/>
          </p:cNvGrpSpPr>
          <p:nvPr/>
        </p:nvGrpSpPr>
        <p:grpSpPr bwMode="auto">
          <a:xfrm>
            <a:off x="1177925" y="3906838"/>
            <a:ext cx="71438" cy="73025"/>
            <a:chOff x="2675" y="3566"/>
            <a:chExt cx="45" cy="46"/>
          </a:xfrm>
        </p:grpSpPr>
        <p:sp>
          <p:nvSpPr>
            <p:cNvPr id="16418" name="Line 165"/>
            <p:cNvSpPr>
              <a:spLocks noChangeShapeType="1"/>
            </p:cNvSpPr>
            <p:nvPr/>
          </p:nvSpPr>
          <p:spPr bwMode="auto">
            <a:xfrm>
              <a:off x="2699" y="3566"/>
              <a:ext cx="0" cy="46"/>
            </a:xfrm>
            <a:prstGeom prst="line">
              <a:avLst/>
            </a:prstGeom>
            <a:noFill/>
            <a:ln w="19050">
              <a:solidFill>
                <a:schemeClr val="tx1"/>
              </a:solidFill>
              <a:round/>
              <a:headEnd/>
              <a:tailEnd/>
            </a:ln>
          </p:spPr>
          <p:txBody>
            <a:bodyPr anchor="ctr"/>
            <a:lstStyle/>
            <a:p>
              <a:endParaRPr lang="en-US"/>
            </a:p>
          </p:txBody>
        </p:sp>
        <p:sp>
          <p:nvSpPr>
            <p:cNvPr id="16419" name="Line 166"/>
            <p:cNvSpPr>
              <a:spLocks noChangeShapeType="1"/>
            </p:cNvSpPr>
            <p:nvPr/>
          </p:nvSpPr>
          <p:spPr bwMode="auto">
            <a:xfrm flipH="1">
              <a:off x="2675" y="3588"/>
              <a:ext cx="45" cy="0"/>
            </a:xfrm>
            <a:prstGeom prst="line">
              <a:avLst/>
            </a:prstGeom>
            <a:noFill/>
            <a:ln w="19050">
              <a:solidFill>
                <a:schemeClr val="tx1"/>
              </a:solidFill>
              <a:round/>
              <a:headEnd/>
              <a:tailEnd/>
            </a:ln>
          </p:spPr>
          <p:txBody>
            <a:bodyPr anchor="ctr"/>
            <a:lstStyle/>
            <a:p>
              <a:endParaRPr lang="en-US"/>
            </a:p>
          </p:txBody>
        </p:sp>
      </p:grpSp>
      <p:grpSp>
        <p:nvGrpSpPr>
          <p:cNvPr id="3" name="Group 176"/>
          <p:cNvGrpSpPr>
            <a:grpSpLocks/>
          </p:cNvGrpSpPr>
          <p:nvPr/>
        </p:nvGrpSpPr>
        <p:grpSpPr bwMode="auto">
          <a:xfrm>
            <a:off x="1466850" y="4411663"/>
            <a:ext cx="71438" cy="73025"/>
            <a:chOff x="2675" y="3566"/>
            <a:chExt cx="45" cy="46"/>
          </a:xfrm>
        </p:grpSpPr>
        <p:sp>
          <p:nvSpPr>
            <p:cNvPr id="16416" name="Line 177"/>
            <p:cNvSpPr>
              <a:spLocks noChangeShapeType="1"/>
            </p:cNvSpPr>
            <p:nvPr/>
          </p:nvSpPr>
          <p:spPr bwMode="auto">
            <a:xfrm>
              <a:off x="2699" y="3566"/>
              <a:ext cx="0" cy="46"/>
            </a:xfrm>
            <a:prstGeom prst="line">
              <a:avLst/>
            </a:prstGeom>
            <a:noFill/>
            <a:ln w="19050">
              <a:solidFill>
                <a:schemeClr val="tx1"/>
              </a:solidFill>
              <a:round/>
              <a:headEnd/>
              <a:tailEnd/>
            </a:ln>
          </p:spPr>
          <p:txBody>
            <a:bodyPr anchor="ctr"/>
            <a:lstStyle/>
            <a:p>
              <a:endParaRPr lang="en-US"/>
            </a:p>
          </p:txBody>
        </p:sp>
        <p:sp>
          <p:nvSpPr>
            <p:cNvPr id="16417" name="Line 178"/>
            <p:cNvSpPr>
              <a:spLocks noChangeShapeType="1"/>
            </p:cNvSpPr>
            <p:nvPr/>
          </p:nvSpPr>
          <p:spPr bwMode="auto">
            <a:xfrm flipH="1">
              <a:off x="2675" y="3588"/>
              <a:ext cx="45" cy="0"/>
            </a:xfrm>
            <a:prstGeom prst="line">
              <a:avLst/>
            </a:prstGeom>
            <a:noFill/>
            <a:ln w="19050">
              <a:solidFill>
                <a:schemeClr val="tx1"/>
              </a:solidFill>
              <a:round/>
              <a:headEnd/>
              <a:tailEnd/>
            </a:ln>
          </p:spPr>
          <p:txBody>
            <a:bodyPr anchor="ctr"/>
            <a:lstStyle/>
            <a:p>
              <a:endParaRPr lang="en-US"/>
            </a:p>
          </p:txBody>
        </p:sp>
      </p:grpSp>
      <p:grpSp>
        <p:nvGrpSpPr>
          <p:cNvPr id="4" name="Group 179"/>
          <p:cNvGrpSpPr>
            <a:grpSpLocks/>
          </p:cNvGrpSpPr>
          <p:nvPr/>
        </p:nvGrpSpPr>
        <p:grpSpPr bwMode="auto">
          <a:xfrm>
            <a:off x="7019925" y="3752850"/>
            <a:ext cx="71438" cy="73025"/>
            <a:chOff x="2675" y="3566"/>
            <a:chExt cx="45" cy="46"/>
          </a:xfrm>
        </p:grpSpPr>
        <p:sp>
          <p:nvSpPr>
            <p:cNvPr id="16414" name="Line 180"/>
            <p:cNvSpPr>
              <a:spLocks noChangeShapeType="1"/>
            </p:cNvSpPr>
            <p:nvPr/>
          </p:nvSpPr>
          <p:spPr bwMode="auto">
            <a:xfrm>
              <a:off x="2699" y="3566"/>
              <a:ext cx="0" cy="46"/>
            </a:xfrm>
            <a:prstGeom prst="line">
              <a:avLst/>
            </a:prstGeom>
            <a:noFill/>
            <a:ln w="19050">
              <a:solidFill>
                <a:schemeClr val="tx1"/>
              </a:solidFill>
              <a:round/>
              <a:headEnd/>
              <a:tailEnd/>
            </a:ln>
          </p:spPr>
          <p:txBody>
            <a:bodyPr anchor="ctr"/>
            <a:lstStyle/>
            <a:p>
              <a:endParaRPr lang="en-US"/>
            </a:p>
          </p:txBody>
        </p:sp>
        <p:sp>
          <p:nvSpPr>
            <p:cNvPr id="16415" name="Line 181"/>
            <p:cNvSpPr>
              <a:spLocks noChangeShapeType="1"/>
            </p:cNvSpPr>
            <p:nvPr/>
          </p:nvSpPr>
          <p:spPr bwMode="auto">
            <a:xfrm flipH="1">
              <a:off x="2675" y="3588"/>
              <a:ext cx="45" cy="0"/>
            </a:xfrm>
            <a:prstGeom prst="line">
              <a:avLst/>
            </a:prstGeom>
            <a:noFill/>
            <a:ln w="19050">
              <a:solidFill>
                <a:schemeClr val="tx1"/>
              </a:solidFill>
              <a:round/>
              <a:headEnd/>
              <a:tailEnd/>
            </a:ln>
          </p:spPr>
          <p:txBody>
            <a:bodyPr anchor="ctr"/>
            <a:lstStyle/>
            <a:p>
              <a:endParaRPr lang="en-US"/>
            </a:p>
          </p:txBody>
        </p:sp>
      </p:grpSp>
      <p:grpSp>
        <p:nvGrpSpPr>
          <p:cNvPr id="5" name="Group 182"/>
          <p:cNvGrpSpPr>
            <a:grpSpLocks/>
          </p:cNvGrpSpPr>
          <p:nvPr/>
        </p:nvGrpSpPr>
        <p:grpSpPr bwMode="auto">
          <a:xfrm>
            <a:off x="7740650" y="4473575"/>
            <a:ext cx="71438" cy="73025"/>
            <a:chOff x="2675" y="3566"/>
            <a:chExt cx="45" cy="46"/>
          </a:xfrm>
        </p:grpSpPr>
        <p:sp>
          <p:nvSpPr>
            <p:cNvPr id="16412" name="Line 183"/>
            <p:cNvSpPr>
              <a:spLocks noChangeShapeType="1"/>
            </p:cNvSpPr>
            <p:nvPr/>
          </p:nvSpPr>
          <p:spPr bwMode="auto">
            <a:xfrm>
              <a:off x="2699" y="3566"/>
              <a:ext cx="0" cy="46"/>
            </a:xfrm>
            <a:prstGeom prst="line">
              <a:avLst/>
            </a:prstGeom>
            <a:noFill/>
            <a:ln w="19050">
              <a:solidFill>
                <a:schemeClr val="tx1"/>
              </a:solidFill>
              <a:round/>
              <a:headEnd/>
              <a:tailEnd/>
            </a:ln>
          </p:spPr>
          <p:txBody>
            <a:bodyPr anchor="ctr"/>
            <a:lstStyle/>
            <a:p>
              <a:endParaRPr lang="en-US"/>
            </a:p>
          </p:txBody>
        </p:sp>
        <p:sp>
          <p:nvSpPr>
            <p:cNvPr id="16413" name="Line 184"/>
            <p:cNvSpPr>
              <a:spLocks noChangeShapeType="1"/>
            </p:cNvSpPr>
            <p:nvPr/>
          </p:nvSpPr>
          <p:spPr bwMode="auto">
            <a:xfrm flipH="1">
              <a:off x="2675" y="3588"/>
              <a:ext cx="45" cy="0"/>
            </a:xfrm>
            <a:prstGeom prst="line">
              <a:avLst/>
            </a:prstGeom>
            <a:noFill/>
            <a:ln w="19050">
              <a:solidFill>
                <a:schemeClr val="tx1"/>
              </a:solidFill>
              <a:round/>
              <a:headEnd/>
              <a:tailEnd/>
            </a:ln>
          </p:spPr>
          <p:txBody>
            <a:bodyPr anchor="ctr"/>
            <a:lstStyle/>
            <a:p>
              <a:endParaRPr lang="en-US"/>
            </a:p>
          </p:txBody>
        </p:sp>
      </p:grpSp>
      <p:sp>
        <p:nvSpPr>
          <p:cNvPr id="16407" name="Line 187"/>
          <p:cNvSpPr>
            <a:spLocks noChangeShapeType="1"/>
          </p:cNvSpPr>
          <p:nvPr/>
        </p:nvSpPr>
        <p:spPr bwMode="auto">
          <a:xfrm flipH="1">
            <a:off x="1457325" y="3724275"/>
            <a:ext cx="71438" cy="0"/>
          </a:xfrm>
          <a:prstGeom prst="line">
            <a:avLst/>
          </a:prstGeom>
          <a:noFill/>
          <a:ln w="19050">
            <a:solidFill>
              <a:schemeClr val="tx1"/>
            </a:solidFill>
            <a:round/>
            <a:headEnd/>
            <a:tailEnd/>
          </a:ln>
        </p:spPr>
        <p:txBody>
          <a:bodyPr anchor="ctr"/>
          <a:lstStyle/>
          <a:p>
            <a:endParaRPr lang="en-US"/>
          </a:p>
        </p:txBody>
      </p:sp>
      <p:sp>
        <p:nvSpPr>
          <p:cNvPr id="16408" name="Line 188"/>
          <p:cNvSpPr>
            <a:spLocks noChangeShapeType="1"/>
          </p:cNvSpPr>
          <p:nvPr/>
        </p:nvSpPr>
        <p:spPr bwMode="auto">
          <a:xfrm flipH="1">
            <a:off x="7740650" y="3787775"/>
            <a:ext cx="71438" cy="0"/>
          </a:xfrm>
          <a:prstGeom prst="line">
            <a:avLst/>
          </a:prstGeom>
          <a:noFill/>
          <a:ln w="19050">
            <a:solidFill>
              <a:schemeClr val="tx1"/>
            </a:solidFill>
            <a:round/>
            <a:headEnd/>
            <a:tailEnd/>
          </a:ln>
        </p:spPr>
        <p:txBody>
          <a:bodyPr anchor="ctr"/>
          <a:lstStyle/>
          <a:p>
            <a:endParaRPr lang="en-US"/>
          </a:p>
        </p:txBody>
      </p:sp>
      <p:sp>
        <p:nvSpPr>
          <p:cNvPr id="16409" name="Line 189"/>
          <p:cNvSpPr>
            <a:spLocks noChangeShapeType="1"/>
          </p:cNvSpPr>
          <p:nvPr/>
        </p:nvSpPr>
        <p:spPr bwMode="auto">
          <a:xfrm flipH="1">
            <a:off x="7019925" y="4511675"/>
            <a:ext cx="71438" cy="0"/>
          </a:xfrm>
          <a:prstGeom prst="line">
            <a:avLst/>
          </a:prstGeom>
          <a:noFill/>
          <a:ln w="19050">
            <a:solidFill>
              <a:schemeClr val="tx1"/>
            </a:solidFill>
            <a:round/>
            <a:headEnd/>
            <a:tailEnd/>
          </a:ln>
        </p:spPr>
        <p:txBody>
          <a:bodyPr anchor="ctr"/>
          <a:lstStyle/>
          <a:p>
            <a:endParaRPr lang="en-US"/>
          </a:p>
        </p:txBody>
      </p:sp>
      <p:sp>
        <p:nvSpPr>
          <p:cNvPr id="16410" name="Line 190"/>
          <p:cNvSpPr>
            <a:spLocks noChangeShapeType="1"/>
          </p:cNvSpPr>
          <p:nvPr/>
        </p:nvSpPr>
        <p:spPr bwMode="auto">
          <a:xfrm flipH="1">
            <a:off x="1177925" y="4592638"/>
            <a:ext cx="71438" cy="0"/>
          </a:xfrm>
          <a:prstGeom prst="line">
            <a:avLst/>
          </a:prstGeom>
          <a:noFill/>
          <a:ln w="19050">
            <a:solidFill>
              <a:schemeClr val="tx1"/>
            </a:solidFill>
            <a:round/>
            <a:headEnd/>
            <a:tailEnd/>
          </a:ln>
        </p:spPr>
        <p:txBody>
          <a:bodyPr anchor="ctr"/>
          <a:lstStyle/>
          <a:p>
            <a:endParaRPr lang="en-US"/>
          </a:p>
        </p:txBody>
      </p:sp>
      <p:sp>
        <p:nvSpPr>
          <p:cNvPr id="36" name="Titel 35"/>
          <p:cNvSpPr>
            <a:spLocks noGrp="1"/>
          </p:cNvSpPr>
          <p:nvPr>
            <p:ph type="title"/>
          </p:nvPr>
        </p:nvSpPr>
        <p:spPr/>
        <p:txBody>
          <a:bodyPr/>
          <a:lstStyle/>
          <a:p>
            <a:r>
              <a:rPr lang="en-US" dirty="0" smtClean="0"/>
              <a:t>Mass Analyzer: </a:t>
            </a:r>
            <a:r>
              <a:rPr lang="en-US" dirty="0" err="1" smtClean="0"/>
              <a:t>Quadrupole</a:t>
            </a:r>
            <a:endParaRPr lang="en-US" dirty="0"/>
          </a:p>
        </p:txBody>
      </p:sp>
      <p:sp>
        <p:nvSpPr>
          <p:cNvPr id="37" name="Inhaltsplatzhalter 36"/>
          <p:cNvSpPr>
            <a:spLocks noGrp="1"/>
          </p:cNvSpPr>
          <p:nvPr>
            <p:ph idx="1"/>
          </p:nvPr>
        </p:nvSpPr>
        <p:spPr/>
        <p:txBody>
          <a:bodyPr/>
          <a:lstStyle/>
          <a:p>
            <a:r>
              <a:rPr lang="en-US" sz="2000" dirty="0" smtClean="0"/>
              <a:t>Oscillating electrostatic fields stabilize the flight path for a specific mass-to-charge ratio – these ions will pass through the </a:t>
            </a:r>
            <a:r>
              <a:rPr lang="en-US" sz="2000" dirty="0" err="1" smtClean="0"/>
              <a:t>quadrupole</a:t>
            </a:r>
            <a:endParaRPr lang="en-US" sz="2000" dirty="0" smtClean="0"/>
          </a:p>
          <a:p>
            <a:r>
              <a:rPr lang="en-US" sz="2000" dirty="0" smtClean="0"/>
              <a:t>Ions with different </a:t>
            </a:r>
            <a:r>
              <a:rPr lang="en-US" sz="2000" i="1" dirty="0" smtClean="0"/>
              <a:t>m/z </a:t>
            </a:r>
            <a:r>
              <a:rPr lang="en-US" sz="2000" dirty="0" smtClean="0"/>
              <a:t>will be accelerated out of the </a:t>
            </a:r>
            <a:r>
              <a:rPr lang="en-US" sz="2000" dirty="0" err="1" smtClean="0"/>
              <a:t>quadrupole</a:t>
            </a:r>
            <a:endParaRPr lang="en-US" sz="2000" dirty="0" smtClean="0"/>
          </a:p>
          <a:p>
            <a:r>
              <a:rPr lang="en-US" sz="2000" dirty="0" smtClean="0"/>
              <a:t>Changing the frequency allows the selection of a different </a:t>
            </a:r>
            <a:r>
              <a:rPr lang="en-US" sz="2000" i="1" dirty="0" smtClean="0"/>
              <a:t>m/z </a:t>
            </a:r>
          </a:p>
          <a:p>
            <a:endParaRPr lang="en-US" sz="2000" dirty="0"/>
          </a:p>
        </p:txBody>
      </p:sp>
      <p:sp>
        <p:nvSpPr>
          <p:cNvPr id="6" name="Slide Number Placeholder 5"/>
          <p:cNvSpPr>
            <a:spLocks noGrp="1"/>
          </p:cNvSpPr>
          <p:nvPr>
            <p:ph type="sldNum" sz="quarter" idx="10"/>
          </p:nvPr>
        </p:nvSpPr>
        <p:spPr/>
        <p:txBody>
          <a:bodyPr/>
          <a:lstStyle/>
          <a:p>
            <a:pPr>
              <a:defRPr/>
            </a:pPr>
            <a:fld id="{41B0E2A2-38C9-407E-9B30-D35E37AC93A0}" type="slidenum">
              <a:rPr lang="de-DE" smtClean="0"/>
              <a:pPr>
                <a:defRPr/>
              </a:pPr>
              <a:t>62</a:t>
            </a:fld>
            <a:endParaRPr lang="de-DE"/>
          </a:p>
        </p:txBody>
      </p:sp>
    </p:spTree>
    <p:extLst>
      <p:ext uri="{BB962C8B-B14F-4D97-AF65-F5344CB8AC3E}">
        <p14:creationId xmlns:p14="http://schemas.microsoft.com/office/powerpoint/2010/main" val="2521064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11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12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12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12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12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12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12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1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198" grpId="0" animBg="1"/>
      <p:bldP spid="301200" grpId="0" animBg="1"/>
      <p:bldP spid="301206" grpId="0" animBg="1"/>
      <p:bldP spid="301207" grpId="0" animBg="1"/>
      <p:bldP spid="301209" grpId="0" animBg="1"/>
      <p:bldP spid="301210" grpId="0"/>
      <p:bldP spid="301211" grpId="0" animBg="1"/>
      <p:bldP spid="3012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Ion Trap</a:t>
            </a:r>
            <a:endParaRPr lang="en-US" dirty="0"/>
          </a:p>
        </p:txBody>
      </p:sp>
      <p:sp>
        <p:nvSpPr>
          <p:cNvPr id="3" name="Inhaltsplatzhalter 2"/>
          <p:cNvSpPr>
            <a:spLocks noGrp="1"/>
          </p:cNvSpPr>
          <p:nvPr>
            <p:ph idx="1"/>
          </p:nvPr>
        </p:nvSpPr>
        <p:spPr/>
        <p:txBody>
          <a:bodyPr/>
          <a:lstStyle/>
          <a:p>
            <a:r>
              <a:rPr lang="en-US" dirty="0" smtClean="0"/>
              <a:t>Ions are captured in a region of a vacuum system or tube</a:t>
            </a:r>
          </a:p>
          <a:p>
            <a:r>
              <a:rPr lang="en-US" dirty="0" smtClean="0"/>
              <a:t>Trapping of ions is based on a combination of magnetic and electric fields</a:t>
            </a:r>
          </a:p>
          <a:p>
            <a:r>
              <a:rPr lang="en-US" dirty="0" smtClean="0"/>
              <a:t>There is a long history of ion trapping and a variety of different technologies have emerged over the years</a:t>
            </a:r>
          </a:p>
          <a:p>
            <a:pPr lvl="1"/>
            <a:r>
              <a:rPr lang="en-US" dirty="0" smtClean="0"/>
              <a:t>Penning trap</a:t>
            </a:r>
          </a:p>
          <a:p>
            <a:pPr lvl="1"/>
            <a:r>
              <a:rPr lang="en-US" dirty="0" smtClean="0"/>
              <a:t>Paul trap</a:t>
            </a:r>
          </a:p>
          <a:p>
            <a:pPr lvl="1"/>
            <a:r>
              <a:rPr lang="en-US" dirty="0" err="1" smtClean="0"/>
              <a:t>Kingdon</a:t>
            </a:r>
            <a:r>
              <a:rPr lang="en-US" dirty="0" smtClean="0"/>
              <a:t> trap</a:t>
            </a:r>
          </a:p>
        </p:txBody>
      </p:sp>
      <p:sp>
        <p:nvSpPr>
          <p:cNvPr id="4" name="Slide Number Placeholder 3"/>
          <p:cNvSpPr>
            <a:spLocks noGrp="1"/>
          </p:cNvSpPr>
          <p:nvPr>
            <p:ph type="sldNum" sz="quarter" idx="10"/>
          </p:nvPr>
        </p:nvSpPr>
        <p:spPr/>
        <p:txBody>
          <a:bodyPr/>
          <a:lstStyle/>
          <a:p>
            <a:pPr>
              <a:defRPr/>
            </a:pPr>
            <a:fld id="{41B0E2A2-38C9-407E-9B30-D35E37AC93A0}" type="slidenum">
              <a:rPr lang="de-DE" smtClean="0"/>
              <a:pPr>
                <a:defRPr/>
              </a:pPr>
              <a:t>63</a:t>
            </a:fld>
            <a:endParaRPr lang="de-DE"/>
          </a:p>
        </p:txBody>
      </p:sp>
    </p:spTree>
    <p:extLst>
      <p:ext uri="{BB962C8B-B14F-4D97-AF65-F5344CB8AC3E}">
        <p14:creationId xmlns:p14="http://schemas.microsoft.com/office/powerpoint/2010/main" val="37063983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Orbitrap</a:t>
            </a:r>
            <a:r>
              <a:rPr lang="en-US" dirty="0" smtClean="0"/>
              <a:t> (based on </a:t>
            </a:r>
            <a:r>
              <a:rPr lang="en-US" dirty="0" err="1" smtClean="0"/>
              <a:t>Kingdon</a:t>
            </a:r>
            <a:r>
              <a:rPr lang="en-US" dirty="0" smtClean="0"/>
              <a:t> trap)</a:t>
            </a:r>
            <a:endParaRPr lang="en-US"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976" y="3505200"/>
                <a:ext cx="9298375" cy="1752600"/>
              </a:xfrm>
            </p:spPr>
            <p:txBody>
              <a:bodyPr/>
              <a:lstStyle/>
              <a:p>
                <a:r>
                  <a:rPr lang="en-US" sz="2500" dirty="0" smtClean="0"/>
                  <a:t>Outer and inner coaxial electrode with radii R</a:t>
                </a:r>
                <a:r>
                  <a:rPr lang="en-US" sz="2500" baseline="-25000" dirty="0" smtClean="0"/>
                  <a:t>2</a:t>
                </a:r>
                <a:r>
                  <a:rPr lang="en-US" sz="2500" dirty="0" smtClean="0"/>
                  <a:t> and R</a:t>
                </a:r>
                <a:r>
                  <a:rPr lang="en-US" sz="2500" baseline="-25000" dirty="0" smtClean="0"/>
                  <a:t>1</a:t>
                </a:r>
                <a:r>
                  <a:rPr lang="en-US" sz="2500" dirty="0" smtClean="0"/>
                  <a:t>, respectively</a:t>
                </a:r>
              </a:p>
              <a:p>
                <a:r>
                  <a:rPr lang="en-US" sz="2500" dirty="0" smtClean="0"/>
                  <a:t>Electrostatic field</a:t>
                </a:r>
              </a:p>
              <a:p>
                <a:r>
                  <a:rPr lang="en-US" sz="2500" dirty="0" smtClean="0"/>
                  <a:t>Ions form harmonic oscillation along the axis of the electrostatic field</a:t>
                </a:r>
              </a:p>
              <a:p>
                <a:r>
                  <a:rPr lang="en-US" sz="2500" dirty="0" smtClean="0"/>
                  <a:t>The harmonic oscillator with frequency </a:t>
                </a:r>
                <a:r>
                  <a:rPr lang="el-GR" sz="2500" dirty="0" smtClean="0"/>
                  <a:t>ω</a:t>
                </a:r>
                <a:r>
                  <a:rPr lang="de-DE" sz="2500" dirty="0" smtClean="0"/>
                  <a:t> </a:t>
                </a:r>
                <a:r>
                  <a:rPr lang="de-DE" sz="2500" dirty="0" err="1" smtClean="0"/>
                  <a:t>is</a:t>
                </a:r>
                <a:r>
                  <a:rPr lang="de-DE" sz="2500" dirty="0" smtClean="0"/>
                  <a:t> </a:t>
                </a:r>
                <a:r>
                  <a:rPr lang="de-DE" sz="2500" dirty="0" err="1" smtClean="0"/>
                  <a:t>used</a:t>
                </a:r>
                <a:r>
                  <a:rPr lang="de-DE" sz="2500" dirty="0" smtClean="0"/>
                  <a:t> </a:t>
                </a:r>
                <a:r>
                  <a:rPr lang="de-DE" sz="2500" dirty="0" err="1" smtClean="0"/>
                  <a:t>to</a:t>
                </a:r>
                <a:r>
                  <a:rPr lang="de-DE" sz="2500" dirty="0" smtClean="0"/>
                  <a:t> </a:t>
                </a:r>
                <a:r>
                  <a:rPr lang="de-DE" sz="2500" dirty="0" err="1" smtClean="0"/>
                  <a:t>determine</a:t>
                </a:r>
                <a:r>
                  <a:rPr lang="de-DE" sz="2500" dirty="0" smtClean="0"/>
                  <a:t> </a:t>
                </a:r>
                <a14:m>
                  <m:oMath xmlns:m="http://schemas.openxmlformats.org/officeDocument/2006/math" xmlns="">
                    <m:f>
                      <m:fPr>
                        <m:ctrlPr>
                          <a:rPr lang="de-DE" sz="2500" i="1" smtClean="0">
                            <a:latin typeface="Cambria Math"/>
                          </a:rPr>
                        </m:ctrlPr>
                      </m:fPr>
                      <m:num>
                        <m:r>
                          <a:rPr lang="de-DE" sz="2500" b="0" i="1" smtClean="0">
                            <a:latin typeface="Cambria Math"/>
                          </a:rPr>
                          <m:t>𝑚</m:t>
                        </m:r>
                      </m:num>
                      <m:den>
                        <m:r>
                          <a:rPr lang="de-DE" sz="2500" b="0" i="1" smtClean="0">
                            <a:latin typeface="Cambria Math"/>
                          </a:rPr>
                          <m:t>𝑧</m:t>
                        </m:r>
                      </m:den>
                    </m:f>
                  </m:oMath>
                </a14:m>
                <a:r>
                  <a:rPr lang="en-US" sz="2500" dirty="0" smtClean="0"/>
                  <a:t>, with </a:t>
                </a:r>
                <a14:m>
                  <m:oMath xmlns:m="http://schemas.openxmlformats.org/officeDocument/2006/math" xmlns="">
                    <m:r>
                      <a:rPr lang="en-US" sz="2500" i="1" smtClean="0">
                        <a:latin typeface="Cambria Math"/>
                        <a:ea typeface="Cambria Math"/>
                      </a:rPr>
                      <m:t>𝜔</m:t>
                    </m:r>
                    <m:r>
                      <a:rPr lang="de-DE" sz="2500" b="0" i="1" smtClean="0">
                        <a:latin typeface="Cambria Math"/>
                        <a:ea typeface="Cambria Math"/>
                      </a:rPr>
                      <m:t>=</m:t>
                    </m:r>
                    <m:rad>
                      <m:radPr>
                        <m:degHide m:val="on"/>
                        <m:ctrlPr>
                          <a:rPr lang="de-DE" sz="2500" b="0" i="1" smtClean="0">
                            <a:latin typeface="Cambria Math"/>
                            <a:ea typeface="Cambria Math"/>
                          </a:rPr>
                        </m:ctrlPr>
                      </m:radPr>
                      <m:deg/>
                      <m:e>
                        <m:f>
                          <m:fPr>
                            <m:ctrlPr>
                              <a:rPr lang="de-DE" sz="2500" b="0" i="1" smtClean="0">
                                <a:latin typeface="Cambria Math"/>
                                <a:ea typeface="Cambria Math"/>
                              </a:rPr>
                            </m:ctrlPr>
                          </m:fPr>
                          <m:num>
                            <m:r>
                              <a:rPr lang="de-DE" sz="2500" b="0" i="1" smtClean="0">
                                <a:latin typeface="Cambria Math"/>
                                <a:ea typeface="Cambria Math"/>
                              </a:rPr>
                              <m:t>𝑘𝑧</m:t>
                            </m:r>
                          </m:num>
                          <m:den>
                            <m:r>
                              <a:rPr lang="de-DE" sz="2500" b="0" i="1" smtClean="0">
                                <a:latin typeface="Cambria Math"/>
                                <a:ea typeface="Cambria Math"/>
                              </a:rPr>
                              <m:t>𝑚</m:t>
                            </m:r>
                          </m:den>
                        </m:f>
                      </m:e>
                    </m:rad>
                  </m:oMath>
                </a14:m>
                <a:r>
                  <a:rPr lang="en-US" sz="2500" dirty="0" smtClean="0"/>
                  <a:t>, where </a:t>
                </a:r>
                <a:r>
                  <a:rPr lang="en-US" sz="2500" i="1" dirty="0" smtClean="0"/>
                  <a:t>k</a:t>
                </a:r>
                <a:r>
                  <a:rPr lang="en-US" sz="2500" dirty="0" smtClean="0"/>
                  <a:t> is a constant</a:t>
                </a:r>
                <a:endParaRPr lang="en-US" sz="2500"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976" y="3505200"/>
                <a:ext cx="9298375" cy="1752600"/>
              </a:xfrm>
              <a:blipFill rotWithShape="1">
                <a:blip r:embed="rId2"/>
                <a:stretch>
                  <a:fillRect l="-984" t="-2431" b="-78819"/>
                </a:stretch>
              </a:blipFill>
            </p:spPr>
            <p:txBody>
              <a:bodyPr/>
              <a:lstStyle/>
              <a:p>
                <a:r>
                  <a:rPr lang="en-US">
                    <a:noFill/>
                  </a:rPr>
                  <a:t> </a:t>
                </a:r>
              </a:p>
            </p:txBody>
          </p:sp>
        </mc:Fallback>
      </mc:AlternateContent>
      <p:grpSp>
        <p:nvGrpSpPr>
          <p:cNvPr id="12" name="Gruppieren 11"/>
          <p:cNvGrpSpPr/>
          <p:nvPr/>
        </p:nvGrpSpPr>
        <p:grpSpPr>
          <a:xfrm>
            <a:off x="1505002" y="762000"/>
            <a:ext cx="6130764" cy="2732150"/>
            <a:chOff x="1505002" y="762000"/>
            <a:chExt cx="6130764" cy="273215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002" y="762000"/>
              <a:ext cx="6130764"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4191000" y="1974275"/>
              <a:ext cx="388883" cy="276999"/>
            </a:xfrm>
            <a:prstGeom prst="rect">
              <a:avLst/>
            </a:prstGeom>
            <a:noFill/>
          </p:spPr>
          <p:txBody>
            <a:bodyPr wrap="square" rtlCol="0">
              <a:spAutoFit/>
            </a:bodyPr>
            <a:lstStyle/>
            <a:p>
              <a:pPr algn="ctr"/>
              <a:r>
                <a:rPr lang="en-US" sz="1200" dirty="0" smtClean="0">
                  <a:solidFill>
                    <a:schemeClr val="bg1"/>
                  </a:solidFill>
                </a:rPr>
                <a:t>R</a:t>
              </a:r>
              <a:r>
                <a:rPr lang="en-US" sz="1200" baseline="-25000" dirty="0" smtClean="0">
                  <a:solidFill>
                    <a:schemeClr val="bg1"/>
                  </a:solidFill>
                </a:rPr>
                <a:t>1 </a:t>
              </a:r>
              <a:endParaRPr lang="en-US" sz="1200" baseline="-25000" dirty="0">
                <a:solidFill>
                  <a:schemeClr val="bg1"/>
                </a:solidFill>
              </a:endParaRPr>
            </a:p>
          </p:txBody>
        </p:sp>
        <p:cxnSp>
          <p:nvCxnSpPr>
            <p:cNvPr id="9" name="Gerade Verbindung mit Pfeil 8"/>
            <p:cNvCxnSpPr/>
            <p:nvPr/>
          </p:nvCxnSpPr>
          <p:spPr bwMode="auto">
            <a:xfrm flipH="1" flipV="1">
              <a:off x="4648200" y="938150"/>
              <a:ext cx="0" cy="2556000"/>
            </a:xfrm>
            <a:prstGeom prst="straightConnector1">
              <a:avLst/>
            </a:prstGeom>
            <a:noFill/>
            <a:ln w="9525" cap="flat" cmpd="sng" algn="ctr">
              <a:solidFill>
                <a:schemeClr val="tx1"/>
              </a:solidFill>
              <a:prstDash val="solid"/>
              <a:round/>
              <a:headEnd type="none" w="med" len="med"/>
              <a:tailEnd type="arrow"/>
            </a:ln>
            <a:effectLst/>
          </p:spPr>
        </p:cxnSp>
        <p:sp>
          <p:nvSpPr>
            <p:cNvPr id="11" name="Textfeld 10"/>
            <p:cNvSpPr txBox="1"/>
            <p:nvPr/>
          </p:nvSpPr>
          <p:spPr>
            <a:xfrm>
              <a:off x="4191000" y="1535875"/>
              <a:ext cx="388883" cy="276999"/>
            </a:xfrm>
            <a:prstGeom prst="rect">
              <a:avLst/>
            </a:prstGeom>
            <a:noFill/>
          </p:spPr>
          <p:txBody>
            <a:bodyPr wrap="square" rtlCol="0">
              <a:spAutoFit/>
            </a:bodyPr>
            <a:lstStyle/>
            <a:p>
              <a:pPr algn="ctr"/>
              <a:r>
                <a:rPr lang="en-US" sz="1200" dirty="0" smtClean="0">
                  <a:solidFill>
                    <a:sysClr val="windowText" lastClr="000000"/>
                  </a:solidFill>
                </a:rPr>
                <a:t>R</a:t>
              </a:r>
              <a:r>
                <a:rPr lang="en-US" sz="1200" baseline="-25000" dirty="0" smtClean="0">
                  <a:solidFill>
                    <a:sysClr val="windowText" lastClr="000000"/>
                  </a:solidFill>
                </a:rPr>
                <a:t>2 </a:t>
              </a:r>
              <a:endParaRPr lang="en-US" sz="1200" baseline="-25000" dirty="0">
                <a:solidFill>
                  <a:sysClr val="windowText" lastClr="000000"/>
                </a:solidFill>
              </a:endParaRPr>
            </a:p>
          </p:txBody>
        </p:sp>
      </p:grpSp>
      <p:sp>
        <p:nvSpPr>
          <p:cNvPr id="4" name="Slide Number Placeholder 3"/>
          <p:cNvSpPr>
            <a:spLocks noGrp="1"/>
          </p:cNvSpPr>
          <p:nvPr>
            <p:ph type="sldNum" sz="quarter" idx="10"/>
          </p:nvPr>
        </p:nvSpPr>
        <p:spPr/>
        <p:txBody>
          <a:bodyPr/>
          <a:lstStyle/>
          <a:p>
            <a:pPr>
              <a:defRPr/>
            </a:pPr>
            <a:fld id="{41B0E2A2-38C9-407E-9B30-D35E37AC93A0}" type="slidenum">
              <a:rPr lang="de-DE" smtClean="0"/>
              <a:pPr>
                <a:defRPr/>
              </a:pPr>
              <a:t>64</a:t>
            </a:fld>
            <a:endParaRPr lang="de-DE"/>
          </a:p>
        </p:txBody>
      </p:sp>
    </p:spTree>
    <p:extLst>
      <p:ext uri="{BB962C8B-B14F-4D97-AF65-F5344CB8AC3E}">
        <p14:creationId xmlns:p14="http://schemas.microsoft.com/office/powerpoint/2010/main" val="1019703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Tandem MS</a:t>
            </a:r>
            <a:endParaRPr lang="en-US" dirty="0"/>
          </a:p>
        </p:txBody>
      </p:sp>
      <p:sp>
        <p:nvSpPr>
          <p:cNvPr id="3" name="Inhaltsplatzhalter 2"/>
          <p:cNvSpPr>
            <a:spLocks noGrp="1"/>
          </p:cNvSpPr>
          <p:nvPr>
            <p:ph idx="1"/>
          </p:nvPr>
        </p:nvSpPr>
        <p:spPr/>
        <p:txBody>
          <a:bodyPr/>
          <a:lstStyle/>
          <a:p>
            <a:r>
              <a:rPr lang="en-US" dirty="0" smtClean="0"/>
              <a:t>Uses two mass-to-charge measurements to analyze </a:t>
            </a:r>
            <a:r>
              <a:rPr lang="en-US" i="1" dirty="0" smtClean="0"/>
              <a:t>precursor</a:t>
            </a:r>
            <a:r>
              <a:rPr lang="en-US" dirty="0" smtClean="0"/>
              <a:t> and </a:t>
            </a:r>
            <a:r>
              <a:rPr lang="en-US" i="1" dirty="0" smtClean="0"/>
              <a:t>product</a:t>
            </a:r>
            <a:r>
              <a:rPr lang="en-US" dirty="0" smtClean="0"/>
              <a:t> ions</a:t>
            </a:r>
          </a:p>
          <a:p>
            <a:r>
              <a:rPr lang="en-US" dirty="0"/>
              <a:t>F</a:t>
            </a:r>
            <a:r>
              <a:rPr lang="en-US" dirty="0" smtClean="0"/>
              <a:t>ragmentation is used to dissociate the </a:t>
            </a:r>
            <a:r>
              <a:rPr lang="en-US" dirty="0" err="1" smtClean="0"/>
              <a:t>analytes</a:t>
            </a:r>
            <a:r>
              <a:rPr lang="en-US" dirty="0" smtClean="0"/>
              <a:t> into smaller fragments </a:t>
            </a:r>
          </a:p>
          <a:p>
            <a:r>
              <a:rPr lang="en-US" dirty="0" smtClean="0"/>
              <a:t>MS/MS capable instruments</a:t>
            </a:r>
          </a:p>
          <a:p>
            <a:pPr lvl="1"/>
            <a:r>
              <a:rPr lang="en-US" dirty="0" smtClean="0"/>
              <a:t>Same mass analyzers are used: </a:t>
            </a:r>
            <a:r>
              <a:rPr lang="en-US" i="1" dirty="0" smtClean="0"/>
              <a:t>in-time set-up</a:t>
            </a:r>
          </a:p>
          <a:p>
            <a:pPr lvl="1"/>
            <a:r>
              <a:rPr lang="en-US" dirty="0" smtClean="0"/>
              <a:t>Different analyzers are used (hybrid instruments): </a:t>
            </a:r>
            <a:br>
              <a:rPr lang="en-US" dirty="0" smtClean="0"/>
            </a:br>
            <a:r>
              <a:rPr lang="en-US" i="1" dirty="0" smtClean="0"/>
              <a:t>in-space set-up</a:t>
            </a:r>
            <a:endParaRPr lang="en-US" i="1" dirty="0"/>
          </a:p>
        </p:txBody>
      </p:sp>
      <p:sp>
        <p:nvSpPr>
          <p:cNvPr id="4" name="Textplatzhalter 3"/>
          <p:cNvSpPr>
            <a:spLocks noGrp="1"/>
          </p:cNvSpPr>
          <p:nvPr>
            <p:ph type="body" sz="quarter" idx="12"/>
          </p:nvPr>
        </p:nvSpPr>
        <p:spPr/>
        <p:txBody>
          <a:bodyPr/>
          <a:lstStyle/>
          <a:p>
            <a:endParaRPr lang="en-US"/>
          </a:p>
        </p:txBody>
      </p:sp>
      <p:sp>
        <p:nvSpPr>
          <p:cNvPr id="5" name="Textplatzhalter 4"/>
          <p:cNvSpPr>
            <a:spLocks noGrp="1"/>
          </p:cNvSpPr>
          <p:nvPr>
            <p:ph type="body" sz="quarter" idx="13"/>
          </p:nvPr>
        </p:nvSpPr>
        <p:spPr/>
        <p:txBody>
          <a:bodyPr/>
          <a:lstStyle/>
          <a:p>
            <a:endParaRPr lang="en-US"/>
          </a:p>
        </p:txBody>
      </p:sp>
      <p:sp>
        <p:nvSpPr>
          <p:cNvPr id="6" name="Slide Number Placeholder 5"/>
          <p:cNvSpPr>
            <a:spLocks noGrp="1"/>
          </p:cNvSpPr>
          <p:nvPr>
            <p:ph type="sldNum" sz="quarter" idx="14"/>
          </p:nvPr>
        </p:nvSpPr>
        <p:spPr/>
        <p:txBody>
          <a:bodyPr/>
          <a:lstStyle/>
          <a:p>
            <a:pPr>
              <a:defRPr/>
            </a:pPr>
            <a:fld id="{41B0E2A2-38C9-407E-9B30-D35E37AC93A0}" type="slidenum">
              <a:rPr lang="de-DE" smtClean="0"/>
              <a:pPr>
                <a:defRPr/>
              </a:pPr>
              <a:t>65</a:t>
            </a:fld>
            <a:endParaRPr lang="de-DE"/>
          </a:p>
        </p:txBody>
      </p:sp>
    </p:spTree>
    <p:extLst>
      <p:ext uri="{BB962C8B-B14F-4D97-AF65-F5344CB8AC3E}">
        <p14:creationId xmlns:p14="http://schemas.microsoft.com/office/powerpoint/2010/main" val="2283190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smtClean="0"/>
              <a:t>Tandem MS fragmentation methods</a:t>
            </a:r>
            <a:endParaRPr lang="en-US" sz="3200" dirty="0"/>
          </a:p>
        </p:txBody>
      </p:sp>
      <p:sp>
        <p:nvSpPr>
          <p:cNvPr id="3" name="Inhaltsplatzhalter 2"/>
          <p:cNvSpPr>
            <a:spLocks noGrp="1"/>
          </p:cNvSpPr>
          <p:nvPr>
            <p:ph idx="1"/>
          </p:nvPr>
        </p:nvSpPr>
        <p:spPr/>
        <p:txBody>
          <a:bodyPr/>
          <a:lstStyle/>
          <a:p>
            <a:r>
              <a:rPr lang="en-US" dirty="0" smtClean="0"/>
              <a:t>Different fragmentation techniques</a:t>
            </a:r>
          </a:p>
          <a:p>
            <a:pPr lvl="1"/>
            <a:r>
              <a:rPr lang="en-US" b="1" dirty="0"/>
              <a:t>Collision-Induced-Dissociation (CID)</a:t>
            </a:r>
          </a:p>
          <a:p>
            <a:pPr lvl="1"/>
            <a:r>
              <a:rPr lang="en-US" dirty="0"/>
              <a:t>Pulsed Q Dissociation (PQD</a:t>
            </a:r>
            <a:r>
              <a:rPr lang="en-US" dirty="0" smtClean="0"/>
              <a:t>)</a:t>
            </a:r>
          </a:p>
          <a:p>
            <a:pPr lvl="1"/>
            <a:r>
              <a:rPr lang="en-US" dirty="0" smtClean="0"/>
              <a:t>Electron transfer dissociation (ETD)</a:t>
            </a:r>
          </a:p>
          <a:p>
            <a:pPr lvl="1"/>
            <a:r>
              <a:rPr lang="en-US" dirty="0" smtClean="0"/>
              <a:t>Electron capture dissociation (ECD)</a:t>
            </a:r>
          </a:p>
          <a:p>
            <a:pPr lvl="1"/>
            <a:endParaRPr lang="en-US" dirty="0"/>
          </a:p>
        </p:txBody>
      </p:sp>
      <p:sp>
        <p:nvSpPr>
          <p:cNvPr id="4" name="Slide Number Placeholder 3"/>
          <p:cNvSpPr>
            <a:spLocks noGrp="1"/>
          </p:cNvSpPr>
          <p:nvPr>
            <p:ph type="sldNum" sz="quarter" idx="10"/>
          </p:nvPr>
        </p:nvSpPr>
        <p:spPr/>
        <p:txBody>
          <a:bodyPr/>
          <a:lstStyle/>
          <a:p>
            <a:pPr>
              <a:defRPr/>
            </a:pPr>
            <a:fld id="{41B0E2A2-38C9-407E-9B30-D35E37AC93A0}" type="slidenum">
              <a:rPr lang="de-DE" smtClean="0"/>
              <a:pPr>
                <a:defRPr/>
              </a:pPr>
              <a:t>66</a:t>
            </a:fld>
            <a:endParaRPr lang="de-DE"/>
          </a:p>
        </p:txBody>
      </p:sp>
    </p:spTree>
    <p:extLst>
      <p:ext uri="{BB962C8B-B14F-4D97-AF65-F5344CB8AC3E}">
        <p14:creationId xmlns:p14="http://schemas.microsoft.com/office/powerpoint/2010/main" val="6179319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Collision-induced dissociation</a:t>
            </a:r>
            <a:endParaRPr lang="en-US" dirty="0"/>
          </a:p>
        </p:txBody>
      </p:sp>
      <p:sp>
        <p:nvSpPr>
          <p:cNvPr id="3" name="Inhaltsplatzhalter 2"/>
          <p:cNvSpPr>
            <a:spLocks noGrp="1"/>
          </p:cNvSpPr>
          <p:nvPr>
            <p:ph idx="1"/>
          </p:nvPr>
        </p:nvSpPr>
        <p:spPr>
          <a:xfrm>
            <a:off x="152400" y="3657600"/>
            <a:ext cx="8839200" cy="5418076"/>
          </a:xfrm>
        </p:spPr>
        <p:txBody>
          <a:bodyPr/>
          <a:lstStyle/>
          <a:p>
            <a:r>
              <a:rPr lang="en-US" sz="2400" dirty="0" smtClean="0"/>
              <a:t>Two colliding molecules</a:t>
            </a:r>
          </a:p>
          <a:p>
            <a:r>
              <a:rPr lang="en-US" sz="2400" dirty="0" smtClean="0"/>
              <a:t>Fragmentation is performed in collision cell</a:t>
            </a:r>
          </a:p>
          <a:p>
            <a:r>
              <a:rPr lang="en-US" sz="2400" dirty="0" smtClean="0"/>
              <a:t>Inert collision gas (e.g., </a:t>
            </a:r>
            <a:r>
              <a:rPr lang="en-US" sz="2400" dirty="0" err="1" smtClean="0"/>
              <a:t>Ar</a:t>
            </a:r>
            <a:r>
              <a:rPr lang="en-US" sz="2400" dirty="0" smtClean="0"/>
              <a:t>, He) is used for collision</a:t>
            </a:r>
          </a:p>
          <a:p>
            <a:r>
              <a:rPr lang="en-US" sz="2400" dirty="0" smtClean="0"/>
              <a:t>Precursor that reaches energy threshold will fragment into products and/or neutral losses</a:t>
            </a:r>
          </a:p>
          <a:p>
            <a:r>
              <a:rPr lang="en-US" sz="2400" dirty="0" smtClean="0"/>
              <a:t>Typical settings: high (&gt;1000 </a:t>
            </a:r>
            <a:r>
              <a:rPr lang="en-US" sz="2400" dirty="0" err="1" smtClean="0"/>
              <a:t>eV</a:t>
            </a:r>
            <a:r>
              <a:rPr lang="en-US" sz="2400" dirty="0" smtClean="0"/>
              <a:t>) or low energy (&lt;100 </a:t>
            </a:r>
            <a:r>
              <a:rPr lang="en-US" sz="2400" dirty="0" err="1" smtClean="0"/>
              <a:t>eV</a:t>
            </a:r>
            <a:r>
              <a:rPr lang="en-US" sz="2400" dirty="0" smtClean="0"/>
              <a:t>) CID </a:t>
            </a:r>
          </a:p>
          <a:p>
            <a:r>
              <a:rPr lang="en-US" sz="2400" dirty="0" smtClean="0"/>
              <a:t>Peptides are fragmented at the peptide bond !</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127" y="800170"/>
            <a:ext cx="6429273" cy="30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a:defRPr/>
            </a:pPr>
            <a:fld id="{41B0E2A2-38C9-407E-9B30-D35E37AC93A0}" type="slidenum">
              <a:rPr lang="de-DE" smtClean="0"/>
              <a:pPr>
                <a:defRPr/>
              </a:pPr>
              <a:t>67</a:t>
            </a:fld>
            <a:endParaRPr lang="de-DE"/>
          </a:p>
        </p:txBody>
      </p:sp>
    </p:spTree>
    <p:extLst>
      <p:ext uri="{BB962C8B-B14F-4D97-AF65-F5344CB8AC3E}">
        <p14:creationId xmlns:p14="http://schemas.microsoft.com/office/powerpoint/2010/main" val="9333854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Hybrid mass spectrometer</a:t>
            </a:r>
            <a:endParaRPr lang="en-US" dirty="0"/>
          </a:p>
        </p:txBody>
      </p:sp>
      <p:sp>
        <p:nvSpPr>
          <p:cNvPr id="3" name="Inhaltsplatzhalter 2"/>
          <p:cNvSpPr>
            <a:spLocks noGrp="1"/>
          </p:cNvSpPr>
          <p:nvPr>
            <p:ph idx="1"/>
          </p:nvPr>
        </p:nvSpPr>
        <p:spPr/>
        <p:txBody>
          <a:bodyPr/>
          <a:lstStyle/>
          <a:p>
            <a:pPr marL="0" indent="0">
              <a:buNone/>
            </a:pPr>
            <a:r>
              <a:rPr lang="en-US" dirty="0" smtClean="0"/>
              <a:t>Different hybrid mass spectrometers are used for different applications. The most frequently used combinations are </a:t>
            </a:r>
            <a:br>
              <a:rPr lang="en-US" dirty="0" smtClean="0"/>
            </a:br>
            <a:endParaRPr lang="en-US" dirty="0"/>
          </a:p>
          <a:p>
            <a:pPr lvl="1"/>
            <a:r>
              <a:rPr lang="en-US" dirty="0" smtClean="0"/>
              <a:t>Q-TOF</a:t>
            </a:r>
          </a:p>
          <a:p>
            <a:pPr lvl="1"/>
            <a:r>
              <a:rPr lang="en-US" dirty="0" smtClean="0"/>
              <a:t>Q-Trap </a:t>
            </a:r>
          </a:p>
          <a:p>
            <a:pPr lvl="1"/>
            <a:r>
              <a:rPr lang="en-US" b="1" dirty="0" smtClean="0"/>
              <a:t>LTQ (linear ion trap)- </a:t>
            </a:r>
            <a:r>
              <a:rPr lang="en-US" b="1" dirty="0" err="1" smtClean="0"/>
              <a:t>Orbitrap</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41B0E2A2-38C9-407E-9B30-D35E37AC93A0}" type="slidenum">
              <a:rPr lang="de-DE" smtClean="0"/>
              <a:pPr>
                <a:defRPr/>
              </a:pPr>
              <a:t>68</a:t>
            </a:fld>
            <a:endParaRPr lang="de-DE"/>
          </a:p>
        </p:txBody>
      </p:sp>
    </p:spTree>
    <p:extLst>
      <p:ext uri="{BB962C8B-B14F-4D97-AF65-F5344CB8AC3E}">
        <p14:creationId xmlns:p14="http://schemas.microsoft.com/office/powerpoint/2010/main" val="20115975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p:txBody>
          <a:bodyPr/>
          <a:lstStyle/>
          <a:p>
            <a:r>
              <a:rPr lang="en-US" dirty="0" smtClean="0"/>
              <a:t>LTQ-</a:t>
            </a:r>
            <a:r>
              <a:rPr lang="en-US" dirty="0" err="1" smtClean="0"/>
              <a:t>Orbitrap</a:t>
            </a:r>
            <a:r>
              <a:rPr lang="en-US" dirty="0" smtClean="0"/>
              <a:t> – MS</a:t>
            </a:r>
            <a:endParaRPr lang="en-US" dirty="0"/>
          </a:p>
        </p:txBody>
      </p:sp>
      <p:sp>
        <p:nvSpPr>
          <p:cNvPr id="5" name="Text Placeholder 4"/>
          <p:cNvSpPr>
            <a:spLocks noGrp="1"/>
          </p:cNvSpPr>
          <p:nvPr>
            <p:ph type="body" sz="quarter" idx="12"/>
          </p:nvPr>
        </p:nvSpPr>
        <p:spPr/>
        <p:txBody>
          <a:bodyPr/>
          <a:lstStyle/>
          <a:p>
            <a:r>
              <a:rPr lang="en-US" dirty="0"/>
              <a:t>Dr. Sven Nahnsen</a:t>
            </a:r>
          </a:p>
        </p:txBody>
      </p:sp>
      <p:sp>
        <p:nvSpPr>
          <p:cNvPr id="2" name="Textplatzhalter 1"/>
          <p:cNvSpPr>
            <a:spLocks noGrp="1"/>
          </p:cNvSpPr>
          <p:nvPr>
            <p:ph type="body" sz="quarter" idx="13"/>
          </p:nvPr>
        </p:nvSpPr>
        <p:spPr/>
        <p:txBody>
          <a:bodyPr/>
          <a:lstStyle/>
          <a:p>
            <a:endParaRPr lang="en-US"/>
          </a:p>
        </p:txBody>
      </p:sp>
      <p:sp>
        <p:nvSpPr>
          <p:cNvPr id="1308" name="Text Placeholder 5"/>
          <p:cNvSpPr txBox="1">
            <a:spLocks/>
          </p:cNvSpPr>
          <p:nvPr/>
        </p:nvSpPr>
        <p:spPr>
          <a:xfrm>
            <a:off x="2197278" y="3749030"/>
            <a:ext cx="4572000" cy="210312"/>
          </a:xfrm>
          <a:prstGeom prst="rect">
            <a:avLst/>
          </a:prstGeom>
        </p:spPr>
        <p:txBody>
          <a:bodyPr vert="horz" lIns="91440" tIns="45720" rIns="91440" bIns="45720" rtlCol="0">
            <a:normAutofit fontScale="25000" lnSpcReduction="20000"/>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de-DE" sz="3200" b="0" i="0" u="none" strike="noStrike" kern="0" cap="none" spc="0" normalizeH="0" baseline="0" noProof="0" smtClean="0">
                <a:ln>
                  <a:noFill/>
                </a:ln>
                <a:solidFill>
                  <a:schemeClr val="tx1"/>
                </a:solidFill>
                <a:effectLst/>
                <a:uLnTx/>
                <a:uFillTx/>
                <a:latin typeface="Calibri" pitchFamily="34" charset="0"/>
                <a:ea typeface="+mn-ea"/>
                <a:cs typeface="+mn-cs"/>
              </a:rPr>
              <a:t>Introduction</a:t>
            </a:r>
            <a:endParaRPr kumimoji="0" lang="en-US" sz="3200" b="0" i="0" u="none" strike="noStrike" kern="0" cap="none" spc="0" normalizeH="0" baseline="0" noProof="0" dirty="0">
              <a:ln>
                <a:noFill/>
              </a:ln>
              <a:solidFill>
                <a:schemeClr val="tx1"/>
              </a:solidFill>
              <a:effectLst/>
              <a:uLnTx/>
              <a:uFillTx/>
              <a:latin typeface="Calibri" pitchFamily="34" charset="0"/>
              <a:ea typeface="+mn-ea"/>
              <a:cs typeface="+mn-cs"/>
            </a:endParaRPr>
          </a:p>
        </p:txBody>
      </p:sp>
      <p:grpSp>
        <p:nvGrpSpPr>
          <p:cNvPr id="1309" name="Group 1308"/>
          <p:cNvGrpSpPr/>
          <p:nvPr/>
        </p:nvGrpSpPr>
        <p:grpSpPr>
          <a:xfrm>
            <a:off x="3028532" y="-1889824"/>
            <a:ext cx="3186542" cy="9540000"/>
            <a:chOff x="1823616" y="-215472"/>
            <a:chExt cx="3186542" cy="9540000"/>
          </a:xfrm>
          <a:scene3d>
            <a:camera prst="orthographicFront">
              <a:rot lat="10800000" lon="10800000" rev="5400000"/>
            </a:camera>
            <a:lightRig rig="threePt" dir="t"/>
          </a:scene3d>
        </p:grpSpPr>
        <p:pic>
          <p:nvPicPr>
            <p:cNvPr id="1310" name="Picture 3"/>
            <p:cNvPicPr>
              <a:picLocks noChangeAspect="1" noChangeArrowheads="1"/>
            </p:cNvPicPr>
            <p:nvPr/>
          </p:nvPicPr>
          <p:blipFill>
            <a:blip r:embed="rId3" cstate="print"/>
            <a:srcRect/>
            <a:stretch>
              <a:fillRect/>
            </a:stretch>
          </p:blipFill>
          <p:spPr bwMode="auto">
            <a:xfrm>
              <a:off x="1823616" y="-215472"/>
              <a:ext cx="3186542" cy="9540000"/>
            </a:xfrm>
            <a:prstGeom prst="rect">
              <a:avLst/>
            </a:prstGeom>
            <a:noFill/>
            <a:ln w="9525">
              <a:noFill/>
              <a:miter lim="800000"/>
              <a:headEnd/>
              <a:tailEnd/>
            </a:ln>
          </p:spPr>
        </p:pic>
        <p:sp>
          <p:nvSpPr>
            <p:cNvPr id="1311" name="Rectangle 1310"/>
            <p:cNvSpPr/>
            <p:nvPr/>
          </p:nvSpPr>
          <p:spPr>
            <a:xfrm>
              <a:off x="4293096" y="3275856"/>
              <a:ext cx="36004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12" name="TextBox 1311"/>
            <p:cNvSpPr txBox="1"/>
            <p:nvPr/>
          </p:nvSpPr>
          <p:spPr>
            <a:xfrm rot="16200000">
              <a:off x="3999922" y="3115801"/>
              <a:ext cx="974203" cy="369332"/>
            </a:xfrm>
            <a:prstGeom prst="rect">
              <a:avLst/>
            </a:prstGeom>
            <a:noFill/>
          </p:spPr>
          <p:txBody>
            <a:bodyPr wrap="square" rtlCol="0">
              <a:spAutoFit/>
            </a:bodyPr>
            <a:lstStyle/>
            <a:p>
              <a:r>
                <a:rPr lang="de-DE" sz="900" dirty="0" smtClean="0">
                  <a:latin typeface="Arial" pitchFamily="34" charset="0"/>
                  <a:cs typeface="Arial" pitchFamily="34" charset="0"/>
                </a:rPr>
                <a:t>Orbitrap mass analyzer</a:t>
              </a:r>
              <a:endParaRPr lang="de-DE" sz="900" dirty="0">
                <a:latin typeface="Arial" pitchFamily="34" charset="0"/>
                <a:cs typeface="Arial" pitchFamily="34" charset="0"/>
              </a:endParaRPr>
            </a:p>
          </p:txBody>
        </p:sp>
      </p:grpSp>
      <p:sp>
        <p:nvSpPr>
          <p:cNvPr id="1313" name="Rectangle 1312"/>
          <p:cNvSpPr/>
          <p:nvPr/>
        </p:nvSpPr>
        <p:spPr bwMode="auto">
          <a:xfrm>
            <a:off x="230584" y="1640083"/>
            <a:ext cx="64008" cy="64008"/>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14" name="Rectangle 1313"/>
          <p:cNvSpPr/>
          <p:nvPr/>
        </p:nvSpPr>
        <p:spPr bwMode="auto">
          <a:xfrm>
            <a:off x="250005" y="2482822"/>
            <a:ext cx="64008" cy="64008"/>
          </a:xfrm>
          <a:prstGeom prst="rect">
            <a:avLst/>
          </a:prstGeom>
          <a:solidFill>
            <a:srgbClr val="FF0000"/>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15" name="Rectangle 1314"/>
          <p:cNvSpPr/>
          <p:nvPr/>
        </p:nvSpPr>
        <p:spPr bwMode="auto">
          <a:xfrm>
            <a:off x="598863" y="2781741"/>
            <a:ext cx="64008" cy="64008"/>
          </a:xfrm>
          <a:prstGeom prst="rect">
            <a:avLst/>
          </a:prstGeom>
          <a:solidFill>
            <a:srgbClr val="FF0000"/>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1316" name="Rectangle 1315"/>
          <p:cNvSpPr/>
          <p:nvPr/>
        </p:nvSpPr>
        <p:spPr bwMode="auto">
          <a:xfrm>
            <a:off x="7182655" y="2746672"/>
            <a:ext cx="64008" cy="64008"/>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17" name="Rectangle 1316"/>
          <p:cNvSpPr/>
          <p:nvPr/>
        </p:nvSpPr>
        <p:spPr bwMode="auto">
          <a:xfrm>
            <a:off x="7106802" y="1664206"/>
            <a:ext cx="64008" cy="64008"/>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18" name="Rectangle 1317"/>
          <p:cNvSpPr/>
          <p:nvPr/>
        </p:nvSpPr>
        <p:spPr bwMode="auto">
          <a:xfrm>
            <a:off x="251216" y="1506508"/>
            <a:ext cx="45720" cy="457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19" name="Rectangle 1318"/>
          <p:cNvSpPr/>
          <p:nvPr/>
        </p:nvSpPr>
        <p:spPr bwMode="auto">
          <a:xfrm>
            <a:off x="251449" y="1502799"/>
            <a:ext cx="45720" cy="457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20" name="Rectangle 1319"/>
          <p:cNvSpPr/>
          <p:nvPr/>
        </p:nvSpPr>
        <p:spPr bwMode="auto">
          <a:xfrm>
            <a:off x="230184" y="1608987"/>
            <a:ext cx="64008" cy="64008"/>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21" name="Rectangle 1320"/>
          <p:cNvSpPr/>
          <p:nvPr/>
        </p:nvSpPr>
        <p:spPr bwMode="auto">
          <a:xfrm>
            <a:off x="246450" y="2478590"/>
            <a:ext cx="64008" cy="64008"/>
          </a:xfrm>
          <a:prstGeom prst="rect">
            <a:avLst/>
          </a:prstGeom>
          <a:solidFill>
            <a:srgbClr val="00B050"/>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22" name="Rectangle 1321"/>
          <p:cNvSpPr/>
          <p:nvPr/>
        </p:nvSpPr>
        <p:spPr bwMode="auto">
          <a:xfrm>
            <a:off x="599850" y="2790051"/>
            <a:ext cx="64008" cy="64008"/>
          </a:xfrm>
          <a:prstGeom prst="rect">
            <a:avLst/>
          </a:prstGeom>
          <a:solidFill>
            <a:srgbClr val="00B050"/>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23" name="Rectangle 1322"/>
          <p:cNvSpPr/>
          <p:nvPr/>
        </p:nvSpPr>
        <p:spPr bwMode="auto">
          <a:xfrm>
            <a:off x="7245882" y="2760224"/>
            <a:ext cx="64008" cy="64008"/>
          </a:xfrm>
          <a:prstGeom prst="rect">
            <a:avLst/>
          </a:prstGeom>
          <a:solidFill>
            <a:srgbClr val="00B050"/>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24" name="Rectangle 1323"/>
          <p:cNvSpPr/>
          <p:nvPr/>
        </p:nvSpPr>
        <p:spPr bwMode="auto">
          <a:xfrm>
            <a:off x="6968846" y="1649384"/>
            <a:ext cx="64008" cy="64008"/>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grpSp>
        <p:nvGrpSpPr>
          <p:cNvPr id="1325" name="Group 1324"/>
          <p:cNvGrpSpPr/>
          <p:nvPr/>
        </p:nvGrpSpPr>
        <p:grpSpPr>
          <a:xfrm>
            <a:off x="5583163" y="4214167"/>
            <a:ext cx="3448848" cy="2555776"/>
            <a:chOff x="5583163" y="4214167"/>
            <a:chExt cx="3448848" cy="2555776"/>
          </a:xfrm>
        </p:grpSpPr>
        <p:sp>
          <p:nvSpPr>
            <p:cNvPr id="1326" name="TextBox 1325"/>
            <p:cNvSpPr txBox="1"/>
            <p:nvPr/>
          </p:nvSpPr>
          <p:spPr>
            <a:xfrm>
              <a:off x="6328195" y="6336471"/>
              <a:ext cx="2555776" cy="369332"/>
            </a:xfrm>
            <a:prstGeom prst="rect">
              <a:avLst/>
            </a:prstGeom>
            <a:noFill/>
          </p:spPr>
          <p:txBody>
            <a:bodyPr wrap="square" rtlCol="0">
              <a:spAutoFit/>
            </a:bodyPr>
            <a:lstStyle/>
            <a:p>
              <a:pPr algn="ctr"/>
              <a:r>
                <a:rPr lang="de-DE" sz="1800" b="0" dirty="0" smtClean="0">
                  <a:solidFill>
                    <a:schemeClr val="tx1"/>
                  </a:solidFill>
                </a:rPr>
                <a:t>mass / charge</a:t>
              </a:r>
              <a:endParaRPr lang="de-DE" sz="1800" b="0" dirty="0">
                <a:solidFill>
                  <a:schemeClr val="tx1"/>
                </a:solidFill>
              </a:endParaRPr>
            </a:p>
          </p:txBody>
        </p:sp>
        <p:sp>
          <p:nvSpPr>
            <p:cNvPr id="1327" name="TextBox 1326"/>
            <p:cNvSpPr txBox="1"/>
            <p:nvPr/>
          </p:nvSpPr>
          <p:spPr>
            <a:xfrm rot="16200000">
              <a:off x="4489941" y="5307389"/>
              <a:ext cx="2555776" cy="369332"/>
            </a:xfrm>
            <a:prstGeom prst="rect">
              <a:avLst/>
            </a:prstGeom>
            <a:noFill/>
          </p:spPr>
          <p:txBody>
            <a:bodyPr wrap="square" rtlCol="0">
              <a:spAutoFit/>
            </a:bodyPr>
            <a:lstStyle/>
            <a:p>
              <a:pPr algn="ctr"/>
              <a:r>
                <a:rPr lang="de-DE" sz="1800" b="0" dirty="0" smtClean="0">
                  <a:solidFill>
                    <a:schemeClr val="tx1"/>
                  </a:solidFill>
                </a:rPr>
                <a:t>Intensity</a:t>
              </a:r>
              <a:endParaRPr lang="de-DE" sz="1800" b="0" dirty="0">
                <a:solidFill>
                  <a:schemeClr val="tx1"/>
                </a:solidFill>
              </a:endParaRPr>
            </a:p>
          </p:txBody>
        </p:sp>
        <p:grpSp>
          <p:nvGrpSpPr>
            <p:cNvPr id="1328" name="Group 36"/>
            <p:cNvGrpSpPr/>
            <p:nvPr/>
          </p:nvGrpSpPr>
          <p:grpSpPr>
            <a:xfrm>
              <a:off x="5934873" y="4418631"/>
              <a:ext cx="3097138" cy="1950328"/>
              <a:chOff x="6003830" y="4331696"/>
              <a:chExt cx="3097138" cy="1950328"/>
            </a:xfrm>
          </p:grpSpPr>
          <p:sp>
            <p:nvSpPr>
              <p:cNvPr id="1329" name="Rectangle 1328"/>
              <p:cNvSpPr/>
              <p:nvPr/>
            </p:nvSpPr>
            <p:spPr bwMode="auto">
              <a:xfrm>
                <a:off x="6004624" y="4331696"/>
                <a:ext cx="3096344" cy="1944216"/>
              </a:xfrm>
              <a:prstGeom prst="rect">
                <a:avLst/>
              </a:prstGeom>
              <a:solidFill>
                <a:srgbClr val="EAEAEA"/>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cxnSp>
            <p:nvCxnSpPr>
              <p:cNvPr id="1330" name="Straight Arrow Connector 1329"/>
              <p:cNvCxnSpPr/>
              <p:nvPr/>
            </p:nvCxnSpPr>
            <p:spPr bwMode="auto">
              <a:xfrm rot="5400000" flipH="1" flipV="1">
                <a:off x="5032516" y="5303804"/>
                <a:ext cx="1944216" cy="1588"/>
              </a:xfrm>
              <a:prstGeom prst="straightConnector1">
                <a:avLst/>
              </a:prstGeom>
              <a:noFill/>
              <a:ln w="19050" cap="flat" cmpd="sng" algn="ctr">
                <a:solidFill>
                  <a:schemeClr val="tx2"/>
                </a:solidFill>
                <a:prstDash val="solid"/>
                <a:round/>
                <a:headEnd type="none" w="med" len="med"/>
                <a:tailEnd type="arrow"/>
              </a:ln>
              <a:effectLst/>
            </p:spPr>
          </p:cxnSp>
          <p:cxnSp>
            <p:nvCxnSpPr>
              <p:cNvPr id="1331" name="Straight Arrow Connector 1330"/>
              <p:cNvCxnSpPr/>
              <p:nvPr/>
            </p:nvCxnSpPr>
            <p:spPr bwMode="auto">
              <a:xfrm>
                <a:off x="6004624" y="6275912"/>
                <a:ext cx="3096344" cy="1588"/>
              </a:xfrm>
              <a:prstGeom prst="straightConnector1">
                <a:avLst/>
              </a:prstGeom>
              <a:noFill/>
              <a:ln w="19050" cap="flat" cmpd="sng" algn="ctr">
                <a:solidFill>
                  <a:schemeClr val="tx2"/>
                </a:solidFill>
                <a:prstDash val="solid"/>
                <a:round/>
                <a:headEnd type="none" w="med" len="med"/>
                <a:tailEnd type="arrow"/>
              </a:ln>
              <a:effectLst/>
            </p:spPr>
          </p:cxnSp>
          <p:cxnSp>
            <p:nvCxnSpPr>
              <p:cNvPr id="1332" name="Straight Connector 1331"/>
              <p:cNvCxnSpPr/>
              <p:nvPr/>
            </p:nvCxnSpPr>
            <p:spPr bwMode="auto">
              <a:xfrm rot="5400000" flipH="1" flipV="1">
                <a:off x="5850208" y="5679184"/>
                <a:ext cx="1188000" cy="0"/>
              </a:xfrm>
              <a:prstGeom prst="line">
                <a:avLst/>
              </a:prstGeom>
              <a:noFill/>
              <a:ln w="38100" cap="flat" cmpd="sng" algn="ctr">
                <a:solidFill>
                  <a:srgbClr val="FF0000"/>
                </a:solidFill>
                <a:prstDash val="solid"/>
                <a:round/>
                <a:headEnd type="none" w="med" len="med"/>
                <a:tailEnd type="none" w="med" len="med"/>
              </a:ln>
              <a:effectLst/>
            </p:spPr>
          </p:cxnSp>
          <p:cxnSp>
            <p:nvCxnSpPr>
              <p:cNvPr id="1333" name="Straight Connector 1332"/>
              <p:cNvCxnSpPr/>
              <p:nvPr/>
            </p:nvCxnSpPr>
            <p:spPr bwMode="auto">
              <a:xfrm rot="5400000" flipH="1" flipV="1">
                <a:off x="6254608" y="5931328"/>
                <a:ext cx="684000" cy="0"/>
              </a:xfrm>
              <a:prstGeom prst="line">
                <a:avLst/>
              </a:prstGeom>
              <a:noFill/>
              <a:ln w="38100" cap="flat" cmpd="sng" algn="ctr">
                <a:solidFill>
                  <a:srgbClr val="FF0000"/>
                </a:solidFill>
                <a:prstDash val="solid"/>
                <a:round/>
                <a:headEnd type="none" w="med" len="med"/>
                <a:tailEnd type="none" w="med" len="med"/>
              </a:ln>
              <a:effectLst/>
            </p:spPr>
          </p:cxnSp>
          <p:cxnSp>
            <p:nvCxnSpPr>
              <p:cNvPr id="1334" name="Straight Connector 1333"/>
              <p:cNvCxnSpPr/>
              <p:nvPr/>
            </p:nvCxnSpPr>
            <p:spPr bwMode="auto">
              <a:xfrm rot="5400000" flipH="1" flipV="1">
                <a:off x="6659008" y="6188256"/>
                <a:ext cx="180000" cy="0"/>
              </a:xfrm>
              <a:prstGeom prst="line">
                <a:avLst/>
              </a:prstGeom>
              <a:noFill/>
              <a:ln w="19050" cap="flat" cmpd="sng" algn="ctr">
                <a:solidFill>
                  <a:srgbClr val="FF0000"/>
                </a:solidFill>
                <a:prstDash val="solid"/>
                <a:round/>
                <a:headEnd type="none" w="med" len="med"/>
                <a:tailEnd type="none" w="med" len="med"/>
              </a:ln>
              <a:effectLst/>
            </p:spPr>
          </p:cxnSp>
          <p:cxnSp>
            <p:nvCxnSpPr>
              <p:cNvPr id="1335" name="Straight Connector 1334"/>
              <p:cNvCxnSpPr/>
              <p:nvPr/>
            </p:nvCxnSpPr>
            <p:spPr bwMode="auto">
              <a:xfrm rot="5400000" flipH="1" flipV="1">
                <a:off x="6714304" y="5682952"/>
                <a:ext cx="1188000" cy="0"/>
              </a:xfrm>
              <a:prstGeom prst="line">
                <a:avLst/>
              </a:prstGeom>
              <a:noFill/>
              <a:ln w="38100" cap="flat" cmpd="sng" algn="ctr">
                <a:solidFill>
                  <a:srgbClr val="00B050"/>
                </a:solidFill>
                <a:prstDash val="solid"/>
                <a:round/>
                <a:headEnd type="none" w="med" len="med"/>
                <a:tailEnd type="none" w="med" len="med"/>
              </a:ln>
              <a:effectLst/>
            </p:spPr>
          </p:cxnSp>
          <p:cxnSp>
            <p:nvCxnSpPr>
              <p:cNvPr id="1336" name="Straight Connector 1335"/>
              <p:cNvCxnSpPr/>
              <p:nvPr/>
            </p:nvCxnSpPr>
            <p:spPr bwMode="auto">
              <a:xfrm rot="5400000" flipH="1" flipV="1">
                <a:off x="7118704" y="5935096"/>
                <a:ext cx="684000" cy="0"/>
              </a:xfrm>
              <a:prstGeom prst="line">
                <a:avLst/>
              </a:prstGeom>
              <a:noFill/>
              <a:ln w="38100" cap="flat" cmpd="sng" algn="ctr">
                <a:solidFill>
                  <a:srgbClr val="00B050"/>
                </a:solidFill>
                <a:prstDash val="solid"/>
                <a:round/>
                <a:headEnd type="none" w="med" len="med"/>
                <a:tailEnd type="none" w="med" len="med"/>
              </a:ln>
              <a:effectLst/>
            </p:spPr>
          </p:cxnSp>
          <p:cxnSp>
            <p:nvCxnSpPr>
              <p:cNvPr id="1337" name="Straight Connector 1336"/>
              <p:cNvCxnSpPr/>
              <p:nvPr/>
            </p:nvCxnSpPr>
            <p:spPr bwMode="auto">
              <a:xfrm rot="5400000" flipH="1" flipV="1">
                <a:off x="7523104" y="6192024"/>
                <a:ext cx="180000" cy="0"/>
              </a:xfrm>
              <a:prstGeom prst="line">
                <a:avLst/>
              </a:prstGeom>
              <a:noFill/>
              <a:ln w="38100" cap="flat" cmpd="sng" algn="ctr">
                <a:solidFill>
                  <a:srgbClr val="00B050"/>
                </a:solidFill>
                <a:prstDash val="solid"/>
                <a:round/>
                <a:headEnd type="none" w="med" len="med"/>
                <a:tailEnd type="none" w="med" len="med"/>
              </a:ln>
              <a:effectLst/>
            </p:spPr>
          </p:cxnSp>
        </p:grpSp>
      </p:grpSp>
      <p:grpSp>
        <p:nvGrpSpPr>
          <p:cNvPr id="63" name="Group 62"/>
          <p:cNvGrpSpPr/>
          <p:nvPr/>
        </p:nvGrpSpPr>
        <p:grpSpPr>
          <a:xfrm>
            <a:off x="683568" y="1268760"/>
            <a:ext cx="8482377" cy="3168352"/>
            <a:chOff x="683568" y="1268760"/>
            <a:chExt cx="8482377" cy="3168352"/>
          </a:xfrm>
        </p:grpSpPr>
        <p:grpSp>
          <p:nvGrpSpPr>
            <p:cNvPr id="61" name="Group 60"/>
            <p:cNvGrpSpPr/>
            <p:nvPr/>
          </p:nvGrpSpPr>
          <p:grpSpPr>
            <a:xfrm>
              <a:off x="683568" y="1268760"/>
              <a:ext cx="6912768" cy="3168352"/>
              <a:chOff x="683568" y="1268760"/>
              <a:chExt cx="6912768" cy="3168352"/>
            </a:xfrm>
          </p:grpSpPr>
          <p:grpSp>
            <p:nvGrpSpPr>
              <p:cNvPr id="56" name="Group 55"/>
              <p:cNvGrpSpPr/>
              <p:nvPr/>
            </p:nvGrpSpPr>
            <p:grpSpPr>
              <a:xfrm>
                <a:off x="683568" y="1268760"/>
                <a:ext cx="4824536" cy="3168352"/>
                <a:chOff x="683568" y="1268760"/>
                <a:chExt cx="4824536" cy="3168352"/>
              </a:xfrm>
            </p:grpSpPr>
            <p:grpSp>
              <p:nvGrpSpPr>
                <p:cNvPr id="45" name="Group 44"/>
                <p:cNvGrpSpPr/>
                <p:nvPr/>
              </p:nvGrpSpPr>
              <p:grpSpPr>
                <a:xfrm>
                  <a:off x="683568" y="1896029"/>
                  <a:ext cx="2966958" cy="1965019"/>
                  <a:chOff x="683568" y="1896029"/>
                  <a:chExt cx="2966958" cy="1965019"/>
                </a:xfrm>
              </p:grpSpPr>
              <p:sp>
                <p:nvSpPr>
                  <p:cNvPr id="36" name="Rectangle 35"/>
                  <p:cNvSpPr/>
                  <p:nvPr/>
                </p:nvSpPr>
                <p:spPr bwMode="auto">
                  <a:xfrm>
                    <a:off x="698198" y="1896029"/>
                    <a:ext cx="2952328" cy="432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37" name="Rectangle 36"/>
                  <p:cNvSpPr/>
                  <p:nvPr/>
                </p:nvSpPr>
                <p:spPr bwMode="auto">
                  <a:xfrm>
                    <a:off x="683568" y="3342362"/>
                    <a:ext cx="2952328" cy="5186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38" name="Rectangle 37"/>
                  <p:cNvSpPr/>
                  <p:nvPr/>
                </p:nvSpPr>
                <p:spPr bwMode="auto">
                  <a:xfrm>
                    <a:off x="812954" y="2348880"/>
                    <a:ext cx="144016"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39" name="Rectangle 38"/>
                  <p:cNvSpPr/>
                  <p:nvPr/>
                </p:nvSpPr>
                <p:spPr bwMode="auto">
                  <a:xfrm>
                    <a:off x="1634302" y="2362295"/>
                    <a:ext cx="72008"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40" name="Rectangle 39"/>
                  <p:cNvSpPr/>
                  <p:nvPr/>
                </p:nvSpPr>
                <p:spPr bwMode="auto">
                  <a:xfrm>
                    <a:off x="2411760" y="2348880"/>
                    <a:ext cx="72008"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41" name="Rectangle 40"/>
                  <p:cNvSpPr/>
                  <p:nvPr/>
                </p:nvSpPr>
                <p:spPr bwMode="auto">
                  <a:xfrm>
                    <a:off x="2958564" y="2348880"/>
                    <a:ext cx="72008"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42" name="Rectangle 41"/>
                  <p:cNvSpPr/>
                  <p:nvPr/>
                </p:nvSpPr>
                <p:spPr bwMode="auto">
                  <a:xfrm>
                    <a:off x="3362494" y="3027354"/>
                    <a:ext cx="72008" cy="28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43" name="Rectangle 42"/>
                  <p:cNvSpPr/>
                  <p:nvPr/>
                </p:nvSpPr>
                <p:spPr bwMode="auto">
                  <a:xfrm>
                    <a:off x="2027491" y="2954204"/>
                    <a:ext cx="144000" cy="36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44" name="Rectangle 43"/>
                  <p:cNvSpPr/>
                  <p:nvPr/>
                </p:nvSpPr>
                <p:spPr bwMode="auto">
                  <a:xfrm>
                    <a:off x="1317010" y="2948031"/>
                    <a:ext cx="144000" cy="36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grpSp>
            <p:sp>
              <p:nvSpPr>
                <p:cNvPr id="46" name="Rectangle 45"/>
                <p:cNvSpPr/>
                <p:nvPr/>
              </p:nvSpPr>
              <p:spPr bwMode="auto">
                <a:xfrm>
                  <a:off x="3901998" y="3486418"/>
                  <a:ext cx="367339" cy="8786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grpSp>
              <p:nvGrpSpPr>
                <p:cNvPr id="49" name="Group 48"/>
                <p:cNvGrpSpPr/>
                <p:nvPr/>
              </p:nvGrpSpPr>
              <p:grpSpPr>
                <a:xfrm>
                  <a:off x="4946686" y="3486418"/>
                  <a:ext cx="489410" cy="950694"/>
                  <a:chOff x="4946686" y="3486418"/>
                  <a:chExt cx="489410" cy="950694"/>
                </a:xfrm>
              </p:grpSpPr>
              <p:sp>
                <p:nvSpPr>
                  <p:cNvPr id="47" name="Rectangle 46"/>
                  <p:cNvSpPr/>
                  <p:nvPr/>
                </p:nvSpPr>
                <p:spPr bwMode="auto">
                  <a:xfrm>
                    <a:off x="4946686" y="3486418"/>
                    <a:ext cx="367339" cy="8786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48" name="Rectangle 47"/>
                  <p:cNvSpPr/>
                  <p:nvPr/>
                </p:nvSpPr>
                <p:spPr bwMode="auto">
                  <a:xfrm>
                    <a:off x="5220072" y="4077072"/>
                    <a:ext cx="216024"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grpSp>
            <p:grpSp>
              <p:nvGrpSpPr>
                <p:cNvPr id="52" name="Group 51"/>
                <p:cNvGrpSpPr/>
                <p:nvPr/>
              </p:nvGrpSpPr>
              <p:grpSpPr>
                <a:xfrm>
                  <a:off x="3707904" y="1268760"/>
                  <a:ext cx="583363" cy="899489"/>
                  <a:chOff x="3707904" y="1268760"/>
                  <a:chExt cx="583363" cy="899489"/>
                </a:xfrm>
              </p:grpSpPr>
              <p:sp>
                <p:nvSpPr>
                  <p:cNvPr id="50" name="Rectangle 49"/>
                  <p:cNvSpPr/>
                  <p:nvPr/>
                </p:nvSpPr>
                <p:spPr bwMode="auto">
                  <a:xfrm>
                    <a:off x="3923928" y="1289563"/>
                    <a:ext cx="367339" cy="8786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51" name="Rectangle 50"/>
                  <p:cNvSpPr/>
                  <p:nvPr/>
                </p:nvSpPr>
                <p:spPr bwMode="auto">
                  <a:xfrm>
                    <a:off x="3707904" y="1268760"/>
                    <a:ext cx="360040"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grpSp>
            <p:grpSp>
              <p:nvGrpSpPr>
                <p:cNvPr id="55" name="Group 54"/>
                <p:cNvGrpSpPr/>
                <p:nvPr/>
              </p:nvGrpSpPr>
              <p:grpSpPr>
                <a:xfrm>
                  <a:off x="4932040" y="1268760"/>
                  <a:ext cx="576064" cy="922576"/>
                  <a:chOff x="4932040" y="1268760"/>
                  <a:chExt cx="576064" cy="922576"/>
                </a:xfrm>
              </p:grpSpPr>
              <p:sp>
                <p:nvSpPr>
                  <p:cNvPr id="53" name="Rectangle 52"/>
                  <p:cNvSpPr/>
                  <p:nvPr/>
                </p:nvSpPr>
                <p:spPr bwMode="auto">
                  <a:xfrm>
                    <a:off x="4954001" y="1312650"/>
                    <a:ext cx="367339" cy="8786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54" name="Rectangle 53"/>
                  <p:cNvSpPr/>
                  <p:nvPr/>
                </p:nvSpPr>
                <p:spPr bwMode="auto">
                  <a:xfrm>
                    <a:off x="4932040" y="1268760"/>
                    <a:ext cx="576064"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grpSp>
          </p:grpSp>
          <p:sp>
            <p:nvSpPr>
              <p:cNvPr id="57" name="Rectangle 56"/>
              <p:cNvSpPr/>
              <p:nvPr/>
            </p:nvSpPr>
            <p:spPr bwMode="auto">
              <a:xfrm>
                <a:off x="5738758" y="1719327"/>
                <a:ext cx="720080" cy="6087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58" name="Rectangle 57"/>
              <p:cNvSpPr/>
              <p:nvPr/>
            </p:nvSpPr>
            <p:spPr bwMode="auto">
              <a:xfrm>
                <a:off x="5868144" y="2363510"/>
                <a:ext cx="144016" cy="32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59" name="Rectangle 58"/>
              <p:cNvSpPr/>
              <p:nvPr/>
            </p:nvSpPr>
            <p:spPr bwMode="auto">
              <a:xfrm>
                <a:off x="6948264" y="1869516"/>
                <a:ext cx="648072" cy="4647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60" name="Rectangle 59"/>
              <p:cNvSpPr/>
              <p:nvPr/>
            </p:nvSpPr>
            <p:spPr bwMode="auto">
              <a:xfrm>
                <a:off x="7171603" y="2362295"/>
                <a:ext cx="144016" cy="14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grpSp>
        <p:sp>
          <p:nvSpPr>
            <p:cNvPr id="62" name="Rectangle 61"/>
            <p:cNvSpPr/>
            <p:nvPr/>
          </p:nvSpPr>
          <p:spPr bwMode="auto">
            <a:xfrm>
              <a:off x="8194345" y="1909517"/>
              <a:ext cx="971600"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grpSp>
      <p:sp>
        <p:nvSpPr>
          <p:cNvPr id="3" name="Textfeld 2"/>
          <p:cNvSpPr txBox="1"/>
          <p:nvPr/>
        </p:nvSpPr>
        <p:spPr>
          <a:xfrm>
            <a:off x="783139" y="822434"/>
            <a:ext cx="5545056" cy="1323439"/>
          </a:xfrm>
          <a:prstGeom prst="rect">
            <a:avLst/>
          </a:prstGeom>
          <a:noFill/>
        </p:spPr>
        <p:txBody>
          <a:bodyPr wrap="square" rtlCol="0">
            <a:spAutoFit/>
          </a:bodyPr>
          <a:lstStyle/>
          <a:p>
            <a:pPr algn="l"/>
            <a:r>
              <a:rPr lang="en-US" sz="2500" b="0" dirty="0" smtClean="0">
                <a:solidFill>
                  <a:schemeClr val="tx1"/>
                </a:solidFill>
              </a:rPr>
              <a:t>Mass-to-charge ratios (</a:t>
            </a:r>
            <a:r>
              <a:rPr lang="en-US" sz="2500" dirty="0" smtClean="0">
                <a:solidFill>
                  <a:schemeClr val="tx1"/>
                </a:solidFill>
              </a:rPr>
              <a:t>m/z</a:t>
            </a:r>
            <a:r>
              <a:rPr lang="en-US" sz="2500" b="0" dirty="0" smtClean="0">
                <a:solidFill>
                  <a:schemeClr val="tx1"/>
                </a:solidFill>
              </a:rPr>
              <a:t>) are recorded. The unit is Thomson [</a:t>
            </a:r>
            <a:r>
              <a:rPr lang="en-US" sz="2500" b="0" dirty="0" err="1" smtClean="0">
                <a:solidFill>
                  <a:schemeClr val="tx1"/>
                </a:solidFill>
              </a:rPr>
              <a:t>Th</a:t>
            </a:r>
            <a:r>
              <a:rPr lang="en-US" sz="2500" b="0" dirty="0" smtClean="0">
                <a:solidFill>
                  <a:schemeClr val="tx1"/>
                </a:solidFill>
              </a:rPr>
              <a:t>].</a:t>
            </a:r>
            <a:r>
              <a:rPr lang="en-US" sz="3500" b="0" dirty="0" smtClean="0">
                <a:solidFill>
                  <a:schemeClr val="tx1"/>
                </a:solidFill>
              </a:rPr>
              <a:t/>
            </a:r>
            <a:br>
              <a:rPr lang="en-US" sz="3500" b="0" dirty="0" smtClean="0">
                <a:solidFill>
                  <a:schemeClr val="tx1"/>
                </a:solidFill>
              </a:rPr>
            </a:br>
            <a:r>
              <a:rPr lang="en-US" sz="1500" b="0" dirty="0">
                <a:solidFill>
                  <a:schemeClr val="tx1"/>
                </a:solidFill>
              </a:rPr>
              <a:t>m</a:t>
            </a:r>
            <a:r>
              <a:rPr lang="en-US" sz="1500" b="0" dirty="0" smtClean="0">
                <a:solidFill>
                  <a:schemeClr val="tx1"/>
                </a:solidFill>
              </a:rPr>
              <a:t>…mass of precursor ion</a:t>
            </a:r>
          </a:p>
          <a:p>
            <a:pPr algn="l"/>
            <a:r>
              <a:rPr lang="en-US" sz="1500" b="0" dirty="0" smtClean="0">
                <a:solidFill>
                  <a:schemeClr val="tx1"/>
                </a:solidFill>
              </a:rPr>
              <a:t>z…charge of precursor ion</a:t>
            </a:r>
            <a:endParaRPr lang="en-US" sz="1500" b="0" dirty="0">
              <a:solidFill>
                <a:schemeClr val="tx1"/>
              </a:solidFill>
            </a:endParaRPr>
          </a:p>
        </p:txBody>
      </p:sp>
      <p:sp>
        <p:nvSpPr>
          <p:cNvPr id="4" name="Slide Number Placeholder 3"/>
          <p:cNvSpPr>
            <a:spLocks noGrp="1"/>
          </p:cNvSpPr>
          <p:nvPr>
            <p:ph type="sldNum" sz="quarter" idx="14"/>
          </p:nvPr>
        </p:nvSpPr>
        <p:spPr/>
        <p:txBody>
          <a:bodyPr/>
          <a:lstStyle/>
          <a:p>
            <a:pPr>
              <a:defRPr/>
            </a:pPr>
            <a:fld id="{41B0E2A2-38C9-407E-9B30-D35E37AC93A0}" type="slidenum">
              <a:rPr lang="de-DE" smtClean="0"/>
              <a:pPr>
                <a:defRPr/>
              </a:pPr>
              <a:t>69</a:t>
            </a:fld>
            <a:endParaRPr lang="de-DE"/>
          </a:p>
        </p:txBody>
      </p:sp>
    </p:spTree>
    <p:extLst>
      <p:ext uri="{BB962C8B-B14F-4D97-AF65-F5344CB8AC3E}">
        <p14:creationId xmlns:p14="http://schemas.microsoft.com/office/powerpoint/2010/main" val="21448170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decel="50000" fill="hold" grpId="0" nodeType="clickEffect">
                                  <p:stCondLst>
                                    <p:cond delay="0"/>
                                  </p:stCondLst>
                                  <p:childTnLst>
                                    <p:animMotion origin="layout" path="M -0.0007 0.01157 L -0.0007 0.11643 " pathEditMode="relative" rAng="0" ptsTypes="AA">
                                      <p:cBhvr>
                                        <p:cTn id="6" dur="500" fill="hold"/>
                                        <p:tgtEl>
                                          <p:spTgt spid="1313"/>
                                        </p:tgtEl>
                                        <p:attrNameLst>
                                          <p:attrName>ppt_x</p:attrName>
                                          <p:attrName>ppt_y</p:attrName>
                                        </p:attrNameLst>
                                      </p:cBhvr>
                                      <p:rCtr x="0" y="52"/>
                                    </p:animMotion>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314"/>
                                        </p:tgtEl>
                                        <p:attrNameLst>
                                          <p:attrName>style.visibility</p:attrName>
                                        </p:attrNameLst>
                                      </p:cBhvr>
                                      <p:to>
                                        <p:strVal val="visible"/>
                                      </p:to>
                                    </p:set>
                                  </p:childTnLst>
                                </p:cTn>
                              </p:par>
                            </p:childTnLst>
                          </p:cTn>
                        </p:par>
                        <p:par>
                          <p:cTn id="10" fill="hold">
                            <p:stCondLst>
                              <p:cond delay="500"/>
                            </p:stCondLst>
                            <p:childTnLst>
                              <p:par>
                                <p:cTn id="11" presetID="0" presetClass="path" presetSubtype="0" repeatCount="indefinite" accel="50000" decel="50000" fill="hold" grpId="1" nodeType="afterEffect">
                                  <p:stCondLst>
                                    <p:cond delay="0"/>
                                  </p:stCondLst>
                                  <p:childTnLst>
                                    <p:animMotion origin="layout" path="M -0.00035 0.00347 L 0.02899 0.04512 " pathEditMode="relative" rAng="0" ptsTypes="AA">
                                      <p:cBhvr>
                                        <p:cTn id="12" dur="500" fill="hold"/>
                                        <p:tgtEl>
                                          <p:spTgt spid="1314"/>
                                        </p:tgtEl>
                                        <p:attrNameLst>
                                          <p:attrName>ppt_x</p:attrName>
                                          <p:attrName>ppt_y</p:attrName>
                                        </p:attrNameLst>
                                      </p:cBhvr>
                                      <p:rCtr x="15" y="21"/>
                                    </p:animMotion>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315"/>
                                        </p:tgtEl>
                                        <p:attrNameLst>
                                          <p:attrName>style.visibility</p:attrName>
                                        </p:attrNameLst>
                                      </p:cBhvr>
                                      <p:to>
                                        <p:strVal val="visible"/>
                                      </p:to>
                                    </p:set>
                                  </p:childTnLst>
                                </p:cTn>
                              </p:par>
                            </p:childTnLst>
                          </p:cTn>
                        </p:par>
                        <p:par>
                          <p:cTn id="16" fill="hold">
                            <p:stCondLst>
                              <p:cond delay="1000"/>
                            </p:stCondLst>
                            <p:childTnLst>
                              <p:par>
                                <p:cTn id="17" presetID="63" presetClass="path" presetSubtype="0" repeatCount="indefinite" accel="50000" decel="50000" fill="hold" grpId="1" nodeType="afterEffect">
                                  <p:stCondLst>
                                    <p:cond delay="0"/>
                                  </p:stCondLst>
                                  <p:childTnLst>
                                    <p:animMotion origin="layout" path="M 2.22222E-6 -1.71217E-6 L 0.72326 0.00023 " pathEditMode="relative" rAng="0" ptsTypes="AA">
                                      <p:cBhvr>
                                        <p:cTn id="18" dur="1000" fill="hold"/>
                                        <p:tgtEl>
                                          <p:spTgt spid="1315"/>
                                        </p:tgtEl>
                                        <p:attrNameLst>
                                          <p:attrName>ppt_x</p:attrName>
                                          <p:attrName>ppt_y</p:attrName>
                                        </p:attrNameLst>
                                      </p:cBhvr>
                                      <p:rCtr x="362" y="0"/>
                                    </p:animMotion>
                                  </p:childTnLst>
                                </p:cTn>
                              </p:par>
                            </p:childTnLst>
                          </p:cTn>
                        </p:par>
                        <p:par>
                          <p:cTn id="19" fill="hold">
                            <p:stCondLst>
                              <p:cond delay="2000"/>
                            </p:stCondLst>
                            <p:childTnLst>
                              <p:par>
                                <p:cTn id="20" presetID="1" presetClass="entr" presetSubtype="0" fill="hold" grpId="0" nodeType="afterEffect">
                                  <p:stCondLst>
                                    <p:cond delay="3000"/>
                                  </p:stCondLst>
                                  <p:childTnLst>
                                    <p:set>
                                      <p:cBhvr>
                                        <p:cTn id="21" dur="1" fill="hold">
                                          <p:stCondLst>
                                            <p:cond delay="0"/>
                                          </p:stCondLst>
                                        </p:cTn>
                                        <p:tgtEl>
                                          <p:spTgt spid="1316"/>
                                        </p:tgtEl>
                                        <p:attrNameLst>
                                          <p:attrName>style.visibility</p:attrName>
                                        </p:attrNameLst>
                                      </p:cBhvr>
                                      <p:to>
                                        <p:strVal val="visible"/>
                                      </p:to>
                                    </p:set>
                                  </p:childTnLst>
                                </p:cTn>
                              </p:par>
                            </p:childTnLst>
                          </p:cTn>
                        </p:par>
                        <p:par>
                          <p:cTn id="22" fill="hold">
                            <p:stCondLst>
                              <p:cond delay="5000"/>
                            </p:stCondLst>
                            <p:childTnLst>
                              <p:par>
                                <p:cTn id="23" presetID="0" presetClass="path" presetSubtype="0" repeatCount="indefinite" accel="50000" decel="50000" fill="hold" grpId="1" nodeType="afterEffect">
                                  <p:stCondLst>
                                    <p:cond delay="0"/>
                                  </p:stCondLst>
                                  <p:childTnLst>
                                    <p:animMotion origin="layout" path="M 0 0 L 0 0.13657 " pathEditMode="relative" ptsTypes="AA">
                                      <p:cBhvr>
                                        <p:cTn id="24" dur="1000" fill="hold"/>
                                        <p:tgtEl>
                                          <p:spTgt spid="1316"/>
                                        </p:tgtEl>
                                        <p:attrNameLst>
                                          <p:attrName>ppt_x</p:attrName>
                                          <p:attrName>ppt_y</p:attrName>
                                        </p:attrNameLst>
                                      </p:cBhvr>
                                    </p:animMotion>
                                  </p:childTnLst>
                                </p:cTn>
                              </p:par>
                            </p:childTnLst>
                          </p:cTn>
                        </p:par>
                        <p:par>
                          <p:cTn id="25" fill="hold">
                            <p:stCondLst>
                              <p:cond delay="6000"/>
                            </p:stCondLst>
                            <p:childTnLst>
                              <p:par>
                                <p:cTn id="26" presetID="1" presetClass="entr" presetSubtype="0" fill="hold" grpId="0" nodeType="afterEffect">
                                  <p:stCondLst>
                                    <p:cond delay="0"/>
                                  </p:stCondLst>
                                  <p:childTnLst>
                                    <p:set>
                                      <p:cBhvr>
                                        <p:cTn id="27" dur="1" fill="hold">
                                          <p:stCondLst>
                                            <p:cond delay="0"/>
                                          </p:stCondLst>
                                        </p:cTn>
                                        <p:tgtEl>
                                          <p:spTgt spid="1317"/>
                                        </p:tgtEl>
                                        <p:attrNameLst>
                                          <p:attrName>style.visibility</p:attrName>
                                        </p:attrNameLst>
                                      </p:cBhvr>
                                      <p:to>
                                        <p:strVal val="visible"/>
                                      </p:to>
                                    </p:set>
                                  </p:childTnLst>
                                </p:cTn>
                              </p:par>
                            </p:childTnLst>
                          </p:cTn>
                        </p:par>
                        <p:par>
                          <p:cTn id="28" fill="hold">
                            <p:stCondLst>
                              <p:cond delay="6000"/>
                            </p:stCondLst>
                            <p:childTnLst>
                              <p:par>
                                <p:cTn id="29" presetID="0" presetClass="path" presetSubtype="0" repeatCount="indefinite" accel="50000" decel="50000" fill="hold" grpId="1" nodeType="afterEffect">
                                  <p:stCondLst>
                                    <p:cond delay="0"/>
                                  </p:stCondLst>
                                  <p:childTnLst>
                                    <p:animMotion origin="layout" path="M 0.00955 0.3125 C 0.00503 0.33958 0.00052 0.36666 -0.00191 0.36666 C -0.00434 0.36666 -0.00365 0.31342 -0.00556 0.3125 C -0.00747 0.31157 -0.01077 0.36111 -0.0132 0.36041 C -0.01563 0.35972 -0.01736 0.30972 -0.01979 0.30879 C -0.02222 0.30787 -0.02604 0.35347 -0.0283 0.35532 C -0.03056 0.35717 -0.0316 0.32199 -0.03386 0.32014 C -0.03611 0.31828 -0.03993 0.34352 -0.0415 0.34398 C -0.04306 0.34444 -0.04445 0.32176 -0.04341 0.32268 C -0.04236 0.32361 -0.0375 0.35023 -0.0349 0.34907 C -0.03229 0.34791 -0.02969 0.3162 -0.02726 0.3162 C -0.02483 0.3162 -0.0224 0.34977 -0.01979 0.34907 C -0.01719 0.34838 -0.01337 0.31041 -0.01129 0.3125 C -0.0092 0.31458 -0.00955 0.36065 -0.00747 0.36157 C -0.00538 0.3625 -0.00209 0.32014 0.00104 0.31875 C 0.00416 0.31736 0.00833 0.35208 0.01146 0.35278 C 0.01458 0.35347 0.0125 0.32662 0.01979 0.32268 C 0.02708 0.31875 0.04132 0.32384 0.05573 0.32893 " pathEditMode="relative" rAng="0" ptsTypes="aaaaaaaaaaaaaaaaaA">
                                      <p:cBhvr>
                                        <p:cTn id="30" dur="1000" fill="hold"/>
                                        <p:tgtEl>
                                          <p:spTgt spid="1317"/>
                                        </p:tgtEl>
                                        <p:attrNameLst>
                                          <p:attrName>ppt_x</p:attrName>
                                          <p:attrName>ppt_y</p:attrName>
                                        </p:attrNameLst>
                                      </p:cBhvr>
                                      <p:rCtr x="-4" y="25"/>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20"/>
                                        </p:tgtEl>
                                        <p:attrNameLst>
                                          <p:attrName>style.visibility</p:attrName>
                                        </p:attrNameLst>
                                      </p:cBhvr>
                                      <p:to>
                                        <p:strVal val="visible"/>
                                      </p:to>
                                    </p:set>
                                  </p:childTnLst>
                                </p:cTn>
                              </p:par>
                            </p:childTnLst>
                          </p:cTn>
                        </p:par>
                        <p:par>
                          <p:cTn id="35" fill="hold">
                            <p:stCondLst>
                              <p:cond delay="0"/>
                            </p:stCondLst>
                            <p:childTnLst>
                              <p:par>
                                <p:cTn id="36" presetID="0" presetClass="path" presetSubtype="0" repeatCount="indefinite" accel="50000" decel="50000" fill="hold" grpId="1" nodeType="afterEffect">
                                  <p:stCondLst>
                                    <p:cond delay="0"/>
                                  </p:stCondLst>
                                  <p:childTnLst>
                                    <p:animMotion origin="layout" path="M 0 0 L 0 0.11522 " pathEditMode="relative" ptsTypes="AA">
                                      <p:cBhvr>
                                        <p:cTn id="37" dur="500" fill="hold"/>
                                        <p:tgtEl>
                                          <p:spTgt spid="1320"/>
                                        </p:tgtEl>
                                        <p:attrNameLst>
                                          <p:attrName>ppt_x</p:attrName>
                                          <p:attrName>ppt_y</p:attrName>
                                        </p:attrNameLst>
                                      </p:cBhvr>
                                    </p:animMotion>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1321"/>
                                        </p:tgtEl>
                                        <p:attrNameLst>
                                          <p:attrName>style.visibility</p:attrName>
                                        </p:attrNameLst>
                                      </p:cBhvr>
                                      <p:to>
                                        <p:strVal val="visible"/>
                                      </p:to>
                                    </p:set>
                                  </p:childTnLst>
                                </p:cTn>
                              </p:par>
                              <p:par>
                                <p:cTn id="41" presetID="0" presetClass="path" presetSubtype="0" repeatCount="indefinite" accel="50000" decel="50000" fill="hold" grpId="1" nodeType="withEffect">
                                  <p:stCondLst>
                                    <p:cond delay="0"/>
                                  </p:stCondLst>
                                  <p:childTnLst>
                                    <p:animMotion origin="layout" path="M 1.38889E-6 3.30403E-6 L 0.03854 0.04997 " pathEditMode="relative" rAng="0" ptsTypes="AA">
                                      <p:cBhvr>
                                        <p:cTn id="42" dur="500" fill="hold"/>
                                        <p:tgtEl>
                                          <p:spTgt spid="1321"/>
                                        </p:tgtEl>
                                        <p:attrNameLst>
                                          <p:attrName>ppt_x</p:attrName>
                                          <p:attrName>ppt_y</p:attrName>
                                        </p:attrNameLst>
                                      </p:cBhvr>
                                      <p:rCtr x="19" y="25"/>
                                    </p:animMotion>
                                  </p:child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0"/>
                                          </p:stCondLst>
                                        </p:cTn>
                                        <p:tgtEl>
                                          <p:spTgt spid="1322"/>
                                        </p:tgtEl>
                                        <p:attrNameLst>
                                          <p:attrName>style.visibility</p:attrName>
                                        </p:attrNameLst>
                                      </p:cBhvr>
                                      <p:to>
                                        <p:strVal val="visible"/>
                                      </p:to>
                                    </p:set>
                                  </p:childTnLst>
                                </p:cTn>
                              </p:par>
                            </p:childTnLst>
                          </p:cTn>
                        </p:par>
                        <p:par>
                          <p:cTn id="46" fill="hold">
                            <p:stCondLst>
                              <p:cond delay="1000"/>
                            </p:stCondLst>
                            <p:childTnLst>
                              <p:par>
                                <p:cTn id="47" presetID="63" presetClass="path" presetSubtype="0" repeatCount="indefinite" accel="50000" decel="50000" fill="hold" grpId="1" nodeType="afterEffect">
                                  <p:stCondLst>
                                    <p:cond delay="1000"/>
                                  </p:stCondLst>
                                  <p:childTnLst>
                                    <p:animMotion origin="layout" path="M -0.00937 -0.00092 L 0.72084 0.0037 " pathEditMode="relative" rAng="0" ptsTypes="AA">
                                      <p:cBhvr>
                                        <p:cTn id="48" dur="2000" fill="hold"/>
                                        <p:tgtEl>
                                          <p:spTgt spid="1322"/>
                                        </p:tgtEl>
                                        <p:attrNameLst>
                                          <p:attrName>ppt_x</p:attrName>
                                          <p:attrName>ppt_y</p:attrName>
                                        </p:attrNameLst>
                                      </p:cBhvr>
                                      <p:rCtr x="365" y="2"/>
                                    </p:animMotion>
                                  </p:child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0"/>
                                          </p:stCondLst>
                                        </p:cTn>
                                        <p:tgtEl>
                                          <p:spTgt spid="1323"/>
                                        </p:tgtEl>
                                        <p:attrNameLst>
                                          <p:attrName>style.visibility</p:attrName>
                                        </p:attrNameLst>
                                      </p:cBhvr>
                                      <p:to>
                                        <p:strVal val="visible"/>
                                      </p:to>
                                    </p:set>
                                  </p:childTnLst>
                                </p:cTn>
                              </p:par>
                            </p:childTnLst>
                          </p:cTn>
                        </p:par>
                        <p:par>
                          <p:cTn id="52" fill="hold">
                            <p:stCondLst>
                              <p:cond delay="4000"/>
                            </p:stCondLst>
                            <p:childTnLst>
                              <p:par>
                                <p:cTn id="53" presetID="0" presetClass="path" presetSubtype="0" repeatCount="indefinite" accel="50000" decel="50000" fill="hold" grpId="1" nodeType="afterEffect">
                                  <p:stCondLst>
                                    <p:cond delay="0"/>
                                  </p:stCondLst>
                                  <p:childTnLst>
                                    <p:animMotion origin="layout" path="M 3.88889E-6 -3.70199E-6 L -0.00417 0.14322 " pathEditMode="relative" rAng="0" ptsTypes="AA">
                                      <p:cBhvr>
                                        <p:cTn id="54" dur="500" fill="hold"/>
                                        <p:tgtEl>
                                          <p:spTgt spid="1323"/>
                                        </p:tgtEl>
                                        <p:attrNameLst>
                                          <p:attrName>ppt_x</p:attrName>
                                          <p:attrName>ppt_y</p:attrName>
                                        </p:attrNameLst>
                                      </p:cBhvr>
                                      <p:rCtr x="-2" y="71"/>
                                    </p:animMotion>
                                  </p:childTnLst>
                                </p:cTn>
                              </p:par>
                            </p:childTnLst>
                          </p:cTn>
                        </p:par>
                        <p:par>
                          <p:cTn id="55" fill="hold">
                            <p:stCondLst>
                              <p:cond delay="4500"/>
                            </p:stCondLst>
                            <p:childTnLst>
                              <p:par>
                                <p:cTn id="56" presetID="1" presetClass="entr" presetSubtype="0" fill="hold" grpId="0" nodeType="afterEffect">
                                  <p:stCondLst>
                                    <p:cond delay="0"/>
                                  </p:stCondLst>
                                  <p:childTnLst>
                                    <p:set>
                                      <p:cBhvr>
                                        <p:cTn id="57" dur="1" fill="hold">
                                          <p:stCondLst>
                                            <p:cond delay="0"/>
                                          </p:stCondLst>
                                        </p:cTn>
                                        <p:tgtEl>
                                          <p:spTgt spid="1324"/>
                                        </p:tgtEl>
                                        <p:attrNameLst>
                                          <p:attrName>style.visibility</p:attrName>
                                        </p:attrNameLst>
                                      </p:cBhvr>
                                      <p:to>
                                        <p:strVal val="visible"/>
                                      </p:to>
                                    </p:set>
                                  </p:childTnLst>
                                </p:cTn>
                              </p:par>
                            </p:childTnLst>
                          </p:cTn>
                        </p:par>
                        <p:par>
                          <p:cTn id="58" fill="hold">
                            <p:stCondLst>
                              <p:cond delay="4500"/>
                            </p:stCondLst>
                            <p:childTnLst>
                              <p:par>
                                <p:cTn id="59" presetID="0" presetClass="path" presetSubtype="0" repeatCount="indefinite" accel="50000" decel="50000" fill="hold" grpId="1" nodeType="afterEffect">
                                  <p:stCondLst>
                                    <p:cond delay="0"/>
                                  </p:stCondLst>
                                  <p:childTnLst>
                                    <p:animMotion origin="layout" path="M 0.00955 0.3125 C 0.00503 0.33958 0.00052 0.36666 -0.00191 0.36666 C -0.00434 0.36666 -0.00365 0.31342 -0.00556 0.3125 C -0.00747 0.31157 -0.01077 0.36111 -0.0132 0.36041 C -0.01563 0.35972 -0.01736 0.30972 -0.01979 0.30879 C -0.02222 0.30787 -0.02604 0.35347 -0.0283 0.35532 C -0.03056 0.35717 -0.0316 0.32199 -0.03386 0.32014 C -0.03611 0.31828 -0.03993 0.34352 -0.0415 0.34398 C -0.04306 0.34444 -0.04445 0.32176 -0.04341 0.32268 C -0.04236 0.32361 -0.0375 0.35023 -0.0349 0.34907 C -0.03229 0.34791 -0.02969 0.3162 -0.02726 0.3162 C -0.02483 0.3162 -0.0224 0.34977 -0.01979 0.34907 C -0.01719 0.34838 -0.01337 0.31041 -0.01129 0.3125 C -0.0092 0.31458 -0.00955 0.36065 -0.00747 0.36157 C -0.00538 0.3625 -0.00209 0.32014 0.00104 0.31875 C 0.00416 0.31736 0.00833 0.35208 0.01146 0.35278 C 0.01458 0.35347 0.0125 0.32662 0.01979 0.32268 C 0.02708 0.31875 0.04132 0.32384 0.05573 0.32893 " pathEditMode="relative" rAng="0" ptsTypes="aaaaaaaaaaaaaaaaaA">
                                      <p:cBhvr>
                                        <p:cTn id="60" dur="1000" fill="hold"/>
                                        <p:tgtEl>
                                          <p:spTgt spid="1324"/>
                                        </p:tgtEl>
                                        <p:attrNameLst>
                                          <p:attrName>ppt_x</p:attrName>
                                          <p:attrName>ppt_y</p:attrName>
                                        </p:attrNameLst>
                                      </p:cBhvr>
                                      <p:rCtr x="-4" y="25"/>
                                    </p:animMotion>
                                  </p:childTnLst>
                                </p:cTn>
                              </p:par>
                              <p:par>
                                <p:cTn id="61" presetID="1" presetClass="entr" presetSubtype="0" fill="hold" nodeType="withEffect">
                                  <p:stCondLst>
                                    <p:cond delay="0"/>
                                  </p:stCondLst>
                                  <p:childTnLst>
                                    <p:set>
                                      <p:cBhvr>
                                        <p:cTn id="62" dur="1" fill="hold">
                                          <p:stCondLst>
                                            <p:cond delay="0"/>
                                          </p:stCondLst>
                                        </p:cTn>
                                        <p:tgtEl>
                                          <p:spTgt spid="13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3" grpId="0" animBg="1"/>
      <p:bldP spid="1314" grpId="0" animBg="1"/>
      <p:bldP spid="1314" grpId="1" animBg="1"/>
      <p:bldP spid="1315" grpId="0" animBg="1"/>
      <p:bldP spid="1315" grpId="1" animBg="1"/>
      <p:bldP spid="1316" grpId="0" animBg="1"/>
      <p:bldP spid="1316" grpId="1" animBg="1"/>
      <p:bldP spid="1317" grpId="0" animBg="1"/>
      <p:bldP spid="1317" grpId="1" animBg="1"/>
      <p:bldP spid="1320" grpId="0" animBg="1"/>
      <p:bldP spid="1320" grpId="1" animBg="1"/>
      <p:bldP spid="1321" grpId="0" animBg="1"/>
      <p:bldP spid="1321" grpId="1" animBg="1"/>
      <p:bldP spid="1322" grpId="0" animBg="1"/>
      <p:bldP spid="1322" grpId="1" animBg="1"/>
      <p:bldP spid="1323" grpId="0" animBg="1"/>
      <p:bldP spid="1323" grpId="1" animBg="1"/>
      <p:bldP spid="1324" grpId="0" animBg="1"/>
      <p:bldP spid="1324" grpId="1"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Column chromatography</a:t>
            </a:r>
            <a:endParaRPr lang="en-US" dirty="0"/>
          </a:p>
        </p:txBody>
      </p:sp>
      <p:sp>
        <p:nvSpPr>
          <p:cNvPr id="3" name="Inhaltsplatzhalter 2"/>
          <p:cNvSpPr>
            <a:spLocks noGrp="1"/>
          </p:cNvSpPr>
          <p:nvPr>
            <p:ph idx="1"/>
          </p:nvPr>
        </p:nvSpPr>
        <p:spPr>
          <a:xfrm>
            <a:off x="152400" y="685800"/>
            <a:ext cx="8839200" cy="5410200"/>
          </a:xfrm>
        </p:spPr>
        <p:txBody>
          <a:bodyPr/>
          <a:lstStyle/>
          <a:p>
            <a:r>
              <a:rPr lang="en-US" sz="2800" dirty="0" smtClean="0"/>
              <a:t>Most commonly used type of chromatography in proteomics/ metabolomics</a:t>
            </a:r>
          </a:p>
          <a:p>
            <a:r>
              <a:rPr lang="en-US" sz="2800" dirty="0" smtClean="0"/>
              <a:t>Consists of column (glass, metal, synthetic material) containing the stationary phase through which the mobile phase is passing</a:t>
            </a:r>
          </a:p>
          <a:p>
            <a:r>
              <a:rPr lang="en-US" sz="2800" dirty="0" smtClean="0"/>
              <a:t>Types of column chromatography used for organic components: </a:t>
            </a:r>
          </a:p>
          <a:p>
            <a:pPr lvl="1"/>
            <a:r>
              <a:rPr lang="en-US" sz="2600" dirty="0"/>
              <a:t>Liquid </a:t>
            </a:r>
            <a:r>
              <a:rPr lang="en-US" sz="2600" dirty="0" smtClean="0"/>
              <a:t>chromatography (dominates the field of proteomics)</a:t>
            </a:r>
            <a:endParaRPr lang="en-US" sz="2600" dirty="0"/>
          </a:p>
          <a:p>
            <a:pPr lvl="1"/>
            <a:r>
              <a:rPr lang="en-US" sz="2600" dirty="0"/>
              <a:t>Gas chromatography (principle see last lecture</a:t>
            </a:r>
            <a:r>
              <a:rPr lang="en-US" sz="2600" dirty="0" smtClean="0"/>
              <a:t>)</a:t>
            </a:r>
          </a:p>
          <a:p>
            <a:r>
              <a:rPr lang="en-US" sz="2800" dirty="0" smtClean="0"/>
              <a:t>Other chromatography types:</a:t>
            </a:r>
          </a:p>
          <a:p>
            <a:pPr lvl="1"/>
            <a:r>
              <a:rPr lang="en-US" sz="2600" dirty="0" smtClean="0"/>
              <a:t>Paper chromatography</a:t>
            </a:r>
          </a:p>
          <a:p>
            <a:pPr lvl="1"/>
            <a:r>
              <a:rPr lang="en-US" sz="2600" dirty="0" smtClean="0"/>
              <a:t>Thin-layer chromatography</a:t>
            </a:r>
          </a:p>
        </p:txBody>
      </p:sp>
      <p:sp>
        <p:nvSpPr>
          <p:cNvPr id="4" name="Slide Number Placeholder 3"/>
          <p:cNvSpPr>
            <a:spLocks noGrp="1"/>
          </p:cNvSpPr>
          <p:nvPr>
            <p:ph type="sldNum" sz="quarter" idx="10"/>
          </p:nvPr>
        </p:nvSpPr>
        <p:spPr/>
        <p:txBody>
          <a:bodyPr/>
          <a:lstStyle/>
          <a:p>
            <a:pPr>
              <a:defRPr/>
            </a:pPr>
            <a:fld id="{41B0E2A2-38C9-407E-9B30-D35E37AC93A0}" type="slidenum">
              <a:rPr lang="de-DE" smtClean="0"/>
              <a:pPr>
                <a:defRPr/>
              </a:pPr>
              <a:t>7</a:t>
            </a:fld>
            <a:endParaRPr lang="de-DE"/>
          </a:p>
        </p:txBody>
      </p:sp>
    </p:spTree>
    <p:extLst>
      <p:ext uri="{BB962C8B-B14F-4D97-AF65-F5344CB8AC3E}">
        <p14:creationId xmlns:p14="http://schemas.microsoft.com/office/powerpoint/2010/main" val="11182633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p:txBody>
          <a:bodyPr/>
          <a:lstStyle/>
          <a:p>
            <a:r>
              <a:rPr lang="en-US" dirty="0" smtClean="0"/>
              <a:t>LTQ-</a:t>
            </a:r>
            <a:r>
              <a:rPr lang="en-US" dirty="0" err="1" smtClean="0"/>
              <a:t>Orbitrap</a:t>
            </a:r>
            <a:r>
              <a:rPr lang="en-US" dirty="0" smtClean="0"/>
              <a:t> – MS/MS</a:t>
            </a:r>
            <a:endParaRPr lang="en-US" dirty="0"/>
          </a:p>
        </p:txBody>
      </p:sp>
      <p:sp>
        <p:nvSpPr>
          <p:cNvPr id="5" name="Text Placeholder 4"/>
          <p:cNvSpPr>
            <a:spLocks noGrp="1"/>
          </p:cNvSpPr>
          <p:nvPr>
            <p:ph type="body" sz="quarter" idx="12"/>
          </p:nvPr>
        </p:nvSpPr>
        <p:spPr/>
        <p:txBody>
          <a:bodyPr/>
          <a:lstStyle/>
          <a:p>
            <a:r>
              <a:rPr lang="en-US" dirty="0"/>
              <a:t>Dr. Sven Nahnsen</a:t>
            </a:r>
          </a:p>
        </p:txBody>
      </p:sp>
      <p:sp>
        <p:nvSpPr>
          <p:cNvPr id="2" name="Textplatzhalter 1"/>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a:xfrm>
            <a:off x="6858000" y="6647688"/>
            <a:ext cx="2286000" cy="210312"/>
          </a:xfrm>
          <a:prstGeom prst="rect">
            <a:avLst/>
          </a:prstGeom>
        </p:spPr>
        <p:txBody>
          <a:bodyPr/>
          <a:lstStyle/>
          <a:p>
            <a:fld id="{8F948068-EFF6-EC4E-8BB1-7B2A4497B83E}" type="slidenum">
              <a:rPr lang="de-DE" smtClean="0"/>
              <a:pPr/>
              <a:t>70</a:t>
            </a:fld>
            <a:endParaRPr lang="de-DE"/>
          </a:p>
        </p:txBody>
      </p:sp>
      <p:sp>
        <p:nvSpPr>
          <p:cNvPr id="36" name="Text Placeholder 5"/>
          <p:cNvSpPr txBox="1">
            <a:spLocks/>
          </p:cNvSpPr>
          <p:nvPr/>
        </p:nvSpPr>
        <p:spPr>
          <a:xfrm>
            <a:off x="2197278" y="3762951"/>
            <a:ext cx="4572000" cy="210312"/>
          </a:xfrm>
          <a:prstGeom prst="rect">
            <a:avLst/>
          </a:prstGeom>
        </p:spPr>
        <p:txBody>
          <a:bodyPr vert="horz" lIns="91440" tIns="45720" rIns="91440" bIns="45720" rtlCol="0">
            <a:normAutofit fontScale="25000" lnSpcReduction="20000"/>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de-DE" sz="3200" b="0" i="0" u="none" strike="noStrike" kern="0" cap="none" spc="0" normalizeH="0" baseline="0" noProof="0" smtClean="0">
                <a:ln>
                  <a:noFill/>
                </a:ln>
                <a:solidFill>
                  <a:schemeClr val="tx1"/>
                </a:solidFill>
                <a:effectLst/>
                <a:uLnTx/>
                <a:uFillTx/>
                <a:latin typeface="Calibri" pitchFamily="34" charset="0"/>
                <a:ea typeface="+mn-ea"/>
                <a:cs typeface="+mn-cs"/>
              </a:rPr>
              <a:t>Introduction</a:t>
            </a:r>
            <a:endParaRPr kumimoji="0" lang="en-US" sz="3200" b="0" i="0" u="none" strike="noStrike" kern="0" cap="none" spc="0" normalizeH="0" baseline="0" noProof="0" dirty="0">
              <a:ln>
                <a:noFill/>
              </a:ln>
              <a:solidFill>
                <a:schemeClr val="tx1"/>
              </a:solidFill>
              <a:effectLst/>
              <a:uLnTx/>
              <a:uFillTx/>
              <a:latin typeface="Calibri" pitchFamily="34" charset="0"/>
              <a:ea typeface="+mn-ea"/>
              <a:cs typeface="+mn-cs"/>
            </a:endParaRPr>
          </a:p>
        </p:txBody>
      </p:sp>
      <p:grpSp>
        <p:nvGrpSpPr>
          <p:cNvPr id="37" name="Group 9"/>
          <p:cNvGrpSpPr/>
          <p:nvPr/>
        </p:nvGrpSpPr>
        <p:grpSpPr>
          <a:xfrm>
            <a:off x="3028532" y="-1890000"/>
            <a:ext cx="3186542" cy="9540000"/>
            <a:chOff x="1823616" y="-215472"/>
            <a:chExt cx="3186542" cy="9540000"/>
          </a:xfrm>
          <a:scene3d>
            <a:camera prst="orthographicFront">
              <a:rot lat="10800000" lon="10800000" rev="5400000"/>
            </a:camera>
            <a:lightRig rig="threePt" dir="t"/>
          </a:scene3d>
        </p:grpSpPr>
        <p:pic>
          <p:nvPicPr>
            <p:cNvPr id="38" name="Picture 3"/>
            <p:cNvPicPr>
              <a:picLocks noChangeAspect="1" noChangeArrowheads="1"/>
            </p:cNvPicPr>
            <p:nvPr/>
          </p:nvPicPr>
          <p:blipFill>
            <a:blip r:embed="rId2" cstate="print"/>
            <a:srcRect/>
            <a:stretch>
              <a:fillRect/>
            </a:stretch>
          </p:blipFill>
          <p:spPr bwMode="auto">
            <a:xfrm>
              <a:off x="1823616" y="-215472"/>
              <a:ext cx="3186542" cy="9540000"/>
            </a:xfrm>
            <a:prstGeom prst="rect">
              <a:avLst/>
            </a:prstGeom>
            <a:noFill/>
            <a:ln w="9525">
              <a:noFill/>
              <a:miter lim="800000"/>
              <a:headEnd/>
              <a:tailEnd/>
            </a:ln>
          </p:spPr>
        </p:pic>
        <p:sp>
          <p:nvSpPr>
            <p:cNvPr id="39" name="Rectangle 38"/>
            <p:cNvSpPr/>
            <p:nvPr/>
          </p:nvSpPr>
          <p:spPr>
            <a:xfrm>
              <a:off x="4293096" y="3275856"/>
              <a:ext cx="36004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Box 39"/>
            <p:cNvSpPr txBox="1"/>
            <p:nvPr/>
          </p:nvSpPr>
          <p:spPr>
            <a:xfrm rot="16200000">
              <a:off x="3999922" y="3115801"/>
              <a:ext cx="974203" cy="369332"/>
            </a:xfrm>
            <a:prstGeom prst="rect">
              <a:avLst/>
            </a:prstGeom>
            <a:noFill/>
          </p:spPr>
          <p:txBody>
            <a:bodyPr wrap="square" rtlCol="0">
              <a:spAutoFit/>
            </a:bodyPr>
            <a:lstStyle/>
            <a:p>
              <a:r>
                <a:rPr lang="de-DE" sz="900" dirty="0" smtClean="0">
                  <a:latin typeface="Arial" pitchFamily="34" charset="0"/>
                  <a:cs typeface="Arial" pitchFamily="34" charset="0"/>
                </a:rPr>
                <a:t>Orbitrap mass analyzer</a:t>
              </a:r>
              <a:endParaRPr lang="de-DE" sz="900" dirty="0">
                <a:latin typeface="Arial" pitchFamily="34" charset="0"/>
                <a:cs typeface="Arial" pitchFamily="34" charset="0"/>
              </a:endParaRPr>
            </a:p>
          </p:txBody>
        </p:sp>
      </p:grpSp>
      <p:sp>
        <p:nvSpPr>
          <p:cNvPr id="41" name="Rectangle 40"/>
          <p:cNvSpPr/>
          <p:nvPr/>
        </p:nvSpPr>
        <p:spPr bwMode="auto">
          <a:xfrm>
            <a:off x="230584" y="1654004"/>
            <a:ext cx="64008" cy="64008"/>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42" name="Rectangle 41"/>
          <p:cNvSpPr/>
          <p:nvPr/>
        </p:nvSpPr>
        <p:spPr bwMode="auto">
          <a:xfrm>
            <a:off x="250005" y="2496743"/>
            <a:ext cx="64008" cy="64008"/>
          </a:xfrm>
          <a:prstGeom prst="rect">
            <a:avLst/>
          </a:prstGeom>
          <a:solidFill>
            <a:srgbClr val="FF0000"/>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43" name="Rectangle 42"/>
          <p:cNvSpPr/>
          <p:nvPr/>
        </p:nvSpPr>
        <p:spPr bwMode="auto">
          <a:xfrm>
            <a:off x="598863" y="2795662"/>
            <a:ext cx="64008" cy="64008"/>
          </a:xfrm>
          <a:prstGeom prst="rect">
            <a:avLst/>
          </a:prstGeom>
          <a:solidFill>
            <a:srgbClr val="FF0000"/>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44" name="Rectangle 43"/>
          <p:cNvSpPr/>
          <p:nvPr/>
        </p:nvSpPr>
        <p:spPr bwMode="auto">
          <a:xfrm>
            <a:off x="7182655" y="2760593"/>
            <a:ext cx="64008" cy="64008"/>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45" name="Rectangle 44"/>
          <p:cNvSpPr/>
          <p:nvPr/>
        </p:nvSpPr>
        <p:spPr bwMode="auto">
          <a:xfrm>
            <a:off x="7106802" y="1678127"/>
            <a:ext cx="64008" cy="64008"/>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46" name="Rectangle 45"/>
          <p:cNvSpPr/>
          <p:nvPr/>
        </p:nvSpPr>
        <p:spPr bwMode="auto">
          <a:xfrm>
            <a:off x="251216" y="1520429"/>
            <a:ext cx="45720" cy="457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47" name="Rectangle 46"/>
          <p:cNvSpPr/>
          <p:nvPr/>
        </p:nvSpPr>
        <p:spPr bwMode="auto">
          <a:xfrm>
            <a:off x="251449" y="1516720"/>
            <a:ext cx="45720" cy="457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48" name="Rectangle 47"/>
          <p:cNvSpPr/>
          <p:nvPr/>
        </p:nvSpPr>
        <p:spPr bwMode="auto">
          <a:xfrm>
            <a:off x="230184" y="1622908"/>
            <a:ext cx="64008" cy="64008"/>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49" name="Rectangle 48"/>
          <p:cNvSpPr/>
          <p:nvPr/>
        </p:nvSpPr>
        <p:spPr bwMode="auto">
          <a:xfrm>
            <a:off x="246450" y="2492511"/>
            <a:ext cx="64008" cy="64008"/>
          </a:xfrm>
          <a:prstGeom prst="rect">
            <a:avLst/>
          </a:prstGeom>
          <a:solidFill>
            <a:srgbClr val="00B050"/>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50" name="Rectangle 49"/>
          <p:cNvSpPr/>
          <p:nvPr/>
        </p:nvSpPr>
        <p:spPr bwMode="auto">
          <a:xfrm>
            <a:off x="599850" y="2803972"/>
            <a:ext cx="64008" cy="64008"/>
          </a:xfrm>
          <a:prstGeom prst="rect">
            <a:avLst/>
          </a:prstGeom>
          <a:solidFill>
            <a:srgbClr val="00B050"/>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51" name="Rectangle 50"/>
          <p:cNvSpPr/>
          <p:nvPr/>
        </p:nvSpPr>
        <p:spPr bwMode="auto">
          <a:xfrm>
            <a:off x="7245882" y="2774145"/>
            <a:ext cx="64008" cy="64008"/>
          </a:xfrm>
          <a:prstGeom prst="rect">
            <a:avLst/>
          </a:prstGeom>
          <a:solidFill>
            <a:srgbClr val="00B050"/>
          </a:solidFill>
          <a:ln w="9525" cap="flat" cmpd="sng" algn="ctr">
            <a:noFill/>
            <a:prstDash val="solid"/>
            <a:round/>
            <a:headEnd type="none" w="med" len="med"/>
            <a:tailEnd type="none" w="med" len="med"/>
          </a:ln>
          <a:effectLst/>
          <a:scene3d>
            <a:camera prst="orthographicFront">
              <a:rot lat="0" lon="0" rev="2700000"/>
            </a:camera>
            <a:lightRig rig="threePt" dir="t"/>
          </a:scene3d>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52" name="Rectangle 51"/>
          <p:cNvSpPr/>
          <p:nvPr/>
        </p:nvSpPr>
        <p:spPr bwMode="auto">
          <a:xfrm>
            <a:off x="6968846" y="1663305"/>
            <a:ext cx="64008" cy="64008"/>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58" name="Rectangle 57"/>
          <p:cNvSpPr/>
          <p:nvPr/>
        </p:nvSpPr>
        <p:spPr bwMode="auto">
          <a:xfrm>
            <a:off x="4644008" y="2877751"/>
            <a:ext cx="36000" cy="360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59" name="Rectangle 58"/>
          <p:cNvSpPr/>
          <p:nvPr/>
        </p:nvSpPr>
        <p:spPr bwMode="auto">
          <a:xfrm>
            <a:off x="4580000" y="2712435"/>
            <a:ext cx="36000" cy="36000"/>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60" name="Rectangle 59"/>
          <p:cNvSpPr/>
          <p:nvPr/>
        </p:nvSpPr>
        <p:spPr bwMode="auto">
          <a:xfrm>
            <a:off x="4580000" y="2806313"/>
            <a:ext cx="36000" cy="36000"/>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62" name="Rectangle 61"/>
          <p:cNvSpPr/>
          <p:nvPr/>
        </p:nvSpPr>
        <p:spPr bwMode="auto">
          <a:xfrm>
            <a:off x="4660838" y="2732609"/>
            <a:ext cx="36000" cy="36000"/>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63" name="Rectangle 62"/>
          <p:cNvSpPr/>
          <p:nvPr/>
        </p:nvSpPr>
        <p:spPr bwMode="auto">
          <a:xfrm>
            <a:off x="4740804" y="2710169"/>
            <a:ext cx="36000" cy="360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64" name="Rectangle 63"/>
          <p:cNvSpPr/>
          <p:nvPr/>
        </p:nvSpPr>
        <p:spPr bwMode="auto">
          <a:xfrm>
            <a:off x="4660838" y="2827057"/>
            <a:ext cx="36000" cy="360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65" name="Rectangle 64"/>
          <p:cNvSpPr/>
          <p:nvPr/>
        </p:nvSpPr>
        <p:spPr bwMode="auto">
          <a:xfrm>
            <a:off x="4746414" y="2815837"/>
            <a:ext cx="36000" cy="360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66" name="Rectangle 65"/>
          <p:cNvSpPr/>
          <p:nvPr/>
        </p:nvSpPr>
        <p:spPr bwMode="auto">
          <a:xfrm>
            <a:off x="4699186" y="2776567"/>
            <a:ext cx="36000" cy="36000"/>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67" name="Rectangle 66"/>
          <p:cNvSpPr/>
          <p:nvPr/>
        </p:nvSpPr>
        <p:spPr bwMode="auto">
          <a:xfrm>
            <a:off x="4644008" y="2774227"/>
            <a:ext cx="36000" cy="36000"/>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68" name="Rectangle 67"/>
          <p:cNvSpPr/>
          <p:nvPr/>
        </p:nvSpPr>
        <p:spPr bwMode="auto">
          <a:xfrm>
            <a:off x="4621568" y="2754127"/>
            <a:ext cx="36000" cy="360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69" name="Rectangle 68"/>
          <p:cNvSpPr/>
          <p:nvPr/>
        </p:nvSpPr>
        <p:spPr bwMode="auto">
          <a:xfrm>
            <a:off x="4627178" y="2811157"/>
            <a:ext cx="36000" cy="360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sp>
        <p:nvSpPr>
          <p:cNvPr id="70" name="Rectangle 69"/>
          <p:cNvSpPr/>
          <p:nvPr/>
        </p:nvSpPr>
        <p:spPr bwMode="auto">
          <a:xfrm>
            <a:off x="4700116" y="2822377"/>
            <a:ext cx="36000" cy="36000"/>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Trebuchet MS" pitchFamily="-65" charset="0"/>
            </a:endParaRPr>
          </a:p>
        </p:txBody>
      </p:sp>
      <p:grpSp>
        <p:nvGrpSpPr>
          <p:cNvPr id="161" name="Group 160"/>
          <p:cNvGrpSpPr/>
          <p:nvPr/>
        </p:nvGrpSpPr>
        <p:grpSpPr>
          <a:xfrm>
            <a:off x="835120" y="4202038"/>
            <a:ext cx="7401752" cy="2562951"/>
            <a:chOff x="835120" y="4202038"/>
            <a:chExt cx="7401752" cy="2562951"/>
          </a:xfrm>
        </p:grpSpPr>
        <p:grpSp>
          <p:nvGrpSpPr>
            <p:cNvPr id="138" name="Group 137"/>
            <p:cNvGrpSpPr/>
            <p:nvPr/>
          </p:nvGrpSpPr>
          <p:grpSpPr>
            <a:xfrm>
              <a:off x="835120" y="4209213"/>
              <a:ext cx="3448848" cy="2555776"/>
              <a:chOff x="835120" y="4209213"/>
              <a:chExt cx="3448848" cy="2555776"/>
            </a:xfrm>
          </p:grpSpPr>
          <p:grpSp>
            <p:nvGrpSpPr>
              <p:cNvPr id="117" name="Group 116"/>
              <p:cNvGrpSpPr/>
              <p:nvPr/>
            </p:nvGrpSpPr>
            <p:grpSpPr>
              <a:xfrm>
                <a:off x="835120" y="4209213"/>
                <a:ext cx="3448848" cy="2555776"/>
                <a:chOff x="5583163" y="4214167"/>
                <a:chExt cx="3448848" cy="2555776"/>
              </a:xfrm>
            </p:grpSpPr>
            <p:sp>
              <p:nvSpPr>
                <p:cNvPr id="118" name="TextBox 117"/>
                <p:cNvSpPr txBox="1"/>
                <p:nvPr/>
              </p:nvSpPr>
              <p:spPr>
                <a:xfrm>
                  <a:off x="6328195" y="6336471"/>
                  <a:ext cx="2555776" cy="369332"/>
                </a:xfrm>
                <a:prstGeom prst="rect">
                  <a:avLst/>
                </a:prstGeom>
                <a:noFill/>
              </p:spPr>
              <p:txBody>
                <a:bodyPr wrap="square" rtlCol="0">
                  <a:spAutoFit/>
                </a:bodyPr>
                <a:lstStyle/>
                <a:p>
                  <a:pPr algn="ctr"/>
                  <a:r>
                    <a:rPr lang="de-DE" sz="1800" b="0" dirty="0" smtClean="0">
                      <a:solidFill>
                        <a:schemeClr val="tx1"/>
                      </a:solidFill>
                    </a:rPr>
                    <a:t>mass / charge</a:t>
                  </a:r>
                  <a:endParaRPr lang="de-DE" sz="1800" b="0" dirty="0">
                    <a:solidFill>
                      <a:schemeClr val="tx1"/>
                    </a:solidFill>
                  </a:endParaRPr>
                </a:p>
              </p:txBody>
            </p:sp>
            <p:sp>
              <p:nvSpPr>
                <p:cNvPr id="119" name="TextBox 118"/>
                <p:cNvSpPr txBox="1"/>
                <p:nvPr/>
              </p:nvSpPr>
              <p:spPr>
                <a:xfrm rot="16200000">
                  <a:off x="4489941" y="5307389"/>
                  <a:ext cx="2555776" cy="369332"/>
                </a:xfrm>
                <a:prstGeom prst="rect">
                  <a:avLst/>
                </a:prstGeom>
                <a:noFill/>
              </p:spPr>
              <p:txBody>
                <a:bodyPr wrap="square" rtlCol="0">
                  <a:spAutoFit/>
                </a:bodyPr>
                <a:lstStyle/>
                <a:p>
                  <a:pPr algn="ctr"/>
                  <a:r>
                    <a:rPr lang="de-DE" sz="1800" b="0" dirty="0" smtClean="0">
                      <a:solidFill>
                        <a:schemeClr val="tx1"/>
                      </a:solidFill>
                    </a:rPr>
                    <a:t>Intensity</a:t>
                  </a:r>
                  <a:endParaRPr lang="de-DE" sz="1800" b="0" dirty="0">
                    <a:solidFill>
                      <a:schemeClr val="tx1"/>
                    </a:solidFill>
                  </a:endParaRPr>
                </a:p>
              </p:txBody>
            </p:sp>
            <p:grpSp>
              <p:nvGrpSpPr>
                <p:cNvPr id="120" name="Group 36"/>
                <p:cNvGrpSpPr/>
                <p:nvPr/>
              </p:nvGrpSpPr>
              <p:grpSpPr>
                <a:xfrm>
                  <a:off x="5934873" y="4418631"/>
                  <a:ext cx="3097138" cy="1950328"/>
                  <a:chOff x="6003830" y="4331696"/>
                  <a:chExt cx="3097138" cy="1950328"/>
                </a:xfrm>
              </p:grpSpPr>
              <p:sp>
                <p:nvSpPr>
                  <p:cNvPr id="121" name="Rectangle 120"/>
                  <p:cNvSpPr/>
                  <p:nvPr/>
                </p:nvSpPr>
                <p:spPr bwMode="auto">
                  <a:xfrm>
                    <a:off x="6004624" y="4331696"/>
                    <a:ext cx="3096344" cy="1944216"/>
                  </a:xfrm>
                  <a:prstGeom prst="rect">
                    <a:avLst/>
                  </a:prstGeom>
                  <a:solidFill>
                    <a:srgbClr val="EAEAEA"/>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cxnSp>
                <p:nvCxnSpPr>
                  <p:cNvPr id="122" name="Straight Arrow Connector 121"/>
                  <p:cNvCxnSpPr/>
                  <p:nvPr/>
                </p:nvCxnSpPr>
                <p:spPr bwMode="auto">
                  <a:xfrm rot="5400000" flipH="1" flipV="1">
                    <a:off x="5032516" y="5303804"/>
                    <a:ext cx="1944216" cy="1588"/>
                  </a:xfrm>
                  <a:prstGeom prst="straightConnector1">
                    <a:avLst/>
                  </a:prstGeom>
                  <a:noFill/>
                  <a:ln w="19050" cap="flat" cmpd="sng" algn="ctr">
                    <a:solidFill>
                      <a:schemeClr val="tx2"/>
                    </a:solidFill>
                    <a:prstDash val="solid"/>
                    <a:round/>
                    <a:headEnd type="none" w="med" len="med"/>
                    <a:tailEnd type="arrow"/>
                  </a:ln>
                  <a:effectLst/>
                </p:spPr>
              </p:cxnSp>
              <p:cxnSp>
                <p:nvCxnSpPr>
                  <p:cNvPr id="123" name="Straight Arrow Connector 122"/>
                  <p:cNvCxnSpPr/>
                  <p:nvPr/>
                </p:nvCxnSpPr>
                <p:spPr bwMode="auto">
                  <a:xfrm>
                    <a:off x="6004624" y="6275912"/>
                    <a:ext cx="3096344" cy="1588"/>
                  </a:xfrm>
                  <a:prstGeom prst="straightConnector1">
                    <a:avLst/>
                  </a:prstGeom>
                  <a:noFill/>
                  <a:ln w="19050" cap="flat" cmpd="sng" algn="ctr">
                    <a:solidFill>
                      <a:schemeClr val="tx2"/>
                    </a:solidFill>
                    <a:prstDash val="solid"/>
                    <a:round/>
                    <a:headEnd type="none" w="med" len="med"/>
                    <a:tailEnd type="arrow"/>
                  </a:ln>
                  <a:effectLst/>
                </p:spPr>
              </p:cxnSp>
              <p:cxnSp>
                <p:nvCxnSpPr>
                  <p:cNvPr id="124" name="Straight Connector 123"/>
                  <p:cNvCxnSpPr/>
                  <p:nvPr/>
                </p:nvCxnSpPr>
                <p:spPr bwMode="auto">
                  <a:xfrm rot="5400000" flipH="1" flipV="1">
                    <a:off x="5648333" y="5679184"/>
                    <a:ext cx="1188000" cy="0"/>
                  </a:xfrm>
                  <a:prstGeom prst="line">
                    <a:avLst/>
                  </a:prstGeom>
                  <a:noFill/>
                  <a:ln w="38100" cap="flat" cmpd="sng" algn="ctr">
                    <a:solidFill>
                      <a:srgbClr val="FF0000"/>
                    </a:solidFill>
                    <a:prstDash val="solid"/>
                    <a:round/>
                    <a:headEnd type="none" w="med" len="med"/>
                    <a:tailEnd type="none" w="med" len="med"/>
                  </a:ln>
                  <a:effectLst/>
                </p:spPr>
              </p:cxnSp>
              <p:cxnSp>
                <p:nvCxnSpPr>
                  <p:cNvPr id="125" name="Straight Connector 124"/>
                  <p:cNvCxnSpPr/>
                  <p:nvPr/>
                </p:nvCxnSpPr>
                <p:spPr bwMode="auto">
                  <a:xfrm rot="5400000" flipH="1" flipV="1">
                    <a:off x="8326936" y="5777235"/>
                    <a:ext cx="972000" cy="0"/>
                  </a:xfrm>
                  <a:prstGeom prst="line">
                    <a:avLst/>
                  </a:prstGeom>
                  <a:noFill/>
                  <a:ln w="38100" cap="flat" cmpd="sng" algn="ctr">
                    <a:solidFill>
                      <a:srgbClr val="FF0000"/>
                    </a:solidFill>
                    <a:prstDash val="solid"/>
                    <a:round/>
                    <a:headEnd type="none" w="med" len="med"/>
                    <a:tailEnd type="none" w="med" len="med"/>
                  </a:ln>
                  <a:effectLst/>
                </p:spPr>
              </p:cxnSp>
              <p:cxnSp>
                <p:nvCxnSpPr>
                  <p:cNvPr id="126" name="Straight Connector 125"/>
                  <p:cNvCxnSpPr/>
                  <p:nvPr/>
                </p:nvCxnSpPr>
                <p:spPr bwMode="auto">
                  <a:xfrm rot="5400000" flipH="1" flipV="1">
                    <a:off x="6101008" y="5624627"/>
                    <a:ext cx="1296000" cy="0"/>
                  </a:xfrm>
                  <a:prstGeom prst="line">
                    <a:avLst/>
                  </a:prstGeom>
                  <a:noFill/>
                  <a:ln w="38100" cap="flat" cmpd="sng" algn="ctr">
                    <a:solidFill>
                      <a:srgbClr val="FF0000"/>
                    </a:solidFill>
                    <a:prstDash val="solid"/>
                    <a:round/>
                    <a:headEnd type="none" w="med" len="med"/>
                    <a:tailEnd type="none" w="med" len="med"/>
                  </a:ln>
                  <a:effectLst/>
                </p:spPr>
              </p:cxnSp>
              <p:cxnSp>
                <p:nvCxnSpPr>
                  <p:cNvPr id="127" name="Straight Connector 126"/>
                  <p:cNvCxnSpPr/>
                  <p:nvPr/>
                </p:nvCxnSpPr>
                <p:spPr bwMode="auto">
                  <a:xfrm rot="5400000" flipH="1" flipV="1">
                    <a:off x="6714304" y="5682952"/>
                    <a:ext cx="1188000" cy="0"/>
                  </a:xfrm>
                  <a:prstGeom prst="line">
                    <a:avLst/>
                  </a:prstGeom>
                  <a:noFill/>
                  <a:ln w="38100" cap="flat" cmpd="sng" algn="ctr">
                    <a:solidFill>
                      <a:srgbClr val="FF0000"/>
                    </a:solidFill>
                    <a:prstDash val="solid"/>
                    <a:round/>
                    <a:headEnd type="none" w="med" len="med"/>
                    <a:tailEnd type="none" w="med" len="med"/>
                  </a:ln>
                  <a:effectLst/>
                </p:spPr>
              </p:cxnSp>
              <p:cxnSp>
                <p:nvCxnSpPr>
                  <p:cNvPr id="128" name="Straight Connector 127"/>
                  <p:cNvCxnSpPr/>
                  <p:nvPr/>
                </p:nvCxnSpPr>
                <p:spPr bwMode="auto">
                  <a:xfrm rot="5400000" flipH="1" flipV="1">
                    <a:off x="7822864" y="5935096"/>
                    <a:ext cx="684000" cy="0"/>
                  </a:xfrm>
                  <a:prstGeom prst="line">
                    <a:avLst/>
                  </a:prstGeom>
                  <a:noFill/>
                  <a:ln w="38100" cap="flat" cmpd="sng" algn="ctr">
                    <a:solidFill>
                      <a:srgbClr val="FF0000"/>
                    </a:solidFill>
                    <a:prstDash val="solid"/>
                    <a:round/>
                    <a:headEnd type="none" w="med" len="med"/>
                    <a:tailEnd type="none" w="med" len="med"/>
                  </a:ln>
                  <a:effectLst/>
                </p:spPr>
              </p:cxnSp>
              <p:cxnSp>
                <p:nvCxnSpPr>
                  <p:cNvPr id="129" name="Straight Connector 128"/>
                  <p:cNvCxnSpPr/>
                  <p:nvPr/>
                </p:nvCxnSpPr>
                <p:spPr bwMode="auto">
                  <a:xfrm rot="5400000" flipH="1" flipV="1">
                    <a:off x="7523104" y="6192024"/>
                    <a:ext cx="180000" cy="0"/>
                  </a:xfrm>
                  <a:prstGeom prst="line">
                    <a:avLst/>
                  </a:prstGeom>
                  <a:noFill/>
                  <a:ln w="38100" cap="flat" cmpd="sng" algn="ctr">
                    <a:solidFill>
                      <a:srgbClr val="FF0000"/>
                    </a:solidFill>
                    <a:prstDash val="solid"/>
                    <a:round/>
                    <a:headEnd type="none" w="med" len="med"/>
                    <a:tailEnd type="none" w="med" len="med"/>
                  </a:ln>
                  <a:effectLst/>
                </p:spPr>
              </p:cxnSp>
            </p:grpSp>
          </p:grpSp>
          <p:cxnSp>
            <p:nvCxnSpPr>
              <p:cNvPr id="130" name="Straight Connector 129"/>
              <p:cNvCxnSpPr/>
              <p:nvPr/>
            </p:nvCxnSpPr>
            <p:spPr bwMode="auto">
              <a:xfrm rot="5400000" flipH="1" flipV="1">
                <a:off x="1494861" y="5761860"/>
                <a:ext cx="1188000" cy="0"/>
              </a:xfrm>
              <a:prstGeom prst="line">
                <a:avLst/>
              </a:prstGeom>
              <a:noFill/>
              <a:ln w="38100" cap="flat" cmpd="sng" algn="ctr">
                <a:solidFill>
                  <a:srgbClr val="FF0000"/>
                </a:solidFill>
                <a:prstDash val="solid"/>
                <a:round/>
                <a:headEnd type="none" w="med" len="med"/>
                <a:tailEnd type="none" w="med" len="med"/>
              </a:ln>
              <a:effectLst/>
            </p:spPr>
          </p:cxnSp>
          <p:cxnSp>
            <p:nvCxnSpPr>
              <p:cNvPr id="131" name="Straight Connector 130"/>
              <p:cNvCxnSpPr/>
              <p:nvPr/>
            </p:nvCxnSpPr>
            <p:spPr bwMode="auto">
              <a:xfrm rot="5400000" flipH="1" flipV="1">
                <a:off x="2603421" y="6010663"/>
                <a:ext cx="684000" cy="0"/>
              </a:xfrm>
              <a:prstGeom prst="line">
                <a:avLst/>
              </a:prstGeom>
              <a:noFill/>
              <a:ln w="38100" cap="flat" cmpd="sng" algn="ctr">
                <a:solidFill>
                  <a:srgbClr val="FF0000"/>
                </a:solidFill>
                <a:prstDash val="solid"/>
                <a:round/>
                <a:headEnd type="none" w="med" len="med"/>
                <a:tailEnd type="none" w="med" len="med"/>
              </a:ln>
              <a:effectLst/>
            </p:spPr>
          </p:cxnSp>
          <p:cxnSp>
            <p:nvCxnSpPr>
              <p:cNvPr id="132" name="Straight Connector 131"/>
              <p:cNvCxnSpPr/>
              <p:nvPr/>
            </p:nvCxnSpPr>
            <p:spPr bwMode="auto">
              <a:xfrm rot="5400000" flipH="1" flipV="1">
                <a:off x="2303661" y="6254102"/>
                <a:ext cx="180000" cy="0"/>
              </a:xfrm>
              <a:prstGeom prst="line">
                <a:avLst/>
              </a:prstGeom>
              <a:noFill/>
              <a:ln w="38100" cap="flat" cmpd="sng" algn="ctr">
                <a:solidFill>
                  <a:srgbClr val="FF0000"/>
                </a:solidFill>
                <a:prstDash val="solid"/>
                <a:round/>
                <a:headEnd type="none" w="med" len="med"/>
                <a:tailEnd type="none" w="med" len="med"/>
              </a:ln>
              <a:effectLst/>
            </p:spPr>
          </p:cxnSp>
          <p:cxnSp>
            <p:nvCxnSpPr>
              <p:cNvPr id="133" name="Straight Connector 132"/>
              <p:cNvCxnSpPr/>
              <p:nvPr/>
            </p:nvCxnSpPr>
            <p:spPr bwMode="auto">
              <a:xfrm rot="5400000" flipH="1" flipV="1">
                <a:off x="1133656" y="6004006"/>
                <a:ext cx="684000" cy="0"/>
              </a:xfrm>
              <a:prstGeom prst="line">
                <a:avLst/>
              </a:prstGeom>
              <a:noFill/>
              <a:ln w="38100" cap="flat" cmpd="sng" algn="ctr">
                <a:solidFill>
                  <a:srgbClr val="FF0000"/>
                </a:solidFill>
                <a:prstDash val="solid"/>
                <a:round/>
                <a:headEnd type="none" w="med" len="med"/>
                <a:tailEnd type="none" w="med" len="med"/>
              </a:ln>
              <a:effectLst/>
            </p:spPr>
          </p:cxnSp>
          <p:cxnSp>
            <p:nvCxnSpPr>
              <p:cNvPr id="134" name="Straight Connector 133"/>
              <p:cNvCxnSpPr/>
              <p:nvPr/>
            </p:nvCxnSpPr>
            <p:spPr bwMode="auto">
              <a:xfrm rot="5400000" flipH="1" flipV="1">
                <a:off x="2879896" y="5588880"/>
                <a:ext cx="1512000" cy="0"/>
              </a:xfrm>
              <a:prstGeom prst="line">
                <a:avLst/>
              </a:prstGeom>
              <a:noFill/>
              <a:ln w="38100" cap="flat" cmpd="sng" algn="ctr">
                <a:solidFill>
                  <a:srgbClr val="FF0000"/>
                </a:solidFill>
                <a:prstDash val="solid"/>
                <a:round/>
                <a:headEnd type="none" w="med" len="med"/>
                <a:tailEnd type="none" w="med" len="med"/>
              </a:ln>
              <a:effectLst/>
            </p:spPr>
          </p:cxnSp>
          <p:cxnSp>
            <p:nvCxnSpPr>
              <p:cNvPr id="135" name="Straight Connector 134"/>
              <p:cNvCxnSpPr/>
              <p:nvPr/>
            </p:nvCxnSpPr>
            <p:spPr bwMode="auto">
              <a:xfrm rot="5400000" flipH="1" flipV="1">
                <a:off x="2645856" y="5725510"/>
                <a:ext cx="1260000" cy="0"/>
              </a:xfrm>
              <a:prstGeom prst="line">
                <a:avLst/>
              </a:prstGeom>
              <a:noFill/>
              <a:ln w="38100" cap="flat" cmpd="sng" algn="ctr">
                <a:solidFill>
                  <a:srgbClr val="FF0000"/>
                </a:solidFill>
                <a:prstDash val="solid"/>
                <a:round/>
                <a:headEnd type="none" w="med" len="med"/>
                <a:tailEnd type="none" w="med" len="med"/>
              </a:ln>
              <a:effectLst/>
            </p:spPr>
          </p:cxnSp>
          <p:cxnSp>
            <p:nvCxnSpPr>
              <p:cNvPr id="136" name="Straight Connector 135"/>
              <p:cNvCxnSpPr/>
              <p:nvPr/>
            </p:nvCxnSpPr>
            <p:spPr bwMode="auto">
              <a:xfrm rot="5400000" flipH="1" flipV="1">
                <a:off x="2883196" y="5720794"/>
                <a:ext cx="1260000" cy="0"/>
              </a:xfrm>
              <a:prstGeom prst="line">
                <a:avLst/>
              </a:prstGeom>
              <a:noFill/>
              <a:ln w="38100" cap="flat" cmpd="sng" algn="ctr">
                <a:solidFill>
                  <a:srgbClr val="FF0000"/>
                </a:solidFill>
                <a:prstDash val="solid"/>
                <a:round/>
                <a:headEnd type="none" w="med" len="med"/>
                <a:tailEnd type="none" w="med" len="med"/>
              </a:ln>
              <a:effectLst/>
            </p:spPr>
          </p:cxnSp>
          <p:cxnSp>
            <p:nvCxnSpPr>
              <p:cNvPr id="137" name="Straight Connector 136"/>
              <p:cNvCxnSpPr/>
              <p:nvPr/>
            </p:nvCxnSpPr>
            <p:spPr bwMode="auto">
              <a:xfrm rot="5400000" flipH="1" flipV="1">
                <a:off x="917696" y="5427120"/>
                <a:ext cx="1836000" cy="0"/>
              </a:xfrm>
              <a:prstGeom prst="line">
                <a:avLst/>
              </a:prstGeom>
              <a:noFill/>
              <a:ln w="38100" cap="flat" cmpd="sng" algn="ctr">
                <a:solidFill>
                  <a:srgbClr val="FF0000"/>
                </a:solidFill>
                <a:prstDash val="solid"/>
                <a:round/>
                <a:headEnd type="none" w="med" len="med"/>
                <a:tailEnd type="none" w="med" len="med"/>
              </a:ln>
              <a:effectLst/>
            </p:spPr>
          </p:cxnSp>
        </p:grpSp>
        <p:grpSp>
          <p:nvGrpSpPr>
            <p:cNvPr id="139" name="Group 138"/>
            <p:cNvGrpSpPr/>
            <p:nvPr/>
          </p:nvGrpSpPr>
          <p:grpSpPr>
            <a:xfrm>
              <a:off x="4788024" y="4202038"/>
              <a:ext cx="3448848" cy="2555776"/>
              <a:chOff x="835120" y="4209213"/>
              <a:chExt cx="3448848" cy="2555776"/>
            </a:xfrm>
          </p:grpSpPr>
          <p:grpSp>
            <p:nvGrpSpPr>
              <p:cNvPr id="140" name="Group 116"/>
              <p:cNvGrpSpPr/>
              <p:nvPr/>
            </p:nvGrpSpPr>
            <p:grpSpPr>
              <a:xfrm>
                <a:off x="835120" y="4209213"/>
                <a:ext cx="3448848" cy="2555776"/>
                <a:chOff x="5583163" y="4214167"/>
                <a:chExt cx="3448848" cy="2555776"/>
              </a:xfrm>
            </p:grpSpPr>
            <p:sp>
              <p:nvSpPr>
                <p:cNvPr id="149" name="TextBox 148"/>
                <p:cNvSpPr txBox="1"/>
                <p:nvPr/>
              </p:nvSpPr>
              <p:spPr>
                <a:xfrm>
                  <a:off x="6328195" y="6336471"/>
                  <a:ext cx="2555776" cy="369332"/>
                </a:xfrm>
                <a:prstGeom prst="rect">
                  <a:avLst/>
                </a:prstGeom>
                <a:noFill/>
                <a:ln>
                  <a:noFill/>
                </a:ln>
              </p:spPr>
              <p:txBody>
                <a:bodyPr wrap="square" rtlCol="0">
                  <a:spAutoFit/>
                </a:bodyPr>
                <a:lstStyle/>
                <a:p>
                  <a:pPr algn="ctr"/>
                  <a:r>
                    <a:rPr lang="de-DE" sz="1800" b="0" dirty="0" smtClean="0">
                      <a:solidFill>
                        <a:schemeClr val="tx1"/>
                      </a:solidFill>
                    </a:rPr>
                    <a:t>mass / charge</a:t>
                  </a:r>
                  <a:endParaRPr lang="de-DE" sz="1800" b="0" dirty="0">
                    <a:solidFill>
                      <a:schemeClr val="tx1"/>
                    </a:solidFill>
                  </a:endParaRPr>
                </a:p>
              </p:txBody>
            </p:sp>
            <p:sp>
              <p:nvSpPr>
                <p:cNvPr id="150" name="TextBox 149"/>
                <p:cNvSpPr txBox="1"/>
                <p:nvPr/>
              </p:nvSpPr>
              <p:spPr>
                <a:xfrm rot="16200000">
                  <a:off x="4489941" y="5307389"/>
                  <a:ext cx="2555776" cy="369332"/>
                </a:xfrm>
                <a:prstGeom prst="rect">
                  <a:avLst/>
                </a:prstGeom>
                <a:noFill/>
                <a:ln>
                  <a:noFill/>
                </a:ln>
              </p:spPr>
              <p:txBody>
                <a:bodyPr wrap="square" rtlCol="0">
                  <a:spAutoFit/>
                </a:bodyPr>
                <a:lstStyle/>
                <a:p>
                  <a:pPr algn="ctr"/>
                  <a:r>
                    <a:rPr lang="de-DE" sz="1800" b="0" dirty="0" smtClean="0">
                      <a:solidFill>
                        <a:schemeClr val="tx1"/>
                      </a:solidFill>
                    </a:rPr>
                    <a:t>Intensity</a:t>
                  </a:r>
                  <a:endParaRPr lang="de-DE" sz="1800" b="0" dirty="0">
                    <a:solidFill>
                      <a:schemeClr val="tx1"/>
                    </a:solidFill>
                  </a:endParaRPr>
                </a:p>
              </p:txBody>
            </p:sp>
            <p:grpSp>
              <p:nvGrpSpPr>
                <p:cNvPr id="151" name="Group 36"/>
                <p:cNvGrpSpPr/>
                <p:nvPr/>
              </p:nvGrpSpPr>
              <p:grpSpPr>
                <a:xfrm>
                  <a:off x="5934873" y="4418631"/>
                  <a:ext cx="3097138" cy="1950328"/>
                  <a:chOff x="6003830" y="4331696"/>
                  <a:chExt cx="3097138" cy="1950328"/>
                </a:xfrm>
              </p:grpSpPr>
              <p:sp>
                <p:nvSpPr>
                  <p:cNvPr id="152" name="Rectangle 151"/>
                  <p:cNvSpPr/>
                  <p:nvPr/>
                </p:nvSpPr>
                <p:spPr bwMode="auto">
                  <a:xfrm>
                    <a:off x="6004624" y="4331696"/>
                    <a:ext cx="3096344" cy="1944216"/>
                  </a:xfrm>
                  <a:prstGeom prst="rect">
                    <a:avLst/>
                  </a:prstGeom>
                  <a:solidFill>
                    <a:srgbClr val="EAEAEA"/>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cxnSp>
                <p:nvCxnSpPr>
                  <p:cNvPr id="153" name="Straight Arrow Connector 152"/>
                  <p:cNvCxnSpPr/>
                  <p:nvPr/>
                </p:nvCxnSpPr>
                <p:spPr bwMode="auto">
                  <a:xfrm rot="5400000" flipH="1" flipV="1">
                    <a:off x="5032516" y="5303804"/>
                    <a:ext cx="1944216" cy="1588"/>
                  </a:xfrm>
                  <a:prstGeom prst="straightConnector1">
                    <a:avLst/>
                  </a:prstGeom>
                  <a:noFill/>
                  <a:ln w="19050" cap="flat" cmpd="sng" algn="ctr">
                    <a:solidFill>
                      <a:schemeClr val="tx2"/>
                    </a:solidFill>
                    <a:prstDash val="solid"/>
                    <a:round/>
                    <a:headEnd type="none" w="med" len="med"/>
                    <a:tailEnd type="arrow"/>
                  </a:ln>
                  <a:effectLst/>
                </p:spPr>
              </p:cxnSp>
              <p:cxnSp>
                <p:nvCxnSpPr>
                  <p:cNvPr id="154" name="Straight Arrow Connector 153"/>
                  <p:cNvCxnSpPr/>
                  <p:nvPr/>
                </p:nvCxnSpPr>
                <p:spPr bwMode="auto">
                  <a:xfrm>
                    <a:off x="6004624" y="6275912"/>
                    <a:ext cx="3096344" cy="1588"/>
                  </a:xfrm>
                  <a:prstGeom prst="straightConnector1">
                    <a:avLst/>
                  </a:prstGeom>
                  <a:noFill/>
                  <a:ln w="19050" cap="flat" cmpd="sng" algn="ctr">
                    <a:solidFill>
                      <a:schemeClr val="tx2"/>
                    </a:solidFill>
                    <a:prstDash val="solid"/>
                    <a:round/>
                    <a:headEnd type="none" w="med" len="med"/>
                    <a:tailEnd type="arrow"/>
                  </a:ln>
                  <a:effectLst/>
                </p:spPr>
              </p:cxnSp>
              <p:cxnSp>
                <p:nvCxnSpPr>
                  <p:cNvPr id="155" name="Straight Connector 154"/>
                  <p:cNvCxnSpPr/>
                  <p:nvPr/>
                </p:nvCxnSpPr>
                <p:spPr bwMode="auto">
                  <a:xfrm rot="5400000" flipH="1" flipV="1">
                    <a:off x="5648333" y="5679184"/>
                    <a:ext cx="1188000" cy="0"/>
                  </a:xfrm>
                  <a:prstGeom prst="line">
                    <a:avLst/>
                  </a:prstGeom>
                  <a:noFill/>
                  <a:ln w="38100" cap="flat" cmpd="sng" algn="ctr">
                    <a:solidFill>
                      <a:srgbClr val="00B050"/>
                    </a:solidFill>
                    <a:prstDash val="solid"/>
                    <a:round/>
                    <a:headEnd type="none" w="med" len="med"/>
                    <a:tailEnd type="none" w="med" len="med"/>
                  </a:ln>
                  <a:effectLst/>
                </p:spPr>
              </p:cxnSp>
              <p:cxnSp>
                <p:nvCxnSpPr>
                  <p:cNvPr id="156" name="Straight Connector 155"/>
                  <p:cNvCxnSpPr/>
                  <p:nvPr/>
                </p:nvCxnSpPr>
                <p:spPr bwMode="auto">
                  <a:xfrm rot="5400000" flipH="1" flipV="1">
                    <a:off x="5920608" y="5777235"/>
                    <a:ext cx="972000" cy="0"/>
                  </a:xfrm>
                  <a:prstGeom prst="line">
                    <a:avLst/>
                  </a:prstGeom>
                  <a:noFill/>
                  <a:ln w="38100" cap="flat" cmpd="sng" algn="ctr">
                    <a:solidFill>
                      <a:srgbClr val="00B050"/>
                    </a:solidFill>
                    <a:prstDash val="solid"/>
                    <a:round/>
                    <a:headEnd type="none" w="med" len="med"/>
                    <a:tailEnd type="none" w="med" len="med"/>
                  </a:ln>
                  <a:effectLst/>
                </p:spPr>
              </p:cxnSp>
              <p:cxnSp>
                <p:nvCxnSpPr>
                  <p:cNvPr id="157" name="Straight Connector 156"/>
                  <p:cNvCxnSpPr/>
                  <p:nvPr/>
                </p:nvCxnSpPr>
                <p:spPr bwMode="auto">
                  <a:xfrm rot="5400000" flipH="1" flipV="1">
                    <a:off x="6101008" y="5624627"/>
                    <a:ext cx="1296000" cy="0"/>
                  </a:xfrm>
                  <a:prstGeom prst="line">
                    <a:avLst/>
                  </a:prstGeom>
                  <a:noFill/>
                  <a:ln w="38100" cap="flat" cmpd="sng" algn="ctr">
                    <a:solidFill>
                      <a:srgbClr val="00B050"/>
                    </a:solidFill>
                    <a:prstDash val="solid"/>
                    <a:round/>
                    <a:headEnd type="none" w="med" len="med"/>
                    <a:tailEnd type="none" w="med" len="med"/>
                  </a:ln>
                  <a:effectLst/>
                </p:spPr>
              </p:cxnSp>
              <p:cxnSp>
                <p:nvCxnSpPr>
                  <p:cNvPr id="158" name="Straight Connector 157"/>
                  <p:cNvCxnSpPr/>
                  <p:nvPr/>
                </p:nvCxnSpPr>
                <p:spPr bwMode="auto">
                  <a:xfrm rot="5400000" flipH="1" flipV="1">
                    <a:off x="6714304" y="5682952"/>
                    <a:ext cx="1188000" cy="0"/>
                  </a:xfrm>
                  <a:prstGeom prst="line">
                    <a:avLst/>
                  </a:prstGeom>
                  <a:noFill/>
                  <a:ln w="38100" cap="flat" cmpd="sng" algn="ctr">
                    <a:solidFill>
                      <a:srgbClr val="00B050"/>
                    </a:solidFill>
                    <a:prstDash val="solid"/>
                    <a:round/>
                    <a:headEnd type="none" w="med" len="med"/>
                    <a:tailEnd type="none" w="med" len="med"/>
                  </a:ln>
                  <a:effectLst/>
                </p:spPr>
              </p:cxnSp>
              <p:cxnSp>
                <p:nvCxnSpPr>
                  <p:cNvPr id="159" name="Straight Connector 158"/>
                  <p:cNvCxnSpPr/>
                  <p:nvPr/>
                </p:nvCxnSpPr>
                <p:spPr bwMode="auto">
                  <a:xfrm rot="5400000" flipH="1" flipV="1">
                    <a:off x="7822864" y="5935096"/>
                    <a:ext cx="684000" cy="0"/>
                  </a:xfrm>
                  <a:prstGeom prst="line">
                    <a:avLst/>
                  </a:prstGeom>
                  <a:noFill/>
                  <a:ln w="38100" cap="flat" cmpd="sng" algn="ctr">
                    <a:solidFill>
                      <a:srgbClr val="00B050"/>
                    </a:solidFill>
                    <a:prstDash val="solid"/>
                    <a:round/>
                    <a:headEnd type="none" w="med" len="med"/>
                    <a:tailEnd type="none" w="med" len="med"/>
                  </a:ln>
                  <a:effectLst/>
                </p:spPr>
              </p:cxnSp>
              <p:cxnSp>
                <p:nvCxnSpPr>
                  <p:cNvPr id="160" name="Straight Connector 159"/>
                  <p:cNvCxnSpPr/>
                  <p:nvPr/>
                </p:nvCxnSpPr>
                <p:spPr bwMode="auto">
                  <a:xfrm rot="5400000" flipH="1" flipV="1">
                    <a:off x="7523104" y="6192024"/>
                    <a:ext cx="180000" cy="0"/>
                  </a:xfrm>
                  <a:prstGeom prst="line">
                    <a:avLst/>
                  </a:prstGeom>
                  <a:noFill/>
                  <a:ln w="38100" cap="flat" cmpd="sng" algn="ctr">
                    <a:solidFill>
                      <a:srgbClr val="00B050"/>
                    </a:solidFill>
                    <a:prstDash val="solid"/>
                    <a:round/>
                    <a:headEnd type="none" w="med" len="med"/>
                    <a:tailEnd type="none" w="med" len="med"/>
                  </a:ln>
                  <a:effectLst/>
                </p:spPr>
              </p:cxnSp>
            </p:grpSp>
          </p:grpSp>
          <p:cxnSp>
            <p:nvCxnSpPr>
              <p:cNvPr id="141" name="Straight Connector 140"/>
              <p:cNvCxnSpPr/>
              <p:nvPr/>
            </p:nvCxnSpPr>
            <p:spPr bwMode="auto">
              <a:xfrm rot="5400000" flipH="1" flipV="1">
                <a:off x="1494861" y="5761860"/>
                <a:ext cx="1188000" cy="0"/>
              </a:xfrm>
              <a:prstGeom prst="line">
                <a:avLst/>
              </a:prstGeom>
              <a:noFill/>
              <a:ln w="38100" cap="flat" cmpd="sng" algn="ctr">
                <a:solidFill>
                  <a:srgbClr val="00B050"/>
                </a:solidFill>
                <a:prstDash val="solid"/>
                <a:round/>
                <a:headEnd type="none" w="med" len="med"/>
                <a:tailEnd type="none" w="med" len="med"/>
              </a:ln>
              <a:effectLst/>
            </p:spPr>
          </p:cxnSp>
          <p:cxnSp>
            <p:nvCxnSpPr>
              <p:cNvPr id="142" name="Straight Connector 141"/>
              <p:cNvCxnSpPr/>
              <p:nvPr/>
            </p:nvCxnSpPr>
            <p:spPr bwMode="auto">
              <a:xfrm rot="5400000" flipH="1" flipV="1">
                <a:off x="2603421" y="6010663"/>
                <a:ext cx="684000" cy="0"/>
              </a:xfrm>
              <a:prstGeom prst="line">
                <a:avLst/>
              </a:prstGeom>
              <a:noFill/>
              <a:ln w="38100" cap="flat" cmpd="sng" algn="ctr">
                <a:solidFill>
                  <a:srgbClr val="00B050"/>
                </a:solidFill>
                <a:prstDash val="solid"/>
                <a:round/>
                <a:headEnd type="none" w="med" len="med"/>
                <a:tailEnd type="none" w="med" len="med"/>
              </a:ln>
              <a:effectLst/>
            </p:spPr>
          </p:cxnSp>
          <p:cxnSp>
            <p:nvCxnSpPr>
              <p:cNvPr id="143" name="Straight Connector 142"/>
              <p:cNvCxnSpPr/>
              <p:nvPr/>
            </p:nvCxnSpPr>
            <p:spPr bwMode="auto">
              <a:xfrm rot="5400000" flipH="1" flipV="1">
                <a:off x="2303661" y="6254102"/>
                <a:ext cx="180000" cy="0"/>
              </a:xfrm>
              <a:prstGeom prst="line">
                <a:avLst/>
              </a:prstGeom>
              <a:noFill/>
              <a:ln w="38100" cap="flat" cmpd="sng" algn="ctr">
                <a:solidFill>
                  <a:srgbClr val="00B050"/>
                </a:solidFill>
                <a:prstDash val="solid"/>
                <a:round/>
                <a:headEnd type="none" w="med" len="med"/>
                <a:tailEnd type="none" w="med" len="med"/>
              </a:ln>
              <a:effectLst/>
            </p:spPr>
          </p:cxnSp>
          <p:cxnSp>
            <p:nvCxnSpPr>
              <p:cNvPr id="144" name="Straight Connector 143"/>
              <p:cNvCxnSpPr/>
              <p:nvPr/>
            </p:nvCxnSpPr>
            <p:spPr bwMode="auto">
              <a:xfrm rot="5400000" flipH="1" flipV="1">
                <a:off x="3562014" y="6004006"/>
                <a:ext cx="684000" cy="0"/>
              </a:xfrm>
              <a:prstGeom prst="line">
                <a:avLst/>
              </a:prstGeom>
              <a:noFill/>
              <a:ln w="38100" cap="flat" cmpd="sng" algn="ctr">
                <a:solidFill>
                  <a:srgbClr val="00B050"/>
                </a:solidFill>
                <a:prstDash val="solid"/>
                <a:round/>
                <a:headEnd type="none" w="med" len="med"/>
                <a:tailEnd type="none" w="med" len="med"/>
              </a:ln>
              <a:effectLst/>
            </p:spPr>
          </p:cxnSp>
          <p:cxnSp>
            <p:nvCxnSpPr>
              <p:cNvPr id="145" name="Straight Connector 144"/>
              <p:cNvCxnSpPr/>
              <p:nvPr/>
            </p:nvCxnSpPr>
            <p:spPr bwMode="auto">
              <a:xfrm rot="5400000" flipH="1" flipV="1">
                <a:off x="2879896" y="5588880"/>
                <a:ext cx="1512000" cy="0"/>
              </a:xfrm>
              <a:prstGeom prst="line">
                <a:avLst/>
              </a:prstGeom>
              <a:noFill/>
              <a:ln w="38100" cap="flat" cmpd="sng" algn="ctr">
                <a:solidFill>
                  <a:srgbClr val="00B050"/>
                </a:solidFill>
                <a:prstDash val="solid"/>
                <a:round/>
                <a:headEnd type="none" w="med" len="med"/>
                <a:tailEnd type="none" w="med" len="med"/>
              </a:ln>
              <a:effectLst/>
            </p:spPr>
          </p:cxnSp>
          <p:cxnSp>
            <p:nvCxnSpPr>
              <p:cNvPr id="146" name="Straight Connector 145"/>
              <p:cNvCxnSpPr/>
              <p:nvPr/>
            </p:nvCxnSpPr>
            <p:spPr bwMode="auto">
              <a:xfrm rot="5400000" flipH="1" flipV="1">
                <a:off x="3075171" y="5725510"/>
                <a:ext cx="1260000" cy="0"/>
              </a:xfrm>
              <a:prstGeom prst="line">
                <a:avLst/>
              </a:prstGeom>
              <a:noFill/>
              <a:ln w="38100" cap="flat" cmpd="sng" algn="ctr">
                <a:solidFill>
                  <a:srgbClr val="00B050"/>
                </a:solidFill>
                <a:prstDash val="solid"/>
                <a:round/>
                <a:headEnd type="none" w="med" len="med"/>
                <a:tailEnd type="none" w="med" len="med"/>
              </a:ln>
              <a:effectLst/>
            </p:spPr>
          </p:cxnSp>
          <p:cxnSp>
            <p:nvCxnSpPr>
              <p:cNvPr id="147" name="Straight Connector 146"/>
              <p:cNvCxnSpPr/>
              <p:nvPr/>
            </p:nvCxnSpPr>
            <p:spPr bwMode="auto">
              <a:xfrm rot="5400000" flipH="1" flipV="1">
                <a:off x="2883196" y="5720794"/>
                <a:ext cx="1260000" cy="0"/>
              </a:xfrm>
              <a:prstGeom prst="line">
                <a:avLst/>
              </a:prstGeom>
              <a:noFill/>
              <a:ln w="38100" cap="flat" cmpd="sng" algn="ctr">
                <a:solidFill>
                  <a:srgbClr val="00B050"/>
                </a:solidFill>
                <a:prstDash val="solid"/>
                <a:round/>
                <a:headEnd type="none" w="med" len="med"/>
                <a:tailEnd type="none" w="med" len="med"/>
              </a:ln>
              <a:effectLst/>
            </p:spPr>
          </p:cxnSp>
          <p:cxnSp>
            <p:nvCxnSpPr>
              <p:cNvPr id="148" name="Straight Connector 147"/>
              <p:cNvCxnSpPr/>
              <p:nvPr/>
            </p:nvCxnSpPr>
            <p:spPr bwMode="auto">
              <a:xfrm rot="5400000" flipH="1" flipV="1">
                <a:off x="1961433" y="5427120"/>
                <a:ext cx="1836000" cy="0"/>
              </a:xfrm>
              <a:prstGeom prst="line">
                <a:avLst/>
              </a:prstGeom>
              <a:noFill/>
              <a:ln w="38100" cap="flat" cmpd="sng" algn="ctr">
                <a:solidFill>
                  <a:srgbClr val="00B050"/>
                </a:solidFill>
                <a:prstDash val="solid"/>
                <a:round/>
                <a:headEnd type="none" w="med" len="med"/>
                <a:tailEnd type="none" w="med" len="med"/>
              </a:ln>
              <a:effectLst/>
            </p:spPr>
          </p:cxnSp>
        </p:grpSp>
      </p:grpSp>
      <p:grpSp>
        <p:nvGrpSpPr>
          <p:cNvPr id="80" name="Group 79"/>
          <p:cNvGrpSpPr/>
          <p:nvPr/>
        </p:nvGrpSpPr>
        <p:grpSpPr>
          <a:xfrm>
            <a:off x="683568" y="1268760"/>
            <a:ext cx="8482377" cy="3168352"/>
            <a:chOff x="683568" y="1268760"/>
            <a:chExt cx="8482377" cy="3168352"/>
          </a:xfrm>
        </p:grpSpPr>
        <p:grpSp>
          <p:nvGrpSpPr>
            <p:cNvPr id="81" name="Group 60"/>
            <p:cNvGrpSpPr/>
            <p:nvPr/>
          </p:nvGrpSpPr>
          <p:grpSpPr>
            <a:xfrm>
              <a:off x="683568" y="1268760"/>
              <a:ext cx="6912768" cy="3168352"/>
              <a:chOff x="683568" y="1268760"/>
              <a:chExt cx="6912768" cy="3168352"/>
            </a:xfrm>
          </p:grpSpPr>
          <p:grpSp>
            <p:nvGrpSpPr>
              <p:cNvPr id="83" name="Group 55"/>
              <p:cNvGrpSpPr/>
              <p:nvPr/>
            </p:nvGrpSpPr>
            <p:grpSpPr>
              <a:xfrm>
                <a:off x="683568" y="1268760"/>
                <a:ext cx="4824536" cy="3168352"/>
                <a:chOff x="683568" y="1268760"/>
                <a:chExt cx="4824536" cy="3168352"/>
              </a:xfrm>
            </p:grpSpPr>
            <p:grpSp>
              <p:nvGrpSpPr>
                <p:cNvPr id="88" name="Group 44"/>
                <p:cNvGrpSpPr/>
                <p:nvPr/>
              </p:nvGrpSpPr>
              <p:grpSpPr>
                <a:xfrm>
                  <a:off x="683568" y="1896029"/>
                  <a:ext cx="2966958" cy="1965019"/>
                  <a:chOff x="683568" y="1896029"/>
                  <a:chExt cx="2966958" cy="1965019"/>
                </a:xfrm>
              </p:grpSpPr>
              <p:sp>
                <p:nvSpPr>
                  <p:cNvPr id="99" name="Rectangle 98"/>
                  <p:cNvSpPr/>
                  <p:nvPr/>
                </p:nvSpPr>
                <p:spPr bwMode="auto">
                  <a:xfrm>
                    <a:off x="698198" y="1896029"/>
                    <a:ext cx="2952328" cy="432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100" name="Rectangle 99"/>
                  <p:cNvSpPr/>
                  <p:nvPr/>
                </p:nvSpPr>
                <p:spPr bwMode="auto">
                  <a:xfrm>
                    <a:off x="683568" y="3342362"/>
                    <a:ext cx="2952328" cy="5186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101" name="Rectangle 100"/>
                  <p:cNvSpPr/>
                  <p:nvPr/>
                </p:nvSpPr>
                <p:spPr bwMode="auto">
                  <a:xfrm>
                    <a:off x="812954" y="2348880"/>
                    <a:ext cx="144016"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102" name="Rectangle 101"/>
                  <p:cNvSpPr/>
                  <p:nvPr/>
                </p:nvSpPr>
                <p:spPr bwMode="auto">
                  <a:xfrm>
                    <a:off x="1634302" y="2362295"/>
                    <a:ext cx="72008"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103" name="Rectangle 102"/>
                  <p:cNvSpPr/>
                  <p:nvPr/>
                </p:nvSpPr>
                <p:spPr bwMode="auto">
                  <a:xfrm>
                    <a:off x="2411760" y="2348880"/>
                    <a:ext cx="72008"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104" name="Rectangle 103"/>
                  <p:cNvSpPr/>
                  <p:nvPr/>
                </p:nvSpPr>
                <p:spPr bwMode="auto">
                  <a:xfrm>
                    <a:off x="2958564" y="2348880"/>
                    <a:ext cx="72008"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105" name="Rectangle 104"/>
                  <p:cNvSpPr/>
                  <p:nvPr/>
                </p:nvSpPr>
                <p:spPr bwMode="auto">
                  <a:xfrm>
                    <a:off x="3362494" y="3027354"/>
                    <a:ext cx="72008" cy="28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106" name="Rectangle 105"/>
                  <p:cNvSpPr/>
                  <p:nvPr/>
                </p:nvSpPr>
                <p:spPr bwMode="auto">
                  <a:xfrm>
                    <a:off x="2027491" y="2954204"/>
                    <a:ext cx="144000" cy="36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107" name="Rectangle 106"/>
                  <p:cNvSpPr/>
                  <p:nvPr/>
                </p:nvSpPr>
                <p:spPr bwMode="auto">
                  <a:xfrm>
                    <a:off x="1317010" y="2948031"/>
                    <a:ext cx="144000" cy="36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grpSp>
            <p:sp>
              <p:nvSpPr>
                <p:cNvPr id="89" name="Rectangle 88"/>
                <p:cNvSpPr/>
                <p:nvPr/>
              </p:nvSpPr>
              <p:spPr bwMode="auto">
                <a:xfrm>
                  <a:off x="3901998" y="3486418"/>
                  <a:ext cx="367339" cy="8786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grpSp>
              <p:nvGrpSpPr>
                <p:cNvPr id="90" name="Group 48"/>
                <p:cNvGrpSpPr/>
                <p:nvPr/>
              </p:nvGrpSpPr>
              <p:grpSpPr>
                <a:xfrm>
                  <a:off x="4946686" y="3486418"/>
                  <a:ext cx="489410" cy="950694"/>
                  <a:chOff x="4946686" y="3486418"/>
                  <a:chExt cx="489410" cy="950694"/>
                </a:xfrm>
              </p:grpSpPr>
              <p:sp>
                <p:nvSpPr>
                  <p:cNvPr id="97" name="Rectangle 96"/>
                  <p:cNvSpPr/>
                  <p:nvPr/>
                </p:nvSpPr>
                <p:spPr bwMode="auto">
                  <a:xfrm>
                    <a:off x="4946686" y="3486418"/>
                    <a:ext cx="367339" cy="8786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98" name="Rectangle 97"/>
                  <p:cNvSpPr/>
                  <p:nvPr/>
                </p:nvSpPr>
                <p:spPr bwMode="auto">
                  <a:xfrm>
                    <a:off x="5220072" y="4077072"/>
                    <a:ext cx="216024"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grpSp>
            <p:grpSp>
              <p:nvGrpSpPr>
                <p:cNvPr id="91" name="Group 51"/>
                <p:cNvGrpSpPr/>
                <p:nvPr/>
              </p:nvGrpSpPr>
              <p:grpSpPr>
                <a:xfrm>
                  <a:off x="3707904" y="1268760"/>
                  <a:ext cx="583363" cy="899489"/>
                  <a:chOff x="3707904" y="1268760"/>
                  <a:chExt cx="583363" cy="899489"/>
                </a:xfrm>
              </p:grpSpPr>
              <p:sp>
                <p:nvSpPr>
                  <p:cNvPr id="95" name="Rectangle 94"/>
                  <p:cNvSpPr/>
                  <p:nvPr/>
                </p:nvSpPr>
                <p:spPr bwMode="auto">
                  <a:xfrm>
                    <a:off x="3923928" y="1289563"/>
                    <a:ext cx="367339" cy="8786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96" name="Rectangle 95"/>
                  <p:cNvSpPr/>
                  <p:nvPr/>
                </p:nvSpPr>
                <p:spPr bwMode="auto">
                  <a:xfrm>
                    <a:off x="3707904" y="1268760"/>
                    <a:ext cx="360040"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grpSp>
            <p:grpSp>
              <p:nvGrpSpPr>
                <p:cNvPr id="92" name="Group 54"/>
                <p:cNvGrpSpPr/>
                <p:nvPr/>
              </p:nvGrpSpPr>
              <p:grpSpPr>
                <a:xfrm>
                  <a:off x="4932040" y="1268760"/>
                  <a:ext cx="576064" cy="922576"/>
                  <a:chOff x="4932040" y="1268760"/>
                  <a:chExt cx="576064" cy="922576"/>
                </a:xfrm>
              </p:grpSpPr>
              <p:sp>
                <p:nvSpPr>
                  <p:cNvPr id="93" name="Rectangle 92"/>
                  <p:cNvSpPr/>
                  <p:nvPr/>
                </p:nvSpPr>
                <p:spPr bwMode="auto">
                  <a:xfrm>
                    <a:off x="4954001" y="1312650"/>
                    <a:ext cx="367339" cy="8786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94" name="Rectangle 93"/>
                  <p:cNvSpPr/>
                  <p:nvPr/>
                </p:nvSpPr>
                <p:spPr bwMode="auto">
                  <a:xfrm>
                    <a:off x="4932040" y="1268760"/>
                    <a:ext cx="576064"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grpSp>
          </p:grpSp>
          <p:sp>
            <p:nvSpPr>
              <p:cNvPr id="84" name="Rectangle 83"/>
              <p:cNvSpPr/>
              <p:nvPr/>
            </p:nvSpPr>
            <p:spPr bwMode="auto">
              <a:xfrm>
                <a:off x="5738758" y="1719327"/>
                <a:ext cx="720080" cy="6087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85" name="Rectangle 84"/>
              <p:cNvSpPr/>
              <p:nvPr/>
            </p:nvSpPr>
            <p:spPr bwMode="auto">
              <a:xfrm>
                <a:off x="5868144" y="2363510"/>
                <a:ext cx="144016" cy="32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86" name="Rectangle 85"/>
              <p:cNvSpPr/>
              <p:nvPr/>
            </p:nvSpPr>
            <p:spPr bwMode="auto">
              <a:xfrm>
                <a:off x="6948264" y="1869516"/>
                <a:ext cx="648072" cy="4647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87" name="Rectangle 86"/>
              <p:cNvSpPr/>
              <p:nvPr/>
            </p:nvSpPr>
            <p:spPr bwMode="auto">
              <a:xfrm>
                <a:off x="7171603" y="2362295"/>
                <a:ext cx="144016" cy="14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grpSp>
        <p:sp>
          <p:nvSpPr>
            <p:cNvPr id="82" name="Rectangle 81"/>
            <p:cNvSpPr/>
            <p:nvPr/>
          </p:nvSpPr>
          <p:spPr bwMode="auto">
            <a:xfrm>
              <a:off x="8194345" y="1909517"/>
              <a:ext cx="971600"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grpSp>
      <p:sp>
        <p:nvSpPr>
          <p:cNvPr id="108" name="Textfeld 107"/>
          <p:cNvSpPr txBox="1"/>
          <p:nvPr/>
        </p:nvSpPr>
        <p:spPr>
          <a:xfrm>
            <a:off x="783139" y="822434"/>
            <a:ext cx="5986139" cy="1323439"/>
          </a:xfrm>
          <a:prstGeom prst="rect">
            <a:avLst/>
          </a:prstGeom>
          <a:noFill/>
        </p:spPr>
        <p:txBody>
          <a:bodyPr wrap="square" rtlCol="0">
            <a:spAutoFit/>
          </a:bodyPr>
          <a:lstStyle/>
          <a:p>
            <a:pPr algn="l"/>
            <a:r>
              <a:rPr lang="en-US" sz="2500" b="0" dirty="0" smtClean="0">
                <a:solidFill>
                  <a:schemeClr val="tx1"/>
                </a:solidFill>
              </a:rPr>
              <a:t>Mass-to-charge ratios (</a:t>
            </a:r>
            <a:r>
              <a:rPr lang="en-US" sz="2500" dirty="0" smtClean="0">
                <a:solidFill>
                  <a:schemeClr val="tx1"/>
                </a:solidFill>
              </a:rPr>
              <a:t>m/z</a:t>
            </a:r>
            <a:r>
              <a:rPr lang="en-US" sz="2500" b="0" dirty="0" smtClean="0">
                <a:solidFill>
                  <a:schemeClr val="tx1"/>
                </a:solidFill>
              </a:rPr>
              <a:t>) are recorded. </a:t>
            </a:r>
            <a:r>
              <a:rPr lang="en-US" sz="2500" b="0" dirty="0">
                <a:solidFill>
                  <a:schemeClr val="tx1"/>
                </a:solidFill>
              </a:rPr>
              <a:t>The unit is </a:t>
            </a:r>
            <a:r>
              <a:rPr lang="en-US" sz="2500" b="0" dirty="0" smtClean="0">
                <a:solidFill>
                  <a:schemeClr val="tx1"/>
                </a:solidFill>
              </a:rPr>
              <a:t>Thomson </a:t>
            </a:r>
            <a:r>
              <a:rPr lang="en-US" sz="2500" b="0" dirty="0">
                <a:solidFill>
                  <a:schemeClr val="tx1"/>
                </a:solidFill>
              </a:rPr>
              <a:t>[</a:t>
            </a:r>
            <a:r>
              <a:rPr lang="en-US" sz="2500" b="0" dirty="0" err="1">
                <a:solidFill>
                  <a:schemeClr val="tx1"/>
                </a:solidFill>
              </a:rPr>
              <a:t>Th</a:t>
            </a:r>
            <a:r>
              <a:rPr lang="en-US" sz="2500" b="0" dirty="0">
                <a:solidFill>
                  <a:schemeClr val="tx1"/>
                </a:solidFill>
              </a:rPr>
              <a:t>].</a:t>
            </a:r>
            <a:r>
              <a:rPr lang="en-US" sz="3500" b="0" dirty="0" smtClean="0">
                <a:solidFill>
                  <a:schemeClr val="tx1"/>
                </a:solidFill>
              </a:rPr>
              <a:t/>
            </a:r>
            <a:br>
              <a:rPr lang="en-US" sz="3500" b="0" dirty="0" smtClean="0">
                <a:solidFill>
                  <a:schemeClr val="tx1"/>
                </a:solidFill>
              </a:rPr>
            </a:br>
            <a:r>
              <a:rPr lang="en-US" sz="1500" b="0" dirty="0">
                <a:solidFill>
                  <a:schemeClr val="tx1"/>
                </a:solidFill>
              </a:rPr>
              <a:t>m</a:t>
            </a:r>
            <a:r>
              <a:rPr lang="en-US" sz="1500" b="0" dirty="0" smtClean="0">
                <a:solidFill>
                  <a:schemeClr val="tx1"/>
                </a:solidFill>
              </a:rPr>
              <a:t>…mass of product ion</a:t>
            </a:r>
          </a:p>
          <a:p>
            <a:pPr algn="l"/>
            <a:r>
              <a:rPr lang="en-US" sz="1500" b="0" dirty="0" smtClean="0">
                <a:solidFill>
                  <a:schemeClr val="tx1"/>
                </a:solidFill>
              </a:rPr>
              <a:t>z…charge of product ion</a:t>
            </a:r>
            <a:endParaRPr lang="en-US" sz="1500" b="0" dirty="0">
              <a:solidFill>
                <a:schemeClr val="tx1"/>
              </a:solidFill>
            </a:endParaRPr>
          </a:p>
        </p:txBody>
      </p:sp>
    </p:spTree>
    <p:extLst>
      <p:ext uri="{BB962C8B-B14F-4D97-AF65-F5344CB8AC3E}">
        <p14:creationId xmlns:p14="http://schemas.microsoft.com/office/powerpoint/2010/main" val="39612883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decel="50000" fill="hold" grpId="0" nodeType="clickEffect">
                                  <p:stCondLst>
                                    <p:cond delay="0"/>
                                  </p:stCondLst>
                                  <p:childTnLst>
                                    <p:animMotion origin="layout" path="M -0.0007 0.01157 L -0.0007 0.11643 " pathEditMode="relative" rAng="0" ptsTypes="AA">
                                      <p:cBhvr>
                                        <p:cTn id="6" dur="1000" fill="hold"/>
                                        <p:tgtEl>
                                          <p:spTgt spid="41"/>
                                        </p:tgtEl>
                                        <p:attrNameLst>
                                          <p:attrName>ppt_x</p:attrName>
                                          <p:attrName>ppt_y</p:attrName>
                                        </p:attrNameLst>
                                      </p:cBhvr>
                                      <p:rCtr x="0" y="52"/>
                                    </p:animMotion>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0" presetClass="path" presetSubtype="0" repeatCount="indefinite" accel="50000" decel="50000" fill="hold" grpId="1" nodeType="withEffect">
                                  <p:stCondLst>
                                    <p:cond delay="0"/>
                                  </p:stCondLst>
                                  <p:childTnLst>
                                    <p:animMotion origin="layout" path="M -0.00035 0.00347 L 0.02899 0.04512 " pathEditMode="relative" rAng="0" ptsTypes="AA">
                                      <p:cBhvr>
                                        <p:cTn id="10" dur="1000" fill="hold"/>
                                        <p:tgtEl>
                                          <p:spTgt spid="42"/>
                                        </p:tgtEl>
                                        <p:attrNameLst>
                                          <p:attrName>ppt_x</p:attrName>
                                          <p:attrName>ppt_y</p:attrName>
                                        </p:attrNameLst>
                                      </p:cBhvr>
                                      <p:rCtr x="15" y="21"/>
                                    </p:animMotion>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63" presetClass="path" presetSubtype="0" repeatCount="indefinite" accel="50000" decel="50000" fill="hold" grpId="1" nodeType="withEffect">
                                  <p:stCondLst>
                                    <p:cond delay="0"/>
                                  </p:stCondLst>
                                  <p:childTnLst>
                                    <p:animMotion origin="layout" path="M 2.22222E-6 -1.71217E-6 L 0.72326 0.00023 " pathEditMode="relative" rAng="0" ptsTypes="AA">
                                      <p:cBhvr>
                                        <p:cTn id="14" dur="300" fill="hold"/>
                                        <p:tgtEl>
                                          <p:spTgt spid="43"/>
                                        </p:tgtEl>
                                        <p:attrNameLst>
                                          <p:attrName>ppt_x</p:attrName>
                                          <p:attrName>ppt_y</p:attrName>
                                        </p:attrNameLst>
                                      </p:cBhvr>
                                      <p:rCtr x="362" y="0"/>
                                    </p:animMotion>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0" presetClass="path" presetSubtype="0" repeatCount="indefinite" accel="50000" decel="50000" fill="hold" grpId="1" nodeType="withEffect">
                                  <p:stCondLst>
                                    <p:cond delay="0"/>
                                  </p:stCondLst>
                                  <p:childTnLst>
                                    <p:animMotion origin="layout" path="M 0 0 L 0 0.13657 " pathEditMode="relative" ptsTypes="AA">
                                      <p:cBhvr>
                                        <p:cTn id="18" dur="1000" fill="hold"/>
                                        <p:tgtEl>
                                          <p:spTgt spid="44"/>
                                        </p:tgtEl>
                                        <p:attrNameLst>
                                          <p:attrName>ppt_x</p:attrName>
                                          <p:attrName>ppt_y</p:attrName>
                                        </p:attrNameLst>
                                      </p:cBhvr>
                                    </p:animMotion>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0" presetClass="path" presetSubtype="0" repeatCount="indefinite" accel="50000" decel="50000" fill="hold" grpId="1" nodeType="withEffect">
                                  <p:stCondLst>
                                    <p:cond delay="0"/>
                                  </p:stCondLst>
                                  <p:childTnLst>
                                    <p:animMotion origin="layout" path="M 0.00955 0.3125 C 0.00503 0.33958 0.00052 0.36666 -0.00191 0.36666 C -0.00434 0.36666 -0.00365 0.31342 -0.00556 0.3125 C -0.00747 0.31157 -0.01077 0.36111 -0.0132 0.36041 C -0.01563 0.35972 -0.01736 0.30972 -0.01979 0.30879 C -0.02222 0.30787 -0.02604 0.35347 -0.0283 0.35532 C -0.03056 0.35717 -0.0316 0.32199 -0.03386 0.32014 C -0.03611 0.31828 -0.03993 0.34352 -0.0415 0.34398 C -0.04306 0.34444 -0.04445 0.32176 -0.04341 0.32268 C -0.04236 0.32361 -0.0375 0.35023 -0.0349 0.34907 C -0.03229 0.34791 -0.02969 0.3162 -0.02726 0.3162 C -0.02483 0.3162 -0.0224 0.34977 -0.01979 0.34907 C -0.01719 0.34838 -0.01337 0.31041 -0.01129 0.3125 C -0.0092 0.31458 -0.00955 0.36065 -0.00747 0.36157 C -0.00538 0.3625 -0.00209 0.32014 0.00104 0.31875 C 0.00416 0.31736 0.00833 0.35208 0.01146 0.35278 C 0.01458 0.35347 0.0125 0.32662 0.01979 0.32268 C 0.02708 0.31875 0.04132 0.32384 0.05573 0.32893 " pathEditMode="relative" rAng="0" ptsTypes="aaaaaaaaaaaaaaaaaA">
                                      <p:cBhvr>
                                        <p:cTn id="22" dur="1000" fill="hold"/>
                                        <p:tgtEl>
                                          <p:spTgt spid="45"/>
                                        </p:tgtEl>
                                        <p:attrNameLst>
                                          <p:attrName>ppt_x</p:attrName>
                                          <p:attrName>ppt_y</p:attrName>
                                        </p:attrNameLst>
                                      </p:cBhvr>
                                      <p:rCtr x="-4" y="25"/>
                                    </p:animMotion>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0" presetClass="path" presetSubtype="0" repeatCount="indefinite" accel="50000" decel="50000" fill="hold" grpId="1" nodeType="withEffect">
                                  <p:stCondLst>
                                    <p:cond delay="0"/>
                                  </p:stCondLst>
                                  <p:childTnLst>
                                    <p:animMotion origin="layout" path="M 0 0 L 0 0.11522 " pathEditMode="relative" ptsTypes="AA">
                                      <p:cBhvr>
                                        <p:cTn id="26" dur="500" fill="hold"/>
                                        <p:tgtEl>
                                          <p:spTgt spid="48"/>
                                        </p:tgtEl>
                                        <p:attrNameLst>
                                          <p:attrName>ppt_x</p:attrName>
                                          <p:attrName>ppt_y</p:attrName>
                                        </p:attrNameLst>
                                      </p:cBhvr>
                                    </p:animMotion>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0" presetClass="path" presetSubtype="0" repeatCount="indefinite" accel="50000" decel="50000" fill="hold" grpId="1" nodeType="withEffect">
                                  <p:stCondLst>
                                    <p:cond delay="0"/>
                                  </p:stCondLst>
                                  <p:childTnLst>
                                    <p:animMotion origin="layout" path="M 1.38889E-6 3.30403E-6 L 0.03854 0.04997 " pathEditMode="relative" rAng="0" ptsTypes="AA">
                                      <p:cBhvr>
                                        <p:cTn id="30" dur="500" fill="hold"/>
                                        <p:tgtEl>
                                          <p:spTgt spid="49"/>
                                        </p:tgtEl>
                                        <p:attrNameLst>
                                          <p:attrName>ppt_x</p:attrName>
                                          <p:attrName>ppt_y</p:attrName>
                                        </p:attrNameLst>
                                      </p:cBhvr>
                                      <p:rCtr x="19" y="25"/>
                                    </p:animMotion>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63" presetClass="path" presetSubtype="0" repeatCount="indefinite" accel="50000" decel="50000" fill="hold" grpId="1" nodeType="withEffect">
                                  <p:stCondLst>
                                    <p:cond delay="0"/>
                                  </p:stCondLst>
                                  <p:childTnLst>
                                    <p:animMotion origin="layout" path="M -0.00937 -0.00092 L 0.72084 0.0037 " pathEditMode="relative" rAng="0" ptsTypes="AA">
                                      <p:cBhvr>
                                        <p:cTn id="34" dur="2000" fill="hold"/>
                                        <p:tgtEl>
                                          <p:spTgt spid="50"/>
                                        </p:tgtEl>
                                        <p:attrNameLst>
                                          <p:attrName>ppt_x</p:attrName>
                                          <p:attrName>ppt_y</p:attrName>
                                        </p:attrNameLst>
                                      </p:cBhvr>
                                      <p:rCtr x="365" y="2"/>
                                    </p:animMotion>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0" presetClass="path" presetSubtype="0" repeatCount="indefinite" accel="50000" decel="50000" fill="hold" grpId="1" nodeType="withEffect">
                                  <p:stCondLst>
                                    <p:cond delay="0"/>
                                  </p:stCondLst>
                                  <p:childTnLst>
                                    <p:animMotion origin="layout" path="M 3.88889E-6 -3.70199E-6 L -0.00417 0.14322 " pathEditMode="relative" rAng="0" ptsTypes="AA">
                                      <p:cBhvr>
                                        <p:cTn id="38" dur="500" fill="hold"/>
                                        <p:tgtEl>
                                          <p:spTgt spid="51"/>
                                        </p:tgtEl>
                                        <p:attrNameLst>
                                          <p:attrName>ppt_x</p:attrName>
                                          <p:attrName>ppt_y</p:attrName>
                                        </p:attrNameLst>
                                      </p:cBhvr>
                                      <p:rCtr x="-2" y="71"/>
                                    </p:animMotion>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0" presetClass="path" presetSubtype="0" repeatCount="indefinite" accel="50000" decel="50000" fill="hold" grpId="1" nodeType="withEffect">
                                  <p:stCondLst>
                                    <p:cond delay="0"/>
                                  </p:stCondLst>
                                  <p:childTnLst>
                                    <p:animMotion origin="layout" path="M 0.00955 0.3125 C 0.00503 0.33958 0.00052 0.36666 -0.00191 0.36666 C -0.00434 0.36666 -0.00365 0.31342 -0.00556 0.3125 C -0.00747 0.31157 -0.01077 0.36111 -0.0132 0.36041 C -0.01563 0.35972 -0.01736 0.30972 -0.01979 0.30879 C -0.02222 0.30787 -0.02604 0.35347 -0.0283 0.35532 C -0.03056 0.35717 -0.0316 0.32199 -0.03386 0.32014 C -0.03611 0.31828 -0.03993 0.34352 -0.0415 0.34398 C -0.04306 0.34444 -0.04445 0.32176 -0.04341 0.32268 C -0.04236 0.32361 -0.0375 0.35023 -0.0349 0.34907 C -0.03229 0.34791 -0.02969 0.3162 -0.02726 0.3162 C -0.02483 0.3162 -0.0224 0.34977 -0.01979 0.34907 C -0.01719 0.34838 -0.01337 0.31041 -0.01129 0.3125 C -0.0092 0.31458 -0.00955 0.36065 -0.00747 0.36157 C -0.00538 0.3625 -0.00209 0.32014 0.00104 0.31875 C 0.00416 0.31736 0.00833 0.35208 0.01146 0.35278 C 0.01458 0.35347 0.0125 0.32662 0.01979 0.32268 C 0.02708 0.31875 0.04132 0.32384 0.05573 0.32893 " pathEditMode="relative" rAng="0" ptsTypes="aaaaaaaaaaaaaaaaaA">
                                      <p:cBhvr>
                                        <p:cTn id="42" dur="500" fill="hold"/>
                                        <p:tgtEl>
                                          <p:spTgt spid="52"/>
                                        </p:tgtEl>
                                        <p:attrNameLst>
                                          <p:attrName>ppt_x</p:attrName>
                                          <p:attrName>ppt_y</p:attrName>
                                        </p:attrNameLst>
                                      </p:cBhvr>
                                      <p:rCtr x="-4" y="25"/>
                                    </p:animMotion>
                                  </p:childTnLst>
                                </p:cTn>
                              </p:par>
                              <p:par>
                                <p:cTn id="43" presetID="1"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0" presetClass="path" presetSubtype="0" repeatCount="indefinite" accel="50000" decel="50000" fill="hold" nodeType="withEffect">
                                  <p:stCondLst>
                                    <p:cond delay="0"/>
                                  </p:stCondLst>
                                  <p:childTnLst>
                                    <p:animMotion origin="layout" path="M 1.38889E-6 -2.82211E-6 L -0.0158 0.11543 " pathEditMode="relative" rAng="0" ptsTypes="AA">
                                      <p:cBhvr>
                                        <p:cTn id="46" dur="1000" fill="hold"/>
                                        <p:tgtEl>
                                          <p:spTgt spid="58"/>
                                        </p:tgtEl>
                                        <p:attrNameLst>
                                          <p:attrName>ppt_x</p:attrName>
                                          <p:attrName>ppt_y</p:attrName>
                                        </p:attrNameLst>
                                      </p:cBhvr>
                                      <p:rCtr x="-8" y="58"/>
                                    </p:animMotion>
                                  </p:childTnLst>
                                </p:cTn>
                              </p:par>
                              <p:par>
                                <p:cTn id="47" presetID="1"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0" presetClass="path" presetSubtype="0" repeatCount="indefinite" accel="50000" decel="50000" fill="hold" nodeType="withEffect">
                                  <p:stCondLst>
                                    <p:cond delay="0"/>
                                  </p:stCondLst>
                                  <p:childTnLst>
                                    <p:animMotion origin="layout" path="M -4.16667E-6 -3.94633E-6 L -0.00104 0.14689 " pathEditMode="relative" rAng="0" ptsTypes="AA">
                                      <p:cBhvr>
                                        <p:cTn id="50" dur="1000" fill="hold"/>
                                        <p:tgtEl>
                                          <p:spTgt spid="59"/>
                                        </p:tgtEl>
                                        <p:attrNameLst>
                                          <p:attrName>ppt_x</p:attrName>
                                          <p:attrName>ppt_y</p:attrName>
                                        </p:attrNameLst>
                                      </p:cBhvr>
                                      <p:rCtr x="-1" y="73"/>
                                    </p:animMotion>
                                  </p:childTnLst>
                                </p:cTn>
                              </p:par>
                              <p:par>
                                <p:cTn id="51" presetID="1"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0" presetClass="path" presetSubtype="0" repeatCount="indefinite" accel="50000" decel="50000" fill="hold" nodeType="withEffect">
                                  <p:stCondLst>
                                    <p:cond delay="0"/>
                                  </p:stCondLst>
                                  <p:childTnLst>
                                    <p:animMotion origin="layout" path="M 3.88889E-6 -3.38422E-6 L -0.00018 -0.12584 " pathEditMode="relative" rAng="0" ptsTypes="AA">
                                      <p:cBhvr>
                                        <p:cTn id="54" dur="1000" fill="hold"/>
                                        <p:tgtEl>
                                          <p:spTgt spid="60"/>
                                        </p:tgtEl>
                                        <p:attrNameLst>
                                          <p:attrName>ppt_x</p:attrName>
                                          <p:attrName>ppt_y</p:attrName>
                                        </p:attrNameLst>
                                      </p:cBhvr>
                                      <p:rCtr x="0" y="-63"/>
                                    </p:animMotion>
                                  </p:childTnLst>
                                </p:cTn>
                              </p:par>
                              <p:par>
                                <p:cTn id="55" presetID="1" presetClass="entr" presetSubtype="0" fill="hold"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0" presetClass="path" presetSubtype="0" repeatCount="indefinite" accel="50000" decel="50000" fill="hold" nodeType="withEffect">
                                  <p:stCondLst>
                                    <p:cond delay="0"/>
                                  </p:stCondLst>
                                  <p:childTnLst>
                                    <p:animMotion origin="layout" path="M -4.16667E-6 -3.94633E-6 L -0.00104 0.14689 " pathEditMode="relative" rAng="0" ptsTypes="AA">
                                      <p:cBhvr>
                                        <p:cTn id="58" dur="1000" fill="hold"/>
                                        <p:tgtEl>
                                          <p:spTgt spid="62"/>
                                        </p:tgtEl>
                                        <p:attrNameLst>
                                          <p:attrName>ppt_x</p:attrName>
                                          <p:attrName>ppt_y</p:attrName>
                                        </p:attrNameLst>
                                      </p:cBhvr>
                                      <p:rCtr x="-1" y="73"/>
                                    </p:animMotion>
                                  </p:childTnLst>
                                </p:cTn>
                              </p:par>
                              <p:par>
                                <p:cTn id="59" presetID="1" presetClass="entr" presetSubtype="0" fill="hold" nodeType="with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par>
                                <p:cTn id="61" presetID="0" presetClass="path" presetSubtype="0" repeatCount="indefinite" accel="50000" decel="50000" fill="hold" nodeType="withEffect">
                                  <p:stCondLst>
                                    <p:cond delay="0"/>
                                  </p:stCondLst>
                                  <p:childTnLst>
                                    <p:animMotion origin="layout" path="M -4.16667E-6 -3.94633E-6 L -0.00104 0.14689 " pathEditMode="relative" rAng="0" ptsTypes="AA">
                                      <p:cBhvr>
                                        <p:cTn id="62" dur="1000" fill="hold"/>
                                        <p:tgtEl>
                                          <p:spTgt spid="63"/>
                                        </p:tgtEl>
                                        <p:attrNameLst>
                                          <p:attrName>ppt_x</p:attrName>
                                          <p:attrName>ppt_y</p:attrName>
                                        </p:attrNameLst>
                                      </p:cBhvr>
                                      <p:rCtr x="-1" y="73"/>
                                    </p:animMotion>
                                  </p:childTnLst>
                                </p:cTn>
                              </p:par>
                              <p:par>
                                <p:cTn id="63" presetID="1" presetClass="entr" presetSubtype="0" fill="hold" nodeType="with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0" presetClass="path" presetSubtype="0" repeatCount="indefinite" accel="50000" decel="50000" fill="hold" nodeType="withEffect">
                                  <p:stCondLst>
                                    <p:cond delay="0"/>
                                  </p:stCondLst>
                                  <p:childTnLst>
                                    <p:animMotion origin="layout" path="M 3.88889E-6 -3.38422E-6 L -0.00018 -0.12584 " pathEditMode="relative" rAng="0" ptsTypes="AA">
                                      <p:cBhvr>
                                        <p:cTn id="66" dur="1000" fill="hold"/>
                                        <p:tgtEl>
                                          <p:spTgt spid="64"/>
                                        </p:tgtEl>
                                        <p:attrNameLst>
                                          <p:attrName>ppt_x</p:attrName>
                                          <p:attrName>ppt_y</p:attrName>
                                        </p:attrNameLst>
                                      </p:cBhvr>
                                      <p:rCtr x="0" y="-63"/>
                                    </p:animMotion>
                                  </p:childTnLst>
                                </p:cTn>
                              </p:par>
                              <p:par>
                                <p:cTn id="67" presetID="1" presetClass="entr" presetSubtype="0" fill="hold" nodeType="withEffect">
                                  <p:stCondLst>
                                    <p:cond delay="0"/>
                                  </p:stCondLst>
                                  <p:childTnLst>
                                    <p:set>
                                      <p:cBhvr>
                                        <p:cTn id="68" dur="1" fill="hold">
                                          <p:stCondLst>
                                            <p:cond delay="0"/>
                                          </p:stCondLst>
                                        </p:cTn>
                                        <p:tgtEl>
                                          <p:spTgt spid="65"/>
                                        </p:tgtEl>
                                        <p:attrNameLst>
                                          <p:attrName>style.visibility</p:attrName>
                                        </p:attrNameLst>
                                      </p:cBhvr>
                                      <p:to>
                                        <p:strVal val="visible"/>
                                      </p:to>
                                    </p:set>
                                  </p:childTnLst>
                                </p:cTn>
                              </p:par>
                              <p:par>
                                <p:cTn id="69" presetID="0" presetClass="path" presetSubtype="0" repeatCount="indefinite" accel="50000" decel="50000" fill="hold" nodeType="withEffect">
                                  <p:stCondLst>
                                    <p:cond delay="0"/>
                                  </p:stCondLst>
                                  <p:childTnLst>
                                    <p:animMotion origin="layout" path="M 3.88889E-6 -3.38422E-6 L -0.00018 -0.12584 " pathEditMode="relative" rAng="0" ptsTypes="AA">
                                      <p:cBhvr>
                                        <p:cTn id="70" dur="1000" fill="hold"/>
                                        <p:tgtEl>
                                          <p:spTgt spid="65"/>
                                        </p:tgtEl>
                                        <p:attrNameLst>
                                          <p:attrName>ppt_x</p:attrName>
                                          <p:attrName>ppt_y</p:attrName>
                                        </p:attrNameLst>
                                      </p:cBhvr>
                                      <p:rCtr x="0" y="-63"/>
                                    </p:animMotion>
                                  </p:childTnLst>
                                </p:cTn>
                              </p:par>
                              <p:par>
                                <p:cTn id="71" presetID="1" presetClass="entr" presetSubtype="0" fill="hold" nodeType="with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par>
                                <p:cTn id="73" presetID="0" presetClass="path" presetSubtype="0" repeatCount="indefinite" accel="50000" decel="50000" fill="hold" nodeType="withEffect">
                                  <p:stCondLst>
                                    <p:cond delay="0"/>
                                  </p:stCondLst>
                                  <p:childTnLst>
                                    <p:animMotion origin="layout" path="M 1.38889E-6 -2.82211E-6 L -0.0158 0.11543 " pathEditMode="relative" rAng="0" ptsTypes="AA">
                                      <p:cBhvr>
                                        <p:cTn id="74" dur="1000" fill="hold"/>
                                        <p:tgtEl>
                                          <p:spTgt spid="66"/>
                                        </p:tgtEl>
                                        <p:attrNameLst>
                                          <p:attrName>ppt_x</p:attrName>
                                          <p:attrName>ppt_y</p:attrName>
                                        </p:attrNameLst>
                                      </p:cBhvr>
                                      <p:rCtr x="-8" y="58"/>
                                    </p:animMotion>
                                  </p:childTnLst>
                                </p:cTn>
                              </p:par>
                              <p:par>
                                <p:cTn id="75" presetID="1" presetClass="entr" presetSubtype="0" fill="hold" nodeType="withEffect">
                                  <p:stCondLst>
                                    <p:cond delay="0"/>
                                  </p:stCondLst>
                                  <p:childTnLst>
                                    <p:set>
                                      <p:cBhvr>
                                        <p:cTn id="76" dur="1" fill="hold">
                                          <p:stCondLst>
                                            <p:cond delay="0"/>
                                          </p:stCondLst>
                                        </p:cTn>
                                        <p:tgtEl>
                                          <p:spTgt spid="67"/>
                                        </p:tgtEl>
                                        <p:attrNameLst>
                                          <p:attrName>style.visibility</p:attrName>
                                        </p:attrNameLst>
                                      </p:cBhvr>
                                      <p:to>
                                        <p:strVal val="visible"/>
                                      </p:to>
                                    </p:set>
                                  </p:childTnLst>
                                </p:cTn>
                              </p:par>
                              <p:par>
                                <p:cTn id="77" presetID="0" presetClass="path" presetSubtype="0" repeatCount="indefinite" accel="50000" decel="50000" fill="hold" nodeType="withEffect">
                                  <p:stCondLst>
                                    <p:cond delay="0"/>
                                  </p:stCondLst>
                                  <p:childTnLst>
                                    <p:animMotion origin="layout" path="M 3.88889E-6 -3.38422E-6 L -0.00018 -0.12584 " pathEditMode="relative" rAng="0" ptsTypes="AA">
                                      <p:cBhvr>
                                        <p:cTn id="78" dur="1000" fill="hold"/>
                                        <p:tgtEl>
                                          <p:spTgt spid="67"/>
                                        </p:tgtEl>
                                        <p:attrNameLst>
                                          <p:attrName>ppt_x</p:attrName>
                                          <p:attrName>ppt_y</p:attrName>
                                        </p:attrNameLst>
                                      </p:cBhvr>
                                      <p:rCtr x="0" y="-63"/>
                                    </p:animMotion>
                                  </p:childTnLst>
                                </p:cTn>
                              </p:par>
                              <p:par>
                                <p:cTn id="79" presetID="1" presetClass="entr" presetSubtype="0" fill="hold" nodeType="withEffect">
                                  <p:stCondLst>
                                    <p:cond delay="0"/>
                                  </p:stCondLst>
                                  <p:childTnLst>
                                    <p:set>
                                      <p:cBhvr>
                                        <p:cTn id="80" dur="1" fill="hold">
                                          <p:stCondLst>
                                            <p:cond delay="0"/>
                                          </p:stCondLst>
                                        </p:cTn>
                                        <p:tgtEl>
                                          <p:spTgt spid="68"/>
                                        </p:tgtEl>
                                        <p:attrNameLst>
                                          <p:attrName>style.visibility</p:attrName>
                                        </p:attrNameLst>
                                      </p:cBhvr>
                                      <p:to>
                                        <p:strVal val="visible"/>
                                      </p:to>
                                    </p:set>
                                  </p:childTnLst>
                                </p:cTn>
                              </p:par>
                              <p:par>
                                <p:cTn id="81" presetID="0" presetClass="path" presetSubtype="0" repeatCount="indefinite" accel="50000" decel="50000" fill="hold" nodeType="withEffect">
                                  <p:stCondLst>
                                    <p:cond delay="0"/>
                                  </p:stCondLst>
                                  <p:childTnLst>
                                    <p:animMotion origin="layout" path="M -4.16667E-6 -3.94633E-6 L -0.00104 0.14689 " pathEditMode="relative" rAng="0" ptsTypes="AA">
                                      <p:cBhvr>
                                        <p:cTn id="82" dur="1000" fill="hold"/>
                                        <p:tgtEl>
                                          <p:spTgt spid="68"/>
                                        </p:tgtEl>
                                        <p:attrNameLst>
                                          <p:attrName>ppt_x</p:attrName>
                                          <p:attrName>ppt_y</p:attrName>
                                        </p:attrNameLst>
                                      </p:cBhvr>
                                      <p:rCtr x="-1" y="73"/>
                                    </p:animMotion>
                                  </p:childTnLst>
                                </p:cTn>
                              </p:par>
                              <p:par>
                                <p:cTn id="83" presetID="1" presetClass="entr" presetSubtype="0" fill="hold" nodeType="with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par>
                                <p:cTn id="85" presetID="0" presetClass="path" presetSubtype="0" repeatCount="indefinite" accel="50000" decel="50000" fill="hold" nodeType="withEffect">
                                  <p:stCondLst>
                                    <p:cond delay="0"/>
                                  </p:stCondLst>
                                  <p:childTnLst>
                                    <p:animMotion origin="layout" path="M -4.16667E-6 -3.94633E-6 L -0.00104 0.14689 " pathEditMode="relative" rAng="0" ptsTypes="AA">
                                      <p:cBhvr>
                                        <p:cTn id="86" dur="1000" fill="hold"/>
                                        <p:tgtEl>
                                          <p:spTgt spid="69"/>
                                        </p:tgtEl>
                                        <p:attrNameLst>
                                          <p:attrName>ppt_x</p:attrName>
                                          <p:attrName>ppt_y</p:attrName>
                                        </p:attrNameLst>
                                      </p:cBhvr>
                                      <p:rCtr x="-1" y="73"/>
                                    </p:animMotion>
                                  </p:childTnLst>
                                </p:cTn>
                              </p:par>
                              <p:par>
                                <p:cTn id="87" presetID="1" presetClass="entr" presetSubtype="0" fill="hold" nodeType="withEffect">
                                  <p:stCondLst>
                                    <p:cond delay="0"/>
                                  </p:stCondLst>
                                  <p:childTnLst>
                                    <p:set>
                                      <p:cBhvr>
                                        <p:cTn id="88" dur="1" fill="hold">
                                          <p:stCondLst>
                                            <p:cond delay="0"/>
                                          </p:stCondLst>
                                        </p:cTn>
                                        <p:tgtEl>
                                          <p:spTgt spid="70"/>
                                        </p:tgtEl>
                                        <p:attrNameLst>
                                          <p:attrName>style.visibility</p:attrName>
                                        </p:attrNameLst>
                                      </p:cBhvr>
                                      <p:to>
                                        <p:strVal val="visible"/>
                                      </p:to>
                                    </p:set>
                                  </p:childTnLst>
                                </p:cTn>
                              </p:par>
                              <p:par>
                                <p:cTn id="89" presetID="0" presetClass="path" presetSubtype="0" repeatCount="indefinite" accel="50000" decel="50000" fill="hold" nodeType="withEffect">
                                  <p:stCondLst>
                                    <p:cond delay="0"/>
                                  </p:stCondLst>
                                  <p:childTnLst>
                                    <p:animMotion origin="layout" path="M 1.38889E-6 -2.82211E-6 L -0.0158 0.11543 " pathEditMode="relative" rAng="0" ptsTypes="AA">
                                      <p:cBhvr>
                                        <p:cTn id="90" dur="1000" fill="hold"/>
                                        <p:tgtEl>
                                          <p:spTgt spid="70"/>
                                        </p:tgtEl>
                                        <p:attrNameLst>
                                          <p:attrName>ppt_x</p:attrName>
                                          <p:attrName>ppt_y</p:attrName>
                                        </p:attrNameLst>
                                      </p:cBhvr>
                                      <p:rCtr x="-8" y="58"/>
                                    </p:animMotion>
                                  </p:childTnLst>
                                </p:cTn>
                              </p:par>
                            </p:childTnLst>
                          </p:cTn>
                        </p:par>
                        <p:par>
                          <p:cTn id="91" fill="hold">
                            <p:stCondLst>
                              <p:cond delay="2000"/>
                            </p:stCondLst>
                            <p:childTnLst>
                              <p:par>
                                <p:cTn id="92" presetID="1" presetClass="entr" presetSubtype="0" fill="hold" nodeType="afterEffect">
                                  <p:stCondLst>
                                    <p:cond delay="2000"/>
                                  </p:stCondLst>
                                  <p:childTnLst>
                                    <p:set>
                                      <p:cBhvr>
                                        <p:cTn id="93" dur="1" fill="hold">
                                          <p:stCondLst>
                                            <p:cond delay="0"/>
                                          </p:stCondLst>
                                        </p:cTn>
                                        <p:tgtEl>
                                          <p:spTgt spid="161"/>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2" grpId="1" animBg="1"/>
      <p:bldP spid="43" grpId="0" animBg="1"/>
      <p:bldP spid="43" grpId="1" animBg="1"/>
      <p:bldP spid="44" grpId="0" animBg="1"/>
      <p:bldP spid="44" grpId="1" animBg="1"/>
      <p:bldP spid="45" grpId="0" animBg="1"/>
      <p:bldP spid="45"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10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Product ion generation</a:t>
            </a:r>
            <a:endParaRPr lang="en-US" dirty="0"/>
          </a:p>
        </p:txBody>
      </p:sp>
      <p:sp>
        <p:nvSpPr>
          <p:cNvPr id="5" name="Inhaltsplatzhalter 2"/>
          <p:cNvSpPr>
            <a:spLocks noGrp="1"/>
          </p:cNvSpPr>
          <p:nvPr>
            <p:ph idx="1"/>
          </p:nvPr>
        </p:nvSpPr>
        <p:spPr>
          <a:xfrm>
            <a:off x="152400" y="990600"/>
            <a:ext cx="4038600" cy="5410200"/>
          </a:xfrm>
        </p:spPr>
        <p:txBody>
          <a:bodyPr/>
          <a:lstStyle/>
          <a:p>
            <a:pPr marL="0" indent="0">
              <a:buNone/>
            </a:pPr>
            <a:r>
              <a:rPr lang="en-US" sz="2200" dirty="0" smtClean="0"/>
              <a:t>A peptide of length </a:t>
            </a:r>
            <a:r>
              <a:rPr lang="en-US" sz="2200" i="1" dirty="0" smtClean="0"/>
              <a:t>n</a:t>
            </a:r>
            <a:r>
              <a:rPr lang="en-US" sz="2200" dirty="0" smtClean="0"/>
              <a:t> can potentially give rise to </a:t>
            </a:r>
            <a:r>
              <a:rPr lang="en-US" sz="2200" dirty="0" err="1" smtClean="0"/>
              <a:t>a,b,c</a:t>
            </a:r>
            <a:r>
              <a:rPr lang="en-US" sz="2200" dirty="0" smtClean="0"/>
              <a:t> and </a:t>
            </a:r>
            <a:r>
              <a:rPr lang="en-US" sz="2200" dirty="0" err="1" smtClean="0"/>
              <a:t>x,y,z</a:t>
            </a:r>
            <a:r>
              <a:rPr lang="en-US" sz="2200" dirty="0" smtClean="0"/>
              <a:t> ions. This example shows the fragments that can be produced between amino acids </a:t>
            </a:r>
            <a:r>
              <a:rPr lang="en-US" sz="2200" i="1" dirty="0" err="1" smtClean="0"/>
              <a:t>R</a:t>
            </a:r>
            <a:r>
              <a:rPr lang="en-US" sz="2200" i="1" baseline="-25000" dirty="0" err="1" smtClean="0"/>
              <a:t>m</a:t>
            </a:r>
            <a:r>
              <a:rPr lang="en-US" sz="2200" dirty="0" smtClean="0"/>
              <a:t> and </a:t>
            </a:r>
            <a:r>
              <a:rPr lang="en-US" sz="2200" i="1" dirty="0" smtClean="0"/>
              <a:t>R</a:t>
            </a:r>
            <a:r>
              <a:rPr lang="en-US" sz="2200" i="1" baseline="-25000" dirty="0" smtClean="0"/>
              <a:t>m+1</a:t>
            </a:r>
            <a:r>
              <a:rPr lang="en-US" sz="2200" dirty="0" smtClean="0"/>
              <a:t/>
            </a:r>
            <a:br>
              <a:rPr lang="en-US" sz="2200" dirty="0" smtClean="0"/>
            </a:br>
            <a:endParaRPr lang="en-US"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895350"/>
            <a:ext cx="4731359" cy="54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bwMode="auto">
          <a:xfrm>
            <a:off x="4267200" y="1143000"/>
            <a:ext cx="762000" cy="762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7" name="Rechteck 6"/>
          <p:cNvSpPr/>
          <p:nvPr/>
        </p:nvSpPr>
        <p:spPr>
          <a:xfrm>
            <a:off x="2295425" y="6611779"/>
            <a:ext cx="4572000" cy="246221"/>
          </a:xfrm>
          <a:prstGeom prst="rect">
            <a:avLst/>
          </a:prstGeom>
        </p:spPr>
        <p:txBody>
          <a:bodyPr wrap="square">
            <a:spAutoFit/>
          </a:bodyPr>
          <a:lstStyle/>
          <a:p>
            <a:pPr algn="ctr"/>
            <a:r>
              <a:rPr lang="en-US" sz="1000" dirty="0" smtClean="0"/>
              <a:t>Steen and Mann. Nature Reviews, Molecular Cell Biology, Vol. 5 2004</a:t>
            </a:r>
            <a:endParaRPr lang="en-US" sz="1000" dirty="0"/>
          </a:p>
        </p:txBody>
      </p:sp>
      <p:sp>
        <p:nvSpPr>
          <p:cNvPr id="3" name="Slide Number Placeholder 2"/>
          <p:cNvSpPr>
            <a:spLocks noGrp="1"/>
          </p:cNvSpPr>
          <p:nvPr>
            <p:ph type="sldNum" sz="quarter" idx="10"/>
          </p:nvPr>
        </p:nvSpPr>
        <p:spPr/>
        <p:txBody>
          <a:bodyPr/>
          <a:lstStyle/>
          <a:p>
            <a:pPr>
              <a:defRPr/>
            </a:pPr>
            <a:fld id="{41B0E2A2-38C9-407E-9B30-D35E37AC93A0}" type="slidenum">
              <a:rPr lang="de-DE" smtClean="0"/>
              <a:pPr>
                <a:defRPr/>
              </a:pPr>
              <a:t>71</a:t>
            </a:fld>
            <a:endParaRPr lang="de-DE"/>
          </a:p>
        </p:txBody>
      </p:sp>
    </p:spTree>
    <p:extLst>
      <p:ext uri="{BB962C8B-B14F-4D97-AF65-F5344CB8AC3E}">
        <p14:creationId xmlns:p14="http://schemas.microsoft.com/office/powerpoint/2010/main" val="221666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b/y ions in CID</a:t>
            </a:r>
            <a:endParaRPr lang="en-US" dirty="0"/>
          </a:p>
        </p:txBody>
      </p:sp>
      <p:sp>
        <p:nvSpPr>
          <p:cNvPr id="3" name="Inhaltsplatzhalter 2"/>
          <p:cNvSpPr>
            <a:spLocks noGrp="1"/>
          </p:cNvSpPr>
          <p:nvPr>
            <p:ph idx="1"/>
          </p:nvPr>
        </p:nvSpPr>
        <p:spPr>
          <a:xfrm>
            <a:off x="152400" y="990600"/>
            <a:ext cx="8686800" cy="1219200"/>
          </a:xfrm>
        </p:spPr>
        <p:txBody>
          <a:bodyPr/>
          <a:lstStyle/>
          <a:p>
            <a:pPr marL="0" indent="0">
              <a:buNone/>
            </a:pPr>
            <a:r>
              <a:rPr lang="en-US" sz="2200" dirty="0" smtClean="0"/>
              <a:t>CID fragmentation predominately produces b and y ions</a:t>
            </a:r>
            <a:endParaRPr lang="en-US" sz="22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893" y="2305800"/>
            <a:ext cx="8676707" cy="29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bwMode="auto">
          <a:xfrm>
            <a:off x="314893" y="2590800"/>
            <a:ext cx="675707"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6" name="Rechteck 5"/>
          <p:cNvSpPr/>
          <p:nvPr/>
        </p:nvSpPr>
        <p:spPr>
          <a:xfrm>
            <a:off x="2295425" y="6611779"/>
            <a:ext cx="4572000" cy="246221"/>
          </a:xfrm>
          <a:prstGeom prst="rect">
            <a:avLst/>
          </a:prstGeom>
        </p:spPr>
        <p:txBody>
          <a:bodyPr wrap="square">
            <a:spAutoFit/>
          </a:bodyPr>
          <a:lstStyle/>
          <a:p>
            <a:pPr algn="ctr"/>
            <a:r>
              <a:rPr lang="en-US" sz="1000" dirty="0" smtClean="0"/>
              <a:t>Steen and Mann. Nature Reviews, Molecular Cell Biology, Vol. 5 2004</a:t>
            </a:r>
            <a:endParaRPr lang="en-US" sz="1000" dirty="0"/>
          </a:p>
        </p:txBody>
      </p:sp>
      <p:sp>
        <p:nvSpPr>
          <p:cNvPr id="5" name="Slide Number Placeholder 4"/>
          <p:cNvSpPr>
            <a:spLocks noGrp="1"/>
          </p:cNvSpPr>
          <p:nvPr>
            <p:ph type="sldNum" sz="quarter" idx="10"/>
          </p:nvPr>
        </p:nvSpPr>
        <p:spPr/>
        <p:txBody>
          <a:bodyPr/>
          <a:lstStyle/>
          <a:p>
            <a:pPr>
              <a:defRPr/>
            </a:pPr>
            <a:fld id="{41B0E2A2-38C9-407E-9B30-D35E37AC93A0}" type="slidenum">
              <a:rPr lang="de-DE" smtClean="0"/>
              <a:pPr>
                <a:defRPr/>
              </a:pPr>
              <a:t>72</a:t>
            </a:fld>
            <a:endParaRPr lang="de-DE"/>
          </a:p>
        </p:txBody>
      </p:sp>
    </p:spTree>
    <p:extLst>
      <p:ext uri="{BB962C8B-B14F-4D97-AF65-F5344CB8AC3E}">
        <p14:creationId xmlns:p14="http://schemas.microsoft.com/office/powerpoint/2010/main" val="11288628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Processes for MS/MS recording</a:t>
            </a:r>
            <a:endParaRPr lang="en-US"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52400" y="727838"/>
                <a:ext cx="8839200" cy="5410200"/>
              </a:xfrm>
            </p:spPr>
            <p:txBody>
              <a:bodyPr/>
              <a:lstStyle/>
              <a:p>
                <a:r>
                  <a:rPr lang="en-US" sz="2400" dirty="0" smtClean="0"/>
                  <a:t>Select </a:t>
                </a:r>
                <a:r>
                  <a:rPr lang="en-US" sz="2400" i="1" dirty="0" smtClean="0"/>
                  <a:t>n</a:t>
                </a:r>
                <a:r>
                  <a:rPr lang="en-US" sz="2400" dirty="0" smtClean="0"/>
                  <a:t> most abundant peaks (usually </a:t>
                </a:r>
                <a14:m>
                  <m:oMath xmlns:m="http://schemas.openxmlformats.org/officeDocument/2006/math" xmlns="">
                    <m:r>
                      <a:rPr lang="de-DE" sz="2400" b="0" i="1" smtClean="0">
                        <a:latin typeface="Cambria Math"/>
                      </a:rPr>
                      <m:t>3</m:t>
                    </m:r>
                    <m:r>
                      <a:rPr lang="de-DE" sz="2400" b="0" i="1" smtClean="0">
                        <a:latin typeface="Cambria Math"/>
                        <a:ea typeface="Cambria Math"/>
                      </a:rPr>
                      <m:t>≤</m:t>
                    </m:r>
                    <m:r>
                      <a:rPr lang="de-DE" sz="2400" b="0" i="1" smtClean="0">
                        <a:latin typeface="Cambria Math"/>
                        <a:ea typeface="Cambria Math"/>
                      </a:rPr>
                      <m:t>𝑛</m:t>
                    </m:r>
                    <m:r>
                      <a:rPr lang="de-DE" sz="2400" b="0" i="1" smtClean="0">
                        <a:latin typeface="Cambria Math"/>
                        <a:ea typeface="Cambria Math"/>
                      </a:rPr>
                      <m:t>≤20</m:t>
                    </m:r>
                  </m:oMath>
                </a14:m>
                <a:r>
                  <a:rPr lang="en-US" sz="2400" dirty="0" smtClean="0"/>
                  <a:t>) are selected for fragmentation</a:t>
                </a:r>
              </a:p>
              <a:p>
                <a:r>
                  <a:rPr lang="en-US" sz="2400" dirty="0" smtClean="0"/>
                  <a:t>Select for specific charge states</a:t>
                </a:r>
              </a:p>
              <a:p>
                <a:r>
                  <a:rPr lang="en-US" sz="2400" dirty="0" smtClean="0"/>
                  <a:t>Inclusion list to specify m/z values for fragmentation</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52400" y="727838"/>
                <a:ext cx="8839200" cy="5410200"/>
              </a:xfrm>
              <a:blipFill rotWithShape="1">
                <a:blip r:embed="rId2"/>
                <a:stretch>
                  <a:fillRect l="-897" t="-901"/>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260" y="2473634"/>
            <a:ext cx="6197408"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a:defRPr/>
            </a:pPr>
            <a:fld id="{41B0E2A2-38C9-407E-9B30-D35E37AC93A0}" type="slidenum">
              <a:rPr lang="de-DE" smtClean="0"/>
              <a:pPr>
                <a:defRPr/>
              </a:pPr>
              <a:t>73</a:t>
            </a:fld>
            <a:endParaRPr lang="de-DE"/>
          </a:p>
        </p:txBody>
      </p:sp>
    </p:spTree>
    <p:extLst>
      <p:ext uri="{BB962C8B-B14F-4D97-AF65-F5344CB8AC3E}">
        <p14:creationId xmlns:p14="http://schemas.microsoft.com/office/powerpoint/2010/main" val="28813938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 y="76200"/>
            <a:ext cx="7620000" cy="685800"/>
          </a:xfrm>
        </p:spPr>
        <p:txBody>
          <a:bodyPr/>
          <a:lstStyle/>
          <a:p>
            <a:r>
              <a:rPr lang="en-US" dirty="0" smtClean="0"/>
              <a:t>Accuracy vs. precision</a:t>
            </a:r>
            <a:r>
              <a:rPr lang="en-US" sz="1800" dirty="0" smtClean="0"/>
              <a:t> …</a:t>
            </a:r>
            <a:endParaRPr lang="en-US" sz="1800" dirty="0"/>
          </a:p>
        </p:txBody>
      </p:sp>
      <p:sp>
        <p:nvSpPr>
          <p:cNvPr id="3" name="Inhaltsplatzhalter 2"/>
          <p:cNvSpPr>
            <a:spLocks noGrp="1"/>
          </p:cNvSpPr>
          <p:nvPr>
            <p:ph idx="1"/>
          </p:nvPr>
        </p:nvSpPr>
        <p:spPr/>
        <p:txBody>
          <a:bodyPr/>
          <a:lstStyle/>
          <a:p>
            <a:pPr marL="0" indent="0">
              <a:buNone/>
            </a:pPr>
            <a:r>
              <a:rPr lang="en-US" dirty="0" smtClean="0"/>
              <a:t>… (of a mass measurement)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361" y="1659600"/>
            <a:ext cx="6789341" cy="42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a:defRPr/>
            </a:pPr>
            <a:fld id="{41B0E2A2-38C9-407E-9B30-D35E37AC93A0}" type="slidenum">
              <a:rPr lang="de-DE" smtClean="0"/>
              <a:pPr>
                <a:defRPr/>
              </a:pPr>
              <a:t>74</a:t>
            </a:fld>
            <a:endParaRPr lang="de-DE"/>
          </a:p>
        </p:txBody>
      </p:sp>
    </p:spTree>
    <p:extLst>
      <p:ext uri="{BB962C8B-B14F-4D97-AF65-F5344CB8AC3E}">
        <p14:creationId xmlns:p14="http://schemas.microsoft.com/office/powerpoint/2010/main" val="719653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Resolution</a:t>
            </a:r>
            <a:endParaRPr lang="en-US"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pPr marL="0" indent="0">
                  <a:buNone/>
                </a:pPr>
                <a:r>
                  <a:rPr lang="en-US" sz="2000" dirty="0" smtClean="0"/>
                  <a:t>(peak width definition)</a:t>
                </a:r>
                <a:endParaRPr lang="en-US" dirty="0" smtClean="0"/>
              </a:p>
              <a:p>
                <a:pPr marL="0" indent="0">
                  <a:buNone/>
                </a:pPr>
                <a:r>
                  <a:rPr lang="en-US" sz="2600" b="1" dirty="0" smtClean="0"/>
                  <a:t>Resolution:= </a:t>
                </a:r>
                <a:r>
                  <a:rPr lang="en-US" sz="2600" dirty="0" smtClean="0"/>
                  <a:t>For a single peak made up of singly charged ions at mass </a:t>
                </a:r>
                <a:r>
                  <a:rPr lang="en-US" sz="2600" i="1" dirty="0" smtClean="0"/>
                  <a:t>m</a:t>
                </a:r>
                <a:r>
                  <a:rPr lang="en-US" sz="2600" dirty="0" smtClean="0"/>
                  <a:t> in a mass spectrum, the resolution may be expressed as </a:t>
                </a:r>
                <a14:m>
                  <m:oMath xmlns:m="http://schemas.openxmlformats.org/officeDocument/2006/math" xmlns="">
                    <m:f>
                      <m:fPr>
                        <m:ctrlPr>
                          <a:rPr lang="de-DE" sz="2600" b="0" i="1" smtClean="0">
                            <a:latin typeface="Cambria Math"/>
                          </a:rPr>
                        </m:ctrlPr>
                      </m:fPr>
                      <m:num>
                        <m:r>
                          <a:rPr lang="de-DE" sz="2600" b="0" i="1" smtClean="0">
                            <a:latin typeface="Cambria Math"/>
                          </a:rPr>
                          <m:t>𝑚</m:t>
                        </m:r>
                      </m:num>
                      <m:den>
                        <m:r>
                          <a:rPr lang="de-DE" sz="2600" b="0" i="1" smtClean="0">
                            <a:latin typeface="Cambria Math"/>
                            <a:ea typeface="Cambria Math"/>
                          </a:rPr>
                          <m:t>∆</m:t>
                        </m:r>
                        <m:r>
                          <a:rPr lang="de-DE" sz="2600" b="0" i="1" smtClean="0">
                            <a:latin typeface="Cambria Math"/>
                            <a:ea typeface="Cambria Math"/>
                          </a:rPr>
                          <m:t>𝑚</m:t>
                        </m:r>
                      </m:den>
                    </m:f>
                  </m:oMath>
                </a14:m>
                <a:r>
                  <a:rPr lang="en-US" sz="2600" dirty="0" smtClean="0"/>
                  <a:t>, where </a:t>
                </a:r>
                <a14:m>
                  <m:oMath xmlns:m="http://schemas.openxmlformats.org/officeDocument/2006/math" xmlns="">
                    <m:r>
                      <a:rPr lang="de-DE" sz="2600" i="1">
                        <a:latin typeface="Cambria Math"/>
                        <a:ea typeface="Cambria Math"/>
                      </a:rPr>
                      <m:t>∆</m:t>
                    </m:r>
                    <m:r>
                      <a:rPr lang="de-DE" sz="2600" i="1">
                        <a:latin typeface="Cambria Math"/>
                        <a:ea typeface="Cambria Math"/>
                      </a:rPr>
                      <m:t>𝑚</m:t>
                    </m:r>
                  </m:oMath>
                </a14:m>
                <a:r>
                  <a:rPr lang="en-US" sz="2600" dirty="0" smtClean="0"/>
                  <a:t> is the width of the peak at a height which is a specified fraction of the maximum peak height. It has been standardized to use 50% of the maximum peak height. FMWH (Full Width at Half Maximum) is commonly used. Note that resolution is dimensionless. Furthermore, in proteomics it has become common to report the resolution for ions at 400  Th. </a:t>
                </a:r>
                <a:endParaRPr lang="en-US" sz="2600"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172" t="-564" r="-1517"/>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41B0E2A2-38C9-407E-9B30-D35E37AC93A0}" type="slidenum">
              <a:rPr lang="de-DE" smtClean="0"/>
              <a:pPr>
                <a:defRPr/>
              </a:pPr>
              <a:t>75</a:t>
            </a:fld>
            <a:endParaRPr lang="de-DE"/>
          </a:p>
        </p:txBody>
      </p:sp>
    </p:spTree>
    <p:extLst>
      <p:ext uri="{BB962C8B-B14F-4D97-AF65-F5344CB8AC3E}">
        <p14:creationId xmlns:p14="http://schemas.microsoft.com/office/powerpoint/2010/main" val="19587930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Charge states</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5642" y="838200"/>
            <a:ext cx="6341133" cy="43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215464" y="5297208"/>
            <a:ext cx="8686800" cy="1246495"/>
          </a:xfrm>
          <a:prstGeom prst="rect">
            <a:avLst/>
          </a:prstGeom>
          <a:noFill/>
        </p:spPr>
        <p:txBody>
          <a:bodyPr wrap="square" rtlCol="0">
            <a:spAutoFit/>
          </a:bodyPr>
          <a:lstStyle/>
          <a:p>
            <a:pPr marL="342900" indent="-342900" algn="l">
              <a:buFont typeface="Arial" pitchFamily="34" charset="0"/>
              <a:buChar char="•"/>
            </a:pPr>
            <a:r>
              <a:rPr lang="en-US" sz="2500" b="0" dirty="0" smtClean="0">
                <a:solidFill>
                  <a:schemeClr val="tx1"/>
                </a:solidFill>
              </a:rPr>
              <a:t>Charge state determination is easy if the resolution is high enough</a:t>
            </a:r>
          </a:p>
          <a:p>
            <a:pPr marL="342900" indent="-342900" algn="l">
              <a:buFont typeface="Arial" pitchFamily="34" charset="0"/>
              <a:buChar char="•"/>
            </a:pPr>
            <a:r>
              <a:rPr lang="en-US" sz="2500" b="0" dirty="0" smtClean="0">
                <a:solidFill>
                  <a:schemeClr val="tx1"/>
                </a:solidFill>
              </a:rPr>
              <a:t>For low resolution data this can become difficult</a:t>
            </a:r>
            <a:endParaRPr lang="en-US" sz="2500" b="0" dirty="0">
              <a:solidFill>
                <a:schemeClr val="tx1"/>
              </a:solidFill>
            </a:endParaRPr>
          </a:p>
        </p:txBody>
      </p:sp>
      <p:sp>
        <p:nvSpPr>
          <p:cNvPr id="5" name="Rechteck 4"/>
          <p:cNvSpPr/>
          <p:nvPr/>
        </p:nvSpPr>
        <p:spPr>
          <a:xfrm>
            <a:off x="2301766" y="6625669"/>
            <a:ext cx="6616264" cy="230832"/>
          </a:xfrm>
          <a:prstGeom prst="rect">
            <a:avLst/>
          </a:prstGeom>
        </p:spPr>
        <p:txBody>
          <a:bodyPr wrap="square">
            <a:spAutoFit/>
          </a:bodyPr>
          <a:lstStyle/>
          <a:p>
            <a:pPr algn="l"/>
            <a:r>
              <a:rPr lang="en-US" sz="900" b="0" dirty="0"/>
              <a:t>http://www.lamondlab.com/MSResource/LCMS/MassSpectrometry/chargeState.php</a:t>
            </a:r>
          </a:p>
        </p:txBody>
      </p:sp>
      <p:sp>
        <p:nvSpPr>
          <p:cNvPr id="3" name="Slide Number Placeholder 2"/>
          <p:cNvSpPr>
            <a:spLocks noGrp="1"/>
          </p:cNvSpPr>
          <p:nvPr>
            <p:ph type="sldNum" sz="quarter" idx="10"/>
          </p:nvPr>
        </p:nvSpPr>
        <p:spPr/>
        <p:txBody>
          <a:bodyPr/>
          <a:lstStyle/>
          <a:p>
            <a:pPr>
              <a:defRPr/>
            </a:pPr>
            <a:fld id="{41B0E2A2-38C9-407E-9B30-D35E37AC93A0}" type="slidenum">
              <a:rPr lang="de-DE" smtClean="0"/>
              <a:pPr>
                <a:defRPr/>
              </a:pPr>
              <a:t>76</a:t>
            </a:fld>
            <a:endParaRPr lang="de-DE"/>
          </a:p>
        </p:txBody>
      </p:sp>
    </p:spTree>
    <p:extLst>
      <p:ext uri="{BB962C8B-B14F-4D97-AF65-F5344CB8AC3E}">
        <p14:creationId xmlns:p14="http://schemas.microsoft.com/office/powerpoint/2010/main" val="42810096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30200" y="2832100"/>
            <a:ext cx="3048000" cy="3351068"/>
            <a:chOff x="192" y="1728"/>
            <a:chExt cx="1920" cy="2709"/>
          </a:xfrm>
        </p:grpSpPr>
        <p:sp>
          <p:nvSpPr>
            <p:cNvPr id="312323" name="Text Box 3"/>
            <p:cNvSpPr txBox="1">
              <a:spLocks noChangeArrowheads="1"/>
            </p:cNvSpPr>
            <p:nvPr/>
          </p:nvSpPr>
          <p:spPr bwMode="auto">
            <a:xfrm>
              <a:off x="192" y="3168"/>
              <a:ext cx="1920" cy="1269"/>
            </a:xfrm>
            <a:prstGeom prst="rect">
              <a:avLst/>
            </a:prstGeom>
            <a:noFill/>
            <a:ln w="9525">
              <a:noFill/>
              <a:miter lim="800000"/>
              <a:headEnd/>
              <a:tailEnd/>
            </a:ln>
            <a:effectLst/>
          </p:spPr>
          <p:txBody>
            <a:bodyPr>
              <a:spAutoFit/>
            </a:bodyPr>
            <a:lstStyle/>
            <a:p>
              <a:pPr algn="l" eaLnBrk="1" hangingPunct="1"/>
              <a:r>
                <a:rPr lang="en-US" sz="2400" dirty="0" smtClean="0">
                  <a:solidFill>
                    <a:schemeClr val="tx1"/>
                  </a:solidFill>
                </a:rPr>
                <a:t>Separation 1</a:t>
              </a:r>
              <a:endParaRPr lang="en-US" sz="2400" dirty="0">
                <a:solidFill>
                  <a:schemeClr val="tx1"/>
                </a:solidFill>
              </a:endParaRPr>
            </a:p>
            <a:p>
              <a:pPr algn="l" eaLnBrk="1" hangingPunct="1"/>
              <a:r>
                <a:rPr lang="de-DE" sz="2400" b="0" dirty="0" smtClean="0">
                  <a:solidFill>
                    <a:schemeClr val="tx1"/>
                  </a:solidFill>
                </a:rPr>
                <a:t>separate </a:t>
              </a:r>
              <a:r>
                <a:rPr lang="de-DE" sz="2400" b="0" dirty="0" err="1" smtClean="0">
                  <a:solidFill>
                    <a:schemeClr val="tx1"/>
                  </a:solidFill>
                </a:rPr>
                <a:t>peptides</a:t>
              </a:r>
              <a:r>
                <a:rPr lang="de-DE" sz="2400" b="0" dirty="0" smtClean="0">
                  <a:solidFill>
                    <a:schemeClr val="tx1"/>
                  </a:solidFill>
                </a:rPr>
                <a:t> </a:t>
              </a:r>
            </a:p>
            <a:p>
              <a:pPr algn="l" eaLnBrk="1" hangingPunct="1"/>
              <a:r>
                <a:rPr lang="de-DE" sz="2400" b="0" dirty="0" err="1" smtClean="0">
                  <a:solidFill>
                    <a:schemeClr val="tx1"/>
                  </a:solidFill>
                </a:rPr>
                <a:t>by</a:t>
              </a:r>
              <a:r>
                <a:rPr lang="de-DE" sz="2400" b="0" dirty="0" smtClean="0">
                  <a:solidFill>
                    <a:schemeClr val="tx1"/>
                  </a:solidFill>
                </a:rPr>
                <a:t> </a:t>
              </a:r>
              <a:r>
                <a:rPr lang="de-DE" sz="2400" b="0" dirty="0" err="1" smtClean="0">
                  <a:solidFill>
                    <a:schemeClr val="tx1"/>
                  </a:solidFill>
                </a:rPr>
                <a:t>their</a:t>
              </a:r>
              <a:r>
                <a:rPr lang="de-DE" sz="2400" b="0" dirty="0" smtClean="0">
                  <a:solidFill>
                    <a:schemeClr val="tx1"/>
                  </a:solidFill>
                </a:rPr>
                <a:t> </a:t>
              </a:r>
              <a:r>
                <a:rPr lang="de-DE" sz="2400" b="0" dirty="0" err="1" smtClean="0">
                  <a:solidFill>
                    <a:schemeClr val="tx1"/>
                  </a:solidFill>
                </a:rPr>
                <a:t>retention</a:t>
              </a:r>
              <a:endParaRPr lang="de-DE" sz="2400" b="0" dirty="0" smtClean="0">
                <a:solidFill>
                  <a:schemeClr val="tx1"/>
                </a:solidFill>
              </a:endParaRPr>
            </a:p>
            <a:p>
              <a:pPr algn="l" eaLnBrk="1" hangingPunct="1"/>
              <a:r>
                <a:rPr lang="de-DE" sz="2400" b="0" dirty="0" smtClean="0">
                  <a:solidFill>
                    <a:schemeClr val="tx1"/>
                  </a:solidFill>
                </a:rPr>
                <a:t>time on </a:t>
              </a:r>
              <a:r>
                <a:rPr lang="de-DE" sz="2400" b="0" dirty="0" err="1" smtClean="0">
                  <a:solidFill>
                    <a:schemeClr val="tx1"/>
                  </a:solidFill>
                </a:rPr>
                <a:t>column</a:t>
              </a:r>
              <a:endParaRPr lang="en-US" sz="2400" b="0" dirty="0">
                <a:solidFill>
                  <a:schemeClr val="tx1"/>
                </a:solidFill>
              </a:endParaRPr>
            </a:p>
          </p:txBody>
        </p:sp>
        <p:sp>
          <p:nvSpPr>
            <p:cNvPr id="312324" name="Line 4"/>
            <p:cNvSpPr>
              <a:spLocks noChangeShapeType="1"/>
            </p:cNvSpPr>
            <p:nvPr/>
          </p:nvSpPr>
          <p:spPr bwMode="auto">
            <a:xfrm flipV="1">
              <a:off x="960" y="1728"/>
              <a:ext cx="384" cy="1344"/>
            </a:xfrm>
            <a:prstGeom prst="line">
              <a:avLst/>
            </a:prstGeom>
            <a:noFill/>
            <a:ln w="38100">
              <a:solidFill>
                <a:schemeClr val="tx1"/>
              </a:solidFill>
              <a:round/>
              <a:headEnd/>
              <a:tailEnd type="triangle" w="med" len="med"/>
            </a:ln>
            <a:effectLst/>
          </p:spPr>
          <p:txBody>
            <a:bodyPr/>
            <a:lstStyle/>
            <a:p>
              <a:endParaRPr lang="en-US"/>
            </a:p>
          </p:txBody>
        </p:sp>
      </p:grpSp>
      <p:grpSp>
        <p:nvGrpSpPr>
          <p:cNvPr id="3" name="Group 5"/>
          <p:cNvGrpSpPr>
            <a:grpSpLocks/>
          </p:cNvGrpSpPr>
          <p:nvPr/>
        </p:nvGrpSpPr>
        <p:grpSpPr bwMode="auto">
          <a:xfrm>
            <a:off x="3454403" y="2670175"/>
            <a:ext cx="2427289" cy="3536952"/>
            <a:chOff x="2160" y="1920"/>
            <a:chExt cx="1529" cy="2228"/>
          </a:xfrm>
        </p:grpSpPr>
        <p:sp>
          <p:nvSpPr>
            <p:cNvPr id="312326" name="Text Box 6"/>
            <p:cNvSpPr txBox="1">
              <a:spLocks noChangeArrowheads="1"/>
            </p:cNvSpPr>
            <p:nvPr/>
          </p:nvSpPr>
          <p:spPr bwMode="auto">
            <a:xfrm>
              <a:off x="2160" y="3159"/>
              <a:ext cx="1529" cy="989"/>
            </a:xfrm>
            <a:prstGeom prst="rect">
              <a:avLst/>
            </a:prstGeom>
            <a:noFill/>
            <a:ln w="9525">
              <a:noFill/>
              <a:miter lim="800000"/>
              <a:headEnd/>
              <a:tailEnd/>
            </a:ln>
            <a:effectLst/>
          </p:spPr>
          <p:txBody>
            <a:bodyPr wrap="none">
              <a:spAutoFit/>
            </a:bodyPr>
            <a:lstStyle/>
            <a:p>
              <a:pPr algn="l" eaLnBrk="1" hangingPunct="1"/>
              <a:r>
                <a:rPr lang="en-US" sz="2400" dirty="0" smtClean="0">
                  <a:solidFill>
                    <a:schemeClr val="tx1"/>
                  </a:solidFill>
                </a:rPr>
                <a:t>Ionization</a:t>
              </a:r>
              <a:endParaRPr lang="en-US" sz="2400" dirty="0">
                <a:solidFill>
                  <a:schemeClr val="tx1"/>
                </a:solidFill>
              </a:endParaRPr>
            </a:p>
            <a:p>
              <a:pPr algn="l" eaLnBrk="1" hangingPunct="1"/>
              <a:r>
                <a:rPr lang="de-DE" sz="2400" b="0" dirty="0" smtClean="0">
                  <a:solidFill>
                    <a:schemeClr val="tx1"/>
                  </a:solidFill>
                </a:rPr>
                <a:t>electrospray,</a:t>
              </a:r>
            </a:p>
            <a:p>
              <a:pPr algn="l" eaLnBrk="1" hangingPunct="1"/>
              <a:r>
                <a:rPr lang="de-DE" sz="2400" b="0" dirty="0" err="1" smtClean="0">
                  <a:solidFill>
                    <a:schemeClr val="tx1"/>
                  </a:solidFill>
                </a:rPr>
                <a:t>transfers</a:t>
              </a:r>
              <a:r>
                <a:rPr lang="de-DE" sz="2400" b="0" dirty="0" smtClean="0">
                  <a:solidFill>
                    <a:schemeClr val="tx1"/>
                  </a:solidFill>
                </a:rPr>
                <a:t> </a:t>
              </a:r>
              <a:r>
                <a:rPr lang="de-DE" sz="2400" b="0" dirty="0" err="1" smtClean="0">
                  <a:solidFill>
                    <a:schemeClr val="tx1"/>
                  </a:solidFill>
                </a:rPr>
                <a:t>charge</a:t>
              </a:r>
              <a:endParaRPr lang="de-DE" sz="2400" b="0" dirty="0" smtClean="0">
                <a:solidFill>
                  <a:schemeClr val="tx1"/>
                </a:solidFill>
              </a:endParaRPr>
            </a:p>
            <a:p>
              <a:pPr algn="l" eaLnBrk="1" hangingPunct="1"/>
              <a:r>
                <a:rPr lang="de-DE" sz="2400" b="0" dirty="0" err="1" smtClean="0">
                  <a:solidFill>
                    <a:schemeClr val="tx1"/>
                  </a:solidFill>
                </a:rPr>
                <a:t>to</a:t>
              </a:r>
              <a:r>
                <a:rPr lang="de-DE" sz="2400" b="0" dirty="0" smtClean="0">
                  <a:solidFill>
                    <a:schemeClr val="tx1"/>
                  </a:solidFill>
                </a:rPr>
                <a:t> </a:t>
              </a:r>
              <a:r>
                <a:rPr lang="de-DE" sz="2400" b="0" dirty="0" err="1" smtClean="0">
                  <a:solidFill>
                    <a:schemeClr val="tx1"/>
                  </a:solidFill>
                </a:rPr>
                <a:t>the</a:t>
              </a:r>
              <a:r>
                <a:rPr lang="de-DE" sz="2400" b="0" dirty="0" smtClean="0">
                  <a:solidFill>
                    <a:schemeClr val="tx1"/>
                  </a:solidFill>
                </a:rPr>
                <a:t> </a:t>
              </a:r>
              <a:r>
                <a:rPr lang="de-DE" sz="2400" b="0" dirty="0" err="1" smtClean="0">
                  <a:solidFill>
                    <a:schemeClr val="tx1"/>
                  </a:solidFill>
                </a:rPr>
                <a:t>peptides</a:t>
              </a:r>
              <a:endParaRPr lang="en-US" sz="2400" b="0" dirty="0">
                <a:solidFill>
                  <a:schemeClr val="tx1"/>
                </a:solidFill>
              </a:endParaRPr>
            </a:p>
          </p:txBody>
        </p:sp>
        <p:sp>
          <p:nvSpPr>
            <p:cNvPr id="312327" name="Line 7"/>
            <p:cNvSpPr>
              <a:spLocks noChangeShapeType="1"/>
            </p:cNvSpPr>
            <p:nvPr/>
          </p:nvSpPr>
          <p:spPr bwMode="auto">
            <a:xfrm flipH="1" flipV="1">
              <a:off x="2304" y="1920"/>
              <a:ext cx="336" cy="1056"/>
            </a:xfrm>
            <a:prstGeom prst="line">
              <a:avLst/>
            </a:prstGeom>
            <a:noFill/>
            <a:ln w="38100">
              <a:solidFill>
                <a:schemeClr val="tx1"/>
              </a:solidFill>
              <a:round/>
              <a:headEnd/>
              <a:tailEnd type="triangle" w="med" len="med"/>
            </a:ln>
            <a:effectLst/>
          </p:spPr>
          <p:txBody>
            <a:bodyPr/>
            <a:lstStyle/>
            <a:p>
              <a:endParaRPr lang="en-US"/>
            </a:p>
          </p:txBody>
        </p:sp>
      </p:grpSp>
      <p:grpSp>
        <p:nvGrpSpPr>
          <p:cNvPr id="4" name="Group 8"/>
          <p:cNvGrpSpPr>
            <a:grpSpLocks/>
          </p:cNvGrpSpPr>
          <p:nvPr/>
        </p:nvGrpSpPr>
        <p:grpSpPr bwMode="auto">
          <a:xfrm>
            <a:off x="6045200" y="3889378"/>
            <a:ext cx="2895600" cy="2332039"/>
            <a:chOff x="3792" y="2688"/>
            <a:chExt cx="1824" cy="1469"/>
          </a:xfrm>
        </p:grpSpPr>
        <p:sp>
          <p:nvSpPr>
            <p:cNvPr id="312329" name="Text Box 9"/>
            <p:cNvSpPr txBox="1">
              <a:spLocks noChangeArrowheads="1"/>
            </p:cNvSpPr>
            <p:nvPr/>
          </p:nvSpPr>
          <p:spPr bwMode="auto">
            <a:xfrm>
              <a:off x="3792" y="3168"/>
              <a:ext cx="1824" cy="989"/>
            </a:xfrm>
            <a:prstGeom prst="rect">
              <a:avLst/>
            </a:prstGeom>
            <a:noFill/>
            <a:ln w="9525">
              <a:noFill/>
              <a:miter lim="800000"/>
              <a:headEnd/>
              <a:tailEnd/>
            </a:ln>
            <a:effectLst/>
          </p:spPr>
          <p:txBody>
            <a:bodyPr>
              <a:spAutoFit/>
            </a:bodyPr>
            <a:lstStyle/>
            <a:p>
              <a:pPr algn="l" eaLnBrk="1" hangingPunct="1"/>
              <a:r>
                <a:rPr lang="en-US" sz="2400" dirty="0" smtClean="0">
                  <a:solidFill>
                    <a:schemeClr val="tx1"/>
                  </a:solidFill>
                </a:rPr>
                <a:t>Separation 2</a:t>
              </a:r>
              <a:endParaRPr lang="en-US" sz="2400" dirty="0">
                <a:solidFill>
                  <a:schemeClr val="tx1"/>
                </a:solidFill>
              </a:endParaRPr>
            </a:p>
            <a:p>
              <a:pPr algn="l" eaLnBrk="1" hangingPunct="1"/>
              <a:r>
                <a:rPr lang="en-US" sz="2400" b="0" dirty="0">
                  <a:solidFill>
                    <a:schemeClr val="tx1"/>
                  </a:solidFill>
                </a:rPr>
                <a:t>MS </a:t>
              </a:r>
              <a:r>
                <a:rPr lang="de-DE" sz="2400" b="0" dirty="0" smtClean="0">
                  <a:solidFill>
                    <a:schemeClr val="tx1"/>
                  </a:solidFill>
                </a:rPr>
                <a:t>separates </a:t>
              </a:r>
              <a:r>
                <a:rPr lang="de-DE" sz="2400" b="0" dirty="0" err="1" smtClean="0">
                  <a:solidFill>
                    <a:schemeClr val="tx1"/>
                  </a:solidFill>
                </a:rPr>
                <a:t>by</a:t>
              </a:r>
              <a:r>
                <a:rPr lang="de-DE" sz="2400" b="0" dirty="0" smtClean="0">
                  <a:solidFill>
                    <a:schemeClr val="tx1"/>
                  </a:solidFill>
                </a:rPr>
                <a:t> </a:t>
              </a:r>
              <a:r>
                <a:rPr lang="de-DE" sz="2400" b="0" dirty="0" err="1" smtClean="0">
                  <a:solidFill>
                    <a:schemeClr val="tx1"/>
                  </a:solidFill>
                </a:rPr>
                <a:t>mass-to-charge</a:t>
              </a:r>
              <a:endParaRPr lang="de-DE" sz="2400" b="0" dirty="0" smtClean="0">
                <a:solidFill>
                  <a:schemeClr val="tx1"/>
                </a:solidFill>
              </a:endParaRPr>
            </a:p>
            <a:p>
              <a:pPr algn="l" eaLnBrk="1" hangingPunct="1"/>
              <a:r>
                <a:rPr lang="de-DE" sz="2400" b="0" dirty="0" err="1" smtClean="0">
                  <a:solidFill>
                    <a:schemeClr val="tx1"/>
                  </a:solidFill>
                </a:rPr>
                <a:t>ratio</a:t>
              </a:r>
              <a:r>
                <a:rPr lang="de-DE" sz="2400" b="0" dirty="0" smtClean="0">
                  <a:solidFill>
                    <a:schemeClr val="tx1"/>
                  </a:solidFill>
                </a:rPr>
                <a:t> </a:t>
              </a:r>
              <a:r>
                <a:rPr lang="de-DE" sz="2400" b="0" dirty="0">
                  <a:solidFill>
                    <a:schemeClr val="tx1"/>
                  </a:solidFill>
                </a:rPr>
                <a:t>(m/z)</a:t>
              </a:r>
              <a:endParaRPr lang="en-US" sz="2400" b="0" dirty="0">
                <a:solidFill>
                  <a:schemeClr val="tx1"/>
                </a:solidFill>
              </a:endParaRPr>
            </a:p>
          </p:txBody>
        </p:sp>
        <p:sp>
          <p:nvSpPr>
            <p:cNvPr id="312330" name="Line 10"/>
            <p:cNvSpPr>
              <a:spLocks noChangeShapeType="1"/>
            </p:cNvSpPr>
            <p:nvPr/>
          </p:nvSpPr>
          <p:spPr bwMode="auto">
            <a:xfrm flipH="1" flipV="1">
              <a:off x="4368" y="2688"/>
              <a:ext cx="246" cy="384"/>
            </a:xfrm>
            <a:prstGeom prst="line">
              <a:avLst/>
            </a:prstGeom>
            <a:noFill/>
            <a:ln w="38100">
              <a:solidFill>
                <a:schemeClr val="tx1"/>
              </a:solidFill>
              <a:round/>
              <a:headEnd/>
              <a:tailEnd type="triangle" w="med" len="med"/>
            </a:ln>
            <a:effectLst/>
          </p:spPr>
          <p:txBody>
            <a:bodyPr/>
            <a:lstStyle/>
            <a:p>
              <a:endParaRPr lang="en-US"/>
            </a:p>
          </p:txBody>
        </p:sp>
      </p:grpSp>
      <p:grpSp>
        <p:nvGrpSpPr>
          <p:cNvPr id="5" name="Group 11"/>
          <p:cNvGrpSpPr>
            <a:grpSpLocks/>
          </p:cNvGrpSpPr>
          <p:nvPr/>
        </p:nvGrpSpPr>
        <p:grpSpPr bwMode="auto">
          <a:xfrm>
            <a:off x="323850" y="1031875"/>
            <a:ext cx="5943600" cy="2973388"/>
            <a:chOff x="768" y="714"/>
            <a:chExt cx="3744" cy="1873"/>
          </a:xfrm>
        </p:grpSpPr>
        <p:grpSp>
          <p:nvGrpSpPr>
            <p:cNvPr id="6" name="Group 12"/>
            <p:cNvGrpSpPr>
              <a:grpSpLocks/>
            </p:cNvGrpSpPr>
            <p:nvPr/>
          </p:nvGrpSpPr>
          <p:grpSpPr bwMode="auto">
            <a:xfrm>
              <a:off x="768" y="1417"/>
              <a:ext cx="1706" cy="138"/>
              <a:chOff x="144" y="3791"/>
              <a:chExt cx="1084" cy="36"/>
            </a:xfrm>
          </p:grpSpPr>
          <p:sp>
            <p:nvSpPr>
              <p:cNvPr id="312333" name="Rectangle 13"/>
              <p:cNvSpPr>
                <a:spLocks noChangeArrowheads="1"/>
              </p:cNvSpPr>
              <p:nvPr/>
            </p:nvSpPr>
            <p:spPr bwMode="auto">
              <a:xfrm>
                <a:off x="294" y="3791"/>
                <a:ext cx="781" cy="36"/>
              </a:xfrm>
              <a:prstGeom prst="rect">
                <a:avLst/>
              </a:prstGeom>
              <a:solidFill>
                <a:schemeClr val="bg1"/>
              </a:solidFill>
              <a:ln w="23876">
                <a:noFill/>
                <a:miter lim="800000"/>
                <a:headEnd/>
                <a:tailEnd/>
              </a:ln>
            </p:spPr>
            <p:txBody>
              <a:bodyPr/>
              <a:lstStyle/>
              <a:p>
                <a:pPr algn="ctr"/>
                <a:endParaRPr lang="de-DE" sz="3600">
                  <a:solidFill>
                    <a:schemeClr val="tx1"/>
                  </a:solidFill>
                  <a:latin typeface="MS Mincho" pitchFamily="49" charset="-128"/>
                </a:endParaRPr>
              </a:p>
            </p:txBody>
          </p:sp>
          <p:sp>
            <p:nvSpPr>
              <p:cNvPr id="312334" name="Line 14"/>
              <p:cNvSpPr>
                <a:spLocks noChangeShapeType="1"/>
              </p:cNvSpPr>
              <p:nvPr/>
            </p:nvSpPr>
            <p:spPr bwMode="auto">
              <a:xfrm>
                <a:off x="144" y="3811"/>
                <a:ext cx="216" cy="0"/>
              </a:xfrm>
              <a:prstGeom prst="line">
                <a:avLst/>
              </a:prstGeom>
              <a:noFill/>
              <a:ln w="23813">
                <a:noFill/>
                <a:round/>
                <a:headEnd/>
                <a:tailEnd/>
              </a:ln>
            </p:spPr>
            <p:txBody>
              <a:bodyPr/>
              <a:lstStyle/>
              <a:p>
                <a:endParaRPr lang="en-US"/>
              </a:p>
            </p:txBody>
          </p:sp>
          <p:sp>
            <p:nvSpPr>
              <p:cNvPr id="312335" name="Line 15"/>
              <p:cNvSpPr>
                <a:spLocks noChangeShapeType="1"/>
              </p:cNvSpPr>
              <p:nvPr/>
            </p:nvSpPr>
            <p:spPr bwMode="auto">
              <a:xfrm>
                <a:off x="710" y="3811"/>
                <a:ext cx="518" cy="0"/>
              </a:xfrm>
              <a:prstGeom prst="line">
                <a:avLst/>
              </a:prstGeom>
              <a:noFill/>
              <a:ln w="23813">
                <a:noFill/>
                <a:round/>
                <a:headEnd/>
                <a:tailEnd/>
              </a:ln>
            </p:spPr>
            <p:txBody>
              <a:bodyPr/>
              <a:lstStyle/>
              <a:p>
                <a:endParaRPr lang="en-US"/>
              </a:p>
            </p:txBody>
          </p:sp>
        </p:grpSp>
        <p:sp>
          <p:nvSpPr>
            <p:cNvPr id="312336" name="Line 16"/>
            <p:cNvSpPr>
              <a:spLocks noChangeShapeType="1"/>
            </p:cNvSpPr>
            <p:nvPr/>
          </p:nvSpPr>
          <p:spPr bwMode="auto">
            <a:xfrm>
              <a:off x="2923" y="1290"/>
              <a:ext cx="609" cy="2"/>
            </a:xfrm>
            <a:prstGeom prst="line">
              <a:avLst/>
            </a:prstGeom>
            <a:noFill/>
            <a:ln w="19050">
              <a:solidFill>
                <a:schemeClr val="tx1"/>
              </a:solidFill>
              <a:round/>
              <a:headEnd/>
              <a:tailEnd/>
            </a:ln>
          </p:spPr>
          <p:txBody>
            <a:bodyPr/>
            <a:lstStyle/>
            <a:p>
              <a:endParaRPr lang="en-US"/>
            </a:p>
          </p:txBody>
        </p:sp>
        <p:sp>
          <p:nvSpPr>
            <p:cNvPr id="312337" name="Line 17"/>
            <p:cNvSpPr>
              <a:spLocks noChangeShapeType="1"/>
            </p:cNvSpPr>
            <p:nvPr/>
          </p:nvSpPr>
          <p:spPr bwMode="auto">
            <a:xfrm>
              <a:off x="2867" y="1302"/>
              <a:ext cx="609" cy="3"/>
            </a:xfrm>
            <a:prstGeom prst="line">
              <a:avLst/>
            </a:prstGeom>
            <a:noFill/>
            <a:ln w="19050">
              <a:solidFill>
                <a:schemeClr val="tx1"/>
              </a:solidFill>
              <a:round/>
              <a:headEnd/>
              <a:tailEnd/>
            </a:ln>
          </p:spPr>
          <p:txBody>
            <a:bodyPr/>
            <a:lstStyle/>
            <a:p>
              <a:endParaRPr lang="en-US"/>
            </a:p>
          </p:txBody>
        </p:sp>
        <p:sp>
          <p:nvSpPr>
            <p:cNvPr id="312338" name="Line 18"/>
            <p:cNvSpPr>
              <a:spLocks noChangeShapeType="1"/>
            </p:cNvSpPr>
            <p:nvPr/>
          </p:nvSpPr>
          <p:spPr bwMode="auto">
            <a:xfrm>
              <a:off x="2969" y="1390"/>
              <a:ext cx="609" cy="2"/>
            </a:xfrm>
            <a:prstGeom prst="line">
              <a:avLst/>
            </a:prstGeom>
            <a:noFill/>
            <a:ln w="19050">
              <a:solidFill>
                <a:schemeClr val="tx1"/>
              </a:solidFill>
              <a:round/>
              <a:headEnd/>
              <a:tailEnd/>
            </a:ln>
          </p:spPr>
          <p:txBody>
            <a:bodyPr/>
            <a:lstStyle/>
            <a:p>
              <a:endParaRPr lang="en-US"/>
            </a:p>
          </p:txBody>
        </p:sp>
        <p:sp>
          <p:nvSpPr>
            <p:cNvPr id="312339" name="Line 19"/>
            <p:cNvSpPr>
              <a:spLocks noChangeShapeType="1"/>
            </p:cNvSpPr>
            <p:nvPr/>
          </p:nvSpPr>
          <p:spPr bwMode="auto">
            <a:xfrm>
              <a:off x="2969" y="1452"/>
              <a:ext cx="609" cy="0"/>
            </a:xfrm>
            <a:prstGeom prst="line">
              <a:avLst/>
            </a:prstGeom>
            <a:noFill/>
            <a:ln w="19050">
              <a:solidFill>
                <a:schemeClr val="tx1"/>
              </a:solidFill>
              <a:round/>
              <a:headEnd/>
              <a:tailEnd/>
            </a:ln>
          </p:spPr>
          <p:txBody>
            <a:bodyPr/>
            <a:lstStyle/>
            <a:p>
              <a:endParaRPr lang="en-US"/>
            </a:p>
          </p:txBody>
        </p:sp>
        <p:sp>
          <p:nvSpPr>
            <p:cNvPr id="312340" name="Line 20"/>
            <p:cNvSpPr>
              <a:spLocks noChangeShapeType="1"/>
            </p:cNvSpPr>
            <p:nvPr/>
          </p:nvSpPr>
          <p:spPr bwMode="auto">
            <a:xfrm>
              <a:off x="2913" y="1567"/>
              <a:ext cx="609" cy="3"/>
            </a:xfrm>
            <a:prstGeom prst="line">
              <a:avLst/>
            </a:prstGeom>
            <a:noFill/>
            <a:ln w="19050">
              <a:solidFill>
                <a:schemeClr val="tx1"/>
              </a:solidFill>
              <a:round/>
              <a:headEnd/>
              <a:tailEnd/>
            </a:ln>
          </p:spPr>
          <p:txBody>
            <a:bodyPr/>
            <a:lstStyle/>
            <a:p>
              <a:endParaRPr lang="en-US"/>
            </a:p>
          </p:txBody>
        </p:sp>
        <p:sp>
          <p:nvSpPr>
            <p:cNvPr id="312341" name="Line 21"/>
            <p:cNvSpPr>
              <a:spLocks noChangeShapeType="1"/>
            </p:cNvSpPr>
            <p:nvPr/>
          </p:nvSpPr>
          <p:spPr bwMode="auto">
            <a:xfrm>
              <a:off x="2901" y="1575"/>
              <a:ext cx="609" cy="2"/>
            </a:xfrm>
            <a:prstGeom prst="line">
              <a:avLst/>
            </a:prstGeom>
            <a:noFill/>
            <a:ln w="19050">
              <a:solidFill>
                <a:schemeClr val="tx1"/>
              </a:solidFill>
              <a:round/>
              <a:headEnd/>
              <a:tailEnd/>
            </a:ln>
          </p:spPr>
          <p:txBody>
            <a:bodyPr/>
            <a:lstStyle/>
            <a:p>
              <a:endParaRPr lang="en-US"/>
            </a:p>
          </p:txBody>
        </p:sp>
        <p:sp>
          <p:nvSpPr>
            <p:cNvPr id="312342" name="Line 22"/>
            <p:cNvSpPr>
              <a:spLocks noChangeShapeType="1"/>
            </p:cNvSpPr>
            <p:nvPr/>
          </p:nvSpPr>
          <p:spPr bwMode="auto">
            <a:xfrm>
              <a:off x="2830" y="1420"/>
              <a:ext cx="610" cy="2"/>
            </a:xfrm>
            <a:prstGeom prst="line">
              <a:avLst/>
            </a:prstGeom>
            <a:noFill/>
            <a:ln w="19050">
              <a:solidFill>
                <a:schemeClr val="tx1"/>
              </a:solidFill>
              <a:round/>
              <a:headEnd/>
              <a:tailEnd/>
            </a:ln>
          </p:spPr>
          <p:txBody>
            <a:bodyPr/>
            <a:lstStyle/>
            <a:p>
              <a:endParaRPr lang="en-US"/>
            </a:p>
          </p:txBody>
        </p:sp>
        <p:sp>
          <p:nvSpPr>
            <p:cNvPr id="312343" name="Line 23"/>
            <p:cNvSpPr>
              <a:spLocks noChangeShapeType="1"/>
            </p:cNvSpPr>
            <p:nvPr/>
          </p:nvSpPr>
          <p:spPr bwMode="auto">
            <a:xfrm>
              <a:off x="2830" y="1480"/>
              <a:ext cx="610" cy="2"/>
            </a:xfrm>
            <a:prstGeom prst="line">
              <a:avLst/>
            </a:prstGeom>
            <a:noFill/>
            <a:ln w="19050">
              <a:solidFill>
                <a:schemeClr val="tx1"/>
              </a:solidFill>
              <a:round/>
              <a:headEnd/>
              <a:tailEnd/>
            </a:ln>
          </p:spPr>
          <p:txBody>
            <a:bodyPr/>
            <a:lstStyle/>
            <a:p>
              <a:endParaRPr lang="en-US"/>
            </a:p>
          </p:txBody>
        </p:sp>
        <p:sp>
          <p:nvSpPr>
            <p:cNvPr id="312344" name="Oval 24"/>
            <p:cNvSpPr>
              <a:spLocks noChangeArrowheads="1"/>
            </p:cNvSpPr>
            <p:nvPr/>
          </p:nvSpPr>
          <p:spPr bwMode="auto">
            <a:xfrm>
              <a:off x="2828" y="1282"/>
              <a:ext cx="136" cy="308"/>
            </a:xfrm>
            <a:prstGeom prst="ellipse">
              <a:avLst/>
            </a:prstGeom>
            <a:solidFill>
              <a:schemeClr val="bg2"/>
            </a:solidFill>
            <a:ln w="19050">
              <a:solidFill>
                <a:schemeClr val="tx1"/>
              </a:solidFill>
              <a:round/>
              <a:headEnd/>
              <a:tailEnd/>
            </a:ln>
          </p:spPr>
          <p:txBody>
            <a:bodyPr/>
            <a:lstStyle/>
            <a:p>
              <a:endParaRPr lang="en-US"/>
            </a:p>
          </p:txBody>
        </p:sp>
        <p:sp>
          <p:nvSpPr>
            <p:cNvPr id="312345" name="Oval 25"/>
            <p:cNvSpPr>
              <a:spLocks noChangeArrowheads="1"/>
            </p:cNvSpPr>
            <p:nvPr/>
          </p:nvSpPr>
          <p:spPr bwMode="auto">
            <a:xfrm>
              <a:off x="3454" y="1282"/>
              <a:ext cx="139" cy="308"/>
            </a:xfrm>
            <a:prstGeom prst="ellipse">
              <a:avLst/>
            </a:prstGeom>
            <a:solidFill>
              <a:schemeClr val="bg2"/>
            </a:solidFill>
            <a:ln w="19050">
              <a:solidFill>
                <a:schemeClr val="tx1"/>
              </a:solidFill>
              <a:round/>
              <a:headEnd/>
              <a:tailEnd/>
            </a:ln>
          </p:spPr>
          <p:txBody>
            <a:bodyPr/>
            <a:lstStyle/>
            <a:p>
              <a:endParaRPr lang="en-US"/>
            </a:p>
          </p:txBody>
        </p:sp>
        <p:sp>
          <p:nvSpPr>
            <p:cNvPr id="312346" name="Oval 26"/>
            <p:cNvSpPr>
              <a:spLocks noChangeArrowheads="1"/>
            </p:cNvSpPr>
            <p:nvPr/>
          </p:nvSpPr>
          <p:spPr bwMode="auto">
            <a:xfrm>
              <a:off x="2650" y="1427"/>
              <a:ext cx="17" cy="18"/>
            </a:xfrm>
            <a:prstGeom prst="ellipse">
              <a:avLst/>
            </a:prstGeom>
            <a:solidFill>
              <a:schemeClr val="bg2"/>
            </a:solidFill>
            <a:ln w="12700">
              <a:solidFill>
                <a:schemeClr val="tx1"/>
              </a:solidFill>
              <a:round/>
              <a:headEnd/>
              <a:tailEnd/>
            </a:ln>
          </p:spPr>
          <p:txBody>
            <a:bodyPr/>
            <a:lstStyle/>
            <a:p>
              <a:endParaRPr lang="en-US"/>
            </a:p>
          </p:txBody>
        </p:sp>
        <p:sp>
          <p:nvSpPr>
            <p:cNvPr id="312347" name="Oval 27"/>
            <p:cNvSpPr>
              <a:spLocks noChangeArrowheads="1"/>
            </p:cNvSpPr>
            <p:nvPr/>
          </p:nvSpPr>
          <p:spPr bwMode="auto">
            <a:xfrm>
              <a:off x="2582" y="1475"/>
              <a:ext cx="29" cy="40"/>
            </a:xfrm>
            <a:prstGeom prst="ellipse">
              <a:avLst/>
            </a:prstGeom>
            <a:solidFill>
              <a:schemeClr val="bg2"/>
            </a:solidFill>
            <a:ln w="12700">
              <a:solidFill>
                <a:schemeClr val="tx1"/>
              </a:solidFill>
              <a:round/>
              <a:headEnd/>
              <a:tailEnd/>
            </a:ln>
          </p:spPr>
          <p:txBody>
            <a:bodyPr/>
            <a:lstStyle/>
            <a:p>
              <a:endParaRPr lang="en-US"/>
            </a:p>
          </p:txBody>
        </p:sp>
        <p:sp>
          <p:nvSpPr>
            <p:cNvPr id="312348" name="Oval 28"/>
            <p:cNvSpPr>
              <a:spLocks noChangeArrowheads="1"/>
            </p:cNvSpPr>
            <p:nvPr/>
          </p:nvSpPr>
          <p:spPr bwMode="auto">
            <a:xfrm>
              <a:off x="2723" y="1427"/>
              <a:ext cx="10" cy="18"/>
            </a:xfrm>
            <a:prstGeom prst="ellipse">
              <a:avLst/>
            </a:prstGeom>
            <a:solidFill>
              <a:schemeClr val="bg2"/>
            </a:solidFill>
            <a:ln w="12700">
              <a:solidFill>
                <a:schemeClr val="tx1"/>
              </a:solidFill>
              <a:round/>
              <a:headEnd/>
              <a:tailEnd/>
            </a:ln>
          </p:spPr>
          <p:txBody>
            <a:bodyPr/>
            <a:lstStyle/>
            <a:p>
              <a:endParaRPr lang="en-US"/>
            </a:p>
          </p:txBody>
        </p:sp>
        <p:sp>
          <p:nvSpPr>
            <p:cNvPr id="312349" name="Oval 29"/>
            <p:cNvSpPr>
              <a:spLocks noChangeArrowheads="1"/>
            </p:cNvSpPr>
            <p:nvPr/>
          </p:nvSpPr>
          <p:spPr bwMode="auto">
            <a:xfrm>
              <a:off x="2667" y="1502"/>
              <a:ext cx="10" cy="13"/>
            </a:xfrm>
            <a:prstGeom prst="ellipse">
              <a:avLst/>
            </a:prstGeom>
            <a:solidFill>
              <a:schemeClr val="bg2"/>
            </a:solidFill>
            <a:ln w="12700">
              <a:solidFill>
                <a:schemeClr val="tx1"/>
              </a:solidFill>
              <a:round/>
              <a:headEnd/>
              <a:tailEnd/>
            </a:ln>
          </p:spPr>
          <p:txBody>
            <a:bodyPr/>
            <a:lstStyle/>
            <a:p>
              <a:endParaRPr lang="en-US"/>
            </a:p>
          </p:txBody>
        </p:sp>
        <p:sp>
          <p:nvSpPr>
            <p:cNvPr id="312350" name="Oval 30"/>
            <p:cNvSpPr>
              <a:spLocks noChangeArrowheads="1"/>
            </p:cNvSpPr>
            <p:nvPr/>
          </p:nvSpPr>
          <p:spPr bwMode="auto">
            <a:xfrm>
              <a:off x="2716" y="1487"/>
              <a:ext cx="7" cy="15"/>
            </a:xfrm>
            <a:prstGeom prst="ellipse">
              <a:avLst/>
            </a:prstGeom>
            <a:solidFill>
              <a:schemeClr val="bg2"/>
            </a:solidFill>
            <a:ln w="12700">
              <a:solidFill>
                <a:schemeClr val="tx1"/>
              </a:solidFill>
              <a:round/>
              <a:headEnd/>
              <a:tailEnd/>
            </a:ln>
          </p:spPr>
          <p:txBody>
            <a:bodyPr/>
            <a:lstStyle/>
            <a:p>
              <a:endParaRPr lang="en-US"/>
            </a:p>
          </p:txBody>
        </p:sp>
        <p:sp>
          <p:nvSpPr>
            <p:cNvPr id="312351" name="Oval 31"/>
            <p:cNvSpPr>
              <a:spLocks noChangeArrowheads="1"/>
            </p:cNvSpPr>
            <p:nvPr/>
          </p:nvSpPr>
          <p:spPr bwMode="auto">
            <a:xfrm>
              <a:off x="2499" y="1370"/>
              <a:ext cx="39" cy="75"/>
            </a:xfrm>
            <a:prstGeom prst="ellipse">
              <a:avLst/>
            </a:prstGeom>
            <a:solidFill>
              <a:schemeClr val="bg2"/>
            </a:solidFill>
            <a:ln w="12700">
              <a:solidFill>
                <a:schemeClr val="tx1"/>
              </a:solidFill>
              <a:round/>
              <a:headEnd/>
              <a:tailEnd/>
            </a:ln>
          </p:spPr>
          <p:txBody>
            <a:bodyPr/>
            <a:lstStyle/>
            <a:p>
              <a:endParaRPr lang="en-US"/>
            </a:p>
          </p:txBody>
        </p:sp>
        <p:sp>
          <p:nvSpPr>
            <p:cNvPr id="312352" name="Oval 32"/>
            <p:cNvSpPr>
              <a:spLocks noChangeArrowheads="1"/>
            </p:cNvSpPr>
            <p:nvPr/>
          </p:nvSpPr>
          <p:spPr bwMode="auto">
            <a:xfrm>
              <a:off x="2538" y="1487"/>
              <a:ext cx="26" cy="60"/>
            </a:xfrm>
            <a:prstGeom prst="ellipse">
              <a:avLst/>
            </a:prstGeom>
            <a:solidFill>
              <a:schemeClr val="bg2"/>
            </a:solidFill>
            <a:ln w="12700">
              <a:solidFill>
                <a:schemeClr val="tx1"/>
              </a:solidFill>
              <a:round/>
              <a:headEnd/>
              <a:tailEnd/>
            </a:ln>
          </p:spPr>
          <p:txBody>
            <a:bodyPr/>
            <a:lstStyle/>
            <a:p>
              <a:endParaRPr lang="en-US"/>
            </a:p>
          </p:txBody>
        </p:sp>
        <p:sp>
          <p:nvSpPr>
            <p:cNvPr id="312353" name="Oval 33"/>
            <p:cNvSpPr>
              <a:spLocks noChangeArrowheads="1"/>
            </p:cNvSpPr>
            <p:nvPr/>
          </p:nvSpPr>
          <p:spPr bwMode="auto">
            <a:xfrm>
              <a:off x="2650" y="1487"/>
              <a:ext cx="7" cy="28"/>
            </a:xfrm>
            <a:prstGeom prst="ellipse">
              <a:avLst/>
            </a:prstGeom>
            <a:solidFill>
              <a:schemeClr val="bg2"/>
            </a:solidFill>
            <a:ln w="12700">
              <a:solidFill>
                <a:schemeClr val="tx1"/>
              </a:solidFill>
              <a:round/>
              <a:headEnd/>
              <a:tailEnd/>
            </a:ln>
          </p:spPr>
          <p:txBody>
            <a:bodyPr/>
            <a:lstStyle/>
            <a:p>
              <a:endParaRPr lang="en-US"/>
            </a:p>
          </p:txBody>
        </p:sp>
        <p:sp>
          <p:nvSpPr>
            <p:cNvPr id="312354" name="Oval 34"/>
            <p:cNvSpPr>
              <a:spLocks noChangeArrowheads="1"/>
            </p:cNvSpPr>
            <p:nvPr/>
          </p:nvSpPr>
          <p:spPr bwMode="auto">
            <a:xfrm>
              <a:off x="2582" y="1412"/>
              <a:ext cx="19" cy="33"/>
            </a:xfrm>
            <a:prstGeom prst="ellipse">
              <a:avLst/>
            </a:prstGeom>
            <a:solidFill>
              <a:schemeClr val="bg2"/>
            </a:solidFill>
            <a:ln w="12700">
              <a:solidFill>
                <a:schemeClr val="tx1"/>
              </a:solidFill>
              <a:round/>
              <a:headEnd/>
              <a:tailEnd/>
            </a:ln>
          </p:spPr>
          <p:txBody>
            <a:bodyPr/>
            <a:lstStyle/>
            <a:p>
              <a:endParaRPr lang="en-US"/>
            </a:p>
          </p:txBody>
        </p:sp>
        <p:sp>
          <p:nvSpPr>
            <p:cNvPr id="312355" name="Oval 35"/>
            <p:cNvSpPr>
              <a:spLocks noChangeArrowheads="1"/>
            </p:cNvSpPr>
            <p:nvPr/>
          </p:nvSpPr>
          <p:spPr bwMode="auto">
            <a:xfrm>
              <a:off x="2582" y="1397"/>
              <a:ext cx="39" cy="48"/>
            </a:xfrm>
            <a:prstGeom prst="ellipse">
              <a:avLst/>
            </a:prstGeom>
            <a:solidFill>
              <a:schemeClr val="bg2"/>
            </a:solidFill>
            <a:ln w="12700">
              <a:solidFill>
                <a:schemeClr val="tx1"/>
              </a:solidFill>
              <a:round/>
              <a:headEnd/>
              <a:tailEnd/>
            </a:ln>
          </p:spPr>
          <p:txBody>
            <a:bodyPr/>
            <a:lstStyle/>
            <a:p>
              <a:endParaRPr lang="en-US"/>
            </a:p>
          </p:txBody>
        </p:sp>
        <p:sp>
          <p:nvSpPr>
            <p:cNvPr id="312356" name="Oval 36"/>
            <p:cNvSpPr>
              <a:spLocks noChangeArrowheads="1"/>
            </p:cNvSpPr>
            <p:nvPr/>
          </p:nvSpPr>
          <p:spPr bwMode="auto">
            <a:xfrm>
              <a:off x="2762" y="1397"/>
              <a:ext cx="7" cy="15"/>
            </a:xfrm>
            <a:prstGeom prst="ellipse">
              <a:avLst/>
            </a:prstGeom>
            <a:solidFill>
              <a:schemeClr val="bg2"/>
            </a:solidFill>
            <a:ln w="12700">
              <a:solidFill>
                <a:schemeClr val="tx1"/>
              </a:solidFill>
              <a:round/>
              <a:headEnd/>
              <a:tailEnd/>
            </a:ln>
          </p:spPr>
          <p:txBody>
            <a:bodyPr/>
            <a:lstStyle/>
            <a:p>
              <a:endParaRPr lang="en-US"/>
            </a:p>
          </p:txBody>
        </p:sp>
        <p:sp>
          <p:nvSpPr>
            <p:cNvPr id="312357" name="Oval 37"/>
            <p:cNvSpPr>
              <a:spLocks noChangeArrowheads="1"/>
            </p:cNvSpPr>
            <p:nvPr/>
          </p:nvSpPr>
          <p:spPr bwMode="auto">
            <a:xfrm>
              <a:off x="2789" y="1487"/>
              <a:ext cx="7" cy="15"/>
            </a:xfrm>
            <a:prstGeom prst="ellipse">
              <a:avLst/>
            </a:prstGeom>
            <a:solidFill>
              <a:schemeClr val="bg2"/>
            </a:solidFill>
            <a:ln w="19050">
              <a:solidFill>
                <a:schemeClr val="tx1"/>
              </a:solidFill>
              <a:round/>
              <a:headEnd/>
              <a:tailEnd/>
            </a:ln>
          </p:spPr>
          <p:txBody>
            <a:bodyPr/>
            <a:lstStyle/>
            <a:p>
              <a:endParaRPr lang="en-US"/>
            </a:p>
          </p:txBody>
        </p:sp>
        <p:sp>
          <p:nvSpPr>
            <p:cNvPr id="312358" name="Oval 38"/>
            <p:cNvSpPr>
              <a:spLocks noChangeArrowheads="1"/>
            </p:cNvSpPr>
            <p:nvPr/>
          </p:nvSpPr>
          <p:spPr bwMode="auto">
            <a:xfrm>
              <a:off x="2762" y="1502"/>
              <a:ext cx="17" cy="13"/>
            </a:xfrm>
            <a:prstGeom prst="ellipse">
              <a:avLst/>
            </a:prstGeom>
            <a:solidFill>
              <a:schemeClr val="bg2"/>
            </a:solidFill>
            <a:ln w="12700">
              <a:solidFill>
                <a:schemeClr val="tx1"/>
              </a:solidFill>
              <a:round/>
              <a:headEnd/>
              <a:tailEnd/>
            </a:ln>
          </p:spPr>
          <p:txBody>
            <a:bodyPr/>
            <a:lstStyle/>
            <a:p>
              <a:endParaRPr lang="en-US"/>
            </a:p>
          </p:txBody>
        </p:sp>
        <p:sp>
          <p:nvSpPr>
            <p:cNvPr id="312359" name="Oval 39"/>
            <p:cNvSpPr>
              <a:spLocks noChangeArrowheads="1"/>
            </p:cNvSpPr>
            <p:nvPr/>
          </p:nvSpPr>
          <p:spPr bwMode="auto">
            <a:xfrm>
              <a:off x="2884" y="1427"/>
              <a:ext cx="7" cy="18"/>
            </a:xfrm>
            <a:prstGeom prst="ellipse">
              <a:avLst/>
            </a:prstGeom>
            <a:solidFill>
              <a:schemeClr val="bg2"/>
            </a:solidFill>
            <a:ln w="19050">
              <a:solidFill>
                <a:schemeClr val="tx1"/>
              </a:solidFill>
              <a:round/>
              <a:headEnd/>
              <a:tailEnd/>
            </a:ln>
          </p:spPr>
          <p:txBody>
            <a:bodyPr/>
            <a:lstStyle/>
            <a:p>
              <a:endParaRPr lang="en-US"/>
            </a:p>
          </p:txBody>
        </p:sp>
        <p:sp>
          <p:nvSpPr>
            <p:cNvPr id="312360" name="Oval 40"/>
            <p:cNvSpPr>
              <a:spLocks noChangeArrowheads="1"/>
            </p:cNvSpPr>
            <p:nvPr/>
          </p:nvSpPr>
          <p:spPr bwMode="auto">
            <a:xfrm>
              <a:off x="2930" y="1412"/>
              <a:ext cx="17" cy="33"/>
            </a:xfrm>
            <a:prstGeom prst="ellipse">
              <a:avLst/>
            </a:prstGeom>
            <a:solidFill>
              <a:schemeClr val="bg2"/>
            </a:solidFill>
            <a:ln w="19050">
              <a:solidFill>
                <a:schemeClr val="tx1"/>
              </a:solidFill>
              <a:round/>
              <a:headEnd/>
              <a:tailEnd/>
            </a:ln>
          </p:spPr>
          <p:txBody>
            <a:bodyPr/>
            <a:lstStyle/>
            <a:p>
              <a:endParaRPr lang="en-US"/>
            </a:p>
          </p:txBody>
        </p:sp>
        <p:sp>
          <p:nvSpPr>
            <p:cNvPr id="312361" name="Oval 41"/>
            <p:cNvSpPr>
              <a:spLocks noChangeArrowheads="1"/>
            </p:cNvSpPr>
            <p:nvPr/>
          </p:nvSpPr>
          <p:spPr bwMode="auto">
            <a:xfrm>
              <a:off x="3649" y="1420"/>
              <a:ext cx="20" cy="15"/>
            </a:xfrm>
            <a:prstGeom prst="ellipse">
              <a:avLst/>
            </a:prstGeom>
            <a:solidFill>
              <a:schemeClr val="bg2"/>
            </a:solidFill>
            <a:ln w="12700">
              <a:solidFill>
                <a:schemeClr val="tx1"/>
              </a:solidFill>
              <a:round/>
              <a:headEnd/>
              <a:tailEnd/>
            </a:ln>
          </p:spPr>
          <p:txBody>
            <a:bodyPr/>
            <a:lstStyle/>
            <a:p>
              <a:endParaRPr lang="en-US"/>
            </a:p>
          </p:txBody>
        </p:sp>
        <p:sp>
          <p:nvSpPr>
            <p:cNvPr id="312362" name="Oval 42"/>
            <p:cNvSpPr>
              <a:spLocks noChangeArrowheads="1"/>
            </p:cNvSpPr>
            <p:nvPr/>
          </p:nvSpPr>
          <p:spPr bwMode="auto">
            <a:xfrm>
              <a:off x="3734" y="1412"/>
              <a:ext cx="18" cy="13"/>
            </a:xfrm>
            <a:prstGeom prst="ellipse">
              <a:avLst/>
            </a:prstGeom>
            <a:solidFill>
              <a:schemeClr val="bg2"/>
            </a:solidFill>
            <a:ln w="12700">
              <a:solidFill>
                <a:schemeClr val="tx1"/>
              </a:solidFill>
              <a:round/>
              <a:headEnd/>
              <a:tailEnd/>
            </a:ln>
          </p:spPr>
          <p:txBody>
            <a:bodyPr/>
            <a:lstStyle/>
            <a:p>
              <a:endParaRPr lang="en-US"/>
            </a:p>
          </p:txBody>
        </p:sp>
        <p:sp>
          <p:nvSpPr>
            <p:cNvPr id="312363" name="Oval 43"/>
            <p:cNvSpPr>
              <a:spLocks noChangeArrowheads="1"/>
            </p:cNvSpPr>
            <p:nvPr/>
          </p:nvSpPr>
          <p:spPr bwMode="auto">
            <a:xfrm>
              <a:off x="3808" y="1412"/>
              <a:ext cx="9" cy="0"/>
            </a:xfrm>
            <a:prstGeom prst="ellipse">
              <a:avLst/>
            </a:prstGeom>
            <a:solidFill>
              <a:schemeClr val="bg2"/>
            </a:solidFill>
            <a:ln w="12700">
              <a:solidFill>
                <a:schemeClr val="tx1"/>
              </a:solidFill>
              <a:round/>
              <a:headEnd/>
              <a:tailEnd/>
            </a:ln>
          </p:spPr>
          <p:txBody>
            <a:bodyPr/>
            <a:lstStyle/>
            <a:p>
              <a:endParaRPr lang="en-US"/>
            </a:p>
          </p:txBody>
        </p:sp>
        <p:sp>
          <p:nvSpPr>
            <p:cNvPr id="312364" name="Line 44"/>
            <p:cNvSpPr>
              <a:spLocks noChangeShapeType="1"/>
            </p:cNvSpPr>
            <p:nvPr/>
          </p:nvSpPr>
          <p:spPr bwMode="auto">
            <a:xfrm>
              <a:off x="2611" y="1590"/>
              <a:ext cx="49" cy="120"/>
            </a:xfrm>
            <a:prstGeom prst="line">
              <a:avLst/>
            </a:prstGeom>
            <a:noFill/>
            <a:ln w="15875">
              <a:solidFill>
                <a:schemeClr val="tx1"/>
              </a:solidFill>
              <a:round/>
              <a:headEnd/>
              <a:tailEnd/>
            </a:ln>
          </p:spPr>
          <p:txBody>
            <a:bodyPr/>
            <a:lstStyle/>
            <a:p>
              <a:endParaRPr lang="en-US"/>
            </a:p>
          </p:txBody>
        </p:sp>
        <p:sp>
          <p:nvSpPr>
            <p:cNvPr id="312365" name="Line 45"/>
            <p:cNvSpPr>
              <a:spLocks noChangeShapeType="1"/>
            </p:cNvSpPr>
            <p:nvPr/>
          </p:nvSpPr>
          <p:spPr bwMode="auto">
            <a:xfrm flipH="1">
              <a:off x="2601" y="1282"/>
              <a:ext cx="37" cy="100"/>
            </a:xfrm>
            <a:prstGeom prst="line">
              <a:avLst/>
            </a:prstGeom>
            <a:noFill/>
            <a:ln w="15875">
              <a:solidFill>
                <a:schemeClr val="tx1"/>
              </a:solidFill>
              <a:round/>
              <a:headEnd/>
              <a:tailEnd/>
            </a:ln>
          </p:spPr>
          <p:txBody>
            <a:bodyPr/>
            <a:lstStyle/>
            <a:p>
              <a:endParaRPr lang="en-US"/>
            </a:p>
          </p:txBody>
        </p:sp>
        <p:sp>
          <p:nvSpPr>
            <p:cNvPr id="312366" name="Oval 46"/>
            <p:cNvSpPr>
              <a:spLocks noChangeArrowheads="1"/>
            </p:cNvSpPr>
            <p:nvPr/>
          </p:nvSpPr>
          <p:spPr bwMode="auto">
            <a:xfrm>
              <a:off x="3505" y="1437"/>
              <a:ext cx="8" cy="30"/>
            </a:xfrm>
            <a:prstGeom prst="ellipse">
              <a:avLst/>
            </a:prstGeom>
            <a:solidFill>
              <a:schemeClr val="bg2"/>
            </a:solidFill>
            <a:ln w="19050">
              <a:solidFill>
                <a:schemeClr val="tx1"/>
              </a:solidFill>
              <a:round/>
              <a:headEnd/>
              <a:tailEnd/>
            </a:ln>
          </p:spPr>
          <p:txBody>
            <a:bodyPr/>
            <a:lstStyle/>
            <a:p>
              <a:endParaRPr lang="en-US"/>
            </a:p>
          </p:txBody>
        </p:sp>
        <p:sp>
          <p:nvSpPr>
            <p:cNvPr id="312367" name="Oval 47"/>
            <p:cNvSpPr>
              <a:spLocks noChangeArrowheads="1"/>
            </p:cNvSpPr>
            <p:nvPr/>
          </p:nvSpPr>
          <p:spPr bwMode="auto">
            <a:xfrm>
              <a:off x="3457" y="1405"/>
              <a:ext cx="9" cy="27"/>
            </a:xfrm>
            <a:prstGeom prst="ellipse">
              <a:avLst/>
            </a:prstGeom>
            <a:solidFill>
              <a:schemeClr val="bg2"/>
            </a:solidFill>
            <a:ln w="19050">
              <a:solidFill>
                <a:schemeClr val="tx1"/>
              </a:solidFill>
              <a:round/>
              <a:headEnd/>
              <a:tailEnd/>
            </a:ln>
          </p:spPr>
          <p:txBody>
            <a:bodyPr/>
            <a:lstStyle/>
            <a:p>
              <a:endParaRPr lang="en-US"/>
            </a:p>
          </p:txBody>
        </p:sp>
        <p:sp>
          <p:nvSpPr>
            <p:cNvPr id="312368" name="Oval 48"/>
            <p:cNvSpPr>
              <a:spLocks noChangeArrowheads="1"/>
            </p:cNvSpPr>
            <p:nvPr/>
          </p:nvSpPr>
          <p:spPr bwMode="auto">
            <a:xfrm>
              <a:off x="2694" y="1415"/>
              <a:ext cx="9" cy="27"/>
            </a:xfrm>
            <a:prstGeom prst="ellipse">
              <a:avLst/>
            </a:prstGeom>
            <a:solidFill>
              <a:schemeClr val="bg2"/>
            </a:solidFill>
            <a:ln w="15875">
              <a:solidFill>
                <a:schemeClr val="tx1"/>
              </a:solidFill>
              <a:round/>
              <a:headEnd/>
              <a:tailEnd/>
            </a:ln>
          </p:spPr>
          <p:txBody>
            <a:bodyPr/>
            <a:lstStyle/>
            <a:p>
              <a:endParaRPr lang="en-US"/>
            </a:p>
          </p:txBody>
        </p:sp>
        <p:sp>
          <p:nvSpPr>
            <p:cNvPr id="312369" name="Oval 49"/>
            <p:cNvSpPr>
              <a:spLocks noChangeArrowheads="1"/>
            </p:cNvSpPr>
            <p:nvPr/>
          </p:nvSpPr>
          <p:spPr bwMode="auto">
            <a:xfrm>
              <a:off x="2706" y="1460"/>
              <a:ext cx="7" cy="25"/>
            </a:xfrm>
            <a:prstGeom prst="ellipse">
              <a:avLst/>
            </a:prstGeom>
            <a:solidFill>
              <a:schemeClr val="bg2"/>
            </a:solidFill>
            <a:ln w="15875">
              <a:solidFill>
                <a:schemeClr val="tx1"/>
              </a:solidFill>
              <a:round/>
              <a:headEnd/>
              <a:tailEnd/>
            </a:ln>
          </p:spPr>
          <p:txBody>
            <a:bodyPr/>
            <a:lstStyle/>
            <a:p>
              <a:endParaRPr lang="en-US"/>
            </a:p>
          </p:txBody>
        </p:sp>
        <p:grpSp>
          <p:nvGrpSpPr>
            <p:cNvPr id="7" name="Group 50"/>
            <p:cNvGrpSpPr>
              <a:grpSpLocks/>
            </p:cNvGrpSpPr>
            <p:nvPr/>
          </p:nvGrpSpPr>
          <p:grpSpPr bwMode="auto">
            <a:xfrm rot="5400000">
              <a:off x="3443" y="1517"/>
              <a:ext cx="1320" cy="819"/>
              <a:chOff x="4656" y="3024"/>
              <a:chExt cx="604" cy="336"/>
            </a:xfrm>
          </p:grpSpPr>
          <p:sp>
            <p:nvSpPr>
              <p:cNvPr id="312371" name="Line 51"/>
              <p:cNvSpPr>
                <a:spLocks noChangeShapeType="1"/>
              </p:cNvSpPr>
              <p:nvPr/>
            </p:nvSpPr>
            <p:spPr bwMode="auto">
              <a:xfrm>
                <a:off x="4692" y="3216"/>
                <a:ext cx="0" cy="73"/>
              </a:xfrm>
              <a:prstGeom prst="line">
                <a:avLst/>
              </a:prstGeom>
              <a:noFill/>
              <a:ln w="12700">
                <a:solidFill>
                  <a:schemeClr val="tx1"/>
                </a:solidFill>
                <a:round/>
                <a:headEnd/>
                <a:tailEnd/>
              </a:ln>
              <a:effectLst/>
            </p:spPr>
            <p:txBody>
              <a:bodyPr/>
              <a:lstStyle/>
              <a:p>
                <a:endParaRPr lang="en-US"/>
              </a:p>
            </p:txBody>
          </p:sp>
          <p:sp>
            <p:nvSpPr>
              <p:cNvPr id="312372" name="Line 52"/>
              <p:cNvSpPr>
                <a:spLocks noChangeShapeType="1"/>
              </p:cNvSpPr>
              <p:nvPr/>
            </p:nvSpPr>
            <p:spPr bwMode="auto">
              <a:xfrm>
                <a:off x="4656" y="3238"/>
                <a:ext cx="0" cy="122"/>
              </a:xfrm>
              <a:prstGeom prst="line">
                <a:avLst/>
              </a:prstGeom>
              <a:noFill/>
              <a:ln w="12700">
                <a:solidFill>
                  <a:schemeClr val="tx1"/>
                </a:solidFill>
                <a:round/>
                <a:headEnd/>
                <a:tailEnd/>
              </a:ln>
              <a:effectLst/>
            </p:spPr>
            <p:txBody>
              <a:bodyPr/>
              <a:lstStyle/>
              <a:p>
                <a:endParaRPr lang="en-US"/>
              </a:p>
            </p:txBody>
          </p:sp>
          <p:sp>
            <p:nvSpPr>
              <p:cNvPr id="312373" name="Line 53"/>
              <p:cNvSpPr>
                <a:spLocks noChangeShapeType="1"/>
              </p:cNvSpPr>
              <p:nvPr/>
            </p:nvSpPr>
            <p:spPr bwMode="auto">
              <a:xfrm flipV="1">
                <a:off x="4656" y="3024"/>
                <a:ext cx="0" cy="336"/>
              </a:xfrm>
              <a:prstGeom prst="line">
                <a:avLst/>
              </a:prstGeom>
              <a:noFill/>
              <a:ln w="12700">
                <a:solidFill>
                  <a:schemeClr val="tx1"/>
                </a:solidFill>
                <a:round/>
                <a:headEnd/>
                <a:tailEnd/>
              </a:ln>
              <a:effectLst/>
            </p:spPr>
            <p:txBody>
              <a:bodyPr/>
              <a:lstStyle/>
              <a:p>
                <a:endParaRPr lang="en-US"/>
              </a:p>
            </p:txBody>
          </p:sp>
          <p:sp>
            <p:nvSpPr>
              <p:cNvPr id="312374" name="Line 54"/>
              <p:cNvSpPr>
                <a:spLocks noChangeShapeType="1"/>
              </p:cNvSpPr>
              <p:nvPr/>
            </p:nvSpPr>
            <p:spPr bwMode="auto">
              <a:xfrm>
                <a:off x="4656" y="3024"/>
                <a:ext cx="604" cy="0"/>
              </a:xfrm>
              <a:prstGeom prst="line">
                <a:avLst/>
              </a:prstGeom>
              <a:noFill/>
              <a:ln w="12700">
                <a:solidFill>
                  <a:schemeClr val="tx1"/>
                </a:solidFill>
                <a:round/>
                <a:headEnd/>
                <a:tailEnd/>
              </a:ln>
              <a:effectLst/>
            </p:spPr>
            <p:txBody>
              <a:bodyPr/>
              <a:lstStyle/>
              <a:p>
                <a:endParaRPr lang="en-US"/>
              </a:p>
            </p:txBody>
          </p:sp>
          <p:sp>
            <p:nvSpPr>
              <p:cNvPr id="312375" name="Line 55"/>
              <p:cNvSpPr>
                <a:spLocks noChangeShapeType="1"/>
              </p:cNvSpPr>
              <p:nvPr/>
            </p:nvSpPr>
            <p:spPr bwMode="auto">
              <a:xfrm>
                <a:off x="4752" y="3360"/>
                <a:ext cx="508" cy="0"/>
              </a:xfrm>
              <a:prstGeom prst="line">
                <a:avLst/>
              </a:prstGeom>
              <a:noFill/>
              <a:ln w="12700">
                <a:solidFill>
                  <a:schemeClr val="tx1"/>
                </a:solidFill>
                <a:round/>
                <a:headEnd/>
                <a:tailEnd/>
              </a:ln>
              <a:effectLst/>
            </p:spPr>
            <p:txBody>
              <a:bodyPr/>
              <a:lstStyle/>
              <a:p>
                <a:endParaRPr lang="en-US"/>
              </a:p>
            </p:txBody>
          </p:sp>
          <p:sp>
            <p:nvSpPr>
              <p:cNvPr id="312376" name="Line 56"/>
              <p:cNvSpPr>
                <a:spLocks noChangeShapeType="1"/>
              </p:cNvSpPr>
              <p:nvPr/>
            </p:nvSpPr>
            <p:spPr bwMode="auto">
              <a:xfrm flipV="1">
                <a:off x="5260" y="3024"/>
                <a:ext cx="0" cy="336"/>
              </a:xfrm>
              <a:prstGeom prst="line">
                <a:avLst/>
              </a:prstGeom>
              <a:noFill/>
              <a:ln w="12700">
                <a:solidFill>
                  <a:schemeClr val="tx1"/>
                </a:solidFill>
                <a:round/>
                <a:headEnd/>
                <a:tailEnd/>
              </a:ln>
              <a:effectLst/>
            </p:spPr>
            <p:txBody>
              <a:bodyPr/>
              <a:lstStyle/>
              <a:p>
                <a:endParaRPr lang="en-US"/>
              </a:p>
            </p:txBody>
          </p:sp>
          <p:grpSp>
            <p:nvGrpSpPr>
              <p:cNvPr id="8" name="Group 57"/>
              <p:cNvGrpSpPr>
                <a:grpSpLocks/>
              </p:cNvGrpSpPr>
              <p:nvPr/>
            </p:nvGrpSpPr>
            <p:grpSpPr bwMode="auto">
              <a:xfrm>
                <a:off x="4787" y="3035"/>
                <a:ext cx="394" cy="308"/>
                <a:chOff x="3456" y="1602"/>
                <a:chExt cx="720" cy="483"/>
              </a:xfrm>
            </p:grpSpPr>
            <p:sp>
              <p:nvSpPr>
                <p:cNvPr id="312378" name="Line 58"/>
                <p:cNvSpPr>
                  <a:spLocks noChangeShapeType="1"/>
                </p:cNvSpPr>
                <p:nvPr/>
              </p:nvSpPr>
              <p:spPr bwMode="auto">
                <a:xfrm>
                  <a:off x="3456" y="1602"/>
                  <a:ext cx="0" cy="96"/>
                </a:xfrm>
                <a:prstGeom prst="line">
                  <a:avLst/>
                </a:prstGeom>
                <a:noFill/>
                <a:ln w="19050">
                  <a:solidFill>
                    <a:schemeClr val="tx1"/>
                  </a:solidFill>
                  <a:round/>
                  <a:headEnd/>
                  <a:tailEnd/>
                </a:ln>
                <a:effectLst/>
              </p:spPr>
              <p:txBody>
                <a:bodyPr/>
                <a:lstStyle/>
                <a:p>
                  <a:endParaRPr lang="en-US"/>
                </a:p>
              </p:txBody>
            </p:sp>
            <p:sp>
              <p:nvSpPr>
                <p:cNvPr id="312379" name="Line 59"/>
                <p:cNvSpPr>
                  <a:spLocks noChangeShapeType="1"/>
                </p:cNvSpPr>
                <p:nvPr/>
              </p:nvSpPr>
              <p:spPr bwMode="auto">
                <a:xfrm>
                  <a:off x="3456" y="1989"/>
                  <a:ext cx="0" cy="96"/>
                </a:xfrm>
                <a:prstGeom prst="line">
                  <a:avLst/>
                </a:prstGeom>
                <a:noFill/>
                <a:ln w="19050">
                  <a:solidFill>
                    <a:schemeClr val="tx1"/>
                  </a:solidFill>
                  <a:round/>
                  <a:headEnd/>
                  <a:tailEnd/>
                </a:ln>
                <a:effectLst/>
              </p:spPr>
              <p:txBody>
                <a:bodyPr/>
                <a:lstStyle/>
                <a:p>
                  <a:endParaRPr lang="en-US"/>
                </a:p>
              </p:txBody>
            </p:sp>
            <p:sp>
              <p:nvSpPr>
                <p:cNvPr id="312380" name="Line 60"/>
                <p:cNvSpPr>
                  <a:spLocks noChangeShapeType="1"/>
                </p:cNvSpPr>
                <p:nvPr/>
              </p:nvSpPr>
              <p:spPr bwMode="auto">
                <a:xfrm>
                  <a:off x="3504" y="1602"/>
                  <a:ext cx="0" cy="96"/>
                </a:xfrm>
                <a:prstGeom prst="line">
                  <a:avLst/>
                </a:prstGeom>
                <a:noFill/>
                <a:ln w="19050">
                  <a:solidFill>
                    <a:schemeClr val="tx1"/>
                  </a:solidFill>
                  <a:round/>
                  <a:headEnd/>
                  <a:tailEnd/>
                </a:ln>
                <a:effectLst/>
              </p:spPr>
              <p:txBody>
                <a:bodyPr/>
                <a:lstStyle/>
                <a:p>
                  <a:endParaRPr lang="en-US"/>
                </a:p>
              </p:txBody>
            </p:sp>
            <p:sp>
              <p:nvSpPr>
                <p:cNvPr id="312381" name="Line 61"/>
                <p:cNvSpPr>
                  <a:spLocks noChangeShapeType="1"/>
                </p:cNvSpPr>
                <p:nvPr/>
              </p:nvSpPr>
              <p:spPr bwMode="auto">
                <a:xfrm>
                  <a:off x="3504" y="1989"/>
                  <a:ext cx="0" cy="96"/>
                </a:xfrm>
                <a:prstGeom prst="line">
                  <a:avLst/>
                </a:prstGeom>
                <a:noFill/>
                <a:ln w="19050">
                  <a:solidFill>
                    <a:schemeClr val="tx1"/>
                  </a:solidFill>
                  <a:round/>
                  <a:headEnd/>
                  <a:tailEnd/>
                </a:ln>
                <a:effectLst/>
              </p:spPr>
              <p:txBody>
                <a:bodyPr/>
                <a:lstStyle/>
                <a:p>
                  <a:endParaRPr lang="en-US"/>
                </a:p>
              </p:txBody>
            </p:sp>
            <p:sp>
              <p:nvSpPr>
                <p:cNvPr id="312382" name="Line 62"/>
                <p:cNvSpPr>
                  <a:spLocks noChangeShapeType="1"/>
                </p:cNvSpPr>
                <p:nvPr/>
              </p:nvSpPr>
              <p:spPr bwMode="auto">
                <a:xfrm>
                  <a:off x="3552" y="1602"/>
                  <a:ext cx="0" cy="96"/>
                </a:xfrm>
                <a:prstGeom prst="line">
                  <a:avLst/>
                </a:prstGeom>
                <a:noFill/>
                <a:ln w="19050">
                  <a:solidFill>
                    <a:schemeClr val="tx1"/>
                  </a:solidFill>
                  <a:round/>
                  <a:headEnd/>
                  <a:tailEnd/>
                </a:ln>
                <a:effectLst/>
              </p:spPr>
              <p:txBody>
                <a:bodyPr/>
                <a:lstStyle/>
                <a:p>
                  <a:endParaRPr lang="en-US"/>
                </a:p>
              </p:txBody>
            </p:sp>
            <p:sp>
              <p:nvSpPr>
                <p:cNvPr id="312383" name="Line 63"/>
                <p:cNvSpPr>
                  <a:spLocks noChangeShapeType="1"/>
                </p:cNvSpPr>
                <p:nvPr/>
              </p:nvSpPr>
              <p:spPr bwMode="auto">
                <a:xfrm>
                  <a:off x="3552" y="1989"/>
                  <a:ext cx="0" cy="96"/>
                </a:xfrm>
                <a:prstGeom prst="line">
                  <a:avLst/>
                </a:prstGeom>
                <a:noFill/>
                <a:ln w="19050">
                  <a:solidFill>
                    <a:schemeClr val="tx1"/>
                  </a:solidFill>
                  <a:round/>
                  <a:headEnd/>
                  <a:tailEnd/>
                </a:ln>
                <a:effectLst/>
              </p:spPr>
              <p:txBody>
                <a:bodyPr/>
                <a:lstStyle/>
                <a:p>
                  <a:endParaRPr lang="en-US"/>
                </a:p>
              </p:txBody>
            </p:sp>
            <p:sp>
              <p:nvSpPr>
                <p:cNvPr id="312384" name="Line 64"/>
                <p:cNvSpPr>
                  <a:spLocks noChangeShapeType="1"/>
                </p:cNvSpPr>
                <p:nvPr/>
              </p:nvSpPr>
              <p:spPr bwMode="auto">
                <a:xfrm>
                  <a:off x="3600" y="1602"/>
                  <a:ext cx="0" cy="96"/>
                </a:xfrm>
                <a:prstGeom prst="line">
                  <a:avLst/>
                </a:prstGeom>
                <a:noFill/>
                <a:ln w="19050">
                  <a:solidFill>
                    <a:schemeClr val="tx1"/>
                  </a:solidFill>
                  <a:round/>
                  <a:headEnd/>
                  <a:tailEnd/>
                </a:ln>
                <a:effectLst/>
              </p:spPr>
              <p:txBody>
                <a:bodyPr/>
                <a:lstStyle/>
                <a:p>
                  <a:endParaRPr lang="en-US"/>
                </a:p>
              </p:txBody>
            </p:sp>
            <p:sp>
              <p:nvSpPr>
                <p:cNvPr id="312385" name="Line 65"/>
                <p:cNvSpPr>
                  <a:spLocks noChangeShapeType="1"/>
                </p:cNvSpPr>
                <p:nvPr/>
              </p:nvSpPr>
              <p:spPr bwMode="auto">
                <a:xfrm>
                  <a:off x="3600" y="1989"/>
                  <a:ext cx="0" cy="96"/>
                </a:xfrm>
                <a:prstGeom prst="line">
                  <a:avLst/>
                </a:prstGeom>
                <a:noFill/>
                <a:ln w="19050">
                  <a:solidFill>
                    <a:schemeClr val="tx1"/>
                  </a:solidFill>
                  <a:round/>
                  <a:headEnd/>
                  <a:tailEnd/>
                </a:ln>
                <a:effectLst/>
              </p:spPr>
              <p:txBody>
                <a:bodyPr/>
                <a:lstStyle/>
                <a:p>
                  <a:endParaRPr lang="en-US"/>
                </a:p>
              </p:txBody>
            </p:sp>
            <p:sp>
              <p:nvSpPr>
                <p:cNvPr id="312386" name="Line 66"/>
                <p:cNvSpPr>
                  <a:spLocks noChangeShapeType="1"/>
                </p:cNvSpPr>
                <p:nvPr/>
              </p:nvSpPr>
              <p:spPr bwMode="auto">
                <a:xfrm>
                  <a:off x="3648" y="1602"/>
                  <a:ext cx="0" cy="96"/>
                </a:xfrm>
                <a:prstGeom prst="line">
                  <a:avLst/>
                </a:prstGeom>
                <a:noFill/>
                <a:ln w="19050">
                  <a:solidFill>
                    <a:schemeClr val="tx1"/>
                  </a:solidFill>
                  <a:round/>
                  <a:headEnd/>
                  <a:tailEnd/>
                </a:ln>
                <a:effectLst/>
              </p:spPr>
              <p:txBody>
                <a:bodyPr/>
                <a:lstStyle/>
                <a:p>
                  <a:endParaRPr lang="en-US"/>
                </a:p>
              </p:txBody>
            </p:sp>
            <p:sp>
              <p:nvSpPr>
                <p:cNvPr id="312387" name="Line 67"/>
                <p:cNvSpPr>
                  <a:spLocks noChangeShapeType="1"/>
                </p:cNvSpPr>
                <p:nvPr/>
              </p:nvSpPr>
              <p:spPr bwMode="auto">
                <a:xfrm>
                  <a:off x="3648" y="1989"/>
                  <a:ext cx="0" cy="96"/>
                </a:xfrm>
                <a:prstGeom prst="line">
                  <a:avLst/>
                </a:prstGeom>
                <a:noFill/>
                <a:ln w="19050">
                  <a:solidFill>
                    <a:schemeClr val="tx1"/>
                  </a:solidFill>
                  <a:round/>
                  <a:headEnd/>
                  <a:tailEnd/>
                </a:ln>
                <a:effectLst/>
              </p:spPr>
              <p:txBody>
                <a:bodyPr/>
                <a:lstStyle/>
                <a:p>
                  <a:endParaRPr lang="en-US"/>
                </a:p>
              </p:txBody>
            </p:sp>
            <p:sp>
              <p:nvSpPr>
                <p:cNvPr id="312388" name="Line 68"/>
                <p:cNvSpPr>
                  <a:spLocks noChangeShapeType="1"/>
                </p:cNvSpPr>
                <p:nvPr/>
              </p:nvSpPr>
              <p:spPr bwMode="auto">
                <a:xfrm>
                  <a:off x="3696" y="1602"/>
                  <a:ext cx="0" cy="96"/>
                </a:xfrm>
                <a:prstGeom prst="line">
                  <a:avLst/>
                </a:prstGeom>
                <a:noFill/>
                <a:ln w="19050">
                  <a:solidFill>
                    <a:schemeClr val="tx1"/>
                  </a:solidFill>
                  <a:round/>
                  <a:headEnd/>
                  <a:tailEnd/>
                </a:ln>
                <a:effectLst/>
              </p:spPr>
              <p:txBody>
                <a:bodyPr/>
                <a:lstStyle/>
                <a:p>
                  <a:endParaRPr lang="en-US"/>
                </a:p>
              </p:txBody>
            </p:sp>
            <p:sp>
              <p:nvSpPr>
                <p:cNvPr id="312389" name="Line 69"/>
                <p:cNvSpPr>
                  <a:spLocks noChangeShapeType="1"/>
                </p:cNvSpPr>
                <p:nvPr/>
              </p:nvSpPr>
              <p:spPr bwMode="auto">
                <a:xfrm>
                  <a:off x="3696" y="1989"/>
                  <a:ext cx="0" cy="96"/>
                </a:xfrm>
                <a:prstGeom prst="line">
                  <a:avLst/>
                </a:prstGeom>
                <a:noFill/>
                <a:ln w="19050">
                  <a:solidFill>
                    <a:schemeClr val="tx1"/>
                  </a:solidFill>
                  <a:round/>
                  <a:headEnd/>
                  <a:tailEnd/>
                </a:ln>
                <a:effectLst/>
              </p:spPr>
              <p:txBody>
                <a:bodyPr/>
                <a:lstStyle/>
                <a:p>
                  <a:endParaRPr lang="en-US"/>
                </a:p>
              </p:txBody>
            </p:sp>
            <p:sp>
              <p:nvSpPr>
                <p:cNvPr id="312390" name="Line 70"/>
                <p:cNvSpPr>
                  <a:spLocks noChangeShapeType="1"/>
                </p:cNvSpPr>
                <p:nvPr/>
              </p:nvSpPr>
              <p:spPr bwMode="auto">
                <a:xfrm>
                  <a:off x="3744" y="1602"/>
                  <a:ext cx="0" cy="96"/>
                </a:xfrm>
                <a:prstGeom prst="line">
                  <a:avLst/>
                </a:prstGeom>
                <a:noFill/>
                <a:ln w="19050">
                  <a:solidFill>
                    <a:schemeClr val="tx1"/>
                  </a:solidFill>
                  <a:round/>
                  <a:headEnd/>
                  <a:tailEnd/>
                </a:ln>
                <a:effectLst/>
              </p:spPr>
              <p:txBody>
                <a:bodyPr/>
                <a:lstStyle/>
                <a:p>
                  <a:endParaRPr lang="en-US"/>
                </a:p>
              </p:txBody>
            </p:sp>
            <p:sp>
              <p:nvSpPr>
                <p:cNvPr id="312391" name="Line 71"/>
                <p:cNvSpPr>
                  <a:spLocks noChangeShapeType="1"/>
                </p:cNvSpPr>
                <p:nvPr/>
              </p:nvSpPr>
              <p:spPr bwMode="auto">
                <a:xfrm>
                  <a:off x="3744" y="1989"/>
                  <a:ext cx="0" cy="96"/>
                </a:xfrm>
                <a:prstGeom prst="line">
                  <a:avLst/>
                </a:prstGeom>
                <a:noFill/>
                <a:ln w="19050">
                  <a:solidFill>
                    <a:schemeClr val="tx1"/>
                  </a:solidFill>
                  <a:round/>
                  <a:headEnd/>
                  <a:tailEnd/>
                </a:ln>
                <a:effectLst/>
              </p:spPr>
              <p:txBody>
                <a:bodyPr/>
                <a:lstStyle/>
                <a:p>
                  <a:endParaRPr lang="en-US"/>
                </a:p>
              </p:txBody>
            </p:sp>
            <p:sp>
              <p:nvSpPr>
                <p:cNvPr id="312392" name="Line 72"/>
                <p:cNvSpPr>
                  <a:spLocks noChangeShapeType="1"/>
                </p:cNvSpPr>
                <p:nvPr/>
              </p:nvSpPr>
              <p:spPr bwMode="auto">
                <a:xfrm>
                  <a:off x="3792" y="1602"/>
                  <a:ext cx="0" cy="96"/>
                </a:xfrm>
                <a:prstGeom prst="line">
                  <a:avLst/>
                </a:prstGeom>
                <a:noFill/>
                <a:ln w="19050">
                  <a:solidFill>
                    <a:schemeClr val="tx1"/>
                  </a:solidFill>
                  <a:round/>
                  <a:headEnd/>
                  <a:tailEnd/>
                </a:ln>
                <a:effectLst/>
              </p:spPr>
              <p:txBody>
                <a:bodyPr/>
                <a:lstStyle/>
                <a:p>
                  <a:endParaRPr lang="en-US"/>
                </a:p>
              </p:txBody>
            </p:sp>
            <p:sp>
              <p:nvSpPr>
                <p:cNvPr id="312393" name="Line 73"/>
                <p:cNvSpPr>
                  <a:spLocks noChangeShapeType="1"/>
                </p:cNvSpPr>
                <p:nvPr/>
              </p:nvSpPr>
              <p:spPr bwMode="auto">
                <a:xfrm>
                  <a:off x="3792" y="1989"/>
                  <a:ext cx="0" cy="96"/>
                </a:xfrm>
                <a:prstGeom prst="line">
                  <a:avLst/>
                </a:prstGeom>
                <a:noFill/>
                <a:ln w="19050">
                  <a:solidFill>
                    <a:schemeClr val="tx1"/>
                  </a:solidFill>
                  <a:round/>
                  <a:headEnd/>
                  <a:tailEnd/>
                </a:ln>
                <a:effectLst/>
              </p:spPr>
              <p:txBody>
                <a:bodyPr/>
                <a:lstStyle/>
                <a:p>
                  <a:endParaRPr lang="en-US"/>
                </a:p>
              </p:txBody>
            </p:sp>
            <p:sp>
              <p:nvSpPr>
                <p:cNvPr id="312394" name="Line 74"/>
                <p:cNvSpPr>
                  <a:spLocks noChangeShapeType="1"/>
                </p:cNvSpPr>
                <p:nvPr/>
              </p:nvSpPr>
              <p:spPr bwMode="auto">
                <a:xfrm>
                  <a:off x="3840" y="1602"/>
                  <a:ext cx="0" cy="96"/>
                </a:xfrm>
                <a:prstGeom prst="line">
                  <a:avLst/>
                </a:prstGeom>
                <a:noFill/>
                <a:ln w="19050">
                  <a:solidFill>
                    <a:schemeClr val="tx1"/>
                  </a:solidFill>
                  <a:round/>
                  <a:headEnd/>
                  <a:tailEnd/>
                </a:ln>
                <a:effectLst/>
              </p:spPr>
              <p:txBody>
                <a:bodyPr/>
                <a:lstStyle/>
                <a:p>
                  <a:endParaRPr lang="en-US"/>
                </a:p>
              </p:txBody>
            </p:sp>
            <p:sp>
              <p:nvSpPr>
                <p:cNvPr id="312395" name="Line 75"/>
                <p:cNvSpPr>
                  <a:spLocks noChangeShapeType="1"/>
                </p:cNvSpPr>
                <p:nvPr/>
              </p:nvSpPr>
              <p:spPr bwMode="auto">
                <a:xfrm>
                  <a:off x="3840" y="1989"/>
                  <a:ext cx="0" cy="96"/>
                </a:xfrm>
                <a:prstGeom prst="line">
                  <a:avLst/>
                </a:prstGeom>
                <a:noFill/>
                <a:ln w="19050">
                  <a:solidFill>
                    <a:schemeClr val="tx1"/>
                  </a:solidFill>
                  <a:round/>
                  <a:headEnd/>
                  <a:tailEnd/>
                </a:ln>
                <a:effectLst/>
              </p:spPr>
              <p:txBody>
                <a:bodyPr/>
                <a:lstStyle/>
                <a:p>
                  <a:endParaRPr lang="en-US"/>
                </a:p>
              </p:txBody>
            </p:sp>
            <p:sp>
              <p:nvSpPr>
                <p:cNvPr id="312396" name="Line 76"/>
                <p:cNvSpPr>
                  <a:spLocks noChangeShapeType="1"/>
                </p:cNvSpPr>
                <p:nvPr/>
              </p:nvSpPr>
              <p:spPr bwMode="auto">
                <a:xfrm>
                  <a:off x="3888" y="1602"/>
                  <a:ext cx="0" cy="96"/>
                </a:xfrm>
                <a:prstGeom prst="line">
                  <a:avLst/>
                </a:prstGeom>
                <a:noFill/>
                <a:ln w="19050">
                  <a:solidFill>
                    <a:schemeClr val="tx1"/>
                  </a:solidFill>
                  <a:round/>
                  <a:headEnd/>
                  <a:tailEnd/>
                </a:ln>
                <a:effectLst/>
              </p:spPr>
              <p:txBody>
                <a:bodyPr/>
                <a:lstStyle/>
                <a:p>
                  <a:endParaRPr lang="en-US"/>
                </a:p>
              </p:txBody>
            </p:sp>
            <p:sp>
              <p:nvSpPr>
                <p:cNvPr id="312397" name="Line 77"/>
                <p:cNvSpPr>
                  <a:spLocks noChangeShapeType="1"/>
                </p:cNvSpPr>
                <p:nvPr/>
              </p:nvSpPr>
              <p:spPr bwMode="auto">
                <a:xfrm>
                  <a:off x="3888" y="1989"/>
                  <a:ext cx="0" cy="96"/>
                </a:xfrm>
                <a:prstGeom prst="line">
                  <a:avLst/>
                </a:prstGeom>
                <a:noFill/>
                <a:ln w="19050">
                  <a:solidFill>
                    <a:schemeClr val="tx1"/>
                  </a:solidFill>
                  <a:round/>
                  <a:headEnd/>
                  <a:tailEnd/>
                </a:ln>
                <a:effectLst/>
              </p:spPr>
              <p:txBody>
                <a:bodyPr/>
                <a:lstStyle/>
                <a:p>
                  <a:endParaRPr lang="en-US"/>
                </a:p>
              </p:txBody>
            </p:sp>
            <p:sp>
              <p:nvSpPr>
                <p:cNvPr id="312398" name="Line 78"/>
                <p:cNvSpPr>
                  <a:spLocks noChangeShapeType="1"/>
                </p:cNvSpPr>
                <p:nvPr/>
              </p:nvSpPr>
              <p:spPr bwMode="auto">
                <a:xfrm>
                  <a:off x="3936" y="1602"/>
                  <a:ext cx="0" cy="96"/>
                </a:xfrm>
                <a:prstGeom prst="line">
                  <a:avLst/>
                </a:prstGeom>
                <a:noFill/>
                <a:ln w="19050">
                  <a:solidFill>
                    <a:schemeClr val="tx1"/>
                  </a:solidFill>
                  <a:round/>
                  <a:headEnd/>
                  <a:tailEnd/>
                </a:ln>
                <a:effectLst/>
              </p:spPr>
              <p:txBody>
                <a:bodyPr/>
                <a:lstStyle/>
                <a:p>
                  <a:endParaRPr lang="en-US"/>
                </a:p>
              </p:txBody>
            </p:sp>
            <p:sp>
              <p:nvSpPr>
                <p:cNvPr id="312399" name="Line 79"/>
                <p:cNvSpPr>
                  <a:spLocks noChangeShapeType="1"/>
                </p:cNvSpPr>
                <p:nvPr/>
              </p:nvSpPr>
              <p:spPr bwMode="auto">
                <a:xfrm>
                  <a:off x="3936" y="1989"/>
                  <a:ext cx="0" cy="96"/>
                </a:xfrm>
                <a:prstGeom prst="line">
                  <a:avLst/>
                </a:prstGeom>
                <a:noFill/>
                <a:ln w="19050">
                  <a:solidFill>
                    <a:schemeClr val="tx1"/>
                  </a:solidFill>
                  <a:round/>
                  <a:headEnd/>
                  <a:tailEnd/>
                </a:ln>
                <a:effectLst/>
              </p:spPr>
              <p:txBody>
                <a:bodyPr/>
                <a:lstStyle/>
                <a:p>
                  <a:endParaRPr lang="en-US"/>
                </a:p>
              </p:txBody>
            </p:sp>
            <p:sp>
              <p:nvSpPr>
                <p:cNvPr id="312400" name="Line 80"/>
                <p:cNvSpPr>
                  <a:spLocks noChangeShapeType="1"/>
                </p:cNvSpPr>
                <p:nvPr/>
              </p:nvSpPr>
              <p:spPr bwMode="auto">
                <a:xfrm>
                  <a:off x="3984" y="1602"/>
                  <a:ext cx="0" cy="96"/>
                </a:xfrm>
                <a:prstGeom prst="line">
                  <a:avLst/>
                </a:prstGeom>
                <a:noFill/>
                <a:ln w="19050">
                  <a:solidFill>
                    <a:schemeClr val="tx1"/>
                  </a:solidFill>
                  <a:round/>
                  <a:headEnd/>
                  <a:tailEnd/>
                </a:ln>
                <a:effectLst/>
              </p:spPr>
              <p:txBody>
                <a:bodyPr/>
                <a:lstStyle/>
                <a:p>
                  <a:endParaRPr lang="en-US"/>
                </a:p>
              </p:txBody>
            </p:sp>
            <p:sp>
              <p:nvSpPr>
                <p:cNvPr id="312401" name="Line 81"/>
                <p:cNvSpPr>
                  <a:spLocks noChangeShapeType="1"/>
                </p:cNvSpPr>
                <p:nvPr/>
              </p:nvSpPr>
              <p:spPr bwMode="auto">
                <a:xfrm>
                  <a:off x="3984" y="1989"/>
                  <a:ext cx="0" cy="96"/>
                </a:xfrm>
                <a:prstGeom prst="line">
                  <a:avLst/>
                </a:prstGeom>
                <a:noFill/>
                <a:ln w="19050">
                  <a:solidFill>
                    <a:schemeClr val="tx1"/>
                  </a:solidFill>
                  <a:round/>
                  <a:headEnd/>
                  <a:tailEnd/>
                </a:ln>
                <a:effectLst/>
              </p:spPr>
              <p:txBody>
                <a:bodyPr/>
                <a:lstStyle/>
                <a:p>
                  <a:endParaRPr lang="en-US"/>
                </a:p>
              </p:txBody>
            </p:sp>
            <p:sp>
              <p:nvSpPr>
                <p:cNvPr id="312402" name="Line 82"/>
                <p:cNvSpPr>
                  <a:spLocks noChangeShapeType="1"/>
                </p:cNvSpPr>
                <p:nvPr/>
              </p:nvSpPr>
              <p:spPr bwMode="auto">
                <a:xfrm>
                  <a:off x="4032" y="1602"/>
                  <a:ext cx="0" cy="96"/>
                </a:xfrm>
                <a:prstGeom prst="line">
                  <a:avLst/>
                </a:prstGeom>
                <a:noFill/>
                <a:ln w="19050">
                  <a:solidFill>
                    <a:schemeClr val="tx1"/>
                  </a:solidFill>
                  <a:round/>
                  <a:headEnd/>
                  <a:tailEnd/>
                </a:ln>
                <a:effectLst/>
              </p:spPr>
              <p:txBody>
                <a:bodyPr/>
                <a:lstStyle/>
                <a:p>
                  <a:endParaRPr lang="en-US"/>
                </a:p>
              </p:txBody>
            </p:sp>
            <p:sp>
              <p:nvSpPr>
                <p:cNvPr id="312403" name="Line 83"/>
                <p:cNvSpPr>
                  <a:spLocks noChangeShapeType="1"/>
                </p:cNvSpPr>
                <p:nvPr/>
              </p:nvSpPr>
              <p:spPr bwMode="auto">
                <a:xfrm>
                  <a:off x="4032" y="1989"/>
                  <a:ext cx="0" cy="96"/>
                </a:xfrm>
                <a:prstGeom prst="line">
                  <a:avLst/>
                </a:prstGeom>
                <a:noFill/>
                <a:ln w="19050">
                  <a:solidFill>
                    <a:schemeClr val="tx1"/>
                  </a:solidFill>
                  <a:round/>
                  <a:headEnd/>
                  <a:tailEnd/>
                </a:ln>
                <a:effectLst/>
              </p:spPr>
              <p:txBody>
                <a:bodyPr/>
                <a:lstStyle/>
                <a:p>
                  <a:endParaRPr lang="en-US"/>
                </a:p>
              </p:txBody>
            </p:sp>
            <p:sp>
              <p:nvSpPr>
                <p:cNvPr id="312404" name="Line 84"/>
                <p:cNvSpPr>
                  <a:spLocks noChangeShapeType="1"/>
                </p:cNvSpPr>
                <p:nvPr/>
              </p:nvSpPr>
              <p:spPr bwMode="auto">
                <a:xfrm>
                  <a:off x="4080" y="1602"/>
                  <a:ext cx="0" cy="96"/>
                </a:xfrm>
                <a:prstGeom prst="line">
                  <a:avLst/>
                </a:prstGeom>
                <a:noFill/>
                <a:ln w="19050">
                  <a:solidFill>
                    <a:schemeClr val="tx1"/>
                  </a:solidFill>
                  <a:round/>
                  <a:headEnd/>
                  <a:tailEnd/>
                </a:ln>
                <a:effectLst/>
              </p:spPr>
              <p:txBody>
                <a:bodyPr/>
                <a:lstStyle/>
                <a:p>
                  <a:endParaRPr lang="en-US"/>
                </a:p>
              </p:txBody>
            </p:sp>
            <p:sp>
              <p:nvSpPr>
                <p:cNvPr id="312405" name="Line 85"/>
                <p:cNvSpPr>
                  <a:spLocks noChangeShapeType="1"/>
                </p:cNvSpPr>
                <p:nvPr/>
              </p:nvSpPr>
              <p:spPr bwMode="auto">
                <a:xfrm>
                  <a:off x="4080" y="1989"/>
                  <a:ext cx="0" cy="96"/>
                </a:xfrm>
                <a:prstGeom prst="line">
                  <a:avLst/>
                </a:prstGeom>
                <a:noFill/>
                <a:ln w="19050">
                  <a:solidFill>
                    <a:schemeClr val="tx1"/>
                  </a:solidFill>
                  <a:round/>
                  <a:headEnd/>
                  <a:tailEnd/>
                </a:ln>
                <a:effectLst/>
              </p:spPr>
              <p:txBody>
                <a:bodyPr/>
                <a:lstStyle/>
                <a:p>
                  <a:endParaRPr lang="en-US"/>
                </a:p>
              </p:txBody>
            </p:sp>
            <p:sp>
              <p:nvSpPr>
                <p:cNvPr id="312406" name="Line 86"/>
                <p:cNvSpPr>
                  <a:spLocks noChangeShapeType="1"/>
                </p:cNvSpPr>
                <p:nvPr/>
              </p:nvSpPr>
              <p:spPr bwMode="auto">
                <a:xfrm>
                  <a:off x="4128" y="1602"/>
                  <a:ext cx="0" cy="96"/>
                </a:xfrm>
                <a:prstGeom prst="line">
                  <a:avLst/>
                </a:prstGeom>
                <a:noFill/>
                <a:ln w="19050">
                  <a:solidFill>
                    <a:schemeClr val="tx1"/>
                  </a:solidFill>
                  <a:round/>
                  <a:headEnd/>
                  <a:tailEnd/>
                </a:ln>
                <a:effectLst/>
              </p:spPr>
              <p:txBody>
                <a:bodyPr/>
                <a:lstStyle/>
                <a:p>
                  <a:endParaRPr lang="en-US"/>
                </a:p>
              </p:txBody>
            </p:sp>
            <p:sp>
              <p:nvSpPr>
                <p:cNvPr id="312407" name="Line 87"/>
                <p:cNvSpPr>
                  <a:spLocks noChangeShapeType="1"/>
                </p:cNvSpPr>
                <p:nvPr/>
              </p:nvSpPr>
              <p:spPr bwMode="auto">
                <a:xfrm>
                  <a:off x="4128" y="1989"/>
                  <a:ext cx="0" cy="96"/>
                </a:xfrm>
                <a:prstGeom prst="line">
                  <a:avLst/>
                </a:prstGeom>
                <a:noFill/>
                <a:ln w="19050">
                  <a:solidFill>
                    <a:schemeClr val="tx1"/>
                  </a:solidFill>
                  <a:round/>
                  <a:headEnd/>
                  <a:tailEnd/>
                </a:ln>
                <a:effectLst/>
              </p:spPr>
              <p:txBody>
                <a:bodyPr/>
                <a:lstStyle/>
                <a:p>
                  <a:endParaRPr lang="en-US"/>
                </a:p>
              </p:txBody>
            </p:sp>
            <p:sp>
              <p:nvSpPr>
                <p:cNvPr id="312408" name="Line 88"/>
                <p:cNvSpPr>
                  <a:spLocks noChangeShapeType="1"/>
                </p:cNvSpPr>
                <p:nvPr/>
              </p:nvSpPr>
              <p:spPr bwMode="auto">
                <a:xfrm>
                  <a:off x="4176" y="1602"/>
                  <a:ext cx="0" cy="96"/>
                </a:xfrm>
                <a:prstGeom prst="line">
                  <a:avLst/>
                </a:prstGeom>
                <a:noFill/>
                <a:ln w="19050">
                  <a:solidFill>
                    <a:schemeClr val="tx1"/>
                  </a:solidFill>
                  <a:round/>
                  <a:headEnd/>
                  <a:tailEnd/>
                </a:ln>
                <a:effectLst/>
              </p:spPr>
              <p:txBody>
                <a:bodyPr/>
                <a:lstStyle/>
                <a:p>
                  <a:endParaRPr lang="en-US"/>
                </a:p>
              </p:txBody>
            </p:sp>
            <p:sp>
              <p:nvSpPr>
                <p:cNvPr id="312409" name="Line 89"/>
                <p:cNvSpPr>
                  <a:spLocks noChangeShapeType="1"/>
                </p:cNvSpPr>
                <p:nvPr/>
              </p:nvSpPr>
              <p:spPr bwMode="auto">
                <a:xfrm>
                  <a:off x="4176" y="1989"/>
                  <a:ext cx="0" cy="96"/>
                </a:xfrm>
                <a:prstGeom prst="line">
                  <a:avLst/>
                </a:prstGeom>
                <a:noFill/>
                <a:ln w="19050">
                  <a:solidFill>
                    <a:schemeClr val="tx1"/>
                  </a:solidFill>
                  <a:round/>
                  <a:headEnd/>
                  <a:tailEnd/>
                </a:ln>
                <a:effectLst/>
              </p:spPr>
              <p:txBody>
                <a:bodyPr/>
                <a:lstStyle/>
                <a:p>
                  <a:endParaRPr lang="en-US"/>
                </a:p>
              </p:txBody>
            </p:sp>
          </p:grpSp>
          <p:sp>
            <p:nvSpPr>
              <p:cNvPr id="312410" name="Line 90"/>
              <p:cNvSpPr>
                <a:spLocks noChangeShapeType="1"/>
              </p:cNvSpPr>
              <p:nvPr/>
            </p:nvSpPr>
            <p:spPr bwMode="auto">
              <a:xfrm>
                <a:off x="5207" y="3035"/>
                <a:ext cx="0" cy="306"/>
              </a:xfrm>
              <a:prstGeom prst="line">
                <a:avLst/>
              </a:prstGeom>
              <a:noFill/>
              <a:ln w="19050">
                <a:solidFill>
                  <a:schemeClr val="tx1"/>
                </a:solidFill>
                <a:round/>
                <a:headEnd/>
                <a:tailEnd/>
              </a:ln>
              <a:effectLst/>
            </p:spPr>
            <p:txBody>
              <a:bodyPr/>
              <a:lstStyle/>
              <a:p>
                <a:endParaRPr lang="en-US"/>
              </a:p>
            </p:txBody>
          </p:sp>
          <p:sp>
            <p:nvSpPr>
              <p:cNvPr id="312411" name="Rectangle 91"/>
              <p:cNvSpPr>
                <a:spLocks noChangeArrowheads="1"/>
              </p:cNvSpPr>
              <p:nvPr/>
            </p:nvSpPr>
            <p:spPr bwMode="auto">
              <a:xfrm>
                <a:off x="4709" y="3090"/>
                <a:ext cx="25" cy="78"/>
              </a:xfrm>
              <a:prstGeom prst="rect">
                <a:avLst/>
              </a:prstGeom>
              <a:noFill/>
              <a:ln w="9525">
                <a:solidFill>
                  <a:schemeClr val="tx1"/>
                </a:solidFill>
                <a:miter lim="800000"/>
                <a:headEnd/>
                <a:tailEnd/>
              </a:ln>
              <a:effectLst/>
            </p:spPr>
            <p:txBody>
              <a:bodyPr wrap="none" anchor="ctr"/>
              <a:lstStyle/>
              <a:p>
                <a:endParaRPr lang="en-US"/>
              </a:p>
            </p:txBody>
          </p:sp>
          <p:grpSp>
            <p:nvGrpSpPr>
              <p:cNvPr id="9" name="Group 92"/>
              <p:cNvGrpSpPr>
                <a:grpSpLocks/>
              </p:cNvGrpSpPr>
              <p:nvPr/>
            </p:nvGrpSpPr>
            <p:grpSpPr bwMode="auto">
              <a:xfrm>
                <a:off x="4737" y="3156"/>
                <a:ext cx="444" cy="78"/>
                <a:chOff x="3744" y="1998"/>
                <a:chExt cx="1296" cy="234"/>
              </a:xfrm>
            </p:grpSpPr>
            <p:sp>
              <p:nvSpPr>
                <p:cNvPr id="312413" name="Freeform 93"/>
                <p:cNvSpPr>
                  <a:spLocks/>
                </p:cNvSpPr>
                <p:nvPr/>
              </p:nvSpPr>
              <p:spPr bwMode="auto">
                <a:xfrm rot="-90213">
                  <a:off x="3744" y="2001"/>
                  <a:ext cx="1296" cy="224"/>
                </a:xfrm>
                <a:custGeom>
                  <a:avLst/>
                  <a:gdLst/>
                  <a:ahLst/>
                  <a:cxnLst>
                    <a:cxn ang="0">
                      <a:pos x="0" y="192"/>
                    </a:cxn>
                    <a:cxn ang="0">
                      <a:pos x="1248" y="192"/>
                    </a:cxn>
                    <a:cxn ang="0">
                      <a:pos x="288" y="0"/>
                    </a:cxn>
                  </a:cxnLst>
                  <a:rect l="0" t="0" r="r" b="b"/>
                  <a:pathLst>
                    <a:path w="1296" h="224">
                      <a:moveTo>
                        <a:pt x="0" y="192"/>
                      </a:moveTo>
                      <a:cubicBezTo>
                        <a:pt x="600" y="208"/>
                        <a:pt x="1200" y="224"/>
                        <a:pt x="1248" y="192"/>
                      </a:cubicBezTo>
                      <a:cubicBezTo>
                        <a:pt x="1296" y="160"/>
                        <a:pt x="496" y="48"/>
                        <a:pt x="288" y="0"/>
                      </a:cubicBezTo>
                    </a:path>
                  </a:pathLst>
                </a:custGeom>
                <a:noFill/>
                <a:ln w="19050">
                  <a:solidFill>
                    <a:schemeClr val="tx1"/>
                  </a:solidFill>
                  <a:round/>
                  <a:headEnd type="none" w="med" len="med"/>
                  <a:tailEnd type="triangle" w="sm" len="sm"/>
                </a:ln>
                <a:effectLst/>
              </p:spPr>
              <p:txBody>
                <a:bodyPr/>
                <a:lstStyle/>
                <a:p>
                  <a:endParaRPr lang="en-US"/>
                </a:p>
              </p:txBody>
            </p:sp>
            <p:sp>
              <p:nvSpPr>
                <p:cNvPr id="312414" name="AutoShape 94"/>
                <p:cNvSpPr>
                  <a:spLocks noChangeArrowheads="1"/>
                </p:cNvSpPr>
                <p:nvPr/>
              </p:nvSpPr>
              <p:spPr bwMode="auto">
                <a:xfrm>
                  <a:off x="4110" y="1998"/>
                  <a:ext cx="48" cy="48"/>
                </a:xfrm>
                <a:prstGeom prst="triangle">
                  <a:avLst>
                    <a:gd name="adj" fmla="val 50000"/>
                  </a:avLst>
                </a:prstGeom>
                <a:solidFill>
                  <a:srgbClr val="FF3300"/>
                </a:solidFill>
                <a:ln w="9525">
                  <a:solidFill>
                    <a:schemeClr val="tx1"/>
                  </a:solidFill>
                  <a:miter lim="800000"/>
                  <a:headEnd/>
                  <a:tailEnd/>
                </a:ln>
                <a:effectLst/>
              </p:spPr>
              <p:txBody>
                <a:bodyPr wrap="none" anchor="ctr"/>
                <a:lstStyle/>
                <a:p>
                  <a:endParaRPr lang="en-US"/>
                </a:p>
              </p:txBody>
            </p:sp>
            <p:sp>
              <p:nvSpPr>
                <p:cNvPr id="312415" name="AutoShape 95"/>
                <p:cNvSpPr>
                  <a:spLocks noChangeArrowheads="1"/>
                </p:cNvSpPr>
                <p:nvPr/>
              </p:nvSpPr>
              <p:spPr bwMode="auto">
                <a:xfrm>
                  <a:off x="4704" y="2178"/>
                  <a:ext cx="48" cy="48"/>
                </a:xfrm>
                <a:prstGeom prst="hexagon">
                  <a:avLst>
                    <a:gd name="adj" fmla="val 25000"/>
                    <a:gd name="vf" fmla="val 115470"/>
                  </a:avLst>
                </a:prstGeom>
                <a:solidFill>
                  <a:srgbClr val="FF3300"/>
                </a:solidFill>
                <a:ln w="9525">
                  <a:solidFill>
                    <a:schemeClr val="tx1"/>
                  </a:solidFill>
                  <a:miter lim="800000"/>
                  <a:headEnd/>
                  <a:tailEnd/>
                </a:ln>
                <a:effectLst/>
              </p:spPr>
              <p:txBody>
                <a:bodyPr wrap="none" anchor="ctr"/>
                <a:lstStyle/>
                <a:p>
                  <a:endParaRPr lang="en-US"/>
                </a:p>
              </p:txBody>
            </p:sp>
            <p:sp>
              <p:nvSpPr>
                <p:cNvPr id="312416" name="AutoShape 96"/>
                <p:cNvSpPr>
                  <a:spLocks noChangeArrowheads="1"/>
                </p:cNvSpPr>
                <p:nvPr/>
              </p:nvSpPr>
              <p:spPr bwMode="auto">
                <a:xfrm>
                  <a:off x="4137" y="2184"/>
                  <a:ext cx="48" cy="48"/>
                </a:xfrm>
                <a:prstGeom prst="octagon">
                  <a:avLst>
                    <a:gd name="adj" fmla="val 29287"/>
                  </a:avLst>
                </a:prstGeom>
                <a:solidFill>
                  <a:srgbClr val="FF3300"/>
                </a:solidFill>
                <a:ln w="9525">
                  <a:solidFill>
                    <a:schemeClr val="tx1"/>
                  </a:solidFill>
                  <a:miter lim="800000"/>
                  <a:headEnd/>
                  <a:tailEnd/>
                </a:ln>
                <a:effectLst/>
              </p:spPr>
              <p:txBody>
                <a:bodyPr wrap="none" anchor="ctr"/>
                <a:lstStyle/>
                <a:p>
                  <a:endParaRPr lang="en-US"/>
                </a:p>
              </p:txBody>
            </p:sp>
            <p:sp>
              <p:nvSpPr>
                <p:cNvPr id="312417" name="AutoShape 97"/>
                <p:cNvSpPr>
                  <a:spLocks noChangeArrowheads="1"/>
                </p:cNvSpPr>
                <p:nvPr/>
              </p:nvSpPr>
              <p:spPr bwMode="auto">
                <a:xfrm>
                  <a:off x="4416" y="2043"/>
                  <a:ext cx="48" cy="48"/>
                </a:xfrm>
                <a:prstGeom prst="pentagon">
                  <a:avLst/>
                </a:prstGeom>
                <a:solidFill>
                  <a:srgbClr val="FF3300"/>
                </a:solidFill>
                <a:ln w="9525">
                  <a:solidFill>
                    <a:schemeClr val="tx1"/>
                  </a:solidFill>
                  <a:miter lim="800000"/>
                  <a:headEnd/>
                  <a:tailEnd/>
                </a:ln>
                <a:effectLst/>
              </p:spPr>
              <p:txBody>
                <a:bodyPr wrap="none" anchor="ctr"/>
                <a:lstStyle/>
                <a:p>
                  <a:endParaRPr lang="en-US"/>
                </a:p>
              </p:txBody>
            </p:sp>
          </p:grpSp>
          <p:sp>
            <p:nvSpPr>
              <p:cNvPr id="312418" name="Line 98"/>
              <p:cNvSpPr>
                <a:spLocks noChangeShapeType="1"/>
              </p:cNvSpPr>
              <p:nvPr/>
            </p:nvSpPr>
            <p:spPr bwMode="auto">
              <a:xfrm>
                <a:off x="4656" y="3360"/>
                <a:ext cx="48" cy="0"/>
              </a:xfrm>
              <a:prstGeom prst="line">
                <a:avLst/>
              </a:prstGeom>
              <a:noFill/>
              <a:ln w="12700">
                <a:solidFill>
                  <a:schemeClr val="tx1"/>
                </a:solidFill>
                <a:round/>
                <a:headEnd/>
                <a:tailEnd/>
              </a:ln>
              <a:effectLst/>
            </p:spPr>
            <p:txBody>
              <a:bodyPr/>
              <a:lstStyle/>
              <a:p>
                <a:endParaRPr lang="en-US"/>
              </a:p>
            </p:txBody>
          </p:sp>
        </p:grpSp>
        <p:sp>
          <p:nvSpPr>
            <p:cNvPr id="312419" name="Text Box 99"/>
            <p:cNvSpPr txBox="1">
              <a:spLocks noChangeArrowheads="1"/>
            </p:cNvSpPr>
            <p:nvPr/>
          </p:nvSpPr>
          <p:spPr bwMode="auto">
            <a:xfrm>
              <a:off x="1354" y="714"/>
              <a:ext cx="2812" cy="231"/>
            </a:xfrm>
            <a:prstGeom prst="rect">
              <a:avLst/>
            </a:prstGeom>
            <a:noFill/>
            <a:ln w="9525">
              <a:noFill/>
              <a:miter lim="800000"/>
              <a:headEnd/>
              <a:tailEnd/>
            </a:ln>
            <a:effectLst/>
          </p:spPr>
          <p:txBody>
            <a:bodyPr wrap="none">
              <a:spAutoFit/>
            </a:bodyPr>
            <a:lstStyle/>
            <a:p>
              <a:pPr algn="l"/>
              <a:r>
                <a:rPr lang="en-US" sz="1800" b="0">
                  <a:solidFill>
                    <a:schemeClr val="tx1"/>
                  </a:solidFill>
                </a:rPr>
                <a:t>HPLC	          ESI                             TOF</a:t>
              </a:r>
            </a:p>
          </p:txBody>
        </p:sp>
        <p:sp>
          <p:nvSpPr>
            <p:cNvPr id="312420" name="Line 100"/>
            <p:cNvSpPr>
              <a:spLocks noChangeShapeType="1"/>
            </p:cNvSpPr>
            <p:nvPr/>
          </p:nvSpPr>
          <p:spPr bwMode="auto">
            <a:xfrm>
              <a:off x="2655" y="1705"/>
              <a:ext cx="0" cy="120"/>
            </a:xfrm>
            <a:prstGeom prst="line">
              <a:avLst/>
            </a:prstGeom>
            <a:noFill/>
            <a:ln w="15875">
              <a:solidFill>
                <a:schemeClr val="tx1"/>
              </a:solidFill>
              <a:round/>
              <a:headEnd/>
              <a:tailEnd/>
            </a:ln>
          </p:spPr>
          <p:txBody>
            <a:bodyPr/>
            <a:lstStyle/>
            <a:p>
              <a:endParaRPr lang="en-US"/>
            </a:p>
          </p:txBody>
        </p:sp>
        <p:sp>
          <p:nvSpPr>
            <p:cNvPr id="312421" name="Line 101"/>
            <p:cNvSpPr>
              <a:spLocks noChangeShapeType="1"/>
            </p:cNvSpPr>
            <p:nvPr/>
          </p:nvSpPr>
          <p:spPr bwMode="auto">
            <a:xfrm>
              <a:off x="2633" y="1165"/>
              <a:ext cx="0" cy="120"/>
            </a:xfrm>
            <a:prstGeom prst="line">
              <a:avLst/>
            </a:prstGeom>
            <a:noFill/>
            <a:ln w="15875">
              <a:solidFill>
                <a:schemeClr val="tx1"/>
              </a:solidFill>
              <a:round/>
              <a:headEnd/>
              <a:tailEnd/>
            </a:ln>
          </p:spPr>
          <p:txBody>
            <a:bodyPr/>
            <a:lstStyle/>
            <a:p>
              <a:endParaRPr lang="en-US"/>
            </a:p>
          </p:txBody>
        </p:sp>
        <p:sp>
          <p:nvSpPr>
            <p:cNvPr id="312422" name="Line 102"/>
            <p:cNvSpPr>
              <a:spLocks noChangeShapeType="1"/>
            </p:cNvSpPr>
            <p:nvPr/>
          </p:nvSpPr>
          <p:spPr bwMode="auto">
            <a:xfrm>
              <a:off x="3642" y="1540"/>
              <a:ext cx="0" cy="120"/>
            </a:xfrm>
            <a:prstGeom prst="line">
              <a:avLst/>
            </a:prstGeom>
            <a:noFill/>
            <a:ln w="15875">
              <a:solidFill>
                <a:schemeClr val="tx1"/>
              </a:solidFill>
              <a:round/>
              <a:headEnd/>
              <a:tailEnd/>
            </a:ln>
          </p:spPr>
          <p:txBody>
            <a:bodyPr/>
            <a:lstStyle/>
            <a:p>
              <a:endParaRPr lang="en-US"/>
            </a:p>
          </p:txBody>
        </p:sp>
        <p:sp>
          <p:nvSpPr>
            <p:cNvPr id="312423" name="Line 103"/>
            <p:cNvSpPr>
              <a:spLocks noChangeShapeType="1"/>
            </p:cNvSpPr>
            <p:nvPr/>
          </p:nvSpPr>
          <p:spPr bwMode="auto">
            <a:xfrm>
              <a:off x="3635" y="1195"/>
              <a:ext cx="0" cy="120"/>
            </a:xfrm>
            <a:prstGeom prst="line">
              <a:avLst/>
            </a:prstGeom>
            <a:noFill/>
            <a:ln w="15875">
              <a:solidFill>
                <a:schemeClr val="tx1"/>
              </a:solidFill>
              <a:round/>
              <a:headEnd/>
              <a:tailEnd/>
            </a:ln>
          </p:spPr>
          <p:txBody>
            <a:bodyPr/>
            <a:lstStyle/>
            <a:p>
              <a:endParaRPr lang="en-US"/>
            </a:p>
          </p:txBody>
        </p:sp>
      </p:grpSp>
      <p:sp>
        <p:nvSpPr>
          <p:cNvPr id="312424" name="Rectangle 104"/>
          <p:cNvSpPr>
            <a:spLocks noGrp="1" noChangeArrowheads="1"/>
          </p:cNvSpPr>
          <p:nvPr>
            <p:ph type="title"/>
          </p:nvPr>
        </p:nvSpPr>
        <p:spPr/>
        <p:txBody>
          <a:bodyPr/>
          <a:lstStyle/>
          <a:p>
            <a:r>
              <a:rPr lang="de-DE"/>
              <a:t>HPLC-MS</a:t>
            </a:r>
            <a:endParaRPr lang="en-US"/>
          </a:p>
        </p:txBody>
      </p:sp>
      <p:grpSp>
        <p:nvGrpSpPr>
          <p:cNvPr id="10" name="Group 105"/>
          <p:cNvGrpSpPr>
            <a:grpSpLocks/>
          </p:cNvGrpSpPr>
          <p:nvPr/>
        </p:nvGrpSpPr>
        <p:grpSpPr bwMode="auto">
          <a:xfrm>
            <a:off x="179388" y="1052513"/>
            <a:ext cx="2730500" cy="1085850"/>
            <a:chOff x="3223" y="2519"/>
            <a:chExt cx="2602" cy="684"/>
          </a:xfrm>
        </p:grpSpPr>
        <p:sp>
          <p:nvSpPr>
            <p:cNvPr id="312426" name="Freeform 106"/>
            <p:cNvSpPr>
              <a:spLocks/>
            </p:cNvSpPr>
            <p:nvPr/>
          </p:nvSpPr>
          <p:spPr bwMode="auto">
            <a:xfrm>
              <a:off x="3560" y="2833"/>
              <a:ext cx="272" cy="279"/>
            </a:xfrm>
            <a:custGeom>
              <a:avLst/>
              <a:gdLst/>
              <a:ahLst/>
              <a:cxnLst>
                <a:cxn ang="0">
                  <a:pos x="0" y="279"/>
                </a:cxn>
                <a:cxn ang="0">
                  <a:pos x="136" y="234"/>
                </a:cxn>
                <a:cxn ang="0">
                  <a:pos x="181" y="98"/>
                </a:cxn>
                <a:cxn ang="0">
                  <a:pos x="272" y="7"/>
                </a:cxn>
                <a:cxn ang="0">
                  <a:pos x="318" y="143"/>
                </a:cxn>
                <a:cxn ang="0">
                  <a:pos x="408" y="279"/>
                </a:cxn>
              </a:cxnLst>
              <a:rect l="0" t="0" r="r" b="b"/>
              <a:pathLst>
                <a:path w="408" h="279">
                  <a:moveTo>
                    <a:pt x="0" y="279"/>
                  </a:moveTo>
                  <a:cubicBezTo>
                    <a:pt x="53" y="271"/>
                    <a:pt x="106" y="264"/>
                    <a:pt x="136" y="234"/>
                  </a:cubicBezTo>
                  <a:cubicBezTo>
                    <a:pt x="166" y="204"/>
                    <a:pt x="158" y="136"/>
                    <a:pt x="181" y="98"/>
                  </a:cubicBezTo>
                  <a:cubicBezTo>
                    <a:pt x="204" y="60"/>
                    <a:pt x="249" y="0"/>
                    <a:pt x="272" y="7"/>
                  </a:cubicBezTo>
                  <a:cubicBezTo>
                    <a:pt x="295" y="14"/>
                    <a:pt x="295" y="98"/>
                    <a:pt x="318" y="143"/>
                  </a:cubicBezTo>
                  <a:cubicBezTo>
                    <a:pt x="341" y="188"/>
                    <a:pt x="393" y="256"/>
                    <a:pt x="408" y="279"/>
                  </a:cubicBezTo>
                </a:path>
              </a:pathLst>
            </a:custGeom>
            <a:noFill/>
            <a:ln w="9525" cap="flat" cmpd="sng">
              <a:solidFill>
                <a:srgbClr val="FF0000"/>
              </a:solidFill>
              <a:prstDash val="solid"/>
              <a:round/>
              <a:headEnd/>
              <a:tailEnd/>
            </a:ln>
            <a:effectLst/>
          </p:spPr>
          <p:txBody>
            <a:bodyPr anchor="ctr"/>
            <a:lstStyle/>
            <a:p>
              <a:endParaRPr lang="en-US"/>
            </a:p>
          </p:txBody>
        </p:sp>
        <p:sp>
          <p:nvSpPr>
            <p:cNvPr id="312427" name="Freeform 107"/>
            <p:cNvSpPr>
              <a:spLocks/>
            </p:cNvSpPr>
            <p:nvPr/>
          </p:nvSpPr>
          <p:spPr bwMode="auto">
            <a:xfrm>
              <a:off x="3696" y="2969"/>
              <a:ext cx="499" cy="143"/>
            </a:xfrm>
            <a:custGeom>
              <a:avLst/>
              <a:gdLst/>
              <a:ahLst/>
              <a:cxnLst>
                <a:cxn ang="0">
                  <a:pos x="0" y="279"/>
                </a:cxn>
                <a:cxn ang="0">
                  <a:pos x="136" y="234"/>
                </a:cxn>
                <a:cxn ang="0">
                  <a:pos x="181" y="98"/>
                </a:cxn>
                <a:cxn ang="0">
                  <a:pos x="272" y="7"/>
                </a:cxn>
                <a:cxn ang="0">
                  <a:pos x="318" y="143"/>
                </a:cxn>
                <a:cxn ang="0">
                  <a:pos x="408" y="279"/>
                </a:cxn>
              </a:cxnLst>
              <a:rect l="0" t="0" r="r" b="b"/>
              <a:pathLst>
                <a:path w="408" h="279">
                  <a:moveTo>
                    <a:pt x="0" y="279"/>
                  </a:moveTo>
                  <a:cubicBezTo>
                    <a:pt x="53" y="271"/>
                    <a:pt x="106" y="264"/>
                    <a:pt x="136" y="234"/>
                  </a:cubicBezTo>
                  <a:cubicBezTo>
                    <a:pt x="166" y="204"/>
                    <a:pt x="158" y="136"/>
                    <a:pt x="181" y="98"/>
                  </a:cubicBezTo>
                  <a:cubicBezTo>
                    <a:pt x="204" y="60"/>
                    <a:pt x="249" y="0"/>
                    <a:pt x="272" y="7"/>
                  </a:cubicBezTo>
                  <a:cubicBezTo>
                    <a:pt x="295" y="14"/>
                    <a:pt x="295" y="98"/>
                    <a:pt x="318" y="143"/>
                  </a:cubicBezTo>
                  <a:cubicBezTo>
                    <a:pt x="341" y="188"/>
                    <a:pt x="393" y="256"/>
                    <a:pt x="408" y="279"/>
                  </a:cubicBezTo>
                </a:path>
              </a:pathLst>
            </a:custGeom>
            <a:noFill/>
            <a:ln w="9525" cap="flat" cmpd="sng">
              <a:solidFill>
                <a:srgbClr val="FF0000"/>
              </a:solidFill>
              <a:prstDash val="solid"/>
              <a:round/>
              <a:headEnd/>
              <a:tailEnd/>
            </a:ln>
            <a:effectLst/>
          </p:spPr>
          <p:txBody>
            <a:bodyPr anchor="ctr"/>
            <a:lstStyle/>
            <a:p>
              <a:endParaRPr lang="en-US"/>
            </a:p>
          </p:txBody>
        </p:sp>
        <p:sp>
          <p:nvSpPr>
            <p:cNvPr id="312428" name="Freeform 108"/>
            <p:cNvSpPr>
              <a:spLocks/>
            </p:cNvSpPr>
            <p:nvPr/>
          </p:nvSpPr>
          <p:spPr bwMode="auto">
            <a:xfrm>
              <a:off x="4377" y="2840"/>
              <a:ext cx="272" cy="279"/>
            </a:xfrm>
            <a:custGeom>
              <a:avLst/>
              <a:gdLst/>
              <a:ahLst/>
              <a:cxnLst>
                <a:cxn ang="0">
                  <a:pos x="0" y="279"/>
                </a:cxn>
                <a:cxn ang="0">
                  <a:pos x="136" y="234"/>
                </a:cxn>
                <a:cxn ang="0">
                  <a:pos x="181" y="98"/>
                </a:cxn>
                <a:cxn ang="0">
                  <a:pos x="272" y="7"/>
                </a:cxn>
                <a:cxn ang="0">
                  <a:pos x="318" y="143"/>
                </a:cxn>
                <a:cxn ang="0">
                  <a:pos x="408" y="279"/>
                </a:cxn>
              </a:cxnLst>
              <a:rect l="0" t="0" r="r" b="b"/>
              <a:pathLst>
                <a:path w="408" h="279">
                  <a:moveTo>
                    <a:pt x="0" y="279"/>
                  </a:moveTo>
                  <a:cubicBezTo>
                    <a:pt x="53" y="271"/>
                    <a:pt x="106" y="264"/>
                    <a:pt x="136" y="234"/>
                  </a:cubicBezTo>
                  <a:cubicBezTo>
                    <a:pt x="166" y="204"/>
                    <a:pt x="158" y="136"/>
                    <a:pt x="181" y="98"/>
                  </a:cubicBezTo>
                  <a:cubicBezTo>
                    <a:pt x="204" y="60"/>
                    <a:pt x="249" y="0"/>
                    <a:pt x="272" y="7"/>
                  </a:cubicBezTo>
                  <a:cubicBezTo>
                    <a:pt x="295" y="14"/>
                    <a:pt x="295" y="98"/>
                    <a:pt x="318" y="143"/>
                  </a:cubicBezTo>
                  <a:cubicBezTo>
                    <a:pt x="341" y="188"/>
                    <a:pt x="393" y="256"/>
                    <a:pt x="408" y="279"/>
                  </a:cubicBezTo>
                </a:path>
              </a:pathLst>
            </a:custGeom>
            <a:noFill/>
            <a:ln w="9525" cap="flat" cmpd="sng">
              <a:solidFill>
                <a:srgbClr val="FF0000"/>
              </a:solidFill>
              <a:prstDash val="solid"/>
              <a:round/>
              <a:headEnd/>
              <a:tailEnd/>
            </a:ln>
            <a:effectLst/>
          </p:spPr>
          <p:txBody>
            <a:bodyPr anchor="ctr"/>
            <a:lstStyle/>
            <a:p>
              <a:endParaRPr lang="en-US"/>
            </a:p>
          </p:txBody>
        </p:sp>
        <p:sp>
          <p:nvSpPr>
            <p:cNvPr id="312429" name="Freeform 109"/>
            <p:cNvSpPr>
              <a:spLocks/>
            </p:cNvSpPr>
            <p:nvPr/>
          </p:nvSpPr>
          <p:spPr bwMode="auto">
            <a:xfrm>
              <a:off x="5057" y="2704"/>
              <a:ext cx="272" cy="415"/>
            </a:xfrm>
            <a:custGeom>
              <a:avLst/>
              <a:gdLst/>
              <a:ahLst/>
              <a:cxnLst>
                <a:cxn ang="0">
                  <a:pos x="0" y="279"/>
                </a:cxn>
                <a:cxn ang="0">
                  <a:pos x="136" y="234"/>
                </a:cxn>
                <a:cxn ang="0">
                  <a:pos x="181" y="98"/>
                </a:cxn>
                <a:cxn ang="0">
                  <a:pos x="272" y="7"/>
                </a:cxn>
                <a:cxn ang="0">
                  <a:pos x="318" y="143"/>
                </a:cxn>
                <a:cxn ang="0">
                  <a:pos x="408" y="279"/>
                </a:cxn>
              </a:cxnLst>
              <a:rect l="0" t="0" r="r" b="b"/>
              <a:pathLst>
                <a:path w="408" h="279">
                  <a:moveTo>
                    <a:pt x="0" y="279"/>
                  </a:moveTo>
                  <a:cubicBezTo>
                    <a:pt x="53" y="271"/>
                    <a:pt x="106" y="264"/>
                    <a:pt x="136" y="234"/>
                  </a:cubicBezTo>
                  <a:cubicBezTo>
                    <a:pt x="166" y="204"/>
                    <a:pt x="158" y="136"/>
                    <a:pt x="181" y="98"/>
                  </a:cubicBezTo>
                  <a:cubicBezTo>
                    <a:pt x="204" y="60"/>
                    <a:pt x="249" y="0"/>
                    <a:pt x="272" y="7"/>
                  </a:cubicBezTo>
                  <a:cubicBezTo>
                    <a:pt x="295" y="14"/>
                    <a:pt x="295" y="98"/>
                    <a:pt x="318" y="143"/>
                  </a:cubicBezTo>
                  <a:cubicBezTo>
                    <a:pt x="341" y="188"/>
                    <a:pt x="393" y="256"/>
                    <a:pt x="408" y="279"/>
                  </a:cubicBezTo>
                </a:path>
              </a:pathLst>
            </a:custGeom>
            <a:noFill/>
            <a:ln w="9525" cap="flat" cmpd="sng">
              <a:solidFill>
                <a:srgbClr val="FF0000"/>
              </a:solidFill>
              <a:prstDash val="solid"/>
              <a:round/>
              <a:headEnd/>
              <a:tailEnd/>
            </a:ln>
            <a:effectLst/>
          </p:spPr>
          <p:txBody>
            <a:bodyPr anchor="ctr"/>
            <a:lstStyle/>
            <a:p>
              <a:endParaRPr lang="en-US"/>
            </a:p>
          </p:txBody>
        </p:sp>
        <p:sp>
          <p:nvSpPr>
            <p:cNvPr id="312430" name="Freeform 110"/>
            <p:cNvSpPr>
              <a:spLocks/>
            </p:cNvSpPr>
            <p:nvPr/>
          </p:nvSpPr>
          <p:spPr bwMode="auto">
            <a:xfrm>
              <a:off x="4694" y="2976"/>
              <a:ext cx="318" cy="143"/>
            </a:xfrm>
            <a:custGeom>
              <a:avLst/>
              <a:gdLst/>
              <a:ahLst/>
              <a:cxnLst>
                <a:cxn ang="0">
                  <a:pos x="0" y="279"/>
                </a:cxn>
                <a:cxn ang="0">
                  <a:pos x="136" y="234"/>
                </a:cxn>
                <a:cxn ang="0">
                  <a:pos x="181" y="98"/>
                </a:cxn>
                <a:cxn ang="0">
                  <a:pos x="272" y="7"/>
                </a:cxn>
                <a:cxn ang="0">
                  <a:pos x="318" y="143"/>
                </a:cxn>
                <a:cxn ang="0">
                  <a:pos x="408" y="279"/>
                </a:cxn>
              </a:cxnLst>
              <a:rect l="0" t="0" r="r" b="b"/>
              <a:pathLst>
                <a:path w="408" h="279">
                  <a:moveTo>
                    <a:pt x="0" y="279"/>
                  </a:moveTo>
                  <a:cubicBezTo>
                    <a:pt x="53" y="271"/>
                    <a:pt x="106" y="264"/>
                    <a:pt x="136" y="234"/>
                  </a:cubicBezTo>
                  <a:cubicBezTo>
                    <a:pt x="166" y="204"/>
                    <a:pt x="158" y="136"/>
                    <a:pt x="181" y="98"/>
                  </a:cubicBezTo>
                  <a:cubicBezTo>
                    <a:pt x="204" y="60"/>
                    <a:pt x="249" y="0"/>
                    <a:pt x="272" y="7"/>
                  </a:cubicBezTo>
                  <a:cubicBezTo>
                    <a:pt x="295" y="14"/>
                    <a:pt x="295" y="98"/>
                    <a:pt x="318" y="143"/>
                  </a:cubicBezTo>
                  <a:cubicBezTo>
                    <a:pt x="341" y="188"/>
                    <a:pt x="393" y="256"/>
                    <a:pt x="408" y="279"/>
                  </a:cubicBezTo>
                </a:path>
              </a:pathLst>
            </a:custGeom>
            <a:noFill/>
            <a:ln w="9525" cap="flat" cmpd="sng">
              <a:solidFill>
                <a:srgbClr val="FF0000"/>
              </a:solidFill>
              <a:prstDash val="solid"/>
              <a:round/>
              <a:headEnd/>
              <a:tailEnd/>
            </a:ln>
            <a:effectLst/>
          </p:spPr>
          <p:txBody>
            <a:bodyPr anchor="ctr"/>
            <a:lstStyle/>
            <a:p>
              <a:endParaRPr lang="en-US"/>
            </a:p>
          </p:txBody>
        </p:sp>
        <p:sp>
          <p:nvSpPr>
            <p:cNvPr id="312431" name="Line 111"/>
            <p:cNvSpPr>
              <a:spLocks noChangeShapeType="1"/>
            </p:cNvSpPr>
            <p:nvPr/>
          </p:nvSpPr>
          <p:spPr bwMode="auto">
            <a:xfrm>
              <a:off x="3424" y="3112"/>
              <a:ext cx="2313" cy="0"/>
            </a:xfrm>
            <a:prstGeom prst="line">
              <a:avLst/>
            </a:prstGeom>
            <a:noFill/>
            <a:ln w="38100">
              <a:solidFill>
                <a:schemeClr val="tx1"/>
              </a:solidFill>
              <a:round/>
              <a:headEnd/>
              <a:tailEnd type="triangle" w="med" len="med"/>
            </a:ln>
            <a:effectLst/>
          </p:spPr>
          <p:txBody>
            <a:bodyPr anchor="ctr"/>
            <a:lstStyle/>
            <a:p>
              <a:endParaRPr lang="en-US"/>
            </a:p>
          </p:txBody>
        </p:sp>
        <p:sp>
          <p:nvSpPr>
            <p:cNvPr id="312432" name="Line 112"/>
            <p:cNvSpPr>
              <a:spLocks noChangeShapeType="1"/>
            </p:cNvSpPr>
            <p:nvPr/>
          </p:nvSpPr>
          <p:spPr bwMode="auto">
            <a:xfrm flipV="1">
              <a:off x="3470" y="2659"/>
              <a:ext cx="0" cy="544"/>
            </a:xfrm>
            <a:prstGeom prst="line">
              <a:avLst/>
            </a:prstGeom>
            <a:noFill/>
            <a:ln w="38100">
              <a:solidFill>
                <a:schemeClr val="tx1"/>
              </a:solidFill>
              <a:round/>
              <a:headEnd/>
              <a:tailEnd type="triangle" w="med" len="med"/>
            </a:ln>
            <a:effectLst/>
          </p:spPr>
          <p:txBody>
            <a:bodyPr anchor="ctr"/>
            <a:lstStyle/>
            <a:p>
              <a:endParaRPr lang="en-US"/>
            </a:p>
          </p:txBody>
        </p:sp>
        <p:sp>
          <p:nvSpPr>
            <p:cNvPr id="312433" name="Text Box 113"/>
            <p:cNvSpPr txBox="1">
              <a:spLocks noChangeArrowheads="1"/>
            </p:cNvSpPr>
            <p:nvPr/>
          </p:nvSpPr>
          <p:spPr bwMode="auto">
            <a:xfrm>
              <a:off x="5395" y="2881"/>
              <a:ext cx="430" cy="231"/>
            </a:xfrm>
            <a:prstGeom prst="rect">
              <a:avLst/>
            </a:prstGeom>
            <a:noFill/>
            <a:ln w="9525" algn="ctr">
              <a:noFill/>
              <a:miter lim="800000"/>
              <a:headEnd/>
              <a:tailEnd/>
            </a:ln>
            <a:effectLst/>
          </p:spPr>
          <p:txBody>
            <a:bodyPr wrap="none">
              <a:spAutoFit/>
            </a:bodyPr>
            <a:lstStyle/>
            <a:p>
              <a:pPr algn="ctr"/>
              <a:r>
                <a:rPr lang="en-US" sz="1800" b="0"/>
                <a:t>RT</a:t>
              </a:r>
            </a:p>
          </p:txBody>
        </p:sp>
        <p:sp>
          <p:nvSpPr>
            <p:cNvPr id="312434" name="Text Box 114"/>
            <p:cNvSpPr txBox="1">
              <a:spLocks noChangeArrowheads="1"/>
            </p:cNvSpPr>
            <p:nvPr/>
          </p:nvSpPr>
          <p:spPr bwMode="auto">
            <a:xfrm>
              <a:off x="3223" y="2519"/>
              <a:ext cx="236" cy="231"/>
            </a:xfrm>
            <a:prstGeom prst="rect">
              <a:avLst/>
            </a:prstGeom>
            <a:noFill/>
            <a:ln w="9525" algn="ctr">
              <a:noFill/>
              <a:miter lim="800000"/>
              <a:headEnd/>
              <a:tailEnd/>
            </a:ln>
            <a:effectLst/>
          </p:spPr>
          <p:txBody>
            <a:bodyPr wrap="none">
              <a:spAutoFit/>
            </a:bodyPr>
            <a:lstStyle/>
            <a:p>
              <a:pPr algn="ctr"/>
              <a:r>
                <a:rPr lang="en-US" sz="1800" b="0"/>
                <a:t>I</a:t>
              </a:r>
            </a:p>
          </p:txBody>
        </p:sp>
      </p:grpSp>
      <p:graphicFrame>
        <p:nvGraphicFramePr>
          <p:cNvPr id="312435" name="Object 115"/>
          <p:cNvGraphicFramePr>
            <a:graphicFrameLocks noChangeAspect="1"/>
          </p:cNvGraphicFramePr>
          <p:nvPr/>
        </p:nvGraphicFramePr>
        <p:xfrm>
          <a:off x="395288" y="2133600"/>
          <a:ext cx="2305050" cy="338138"/>
        </p:xfrm>
        <a:graphic>
          <a:graphicData uri="http://schemas.openxmlformats.org/presentationml/2006/ole">
            <mc:AlternateContent xmlns:mc="http://schemas.openxmlformats.org/markup-compatibility/2006">
              <mc:Choice xmlns:v="urn:schemas-microsoft-com:vml" Requires="v">
                <p:oleObj spid="_x0000_s1158" name="Image" r:id="rId4" imgW="3809524" imgH="545839" progId="">
                  <p:embed/>
                </p:oleObj>
              </mc:Choice>
              <mc:Fallback>
                <p:oleObj name="Image" r:id="rId4" imgW="3809524" imgH="5458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2133600"/>
                        <a:ext cx="23050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11" name="Group 116"/>
          <p:cNvGrpSpPr>
            <a:grpSpLocks/>
          </p:cNvGrpSpPr>
          <p:nvPr/>
        </p:nvGrpSpPr>
        <p:grpSpPr bwMode="auto">
          <a:xfrm>
            <a:off x="6796091" y="1023938"/>
            <a:ext cx="1849438" cy="2103437"/>
            <a:chOff x="4281" y="645"/>
            <a:chExt cx="1165" cy="1325"/>
          </a:xfrm>
        </p:grpSpPr>
        <p:grpSp>
          <p:nvGrpSpPr>
            <p:cNvPr id="12" name="Group 117"/>
            <p:cNvGrpSpPr>
              <a:grpSpLocks/>
            </p:cNvGrpSpPr>
            <p:nvPr/>
          </p:nvGrpSpPr>
          <p:grpSpPr bwMode="auto">
            <a:xfrm>
              <a:off x="4480" y="1010"/>
              <a:ext cx="864" cy="960"/>
              <a:chOff x="732" y="1831"/>
              <a:chExt cx="4761" cy="1948"/>
            </a:xfrm>
          </p:grpSpPr>
          <p:sp>
            <p:nvSpPr>
              <p:cNvPr id="312438" name="Line 118"/>
              <p:cNvSpPr>
                <a:spLocks noChangeShapeType="1"/>
              </p:cNvSpPr>
              <p:nvPr/>
            </p:nvSpPr>
            <p:spPr bwMode="auto">
              <a:xfrm flipV="1">
                <a:off x="92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39" name="Line 119"/>
              <p:cNvSpPr>
                <a:spLocks noChangeShapeType="1"/>
              </p:cNvSpPr>
              <p:nvPr/>
            </p:nvSpPr>
            <p:spPr bwMode="auto">
              <a:xfrm flipV="1">
                <a:off x="94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40" name="Line 120"/>
              <p:cNvSpPr>
                <a:spLocks noChangeShapeType="1"/>
              </p:cNvSpPr>
              <p:nvPr/>
            </p:nvSpPr>
            <p:spPr bwMode="auto">
              <a:xfrm flipV="1">
                <a:off x="96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41" name="Line 121"/>
              <p:cNvSpPr>
                <a:spLocks noChangeShapeType="1"/>
              </p:cNvSpPr>
              <p:nvPr/>
            </p:nvSpPr>
            <p:spPr bwMode="auto">
              <a:xfrm flipV="1">
                <a:off x="97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42" name="Line 122"/>
              <p:cNvSpPr>
                <a:spLocks noChangeShapeType="1"/>
              </p:cNvSpPr>
              <p:nvPr/>
            </p:nvSpPr>
            <p:spPr bwMode="auto">
              <a:xfrm flipV="1">
                <a:off x="103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43" name="Line 123"/>
              <p:cNvSpPr>
                <a:spLocks noChangeShapeType="1"/>
              </p:cNvSpPr>
              <p:nvPr/>
            </p:nvSpPr>
            <p:spPr bwMode="auto">
              <a:xfrm flipV="1">
                <a:off x="1044"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44" name="Line 124"/>
              <p:cNvSpPr>
                <a:spLocks noChangeShapeType="1"/>
              </p:cNvSpPr>
              <p:nvPr/>
            </p:nvSpPr>
            <p:spPr bwMode="auto">
              <a:xfrm flipV="1">
                <a:off x="105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45" name="Line 125"/>
              <p:cNvSpPr>
                <a:spLocks noChangeShapeType="1"/>
              </p:cNvSpPr>
              <p:nvPr/>
            </p:nvSpPr>
            <p:spPr bwMode="auto">
              <a:xfrm flipV="1">
                <a:off x="105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46" name="Line 126"/>
              <p:cNvSpPr>
                <a:spLocks noChangeShapeType="1"/>
              </p:cNvSpPr>
              <p:nvPr/>
            </p:nvSpPr>
            <p:spPr bwMode="auto">
              <a:xfrm flipV="1">
                <a:off x="106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47" name="Line 127"/>
              <p:cNvSpPr>
                <a:spLocks noChangeShapeType="1"/>
              </p:cNvSpPr>
              <p:nvPr/>
            </p:nvSpPr>
            <p:spPr bwMode="auto">
              <a:xfrm flipV="1">
                <a:off x="107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48" name="Line 128"/>
              <p:cNvSpPr>
                <a:spLocks noChangeShapeType="1"/>
              </p:cNvSpPr>
              <p:nvPr/>
            </p:nvSpPr>
            <p:spPr bwMode="auto">
              <a:xfrm flipV="1">
                <a:off x="109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49" name="Line 129"/>
              <p:cNvSpPr>
                <a:spLocks noChangeShapeType="1"/>
              </p:cNvSpPr>
              <p:nvPr/>
            </p:nvSpPr>
            <p:spPr bwMode="auto">
              <a:xfrm flipV="1">
                <a:off x="110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50" name="Line 130"/>
              <p:cNvSpPr>
                <a:spLocks noChangeShapeType="1"/>
              </p:cNvSpPr>
              <p:nvPr/>
            </p:nvSpPr>
            <p:spPr bwMode="auto">
              <a:xfrm flipV="1">
                <a:off x="1108"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51" name="Line 131"/>
              <p:cNvSpPr>
                <a:spLocks noChangeShapeType="1"/>
              </p:cNvSpPr>
              <p:nvPr/>
            </p:nvSpPr>
            <p:spPr bwMode="auto">
              <a:xfrm flipV="1">
                <a:off x="111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52" name="Line 132"/>
              <p:cNvSpPr>
                <a:spLocks noChangeShapeType="1"/>
              </p:cNvSpPr>
              <p:nvPr/>
            </p:nvSpPr>
            <p:spPr bwMode="auto">
              <a:xfrm flipV="1">
                <a:off x="112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53" name="Line 133"/>
              <p:cNvSpPr>
                <a:spLocks noChangeShapeType="1"/>
              </p:cNvSpPr>
              <p:nvPr/>
            </p:nvSpPr>
            <p:spPr bwMode="auto">
              <a:xfrm flipV="1">
                <a:off x="112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54" name="Line 134"/>
              <p:cNvSpPr>
                <a:spLocks noChangeShapeType="1"/>
              </p:cNvSpPr>
              <p:nvPr/>
            </p:nvSpPr>
            <p:spPr bwMode="auto">
              <a:xfrm flipV="1">
                <a:off x="1137" y="3694"/>
                <a:ext cx="0" cy="19"/>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55" name="Line 135"/>
              <p:cNvSpPr>
                <a:spLocks noChangeShapeType="1"/>
              </p:cNvSpPr>
              <p:nvPr/>
            </p:nvSpPr>
            <p:spPr bwMode="auto">
              <a:xfrm flipV="1">
                <a:off x="114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56" name="Line 136"/>
              <p:cNvSpPr>
                <a:spLocks noChangeShapeType="1"/>
              </p:cNvSpPr>
              <p:nvPr/>
            </p:nvSpPr>
            <p:spPr bwMode="auto">
              <a:xfrm flipV="1">
                <a:off x="115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57" name="Line 137"/>
              <p:cNvSpPr>
                <a:spLocks noChangeShapeType="1"/>
              </p:cNvSpPr>
              <p:nvPr/>
            </p:nvSpPr>
            <p:spPr bwMode="auto">
              <a:xfrm flipV="1">
                <a:off x="1158"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58" name="Line 138"/>
              <p:cNvSpPr>
                <a:spLocks noChangeShapeType="1"/>
              </p:cNvSpPr>
              <p:nvPr/>
            </p:nvSpPr>
            <p:spPr bwMode="auto">
              <a:xfrm flipV="1">
                <a:off x="116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59" name="Line 139"/>
              <p:cNvSpPr>
                <a:spLocks noChangeShapeType="1"/>
              </p:cNvSpPr>
              <p:nvPr/>
            </p:nvSpPr>
            <p:spPr bwMode="auto">
              <a:xfrm flipV="1">
                <a:off x="118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60" name="Line 140"/>
              <p:cNvSpPr>
                <a:spLocks noChangeShapeType="1"/>
              </p:cNvSpPr>
              <p:nvPr/>
            </p:nvSpPr>
            <p:spPr bwMode="auto">
              <a:xfrm flipV="1">
                <a:off x="1194"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61" name="Line 141"/>
              <p:cNvSpPr>
                <a:spLocks noChangeShapeType="1"/>
              </p:cNvSpPr>
              <p:nvPr/>
            </p:nvSpPr>
            <p:spPr bwMode="auto">
              <a:xfrm flipV="1">
                <a:off x="1201" y="3675"/>
                <a:ext cx="0" cy="38"/>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62" name="Line 142"/>
              <p:cNvSpPr>
                <a:spLocks noChangeShapeType="1"/>
              </p:cNvSpPr>
              <p:nvPr/>
            </p:nvSpPr>
            <p:spPr bwMode="auto">
              <a:xfrm flipV="1">
                <a:off x="120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63" name="Line 143"/>
              <p:cNvSpPr>
                <a:spLocks noChangeShapeType="1"/>
              </p:cNvSpPr>
              <p:nvPr/>
            </p:nvSpPr>
            <p:spPr bwMode="auto">
              <a:xfrm flipV="1">
                <a:off x="122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64" name="Line 144"/>
              <p:cNvSpPr>
                <a:spLocks noChangeShapeType="1"/>
              </p:cNvSpPr>
              <p:nvPr/>
            </p:nvSpPr>
            <p:spPr bwMode="auto">
              <a:xfrm flipV="1">
                <a:off x="123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65" name="Line 145"/>
              <p:cNvSpPr>
                <a:spLocks noChangeShapeType="1"/>
              </p:cNvSpPr>
              <p:nvPr/>
            </p:nvSpPr>
            <p:spPr bwMode="auto">
              <a:xfrm flipV="1">
                <a:off x="123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66" name="Line 146"/>
              <p:cNvSpPr>
                <a:spLocks noChangeShapeType="1"/>
              </p:cNvSpPr>
              <p:nvPr/>
            </p:nvSpPr>
            <p:spPr bwMode="auto">
              <a:xfrm flipV="1">
                <a:off x="1243"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67" name="Line 147"/>
              <p:cNvSpPr>
                <a:spLocks noChangeShapeType="1"/>
              </p:cNvSpPr>
              <p:nvPr/>
            </p:nvSpPr>
            <p:spPr bwMode="auto">
              <a:xfrm flipV="1">
                <a:off x="126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68" name="Line 148"/>
              <p:cNvSpPr>
                <a:spLocks noChangeShapeType="1"/>
              </p:cNvSpPr>
              <p:nvPr/>
            </p:nvSpPr>
            <p:spPr bwMode="auto">
              <a:xfrm flipV="1">
                <a:off x="1266" y="3496"/>
                <a:ext cx="0" cy="217"/>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469" name="Line 149"/>
              <p:cNvSpPr>
                <a:spLocks noChangeShapeType="1"/>
              </p:cNvSpPr>
              <p:nvPr/>
            </p:nvSpPr>
            <p:spPr bwMode="auto">
              <a:xfrm flipV="1">
                <a:off x="1273" y="3688"/>
                <a:ext cx="0" cy="25"/>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470" name="Line 150"/>
              <p:cNvSpPr>
                <a:spLocks noChangeShapeType="1"/>
              </p:cNvSpPr>
              <p:nvPr/>
            </p:nvSpPr>
            <p:spPr bwMode="auto">
              <a:xfrm flipV="1">
                <a:off x="128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71" name="Line 151"/>
              <p:cNvSpPr>
                <a:spLocks noChangeShapeType="1"/>
              </p:cNvSpPr>
              <p:nvPr/>
            </p:nvSpPr>
            <p:spPr bwMode="auto">
              <a:xfrm flipV="1">
                <a:off x="1294"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72" name="Line 152"/>
              <p:cNvSpPr>
                <a:spLocks noChangeShapeType="1"/>
              </p:cNvSpPr>
              <p:nvPr/>
            </p:nvSpPr>
            <p:spPr bwMode="auto">
              <a:xfrm flipV="1">
                <a:off x="1308"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73" name="Line 153"/>
              <p:cNvSpPr>
                <a:spLocks noChangeShapeType="1"/>
              </p:cNvSpPr>
              <p:nvPr/>
            </p:nvSpPr>
            <p:spPr bwMode="auto">
              <a:xfrm flipV="1">
                <a:off x="131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74" name="Line 154"/>
              <p:cNvSpPr>
                <a:spLocks noChangeShapeType="1"/>
              </p:cNvSpPr>
              <p:nvPr/>
            </p:nvSpPr>
            <p:spPr bwMode="auto">
              <a:xfrm flipV="1">
                <a:off x="1323" y="3657"/>
                <a:ext cx="0" cy="5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75" name="Line 155"/>
              <p:cNvSpPr>
                <a:spLocks noChangeShapeType="1"/>
              </p:cNvSpPr>
              <p:nvPr/>
            </p:nvSpPr>
            <p:spPr bwMode="auto">
              <a:xfrm flipV="1">
                <a:off x="1330" y="3651"/>
                <a:ext cx="0" cy="62"/>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76" name="Line 156"/>
              <p:cNvSpPr>
                <a:spLocks noChangeShapeType="1"/>
              </p:cNvSpPr>
              <p:nvPr/>
            </p:nvSpPr>
            <p:spPr bwMode="auto">
              <a:xfrm flipV="1">
                <a:off x="1338"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77" name="Line 157"/>
              <p:cNvSpPr>
                <a:spLocks noChangeShapeType="1"/>
              </p:cNvSpPr>
              <p:nvPr/>
            </p:nvSpPr>
            <p:spPr bwMode="auto">
              <a:xfrm flipV="1">
                <a:off x="136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78" name="Line 158"/>
              <p:cNvSpPr>
                <a:spLocks noChangeShapeType="1"/>
              </p:cNvSpPr>
              <p:nvPr/>
            </p:nvSpPr>
            <p:spPr bwMode="auto">
              <a:xfrm flipV="1">
                <a:off x="1374"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79" name="Line 159"/>
              <p:cNvSpPr>
                <a:spLocks noChangeShapeType="1"/>
              </p:cNvSpPr>
              <p:nvPr/>
            </p:nvSpPr>
            <p:spPr bwMode="auto">
              <a:xfrm flipV="1">
                <a:off x="138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80" name="Line 160"/>
              <p:cNvSpPr>
                <a:spLocks noChangeShapeType="1"/>
              </p:cNvSpPr>
              <p:nvPr/>
            </p:nvSpPr>
            <p:spPr bwMode="auto">
              <a:xfrm flipV="1">
                <a:off x="1389" y="3694"/>
                <a:ext cx="0" cy="19"/>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81" name="Line 161"/>
              <p:cNvSpPr>
                <a:spLocks noChangeShapeType="1"/>
              </p:cNvSpPr>
              <p:nvPr/>
            </p:nvSpPr>
            <p:spPr bwMode="auto">
              <a:xfrm flipV="1">
                <a:off x="139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82" name="Line 162"/>
              <p:cNvSpPr>
                <a:spLocks noChangeShapeType="1"/>
              </p:cNvSpPr>
              <p:nvPr/>
            </p:nvSpPr>
            <p:spPr bwMode="auto">
              <a:xfrm flipV="1">
                <a:off x="140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83" name="Line 163"/>
              <p:cNvSpPr>
                <a:spLocks noChangeShapeType="1"/>
              </p:cNvSpPr>
              <p:nvPr/>
            </p:nvSpPr>
            <p:spPr bwMode="auto">
              <a:xfrm flipV="1">
                <a:off x="141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84" name="Line 164"/>
              <p:cNvSpPr>
                <a:spLocks noChangeShapeType="1"/>
              </p:cNvSpPr>
              <p:nvPr/>
            </p:nvSpPr>
            <p:spPr bwMode="auto">
              <a:xfrm flipV="1">
                <a:off x="143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85" name="Line 165"/>
              <p:cNvSpPr>
                <a:spLocks noChangeShapeType="1"/>
              </p:cNvSpPr>
              <p:nvPr/>
            </p:nvSpPr>
            <p:spPr bwMode="auto">
              <a:xfrm flipV="1">
                <a:off x="146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86" name="Line 166"/>
              <p:cNvSpPr>
                <a:spLocks noChangeShapeType="1"/>
              </p:cNvSpPr>
              <p:nvPr/>
            </p:nvSpPr>
            <p:spPr bwMode="auto">
              <a:xfrm flipV="1">
                <a:off x="1467" y="3323"/>
                <a:ext cx="0" cy="390"/>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487" name="Line 167"/>
              <p:cNvSpPr>
                <a:spLocks noChangeShapeType="1"/>
              </p:cNvSpPr>
              <p:nvPr/>
            </p:nvSpPr>
            <p:spPr bwMode="auto">
              <a:xfrm flipV="1">
                <a:off x="1474" y="3651"/>
                <a:ext cx="0" cy="62"/>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488" name="Line 168"/>
              <p:cNvSpPr>
                <a:spLocks noChangeShapeType="1"/>
              </p:cNvSpPr>
              <p:nvPr/>
            </p:nvSpPr>
            <p:spPr bwMode="auto">
              <a:xfrm flipV="1">
                <a:off x="148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89" name="Line 169"/>
              <p:cNvSpPr>
                <a:spLocks noChangeShapeType="1"/>
              </p:cNvSpPr>
              <p:nvPr/>
            </p:nvSpPr>
            <p:spPr bwMode="auto">
              <a:xfrm flipV="1">
                <a:off x="149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90" name="Line 170"/>
              <p:cNvSpPr>
                <a:spLocks noChangeShapeType="1"/>
              </p:cNvSpPr>
              <p:nvPr/>
            </p:nvSpPr>
            <p:spPr bwMode="auto">
              <a:xfrm flipV="1">
                <a:off x="150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91" name="Line 171"/>
              <p:cNvSpPr>
                <a:spLocks noChangeShapeType="1"/>
              </p:cNvSpPr>
              <p:nvPr/>
            </p:nvSpPr>
            <p:spPr bwMode="auto">
              <a:xfrm flipV="1">
                <a:off x="153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92" name="Line 172"/>
              <p:cNvSpPr>
                <a:spLocks noChangeShapeType="1"/>
              </p:cNvSpPr>
              <p:nvPr/>
            </p:nvSpPr>
            <p:spPr bwMode="auto">
              <a:xfrm flipV="1">
                <a:off x="155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93" name="Line 173"/>
              <p:cNvSpPr>
                <a:spLocks noChangeShapeType="1"/>
              </p:cNvSpPr>
              <p:nvPr/>
            </p:nvSpPr>
            <p:spPr bwMode="auto">
              <a:xfrm flipV="1">
                <a:off x="156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94" name="Line 174"/>
              <p:cNvSpPr>
                <a:spLocks noChangeShapeType="1"/>
              </p:cNvSpPr>
              <p:nvPr/>
            </p:nvSpPr>
            <p:spPr bwMode="auto">
              <a:xfrm flipV="1">
                <a:off x="156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95" name="Line 175"/>
              <p:cNvSpPr>
                <a:spLocks noChangeShapeType="1"/>
              </p:cNvSpPr>
              <p:nvPr/>
            </p:nvSpPr>
            <p:spPr bwMode="auto">
              <a:xfrm flipV="1">
                <a:off x="157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96" name="Line 176"/>
              <p:cNvSpPr>
                <a:spLocks noChangeShapeType="1"/>
              </p:cNvSpPr>
              <p:nvPr/>
            </p:nvSpPr>
            <p:spPr bwMode="auto">
              <a:xfrm flipV="1">
                <a:off x="158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97" name="Line 177"/>
              <p:cNvSpPr>
                <a:spLocks noChangeShapeType="1"/>
              </p:cNvSpPr>
              <p:nvPr/>
            </p:nvSpPr>
            <p:spPr bwMode="auto">
              <a:xfrm flipV="1">
                <a:off x="1588"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98" name="Line 178"/>
              <p:cNvSpPr>
                <a:spLocks noChangeShapeType="1"/>
              </p:cNvSpPr>
              <p:nvPr/>
            </p:nvSpPr>
            <p:spPr bwMode="auto">
              <a:xfrm flipV="1">
                <a:off x="159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499" name="Line 179"/>
              <p:cNvSpPr>
                <a:spLocks noChangeShapeType="1"/>
              </p:cNvSpPr>
              <p:nvPr/>
            </p:nvSpPr>
            <p:spPr bwMode="auto">
              <a:xfrm flipV="1">
                <a:off x="161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00" name="Line 180"/>
              <p:cNvSpPr>
                <a:spLocks noChangeShapeType="1"/>
              </p:cNvSpPr>
              <p:nvPr/>
            </p:nvSpPr>
            <p:spPr bwMode="auto">
              <a:xfrm flipV="1">
                <a:off x="161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01" name="Line 181"/>
              <p:cNvSpPr>
                <a:spLocks noChangeShapeType="1"/>
              </p:cNvSpPr>
              <p:nvPr/>
            </p:nvSpPr>
            <p:spPr bwMode="auto">
              <a:xfrm flipV="1">
                <a:off x="1624"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02" name="Line 182"/>
              <p:cNvSpPr>
                <a:spLocks noChangeShapeType="1"/>
              </p:cNvSpPr>
              <p:nvPr/>
            </p:nvSpPr>
            <p:spPr bwMode="auto">
              <a:xfrm flipV="1">
                <a:off x="1632"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03" name="Line 183"/>
              <p:cNvSpPr>
                <a:spLocks noChangeShapeType="1"/>
              </p:cNvSpPr>
              <p:nvPr/>
            </p:nvSpPr>
            <p:spPr bwMode="auto">
              <a:xfrm flipV="1">
                <a:off x="164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04" name="Line 184"/>
              <p:cNvSpPr>
                <a:spLocks noChangeShapeType="1"/>
              </p:cNvSpPr>
              <p:nvPr/>
            </p:nvSpPr>
            <p:spPr bwMode="auto">
              <a:xfrm flipV="1">
                <a:off x="166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05" name="Line 185"/>
              <p:cNvSpPr>
                <a:spLocks noChangeShapeType="1"/>
              </p:cNvSpPr>
              <p:nvPr/>
            </p:nvSpPr>
            <p:spPr bwMode="auto">
              <a:xfrm flipV="1">
                <a:off x="1668"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06" name="Line 186"/>
              <p:cNvSpPr>
                <a:spLocks noChangeShapeType="1"/>
              </p:cNvSpPr>
              <p:nvPr/>
            </p:nvSpPr>
            <p:spPr bwMode="auto">
              <a:xfrm flipV="1">
                <a:off x="167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07" name="Line 187"/>
              <p:cNvSpPr>
                <a:spLocks noChangeShapeType="1"/>
              </p:cNvSpPr>
              <p:nvPr/>
            </p:nvSpPr>
            <p:spPr bwMode="auto">
              <a:xfrm flipV="1">
                <a:off x="168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08" name="Line 188"/>
              <p:cNvSpPr>
                <a:spLocks noChangeShapeType="1"/>
              </p:cNvSpPr>
              <p:nvPr/>
            </p:nvSpPr>
            <p:spPr bwMode="auto">
              <a:xfrm flipV="1">
                <a:off x="169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09" name="Line 189"/>
              <p:cNvSpPr>
                <a:spLocks noChangeShapeType="1"/>
              </p:cNvSpPr>
              <p:nvPr/>
            </p:nvSpPr>
            <p:spPr bwMode="auto">
              <a:xfrm flipV="1">
                <a:off x="1704"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10" name="Line 190"/>
              <p:cNvSpPr>
                <a:spLocks noChangeShapeType="1"/>
              </p:cNvSpPr>
              <p:nvPr/>
            </p:nvSpPr>
            <p:spPr bwMode="auto">
              <a:xfrm flipV="1">
                <a:off x="171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11" name="Line 191"/>
              <p:cNvSpPr>
                <a:spLocks noChangeShapeType="1"/>
              </p:cNvSpPr>
              <p:nvPr/>
            </p:nvSpPr>
            <p:spPr bwMode="auto">
              <a:xfrm flipV="1">
                <a:off x="171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12" name="Line 192"/>
              <p:cNvSpPr>
                <a:spLocks noChangeShapeType="1"/>
              </p:cNvSpPr>
              <p:nvPr/>
            </p:nvSpPr>
            <p:spPr bwMode="auto">
              <a:xfrm flipV="1">
                <a:off x="172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13" name="Line 193"/>
              <p:cNvSpPr>
                <a:spLocks noChangeShapeType="1"/>
              </p:cNvSpPr>
              <p:nvPr/>
            </p:nvSpPr>
            <p:spPr bwMode="auto">
              <a:xfrm flipV="1">
                <a:off x="173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14" name="Line 194"/>
              <p:cNvSpPr>
                <a:spLocks noChangeShapeType="1"/>
              </p:cNvSpPr>
              <p:nvPr/>
            </p:nvSpPr>
            <p:spPr bwMode="auto">
              <a:xfrm flipV="1">
                <a:off x="1738"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15" name="Line 195"/>
              <p:cNvSpPr>
                <a:spLocks noChangeShapeType="1"/>
              </p:cNvSpPr>
              <p:nvPr/>
            </p:nvSpPr>
            <p:spPr bwMode="auto">
              <a:xfrm flipV="1">
                <a:off x="174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16" name="Line 196"/>
              <p:cNvSpPr>
                <a:spLocks noChangeShapeType="1"/>
              </p:cNvSpPr>
              <p:nvPr/>
            </p:nvSpPr>
            <p:spPr bwMode="auto">
              <a:xfrm flipV="1">
                <a:off x="175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17" name="Line 197"/>
              <p:cNvSpPr>
                <a:spLocks noChangeShapeType="1"/>
              </p:cNvSpPr>
              <p:nvPr/>
            </p:nvSpPr>
            <p:spPr bwMode="auto">
              <a:xfrm flipV="1">
                <a:off x="176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18" name="Line 198"/>
              <p:cNvSpPr>
                <a:spLocks noChangeShapeType="1"/>
              </p:cNvSpPr>
              <p:nvPr/>
            </p:nvSpPr>
            <p:spPr bwMode="auto">
              <a:xfrm flipV="1">
                <a:off x="1768"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19" name="Line 199"/>
              <p:cNvSpPr>
                <a:spLocks noChangeShapeType="1"/>
              </p:cNvSpPr>
              <p:nvPr/>
            </p:nvSpPr>
            <p:spPr bwMode="auto">
              <a:xfrm flipV="1">
                <a:off x="1776"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20" name="Line 200"/>
              <p:cNvSpPr>
                <a:spLocks noChangeShapeType="1"/>
              </p:cNvSpPr>
              <p:nvPr/>
            </p:nvSpPr>
            <p:spPr bwMode="auto">
              <a:xfrm flipV="1">
                <a:off x="1782" y="3681"/>
                <a:ext cx="0" cy="32"/>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21" name="Line 201"/>
              <p:cNvSpPr>
                <a:spLocks noChangeShapeType="1"/>
              </p:cNvSpPr>
              <p:nvPr/>
            </p:nvSpPr>
            <p:spPr bwMode="auto">
              <a:xfrm flipV="1">
                <a:off x="178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22" name="Line 202"/>
              <p:cNvSpPr>
                <a:spLocks noChangeShapeType="1"/>
              </p:cNvSpPr>
              <p:nvPr/>
            </p:nvSpPr>
            <p:spPr bwMode="auto">
              <a:xfrm flipV="1">
                <a:off x="179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23" name="Line 203"/>
              <p:cNvSpPr>
                <a:spLocks noChangeShapeType="1"/>
              </p:cNvSpPr>
              <p:nvPr/>
            </p:nvSpPr>
            <p:spPr bwMode="auto">
              <a:xfrm flipV="1">
                <a:off x="180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24" name="Line 204"/>
              <p:cNvSpPr>
                <a:spLocks noChangeShapeType="1"/>
              </p:cNvSpPr>
              <p:nvPr/>
            </p:nvSpPr>
            <p:spPr bwMode="auto">
              <a:xfrm flipV="1">
                <a:off x="1818"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25" name="Line 205"/>
              <p:cNvSpPr>
                <a:spLocks noChangeShapeType="1"/>
              </p:cNvSpPr>
              <p:nvPr/>
            </p:nvSpPr>
            <p:spPr bwMode="auto">
              <a:xfrm flipV="1">
                <a:off x="182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26" name="Line 206"/>
              <p:cNvSpPr>
                <a:spLocks noChangeShapeType="1"/>
              </p:cNvSpPr>
              <p:nvPr/>
            </p:nvSpPr>
            <p:spPr bwMode="auto">
              <a:xfrm flipV="1">
                <a:off x="1833" y="3675"/>
                <a:ext cx="0" cy="38"/>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27" name="Line 207"/>
              <p:cNvSpPr>
                <a:spLocks noChangeShapeType="1"/>
              </p:cNvSpPr>
              <p:nvPr/>
            </p:nvSpPr>
            <p:spPr bwMode="auto">
              <a:xfrm flipV="1">
                <a:off x="183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28" name="Line 208"/>
              <p:cNvSpPr>
                <a:spLocks noChangeShapeType="1"/>
              </p:cNvSpPr>
              <p:nvPr/>
            </p:nvSpPr>
            <p:spPr bwMode="auto">
              <a:xfrm flipV="1">
                <a:off x="1846" y="3688"/>
                <a:ext cx="0" cy="25"/>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29" name="Line 209"/>
              <p:cNvSpPr>
                <a:spLocks noChangeShapeType="1"/>
              </p:cNvSpPr>
              <p:nvPr/>
            </p:nvSpPr>
            <p:spPr bwMode="auto">
              <a:xfrm flipV="1">
                <a:off x="1854" y="3515"/>
                <a:ext cx="0" cy="198"/>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530" name="Line 210"/>
              <p:cNvSpPr>
                <a:spLocks noChangeShapeType="1"/>
              </p:cNvSpPr>
              <p:nvPr/>
            </p:nvSpPr>
            <p:spPr bwMode="auto">
              <a:xfrm flipV="1">
                <a:off x="1861" y="3663"/>
                <a:ext cx="0" cy="50"/>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531" name="Line 211"/>
              <p:cNvSpPr>
                <a:spLocks noChangeShapeType="1"/>
              </p:cNvSpPr>
              <p:nvPr/>
            </p:nvSpPr>
            <p:spPr bwMode="auto">
              <a:xfrm flipV="1">
                <a:off x="186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32" name="Line 212"/>
              <p:cNvSpPr>
                <a:spLocks noChangeShapeType="1"/>
              </p:cNvSpPr>
              <p:nvPr/>
            </p:nvSpPr>
            <p:spPr bwMode="auto">
              <a:xfrm flipV="1">
                <a:off x="187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33" name="Line 213"/>
              <p:cNvSpPr>
                <a:spLocks noChangeShapeType="1"/>
              </p:cNvSpPr>
              <p:nvPr/>
            </p:nvSpPr>
            <p:spPr bwMode="auto">
              <a:xfrm flipV="1">
                <a:off x="188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34" name="Line 214"/>
              <p:cNvSpPr>
                <a:spLocks noChangeShapeType="1"/>
              </p:cNvSpPr>
              <p:nvPr/>
            </p:nvSpPr>
            <p:spPr bwMode="auto">
              <a:xfrm flipV="1">
                <a:off x="189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35" name="Line 215"/>
              <p:cNvSpPr>
                <a:spLocks noChangeShapeType="1"/>
              </p:cNvSpPr>
              <p:nvPr/>
            </p:nvSpPr>
            <p:spPr bwMode="auto">
              <a:xfrm flipV="1">
                <a:off x="189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36" name="Line 216"/>
              <p:cNvSpPr>
                <a:spLocks noChangeShapeType="1"/>
              </p:cNvSpPr>
              <p:nvPr/>
            </p:nvSpPr>
            <p:spPr bwMode="auto">
              <a:xfrm flipV="1">
                <a:off x="1905" y="3688"/>
                <a:ext cx="0" cy="25"/>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37" name="Line 217"/>
              <p:cNvSpPr>
                <a:spLocks noChangeShapeType="1"/>
              </p:cNvSpPr>
              <p:nvPr/>
            </p:nvSpPr>
            <p:spPr bwMode="auto">
              <a:xfrm flipV="1">
                <a:off x="1911" y="3669"/>
                <a:ext cx="0" cy="44"/>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38" name="Line 218"/>
              <p:cNvSpPr>
                <a:spLocks noChangeShapeType="1"/>
              </p:cNvSpPr>
              <p:nvPr/>
            </p:nvSpPr>
            <p:spPr bwMode="auto">
              <a:xfrm flipV="1">
                <a:off x="1918" y="3688"/>
                <a:ext cx="0" cy="25"/>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39" name="Line 219"/>
              <p:cNvSpPr>
                <a:spLocks noChangeShapeType="1"/>
              </p:cNvSpPr>
              <p:nvPr/>
            </p:nvSpPr>
            <p:spPr bwMode="auto">
              <a:xfrm flipV="1">
                <a:off x="193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40" name="Line 220"/>
              <p:cNvSpPr>
                <a:spLocks noChangeShapeType="1"/>
              </p:cNvSpPr>
              <p:nvPr/>
            </p:nvSpPr>
            <p:spPr bwMode="auto">
              <a:xfrm flipV="1">
                <a:off x="193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41" name="Line 221"/>
              <p:cNvSpPr>
                <a:spLocks noChangeShapeType="1"/>
              </p:cNvSpPr>
              <p:nvPr/>
            </p:nvSpPr>
            <p:spPr bwMode="auto">
              <a:xfrm flipV="1">
                <a:off x="194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42" name="Line 222"/>
              <p:cNvSpPr>
                <a:spLocks noChangeShapeType="1"/>
              </p:cNvSpPr>
              <p:nvPr/>
            </p:nvSpPr>
            <p:spPr bwMode="auto">
              <a:xfrm flipV="1">
                <a:off x="1954"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43" name="Line 223"/>
              <p:cNvSpPr>
                <a:spLocks noChangeShapeType="1"/>
              </p:cNvSpPr>
              <p:nvPr/>
            </p:nvSpPr>
            <p:spPr bwMode="auto">
              <a:xfrm flipV="1">
                <a:off x="1962"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44" name="Line 224"/>
              <p:cNvSpPr>
                <a:spLocks noChangeShapeType="1"/>
              </p:cNvSpPr>
              <p:nvPr/>
            </p:nvSpPr>
            <p:spPr bwMode="auto">
              <a:xfrm flipV="1">
                <a:off x="196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45" name="Line 225"/>
              <p:cNvSpPr>
                <a:spLocks noChangeShapeType="1"/>
              </p:cNvSpPr>
              <p:nvPr/>
            </p:nvSpPr>
            <p:spPr bwMode="auto">
              <a:xfrm flipV="1">
                <a:off x="1977" y="3663"/>
                <a:ext cx="0" cy="5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46" name="Line 226"/>
              <p:cNvSpPr>
                <a:spLocks noChangeShapeType="1"/>
              </p:cNvSpPr>
              <p:nvPr/>
            </p:nvSpPr>
            <p:spPr bwMode="auto">
              <a:xfrm flipV="1">
                <a:off x="1983" y="3385"/>
                <a:ext cx="0" cy="328"/>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547" name="Line 227"/>
              <p:cNvSpPr>
                <a:spLocks noChangeShapeType="1"/>
              </p:cNvSpPr>
              <p:nvPr/>
            </p:nvSpPr>
            <p:spPr bwMode="auto">
              <a:xfrm flipV="1">
                <a:off x="1990" y="3651"/>
                <a:ext cx="0" cy="62"/>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548" name="Line 228"/>
              <p:cNvSpPr>
                <a:spLocks noChangeShapeType="1"/>
              </p:cNvSpPr>
              <p:nvPr/>
            </p:nvSpPr>
            <p:spPr bwMode="auto">
              <a:xfrm flipV="1">
                <a:off x="1998"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49" name="Line 229"/>
              <p:cNvSpPr>
                <a:spLocks noChangeShapeType="1"/>
              </p:cNvSpPr>
              <p:nvPr/>
            </p:nvSpPr>
            <p:spPr bwMode="auto">
              <a:xfrm flipV="1">
                <a:off x="2004"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50" name="Line 230"/>
              <p:cNvSpPr>
                <a:spLocks noChangeShapeType="1"/>
              </p:cNvSpPr>
              <p:nvPr/>
            </p:nvSpPr>
            <p:spPr bwMode="auto">
              <a:xfrm flipV="1">
                <a:off x="201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51" name="Line 231"/>
              <p:cNvSpPr>
                <a:spLocks noChangeShapeType="1"/>
              </p:cNvSpPr>
              <p:nvPr/>
            </p:nvSpPr>
            <p:spPr bwMode="auto">
              <a:xfrm flipV="1">
                <a:off x="201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52" name="Line 232"/>
              <p:cNvSpPr>
                <a:spLocks noChangeShapeType="1"/>
              </p:cNvSpPr>
              <p:nvPr/>
            </p:nvSpPr>
            <p:spPr bwMode="auto">
              <a:xfrm flipV="1">
                <a:off x="202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53" name="Line 233"/>
              <p:cNvSpPr>
                <a:spLocks noChangeShapeType="1"/>
              </p:cNvSpPr>
              <p:nvPr/>
            </p:nvSpPr>
            <p:spPr bwMode="auto">
              <a:xfrm flipV="1">
                <a:off x="204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54" name="Line 234"/>
              <p:cNvSpPr>
                <a:spLocks noChangeShapeType="1"/>
              </p:cNvSpPr>
              <p:nvPr/>
            </p:nvSpPr>
            <p:spPr bwMode="auto">
              <a:xfrm flipV="1">
                <a:off x="204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55" name="Line 235"/>
              <p:cNvSpPr>
                <a:spLocks noChangeShapeType="1"/>
              </p:cNvSpPr>
              <p:nvPr/>
            </p:nvSpPr>
            <p:spPr bwMode="auto">
              <a:xfrm flipV="1">
                <a:off x="2055"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56" name="Line 236"/>
              <p:cNvSpPr>
                <a:spLocks noChangeShapeType="1"/>
              </p:cNvSpPr>
              <p:nvPr/>
            </p:nvSpPr>
            <p:spPr bwMode="auto">
              <a:xfrm flipV="1">
                <a:off x="206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57" name="Line 237"/>
              <p:cNvSpPr>
                <a:spLocks noChangeShapeType="1"/>
              </p:cNvSpPr>
              <p:nvPr/>
            </p:nvSpPr>
            <p:spPr bwMode="auto">
              <a:xfrm flipV="1">
                <a:off x="207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58" name="Line 238"/>
              <p:cNvSpPr>
                <a:spLocks noChangeShapeType="1"/>
              </p:cNvSpPr>
              <p:nvPr/>
            </p:nvSpPr>
            <p:spPr bwMode="auto">
              <a:xfrm flipV="1">
                <a:off x="208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59" name="Line 239"/>
              <p:cNvSpPr>
                <a:spLocks noChangeShapeType="1"/>
              </p:cNvSpPr>
              <p:nvPr/>
            </p:nvSpPr>
            <p:spPr bwMode="auto">
              <a:xfrm flipV="1">
                <a:off x="209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60" name="Line 240"/>
              <p:cNvSpPr>
                <a:spLocks noChangeShapeType="1"/>
              </p:cNvSpPr>
              <p:nvPr/>
            </p:nvSpPr>
            <p:spPr bwMode="auto">
              <a:xfrm flipV="1">
                <a:off x="209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61" name="Line 241"/>
              <p:cNvSpPr>
                <a:spLocks noChangeShapeType="1"/>
              </p:cNvSpPr>
              <p:nvPr/>
            </p:nvSpPr>
            <p:spPr bwMode="auto">
              <a:xfrm flipV="1">
                <a:off x="210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62" name="Line 242"/>
              <p:cNvSpPr>
                <a:spLocks noChangeShapeType="1"/>
              </p:cNvSpPr>
              <p:nvPr/>
            </p:nvSpPr>
            <p:spPr bwMode="auto">
              <a:xfrm flipV="1">
                <a:off x="211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63" name="Line 243"/>
              <p:cNvSpPr>
                <a:spLocks noChangeShapeType="1"/>
              </p:cNvSpPr>
              <p:nvPr/>
            </p:nvSpPr>
            <p:spPr bwMode="auto">
              <a:xfrm flipV="1">
                <a:off x="211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64" name="Line 244"/>
              <p:cNvSpPr>
                <a:spLocks noChangeShapeType="1"/>
              </p:cNvSpPr>
              <p:nvPr/>
            </p:nvSpPr>
            <p:spPr bwMode="auto">
              <a:xfrm flipV="1">
                <a:off x="2133" y="3688"/>
                <a:ext cx="0" cy="25"/>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65" name="Line 245"/>
              <p:cNvSpPr>
                <a:spLocks noChangeShapeType="1"/>
              </p:cNvSpPr>
              <p:nvPr/>
            </p:nvSpPr>
            <p:spPr bwMode="auto">
              <a:xfrm flipV="1">
                <a:off x="214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66" name="Line 246"/>
              <p:cNvSpPr>
                <a:spLocks noChangeShapeType="1"/>
              </p:cNvSpPr>
              <p:nvPr/>
            </p:nvSpPr>
            <p:spPr bwMode="auto">
              <a:xfrm flipV="1">
                <a:off x="2148"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67" name="Line 247"/>
              <p:cNvSpPr>
                <a:spLocks noChangeShapeType="1"/>
              </p:cNvSpPr>
              <p:nvPr/>
            </p:nvSpPr>
            <p:spPr bwMode="auto">
              <a:xfrm flipV="1">
                <a:off x="2163"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68" name="Line 248"/>
              <p:cNvSpPr>
                <a:spLocks noChangeShapeType="1"/>
              </p:cNvSpPr>
              <p:nvPr/>
            </p:nvSpPr>
            <p:spPr bwMode="auto">
              <a:xfrm flipV="1">
                <a:off x="2178" y="3694"/>
                <a:ext cx="0" cy="19"/>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69" name="Line 249"/>
              <p:cNvSpPr>
                <a:spLocks noChangeShapeType="1"/>
              </p:cNvSpPr>
              <p:nvPr/>
            </p:nvSpPr>
            <p:spPr bwMode="auto">
              <a:xfrm flipV="1">
                <a:off x="2184"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70" name="Line 250"/>
              <p:cNvSpPr>
                <a:spLocks noChangeShapeType="1"/>
              </p:cNvSpPr>
              <p:nvPr/>
            </p:nvSpPr>
            <p:spPr bwMode="auto">
              <a:xfrm flipV="1">
                <a:off x="219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71" name="Line 251"/>
              <p:cNvSpPr>
                <a:spLocks noChangeShapeType="1"/>
              </p:cNvSpPr>
              <p:nvPr/>
            </p:nvSpPr>
            <p:spPr bwMode="auto">
              <a:xfrm flipV="1">
                <a:off x="219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72" name="Line 252"/>
              <p:cNvSpPr>
                <a:spLocks noChangeShapeType="1"/>
              </p:cNvSpPr>
              <p:nvPr/>
            </p:nvSpPr>
            <p:spPr bwMode="auto">
              <a:xfrm flipV="1">
                <a:off x="220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73" name="Line 253"/>
              <p:cNvSpPr>
                <a:spLocks noChangeShapeType="1"/>
              </p:cNvSpPr>
              <p:nvPr/>
            </p:nvSpPr>
            <p:spPr bwMode="auto">
              <a:xfrm flipV="1">
                <a:off x="221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74" name="Line 254"/>
              <p:cNvSpPr>
                <a:spLocks noChangeShapeType="1"/>
              </p:cNvSpPr>
              <p:nvPr/>
            </p:nvSpPr>
            <p:spPr bwMode="auto">
              <a:xfrm flipV="1">
                <a:off x="2220"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75" name="Line 255"/>
              <p:cNvSpPr>
                <a:spLocks noChangeShapeType="1"/>
              </p:cNvSpPr>
              <p:nvPr/>
            </p:nvSpPr>
            <p:spPr bwMode="auto">
              <a:xfrm flipV="1">
                <a:off x="222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76" name="Line 256"/>
              <p:cNvSpPr>
                <a:spLocks noChangeShapeType="1"/>
              </p:cNvSpPr>
              <p:nvPr/>
            </p:nvSpPr>
            <p:spPr bwMode="auto">
              <a:xfrm flipV="1">
                <a:off x="223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77" name="Line 257"/>
              <p:cNvSpPr>
                <a:spLocks noChangeShapeType="1"/>
              </p:cNvSpPr>
              <p:nvPr/>
            </p:nvSpPr>
            <p:spPr bwMode="auto">
              <a:xfrm flipV="1">
                <a:off x="225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78" name="Line 258"/>
              <p:cNvSpPr>
                <a:spLocks noChangeShapeType="1"/>
              </p:cNvSpPr>
              <p:nvPr/>
            </p:nvSpPr>
            <p:spPr bwMode="auto">
              <a:xfrm flipV="1">
                <a:off x="226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79" name="Line 259"/>
              <p:cNvSpPr>
                <a:spLocks noChangeShapeType="1"/>
              </p:cNvSpPr>
              <p:nvPr/>
            </p:nvSpPr>
            <p:spPr bwMode="auto">
              <a:xfrm flipV="1">
                <a:off x="227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80" name="Line 260"/>
              <p:cNvSpPr>
                <a:spLocks noChangeShapeType="1"/>
              </p:cNvSpPr>
              <p:nvPr/>
            </p:nvSpPr>
            <p:spPr bwMode="auto">
              <a:xfrm flipV="1">
                <a:off x="227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81" name="Line 261"/>
              <p:cNvSpPr>
                <a:spLocks noChangeShapeType="1"/>
              </p:cNvSpPr>
              <p:nvPr/>
            </p:nvSpPr>
            <p:spPr bwMode="auto">
              <a:xfrm flipV="1">
                <a:off x="2284" y="3694"/>
                <a:ext cx="0" cy="19"/>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82" name="Line 262"/>
              <p:cNvSpPr>
                <a:spLocks noChangeShapeType="1"/>
              </p:cNvSpPr>
              <p:nvPr/>
            </p:nvSpPr>
            <p:spPr bwMode="auto">
              <a:xfrm flipV="1">
                <a:off x="229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83" name="Line 263"/>
              <p:cNvSpPr>
                <a:spLocks noChangeShapeType="1"/>
              </p:cNvSpPr>
              <p:nvPr/>
            </p:nvSpPr>
            <p:spPr bwMode="auto">
              <a:xfrm flipV="1">
                <a:off x="2298"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84" name="Line 264"/>
              <p:cNvSpPr>
                <a:spLocks noChangeShapeType="1"/>
              </p:cNvSpPr>
              <p:nvPr/>
            </p:nvSpPr>
            <p:spPr bwMode="auto">
              <a:xfrm flipV="1">
                <a:off x="230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85" name="Line 265"/>
              <p:cNvSpPr>
                <a:spLocks noChangeShapeType="1"/>
              </p:cNvSpPr>
              <p:nvPr/>
            </p:nvSpPr>
            <p:spPr bwMode="auto">
              <a:xfrm flipV="1">
                <a:off x="231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86" name="Line 266"/>
              <p:cNvSpPr>
                <a:spLocks noChangeShapeType="1"/>
              </p:cNvSpPr>
              <p:nvPr/>
            </p:nvSpPr>
            <p:spPr bwMode="auto">
              <a:xfrm flipV="1">
                <a:off x="231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87" name="Line 267"/>
              <p:cNvSpPr>
                <a:spLocks noChangeShapeType="1"/>
              </p:cNvSpPr>
              <p:nvPr/>
            </p:nvSpPr>
            <p:spPr bwMode="auto">
              <a:xfrm flipV="1">
                <a:off x="2328"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88" name="Line 268"/>
              <p:cNvSpPr>
                <a:spLocks noChangeShapeType="1"/>
              </p:cNvSpPr>
              <p:nvPr/>
            </p:nvSpPr>
            <p:spPr bwMode="auto">
              <a:xfrm flipV="1">
                <a:off x="2334"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89" name="Line 269"/>
              <p:cNvSpPr>
                <a:spLocks noChangeShapeType="1"/>
              </p:cNvSpPr>
              <p:nvPr/>
            </p:nvSpPr>
            <p:spPr bwMode="auto">
              <a:xfrm flipV="1">
                <a:off x="2349"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90" name="Line 270"/>
              <p:cNvSpPr>
                <a:spLocks noChangeShapeType="1"/>
              </p:cNvSpPr>
              <p:nvPr/>
            </p:nvSpPr>
            <p:spPr bwMode="auto">
              <a:xfrm flipV="1">
                <a:off x="2356"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91" name="Line 271"/>
              <p:cNvSpPr>
                <a:spLocks noChangeShapeType="1"/>
              </p:cNvSpPr>
              <p:nvPr/>
            </p:nvSpPr>
            <p:spPr bwMode="auto">
              <a:xfrm flipV="1">
                <a:off x="2364" y="3660"/>
                <a:ext cx="0" cy="53"/>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592" name="Line 272"/>
              <p:cNvSpPr>
                <a:spLocks noChangeShapeType="1"/>
              </p:cNvSpPr>
              <p:nvPr/>
            </p:nvSpPr>
            <p:spPr bwMode="auto">
              <a:xfrm flipV="1">
                <a:off x="2370" y="3688"/>
                <a:ext cx="0" cy="25"/>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593" name="Line 273"/>
              <p:cNvSpPr>
                <a:spLocks noChangeShapeType="1"/>
              </p:cNvSpPr>
              <p:nvPr/>
            </p:nvSpPr>
            <p:spPr bwMode="auto">
              <a:xfrm flipV="1">
                <a:off x="238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94" name="Line 274"/>
              <p:cNvSpPr>
                <a:spLocks noChangeShapeType="1"/>
              </p:cNvSpPr>
              <p:nvPr/>
            </p:nvSpPr>
            <p:spPr bwMode="auto">
              <a:xfrm flipV="1">
                <a:off x="239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95" name="Line 275"/>
              <p:cNvSpPr>
                <a:spLocks noChangeShapeType="1"/>
              </p:cNvSpPr>
              <p:nvPr/>
            </p:nvSpPr>
            <p:spPr bwMode="auto">
              <a:xfrm flipV="1">
                <a:off x="240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96" name="Line 276"/>
              <p:cNvSpPr>
                <a:spLocks noChangeShapeType="1"/>
              </p:cNvSpPr>
              <p:nvPr/>
            </p:nvSpPr>
            <p:spPr bwMode="auto">
              <a:xfrm flipV="1">
                <a:off x="240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97" name="Line 277"/>
              <p:cNvSpPr>
                <a:spLocks noChangeShapeType="1"/>
              </p:cNvSpPr>
              <p:nvPr/>
            </p:nvSpPr>
            <p:spPr bwMode="auto">
              <a:xfrm flipV="1">
                <a:off x="241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98" name="Line 278"/>
              <p:cNvSpPr>
                <a:spLocks noChangeShapeType="1"/>
              </p:cNvSpPr>
              <p:nvPr/>
            </p:nvSpPr>
            <p:spPr bwMode="auto">
              <a:xfrm flipV="1">
                <a:off x="242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599" name="Line 279"/>
              <p:cNvSpPr>
                <a:spLocks noChangeShapeType="1"/>
              </p:cNvSpPr>
              <p:nvPr/>
            </p:nvSpPr>
            <p:spPr bwMode="auto">
              <a:xfrm flipV="1">
                <a:off x="2427"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00" name="Line 280"/>
              <p:cNvSpPr>
                <a:spLocks noChangeShapeType="1"/>
              </p:cNvSpPr>
              <p:nvPr/>
            </p:nvSpPr>
            <p:spPr bwMode="auto">
              <a:xfrm flipV="1">
                <a:off x="2434" y="3589"/>
                <a:ext cx="0" cy="124"/>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601" name="Line 281"/>
              <p:cNvSpPr>
                <a:spLocks noChangeShapeType="1"/>
              </p:cNvSpPr>
              <p:nvPr/>
            </p:nvSpPr>
            <p:spPr bwMode="auto">
              <a:xfrm flipV="1">
                <a:off x="2442" y="3644"/>
                <a:ext cx="0" cy="69"/>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602" name="Line 282"/>
              <p:cNvSpPr>
                <a:spLocks noChangeShapeType="1"/>
              </p:cNvSpPr>
              <p:nvPr/>
            </p:nvSpPr>
            <p:spPr bwMode="auto">
              <a:xfrm flipV="1">
                <a:off x="244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03" name="Line 283"/>
              <p:cNvSpPr>
                <a:spLocks noChangeShapeType="1"/>
              </p:cNvSpPr>
              <p:nvPr/>
            </p:nvSpPr>
            <p:spPr bwMode="auto">
              <a:xfrm flipV="1">
                <a:off x="245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04" name="Line 284"/>
              <p:cNvSpPr>
                <a:spLocks noChangeShapeType="1"/>
              </p:cNvSpPr>
              <p:nvPr/>
            </p:nvSpPr>
            <p:spPr bwMode="auto">
              <a:xfrm flipV="1">
                <a:off x="2472" y="3447"/>
                <a:ext cx="0" cy="26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05" name="Line 285"/>
              <p:cNvSpPr>
                <a:spLocks noChangeShapeType="1"/>
              </p:cNvSpPr>
              <p:nvPr/>
            </p:nvSpPr>
            <p:spPr bwMode="auto">
              <a:xfrm flipV="1">
                <a:off x="2478" y="3663"/>
                <a:ext cx="0" cy="5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06" name="Line 286"/>
              <p:cNvSpPr>
                <a:spLocks noChangeShapeType="1"/>
              </p:cNvSpPr>
              <p:nvPr/>
            </p:nvSpPr>
            <p:spPr bwMode="auto">
              <a:xfrm flipV="1">
                <a:off x="2493" y="3632"/>
                <a:ext cx="0" cy="81"/>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07" name="Line 287"/>
              <p:cNvSpPr>
                <a:spLocks noChangeShapeType="1"/>
              </p:cNvSpPr>
              <p:nvPr/>
            </p:nvSpPr>
            <p:spPr bwMode="auto">
              <a:xfrm flipV="1">
                <a:off x="2499" y="3644"/>
                <a:ext cx="0" cy="69"/>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08" name="Line 288"/>
              <p:cNvSpPr>
                <a:spLocks noChangeShapeType="1"/>
              </p:cNvSpPr>
              <p:nvPr/>
            </p:nvSpPr>
            <p:spPr bwMode="auto">
              <a:xfrm flipV="1">
                <a:off x="2506"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09" name="Line 289"/>
              <p:cNvSpPr>
                <a:spLocks noChangeShapeType="1"/>
              </p:cNvSpPr>
              <p:nvPr/>
            </p:nvSpPr>
            <p:spPr bwMode="auto">
              <a:xfrm flipV="1">
                <a:off x="2514"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10" name="Line 290"/>
              <p:cNvSpPr>
                <a:spLocks noChangeShapeType="1"/>
              </p:cNvSpPr>
              <p:nvPr/>
            </p:nvSpPr>
            <p:spPr bwMode="auto">
              <a:xfrm flipV="1">
                <a:off x="252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11" name="Line 291"/>
              <p:cNvSpPr>
                <a:spLocks noChangeShapeType="1"/>
              </p:cNvSpPr>
              <p:nvPr/>
            </p:nvSpPr>
            <p:spPr bwMode="auto">
              <a:xfrm flipV="1">
                <a:off x="252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12" name="Line 292"/>
              <p:cNvSpPr>
                <a:spLocks noChangeShapeType="1"/>
              </p:cNvSpPr>
              <p:nvPr/>
            </p:nvSpPr>
            <p:spPr bwMode="auto">
              <a:xfrm flipV="1">
                <a:off x="253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13" name="Line 293"/>
              <p:cNvSpPr>
                <a:spLocks noChangeShapeType="1"/>
              </p:cNvSpPr>
              <p:nvPr/>
            </p:nvSpPr>
            <p:spPr bwMode="auto">
              <a:xfrm flipV="1">
                <a:off x="255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14" name="Line 294"/>
              <p:cNvSpPr>
                <a:spLocks noChangeShapeType="1"/>
              </p:cNvSpPr>
              <p:nvPr/>
            </p:nvSpPr>
            <p:spPr bwMode="auto">
              <a:xfrm flipV="1">
                <a:off x="255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15" name="Line 295"/>
              <p:cNvSpPr>
                <a:spLocks noChangeShapeType="1"/>
              </p:cNvSpPr>
              <p:nvPr/>
            </p:nvSpPr>
            <p:spPr bwMode="auto">
              <a:xfrm flipV="1">
                <a:off x="2565"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16" name="Line 296"/>
              <p:cNvSpPr>
                <a:spLocks noChangeShapeType="1"/>
              </p:cNvSpPr>
              <p:nvPr/>
            </p:nvSpPr>
            <p:spPr bwMode="auto">
              <a:xfrm flipV="1">
                <a:off x="2571" y="3540"/>
                <a:ext cx="0" cy="173"/>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617" name="Line 297"/>
              <p:cNvSpPr>
                <a:spLocks noChangeShapeType="1"/>
              </p:cNvSpPr>
              <p:nvPr/>
            </p:nvSpPr>
            <p:spPr bwMode="auto">
              <a:xfrm flipV="1">
                <a:off x="2578" y="3669"/>
                <a:ext cx="0" cy="44"/>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618" name="Line 298"/>
              <p:cNvSpPr>
                <a:spLocks noChangeShapeType="1"/>
              </p:cNvSpPr>
              <p:nvPr/>
            </p:nvSpPr>
            <p:spPr bwMode="auto">
              <a:xfrm flipV="1">
                <a:off x="258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19" name="Line 299"/>
              <p:cNvSpPr>
                <a:spLocks noChangeShapeType="1"/>
              </p:cNvSpPr>
              <p:nvPr/>
            </p:nvSpPr>
            <p:spPr bwMode="auto">
              <a:xfrm flipV="1">
                <a:off x="259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20" name="Line 300"/>
              <p:cNvSpPr>
                <a:spLocks noChangeShapeType="1"/>
              </p:cNvSpPr>
              <p:nvPr/>
            </p:nvSpPr>
            <p:spPr bwMode="auto">
              <a:xfrm flipV="1">
                <a:off x="2599" y="3694"/>
                <a:ext cx="0" cy="19"/>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21" name="Line 301"/>
              <p:cNvSpPr>
                <a:spLocks noChangeShapeType="1"/>
              </p:cNvSpPr>
              <p:nvPr/>
            </p:nvSpPr>
            <p:spPr bwMode="auto">
              <a:xfrm flipV="1">
                <a:off x="260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22" name="Line 302"/>
              <p:cNvSpPr>
                <a:spLocks noChangeShapeType="1"/>
              </p:cNvSpPr>
              <p:nvPr/>
            </p:nvSpPr>
            <p:spPr bwMode="auto">
              <a:xfrm flipV="1">
                <a:off x="2614"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23" name="Line 303"/>
              <p:cNvSpPr>
                <a:spLocks noChangeShapeType="1"/>
              </p:cNvSpPr>
              <p:nvPr/>
            </p:nvSpPr>
            <p:spPr bwMode="auto">
              <a:xfrm flipV="1">
                <a:off x="262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24" name="Line 304"/>
              <p:cNvSpPr>
                <a:spLocks noChangeShapeType="1"/>
              </p:cNvSpPr>
              <p:nvPr/>
            </p:nvSpPr>
            <p:spPr bwMode="auto">
              <a:xfrm flipV="1">
                <a:off x="2628"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25" name="Line 305"/>
              <p:cNvSpPr>
                <a:spLocks noChangeShapeType="1"/>
              </p:cNvSpPr>
              <p:nvPr/>
            </p:nvSpPr>
            <p:spPr bwMode="auto">
              <a:xfrm flipV="1">
                <a:off x="2635"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26" name="Line 306"/>
              <p:cNvSpPr>
                <a:spLocks noChangeShapeType="1"/>
              </p:cNvSpPr>
              <p:nvPr/>
            </p:nvSpPr>
            <p:spPr bwMode="auto">
              <a:xfrm flipV="1">
                <a:off x="264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27" name="Line 307"/>
              <p:cNvSpPr>
                <a:spLocks noChangeShapeType="1"/>
              </p:cNvSpPr>
              <p:nvPr/>
            </p:nvSpPr>
            <p:spPr bwMode="auto">
              <a:xfrm flipV="1">
                <a:off x="265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28" name="Line 308"/>
              <p:cNvSpPr>
                <a:spLocks noChangeShapeType="1"/>
              </p:cNvSpPr>
              <p:nvPr/>
            </p:nvSpPr>
            <p:spPr bwMode="auto">
              <a:xfrm flipV="1">
                <a:off x="2658"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29" name="Line 309"/>
              <p:cNvSpPr>
                <a:spLocks noChangeShapeType="1"/>
              </p:cNvSpPr>
              <p:nvPr/>
            </p:nvSpPr>
            <p:spPr bwMode="auto">
              <a:xfrm flipV="1">
                <a:off x="2664"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30" name="Line 310"/>
              <p:cNvSpPr>
                <a:spLocks noChangeShapeType="1"/>
              </p:cNvSpPr>
              <p:nvPr/>
            </p:nvSpPr>
            <p:spPr bwMode="auto">
              <a:xfrm flipV="1">
                <a:off x="267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31" name="Line 311"/>
              <p:cNvSpPr>
                <a:spLocks noChangeShapeType="1"/>
              </p:cNvSpPr>
              <p:nvPr/>
            </p:nvSpPr>
            <p:spPr bwMode="auto">
              <a:xfrm flipV="1">
                <a:off x="267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32" name="Line 312"/>
              <p:cNvSpPr>
                <a:spLocks noChangeShapeType="1"/>
              </p:cNvSpPr>
              <p:nvPr/>
            </p:nvSpPr>
            <p:spPr bwMode="auto">
              <a:xfrm flipV="1">
                <a:off x="268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33" name="Line 313"/>
              <p:cNvSpPr>
                <a:spLocks noChangeShapeType="1"/>
              </p:cNvSpPr>
              <p:nvPr/>
            </p:nvSpPr>
            <p:spPr bwMode="auto">
              <a:xfrm flipV="1">
                <a:off x="2694" y="3694"/>
                <a:ext cx="0" cy="19"/>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34" name="Line 314"/>
              <p:cNvSpPr>
                <a:spLocks noChangeShapeType="1"/>
              </p:cNvSpPr>
              <p:nvPr/>
            </p:nvSpPr>
            <p:spPr bwMode="auto">
              <a:xfrm flipV="1">
                <a:off x="2700"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35" name="Line 315"/>
              <p:cNvSpPr>
                <a:spLocks noChangeShapeType="1"/>
              </p:cNvSpPr>
              <p:nvPr/>
            </p:nvSpPr>
            <p:spPr bwMode="auto">
              <a:xfrm flipV="1">
                <a:off x="2715" y="3694"/>
                <a:ext cx="0" cy="19"/>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36" name="Line 316"/>
              <p:cNvSpPr>
                <a:spLocks noChangeShapeType="1"/>
              </p:cNvSpPr>
              <p:nvPr/>
            </p:nvSpPr>
            <p:spPr bwMode="auto">
              <a:xfrm flipV="1">
                <a:off x="2721" y="3663"/>
                <a:ext cx="0" cy="5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37" name="Line 317"/>
              <p:cNvSpPr>
                <a:spLocks noChangeShapeType="1"/>
              </p:cNvSpPr>
              <p:nvPr/>
            </p:nvSpPr>
            <p:spPr bwMode="auto">
              <a:xfrm flipV="1">
                <a:off x="2728"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38" name="Line 318"/>
              <p:cNvSpPr>
                <a:spLocks noChangeShapeType="1"/>
              </p:cNvSpPr>
              <p:nvPr/>
            </p:nvSpPr>
            <p:spPr bwMode="auto">
              <a:xfrm flipV="1">
                <a:off x="2736"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39" name="Line 319"/>
              <p:cNvSpPr>
                <a:spLocks noChangeShapeType="1"/>
              </p:cNvSpPr>
              <p:nvPr/>
            </p:nvSpPr>
            <p:spPr bwMode="auto">
              <a:xfrm flipV="1">
                <a:off x="2743"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40" name="Line 320"/>
              <p:cNvSpPr>
                <a:spLocks noChangeShapeType="1"/>
              </p:cNvSpPr>
              <p:nvPr/>
            </p:nvSpPr>
            <p:spPr bwMode="auto">
              <a:xfrm flipV="1">
                <a:off x="275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41" name="Line 321"/>
              <p:cNvSpPr>
                <a:spLocks noChangeShapeType="1"/>
              </p:cNvSpPr>
              <p:nvPr/>
            </p:nvSpPr>
            <p:spPr bwMode="auto">
              <a:xfrm flipV="1">
                <a:off x="2758" y="3595"/>
                <a:ext cx="0" cy="118"/>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42" name="Line 322"/>
              <p:cNvSpPr>
                <a:spLocks noChangeShapeType="1"/>
              </p:cNvSpPr>
              <p:nvPr/>
            </p:nvSpPr>
            <p:spPr bwMode="auto">
              <a:xfrm flipV="1">
                <a:off x="2766" y="3681"/>
                <a:ext cx="0" cy="32"/>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43" name="Line 323"/>
              <p:cNvSpPr>
                <a:spLocks noChangeShapeType="1"/>
              </p:cNvSpPr>
              <p:nvPr/>
            </p:nvSpPr>
            <p:spPr bwMode="auto">
              <a:xfrm flipV="1">
                <a:off x="2772" y="3601"/>
                <a:ext cx="0" cy="112"/>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44" name="Line 324"/>
              <p:cNvSpPr>
                <a:spLocks noChangeShapeType="1"/>
              </p:cNvSpPr>
              <p:nvPr/>
            </p:nvSpPr>
            <p:spPr bwMode="auto">
              <a:xfrm flipV="1">
                <a:off x="277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45" name="Line 325"/>
              <p:cNvSpPr>
                <a:spLocks noChangeShapeType="1"/>
              </p:cNvSpPr>
              <p:nvPr/>
            </p:nvSpPr>
            <p:spPr bwMode="auto">
              <a:xfrm flipV="1">
                <a:off x="278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46" name="Line 326"/>
              <p:cNvSpPr>
                <a:spLocks noChangeShapeType="1"/>
              </p:cNvSpPr>
              <p:nvPr/>
            </p:nvSpPr>
            <p:spPr bwMode="auto">
              <a:xfrm flipV="1">
                <a:off x="2793"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47" name="Line 327"/>
              <p:cNvSpPr>
                <a:spLocks noChangeShapeType="1"/>
              </p:cNvSpPr>
              <p:nvPr/>
            </p:nvSpPr>
            <p:spPr bwMode="auto">
              <a:xfrm flipV="1">
                <a:off x="2800" y="2772"/>
                <a:ext cx="0" cy="941"/>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48" name="Line 328"/>
              <p:cNvSpPr>
                <a:spLocks noChangeShapeType="1"/>
              </p:cNvSpPr>
              <p:nvPr/>
            </p:nvSpPr>
            <p:spPr bwMode="auto">
              <a:xfrm flipV="1">
                <a:off x="2808" y="3688"/>
                <a:ext cx="0" cy="25"/>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49" name="Line 329"/>
              <p:cNvSpPr>
                <a:spLocks noChangeShapeType="1"/>
              </p:cNvSpPr>
              <p:nvPr/>
            </p:nvSpPr>
            <p:spPr bwMode="auto">
              <a:xfrm flipV="1">
                <a:off x="2814"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50" name="Line 330"/>
              <p:cNvSpPr>
                <a:spLocks noChangeShapeType="1"/>
              </p:cNvSpPr>
              <p:nvPr/>
            </p:nvSpPr>
            <p:spPr bwMode="auto">
              <a:xfrm flipV="1">
                <a:off x="282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51" name="Line 331"/>
              <p:cNvSpPr>
                <a:spLocks noChangeShapeType="1"/>
              </p:cNvSpPr>
              <p:nvPr/>
            </p:nvSpPr>
            <p:spPr bwMode="auto">
              <a:xfrm flipV="1">
                <a:off x="282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52" name="Line 332"/>
              <p:cNvSpPr>
                <a:spLocks noChangeShapeType="1"/>
              </p:cNvSpPr>
              <p:nvPr/>
            </p:nvSpPr>
            <p:spPr bwMode="auto">
              <a:xfrm flipV="1">
                <a:off x="2865"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53" name="Line 333"/>
              <p:cNvSpPr>
                <a:spLocks noChangeShapeType="1"/>
              </p:cNvSpPr>
              <p:nvPr/>
            </p:nvSpPr>
            <p:spPr bwMode="auto">
              <a:xfrm flipV="1">
                <a:off x="287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54" name="Line 334"/>
              <p:cNvSpPr>
                <a:spLocks noChangeShapeType="1"/>
              </p:cNvSpPr>
              <p:nvPr/>
            </p:nvSpPr>
            <p:spPr bwMode="auto">
              <a:xfrm flipV="1">
                <a:off x="288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55" name="Line 335"/>
              <p:cNvSpPr>
                <a:spLocks noChangeShapeType="1"/>
              </p:cNvSpPr>
              <p:nvPr/>
            </p:nvSpPr>
            <p:spPr bwMode="auto">
              <a:xfrm flipV="1">
                <a:off x="288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56" name="Line 336"/>
              <p:cNvSpPr>
                <a:spLocks noChangeShapeType="1"/>
              </p:cNvSpPr>
              <p:nvPr/>
            </p:nvSpPr>
            <p:spPr bwMode="auto">
              <a:xfrm flipV="1">
                <a:off x="290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57" name="Line 337"/>
              <p:cNvSpPr>
                <a:spLocks noChangeShapeType="1"/>
              </p:cNvSpPr>
              <p:nvPr/>
            </p:nvSpPr>
            <p:spPr bwMode="auto">
              <a:xfrm flipV="1">
                <a:off x="291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58" name="Line 338"/>
              <p:cNvSpPr>
                <a:spLocks noChangeShapeType="1"/>
              </p:cNvSpPr>
              <p:nvPr/>
            </p:nvSpPr>
            <p:spPr bwMode="auto">
              <a:xfrm flipV="1">
                <a:off x="292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59" name="Line 339"/>
              <p:cNvSpPr>
                <a:spLocks noChangeShapeType="1"/>
              </p:cNvSpPr>
              <p:nvPr/>
            </p:nvSpPr>
            <p:spPr bwMode="auto">
              <a:xfrm flipV="1">
                <a:off x="293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60" name="Line 340"/>
              <p:cNvSpPr>
                <a:spLocks noChangeShapeType="1"/>
              </p:cNvSpPr>
              <p:nvPr/>
            </p:nvSpPr>
            <p:spPr bwMode="auto">
              <a:xfrm flipV="1">
                <a:off x="2944" y="3675"/>
                <a:ext cx="0" cy="38"/>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61" name="Line 341"/>
              <p:cNvSpPr>
                <a:spLocks noChangeShapeType="1"/>
              </p:cNvSpPr>
              <p:nvPr/>
            </p:nvSpPr>
            <p:spPr bwMode="auto">
              <a:xfrm flipV="1">
                <a:off x="2952"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62" name="Line 342"/>
              <p:cNvSpPr>
                <a:spLocks noChangeShapeType="1"/>
              </p:cNvSpPr>
              <p:nvPr/>
            </p:nvSpPr>
            <p:spPr bwMode="auto">
              <a:xfrm flipV="1">
                <a:off x="2958"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63" name="Line 343"/>
              <p:cNvSpPr>
                <a:spLocks noChangeShapeType="1"/>
              </p:cNvSpPr>
              <p:nvPr/>
            </p:nvSpPr>
            <p:spPr bwMode="auto">
              <a:xfrm flipV="1">
                <a:off x="2967" y="3694"/>
                <a:ext cx="0" cy="19"/>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64" name="Line 344"/>
              <p:cNvSpPr>
                <a:spLocks noChangeShapeType="1"/>
              </p:cNvSpPr>
              <p:nvPr/>
            </p:nvSpPr>
            <p:spPr bwMode="auto">
              <a:xfrm flipV="1">
                <a:off x="2973"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65" name="Line 345"/>
              <p:cNvSpPr>
                <a:spLocks noChangeShapeType="1"/>
              </p:cNvSpPr>
              <p:nvPr/>
            </p:nvSpPr>
            <p:spPr bwMode="auto">
              <a:xfrm flipV="1">
                <a:off x="298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66" name="Line 346"/>
              <p:cNvSpPr>
                <a:spLocks noChangeShapeType="1"/>
              </p:cNvSpPr>
              <p:nvPr/>
            </p:nvSpPr>
            <p:spPr bwMode="auto">
              <a:xfrm flipV="1">
                <a:off x="2988"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67" name="Line 347"/>
              <p:cNvSpPr>
                <a:spLocks noChangeShapeType="1"/>
              </p:cNvSpPr>
              <p:nvPr/>
            </p:nvSpPr>
            <p:spPr bwMode="auto">
              <a:xfrm flipV="1">
                <a:off x="2994"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68" name="Line 348"/>
              <p:cNvSpPr>
                <a:spLocks noChangeShapeType="1"/>
              </p:cNvSpPr>
              <p:nvPr/>
            </p:nvSpPr>
            <p:spPr bwMode="auto">
              <a:xfrm flipV="1">
                <a:off x="3001" y="3694"/>
                <a:ext cx="0" cy="19"/>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69" name="Line 349"/>
              <p:cNvSpPr>
                <a:spLocks noChangeShapeType="1"/>
              </p:cNvSpPr>
              <p:nvPr/>
            </p:nvSpPr>
            <p:spPr bwMode="auto">
              <a:xfrm flipV="1">
                <a:off x="300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70" name="Line 350"/>
              <p:cNvSpPr>
                <a:spLocks noChangeShapeType="1"/>
              </p:cNvSpPr>
              <p:nvPr/>
            </p:nvSpPr>
            <p:spPr bwMode="auto">
              <a:xfrm flipV="1">
                <a:off x="301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71" name="Line 351"/>
              <p:cNvSpPr>
                <a:spLocks noChangeShapeType="1"/>
              </p:cNvSpPr>
              <p:nvPr/>
            </p:nvSpPr>
            <p:spPr bwMode="auto">
              <a:xfrm flipV="1">
                <a:off x="3022" y="3144"/>
                <a:ext cx="0" cy="569"/>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672" name="Line 352"/>
              <p:cNvSpPr>
                <a:spLocks noChangeShapeType="1"/>
              </p:cNvSpPr>
              <p:nvPr/>
            </p:nvSpPr>
            <p:spPr bwMode="auto">
              <a:xfrm flipV="1">
                <a:off x="3030" y="3558"/>
                <a:ext cx="0" cy="155"/>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673" name="Line 353"/>
              <p:cNvSpPr>
                <a:spLocks noChangeShapeType="1"/>
              </p:cNvSpPr>
              <p:nvPr/>
            </p:nvSpPr>
            <p:spPr bwMode="auto">
              <a:xfrm flipV="1">
                <a:off x="3039" y="3675"/>
                <a:ext cx="0" cy="38"/>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74" name="Line 354"/>
              <p:cNvSpPr>
                <a:spLocks noChangeShapeType="1"/>
              </p:cNvSpPr>
              <p:nvPr/>
            </p:nvSpPr>
            <p:spPr bwMode="auto">
              <a:xfrm flipV="1">
                <a:off x="305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75" name="Line 355"/>
              <p:cNvSpPr>
                <a:spLocks noChangeShapeType="1"/>
              </p:cNvSpPr>
              <p:nvPr/>
            </p:nvSpPr>
            <p:spPr bwMode="auto">
              <a:xfrm flipV="1">
                <a:off x="306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76" name="Line 356"/>
              <p:cNvSpPr>
                <a:spLocks noChangeShapeType="1"/>
              </p:cNvSpPr>
              <p:nvPr/>
            </p:nvSpPr>
            <p:spPr bwMode="auto">
              <a:xfrm flipV="1">
                <a:off x="3073"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77" name="Line 357"/>
              <p:cNvSpPr>
                <a:spLocks noChangeShapeType="1"/>
              </p:cNvSpPr>
              <p:nvPr/>
            </p:nvSpPr>
            <p:spPr bwMode="auto">
              <a:xfrm flipV="1">
                <a:off x="3081" y="3663"/>
                <a:ext cx="0" cy="5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78" name="Line 358"/>
              <p:cNvSpPr>
                <a:spLocks noChangeShapeType="1"/>
              </p:cNvSpPr>
              <p:nvPr/>
            </p:nvSpPr>
            <p:spPr bwMode="auto">
              <a:xfrm flipV="1">
                <a:off x="308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79" name="Line 359"/>
              <p:cNvSpPr>
                <a:spLocks noChangeShapeType="1"/>
              </p:cNvSpPr>
              <p:nvPr/>
            </p:nvSpPr>
            <p:spPr bwMode="auto">
              <a:xfrm flipV="1">
                <a:off x="310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80" name="Line 360"/>
              <p:cNvSpPr>
                <a:spLocks noChangeShapeType="1"/>
              </p:cNvSpPr>
              <p:nvPr/>
            </p:nvSpPr>
            <p:spPr bwMode="auto">
              <a:xfrm flipV="1">
                <a:off x="3108"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81" name="Line 361"/>
              <p:cNvSpPr>
                <a:spLocks noChangeShapeType="1"/>
              </p:cNvSpPr>
              <p:nvPr/>
            </p:nvSpPr>
            <p:spPr bwMode="auto">
              <a:xfrm flipV="1">
                <a:off x="311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82" name="Line 362"/>
              <p:cNvSpPr>
                <a:spLocks noChangeShapeType="1"/>
              </p:cNvSpPr>
              <p:nvPr/>
            </p:nvSpPr>
            <p:spPr bwMode="auto">
              <a:xfrm flipV="1">
                <a:off x="312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83" name="Line 363"/>
              <p:cNvSpPr>
                <a:spLocks noChangeShapeType="1"/>
              </p:cNvSpPr>
              <p:nvPr/>
            </p:nvSpPr>
            <p:spPr bwMode="auto">
              <a:xfrm flipV="1">
                <a:off x="313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84" name="Line 364"/>
              <p:cNvSpPr>
                <a:spLocks noChangeShapeType="1"/>
              </p:cNvSpPr>
              <p:nvPr/>
            </p:nvSpPr>
            <p:spPr bwMode="auto">
              <a:xfrm flipV="1">
                <a:off x="315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85" name="Line 365"/>
              <p:cNvSpPr>
                <a:spLocks noChangeShapeType="1"/>
              </p:cNvSpPr>
              <p:nvPr/>
            </p:nvSpPr>
            <p:spPr bwMode="auto">
              <a:xfrm flipV="1">
                <a:off x="3159" y="3644"/>
                <a:ext cx="0" cy="69"/>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686" name="Line 366"/>
              <p:cNvSpPr>
                <a:spLocks noChangeShapeType="1"/>
              </p:cNvSpPr>
              <p:nvPr/>
            </p:nvSpPr>
            <p:spPr bwMode="auto">
              <a:xfrm flipV="1">
                <a:off x="3166" y="3688"/>
                <a:ext cx="0" cy="25"/>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87" name="Line 367"/>
              <p:cNvSpPr>
                <a:spLocks noChangeShapeType="1"/>
              </p:cNvSpPr>
              <p:nvPr/>
            </p:nvSpPr>
            <p:spPr bwMode="auto">
              <a:xfrm flipV="1">
                <a:off x="3174" y="3700"/>
                <a:ext cx="0" cy="13"/>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688" name="Line 368"/>
              <p:cNvSpPr>
                <a:spLocks noChangeShapeType="1"/>
              </p:cNvSpPr>
              <p:nvPr/>
            </p:nvSpPr>
            <p:spPr bwMode="auto">
              <a:xfrm flipV="1">
                <a:off x="321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89" name="Line 369"/>
              <p:cNvSpPr>
                <a:spLocks noChangeShapeType="1"/>
              </p:cNvSpPr>
              <p:nvPr/>
            </p:nvSpPr>
            <p:spPr bwMode="auto">
              <a:xfrm flipV="1">
                <a:off x="324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90" name="Line 370"/>
              <p:cNvSpPr>
                <a:spLocks noChangeShapeType="1"/>
              </p:cNvSpPr>
              <p:nvPr/>
            </p:nvSpPr>
            <p:spPr bwMode="auto">
              <a:xfrm flipV="1">
                <a:off x="328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91" name="Line 371"/>
              <p:cNvSpPr>
                <a:spLocks noChangeShapeType="1"/>
              </p:cNvSpPr>
              <p:nvPr/>
            </p:nvSpPr>
            <p:spPr bwMode="auto">
              <a:xfrm flipV="1">
                <a:off x="329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92" name="Line 372"/>
              <p:cNvSpPr>
                <a:spLocks noChangeShapeType="1"/>
              </p:cNvSpPr>
              <p:nvPr/>
            </p:nvSpPr>
            <p:spPr bwMode="auto">
              <a:xfrm flipV="1">
                <a:off x="330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93" name="Line 373"/>
              <p:cNvSpPr>
                <a:spLocks noChangeShapeType="1"/>
              </p:cNvSpPr>
              <p:nvPr/>
            </p:nvSpPr>
            <p:spPr bwMode="auto">
              <a:xfrm flipV="1">
                <a:off x="331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94" name="Line 374"/>
              <p:cNvSpPr>
                <a:spLocks noChangeShapeType="1"/>
              </p:cNvSpPr>
              <p:nvPr/>
            </p:nvSpPr>
            <p:spPr bwMode="auto">
              <a:xfrm flipV="1">
                <a:off x="3324"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95" name="Line 375"/>
              <p:cNvSpPr>
                <a:spLocks noChangeShapeType="1"/>
              </p:cNvSpPr>
              <p:nvPr/>
            </p:nvSpPr>
            <p:spPr bwMode="auto">
              <a:xfrm flipV="1">
                <a:off x="333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96" name="Line 376"/>
              <p:cNvSpPr>
                <a:spLocks noChangeShapeType="1"/>
              </p:cNvSpPr>
              <p:nvPr/>
            </p:nvSpPr>
            <p:spPr bwMode="auto">
              <a:xfrm flipV="1">
                <a:off x="334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97" name="Line 377"/>
              <p:cNvSpPr>
                <a:spLocks noChangeShapeType="1"/>
              </p:cNvSpPr>
              <p:nvPr/>
            </p:nvSpPr>
            <p:spPr bwMode="auto">
              <a:xfrm flipV="1">
                <a:off x="336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98" name="Line 378"/>
              <p:cNvSpPr>
                <a:spLocks noChangeShapeType="1"/>
              </p:cNvSpPr>
              <p:nvPr/>
            </p:nvSpPr>
            <p:spPr bwMode="auto">
              <a:xfrm flipV="1">
                <a:off x="336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699" name="Line 379"/>
              <p:cNvSpPr>
                <a:spLocks noChangeShapeType="1"/>
              </p:cNvSpPr>
              <p:nvPr/>
            </p:nvSpPr>
            <p:spPr bwMode="auto">
              <a:xfrm flipV="1">
                <a:off x="3381"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00" name="Line 380"/>
              <p:cNvSpPr>
                <a:spLocks noChangeShapeType="1"/>
              </p:cNvSpPr>
              <p:nvPr/>
            </p:nvSpPr>
            <p:spPr bwMode="auto">
              <a:xfrm flipV="1">
                <a:off x="3403"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01" name="Line 381"/>
              <p:cNvSpPr>
                <a:spLocks noChangeShapeType="1"/>
              </p:cNvSpPr>
              <p:nvPr/>
            </p:nvSpPr>
            <p:spPr bwMode="auto">
              <a:xfrm flipV="1">
                <a:off x="341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02" name="Line 382"/>
              <p:cNvSpPr>
                <a:spLocks noChangeShapeType="1"/>
              </p:cNvSpPr>
              <p:nvPr/>
            </p:nvSpPr>
            <p:spPr bwMode="auto">
              <a:xfrm flipV="1">
                <a:off x="3417"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03" name="Line 383"/>
              <p:cNvSpPr>
                <a:spLocks noChangeShapeType="1"/>
              </p:cNvSpPr>
              <p:nvPr/>
            </p:nvSpPr>
            <p:spPr bwMode="auto">
              <a:xfrm flipV="1">
                <a:off x="3424"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04" name="Line 384"/>
              <p:cNvSpPr>
                <a:spLocks noChangeShapeType="1"/>
              </p:cNvSpPr>
              <p:nvPr/>
            </p:nvSpPr>
            <p:spPr bwMode="auto">
              <a:xfrm flipV="1">
                <a:off x="343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05" name="Line 385"/>
              <p:cNvSpPr>
                <a:spLocks noChangeShapeType="1"/>
              </p:cNvSpPr>
              <p:nvPr/>
            </p:nvSpPr>
            <p:spPr bwMode="auto">
              <a:xfrm flipV="1">
                <a:off x="343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06" name="Line 386"/>
              <p:cNvSpPr>
                <a:spLocks noChangeShapeType="1"/>
              </p:cNvSpPr>
              <p:nvPr/>
            </p:nvSpPr>
            <p:spPr bwMode="auto">
              <a:xfrm flipV="1">
                <a:off x="3447"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07" name="Line 387"/>
              <p:cNvSpPr>
                <a:spLocks noChangeShapeType="1"/>
              </p:cNvSpPr>
              <p:nvPr/>
            </p:nvSpPr>
            <p:spPr bwMode="auto">
              <a:xfrm flipV="1">
                <a:off x="3453"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08" name="Line 388"/>
              <p:cNvSpPr>
                <a:spLocks noChangeShapeType="1"/>
              </p:cNvSpPr>
              <p:nvPr/>
            </p:nvSpPr>
            <p:spPr bwMode="auto">
              <a:xfrm flipV="1">
                <a:off x="346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09" name="Line 389"/>
              <p:cNvSpPr>
                <a:spLocks noChangeShapeType="1"/>
              </p:cNvSpPr>
              <p:nvPr/>
            </p:nvSpPr>
            <p:spPr bwMode="auto">
              <a:xfrm flipV="1">
                <a:off x="3468"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10" name="Line 390"/>
              <p:cNvSpPr>
                <a:spLocks noChangeShapeType="1"/>
              </p:cNvSpPr>
              <p:nvPr/>
            </p:nvSpPr>
            <p:spPr bwMode="auto">
              <a:xfrm flipV="1">
                <a:off x="3475"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11" name="Line 391"/>
              <p:cNvSpPr>
                <a:spLocks noChangeShapeType="1"/>
              </p:cNvSpPr>
              <p:nvPr/>
            </p:nvSpPr>
            <p:spPr bwMode="auto">
              <a:xfrm flipV="1">
                <a:off x="348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12" name="Line 392"/>
              <p:cNvSpPr>
                <a:spLocks noChangeShapeType="1"/>
              </p:cNvSpPr>
              <p:nvPr/>
            </p:nvSpPr>
            <p:spPr bwMode="auto">
              <a:xfrm flipV="1">
                <a:off x="348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13" name="Line 393"/>
              <p:cNvSpPr>
                <a:spLocks noChangeShapeType="1"/>
              </p:cNvSpPr>
              <p:nvPr/>
            </p:nvSpPr>
            <p:spPr bwMode="auto">
              <a:xfrm flipV="1">
                <a:off x="352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14" name="Line 394"/>
              <p:cNvSpPr>
                <a:spLocks noChangeShapeType="1"/>
              </p:cNvSpPr>
              <p:nvPr/>
            </p:nvSpPr>
            <p:spPr bwMode="auto">
              <a:xfrm flipV="1">
                <a:off x="3532" y="3632"/>
                <a:ext cx="0" cy="81"/>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15" name="Line 395"/>
              <p:cNvSpPr>
                <a:spLocks noChangeShapeType="1"/>
              </p:cNvSpPr>
              <p:nvPr/>
            </p:nvSpPr>
            <p:spPr bwMode="auto">
              <a:xfrm flipV="1">
                <a:off x="354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16" name="Line 396"/>
              <p:cNvSpPr>
                <a:spLocks noChangeShapeType="1"/>
              </p:cNvSpPr>
              <p:nvPr/>
            </p:nvSpPr>
            <p:spPr bwMode="auto">
              <a:xfrm flipV="1">
                <a:off x="355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17" name="Line 397"/>
              <p:cNvSpPr>
                <a:spLocks noChangeShapeType="1"/>
              </p:cNvSpPr>
              <p:nvPr/>
            </p:nvSpPr>
            <p:spPr bwMode="auto">
              <a:xfrm flipV="1">
                <a:off x="356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18" name="Line 398"/>
              <p:cNvSpPr>
                <a:spLocks noChangeShapeType="1"/>
              </p:cNvSpPr>
              <p:nvPr/>
            </p:nvSpPr>
            <p:spPr bwMode="auto">
              <a:xfrm flipV="1">
                <a:off x="357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19" name="Line 399"/>
              <p:cNvSpPr>
                <a:spLocks noChangeShapeType="1"/>
              </p:cNvSpPr>
              <p:nvPr/>
            </p:nvSpPr>
            <p:spPr bwMode="auto">
              <a:xfrm flipV="1">
                <a:off x="358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20" name="Line 400"/>
              <p:cNvSpPr>
                <a:spLocks noChangeShapeType="1"/>
              </p:cNvSpPr>
              <p:nvPr/>
            </p:nvSpPr>
            <p:spPr bwMode="auto">
              <a:xfrm flipV="1">
                <a:off x="3597"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21" name="Line 401"/>
              <p:cNvSpPr>
                <a:spLocks noChangeShapeType="1"/>
              </p:cNvSpPr>
              <p:nvPr/>
            </p:nvSpPr>
            <p:spPr bwMode="auto">
              <a:xfrm flipV="1">
                <a:off x="3603"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22" name="Line 402"/>
              <p:cNvSpPr>
                <a:spLocks noChangeShapeType="1"/>
              </p:cNvSpPr>
              <p:nvPr/>
            </p:nvSpPr>
            <p:spPr bwMode="auto">
              <a:xfrm flipV="1">
                <a:off x="3610" y="1831"/>
                <a:ext cx="0" cy="1882"/>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723" name="Line 403"/>
              <p:cNvSpPr>
                <a:spLocks noChangeShapeType="1"/>
              </p:cNvSpPr>
              <p:nvPr/>
            </p:nvSpPr>
            <p:spPr bwMode="auto">
              <a:xfrm flipV="1">
                <a:off x="3618" y="3026"/>
                <a:ext cx="0" cy="687"/>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724" name="Line 404"/>
              <p:cNvSpPr>
                <a:spLocks noChangeShapeType="1"/>
              </p:cNvSpPr>
              <p:nvPr/>
            </p:nvSpPr>
            <p:spPr bwMode="auto">
              <a:xfrm flipV="1">
                <a:off x="3627" y="3614"/>
                <a:ext cx="0" cy="99"/>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25" name="Line 405"/>
              <p:cNvSpPr>
                <a:spLocks noChangeShapeType="1"/>
              </p:cNvSpPr>
              <p:nvPr/>
            </p:nvSpPr>
            <p:spPr bwMode="auto">
              <a:xfrm flipV="1">
                <a:off x="363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26" name="Line 406"/>
              <p:cNvSpPr>
                <a:spLocks noChangeShapeType="1"/>
              </p:cNvSpPr>
              <p:nvPr/>
            </p:nvSpPr>
            <p:spPr bwMode="auto">
              <a:xfrm flipV="1">
                <a:off x="366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27" name="Line 407"/>
              <p:cNvSpPr>
                <a:spLocks noChangeShapeType="1"/>
              </p:cNvSpPr>
              <p:nvPr/>
            </p:nvSpPr>
            <p:spPr bwMode="auto">
              <a:xfrm flipV="1">
                <a:off x="366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28" name="Line 408"/>
              <p:cNvSpPr>
                <a:spLocks noChangeShapeType="1"/>
              </p:cNvSpPr>
              <p:nvPr/>
            </p:nvSpPr>
            <p:spPr bwMode="auto">
              <a:xfrm flipV="1">
                <a:off x="3675"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29" name="Line 409"/>
              <p:cNvSpPr>
                <a:spLocks noChangeShapeType="1"/>
              </p:cNvSpPr>
              <p:nvPr/>
            </p:nvSpPr>
            <p:spPr bwMode="auto">
              <a:xfrm flipV="1">
                <a:off x="3684" y="3663"/>
                <a:ext cx="0" cy="50"/>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730" name="Line 410"/>
              <p:cNvSpPr>
                <a:spLocks noChangeShapeType="1"/>
              </p:cNvSpPr>
              <p:nvPr/>
            </p:nvSpPr>
            <p:spPr bwMode="auto">
              <a:xfrm flipV="1">
                <a:off x="3690" y="3688"/>
                <a:ext cx="0" cy="25"/>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31" name="Line 411"/>
              <p:cNvSpPr>
                <a:spLocks noChangeShapeType="1"/>
              </p:cNvSpPr>
              <p:nvPr/>
            </p:nvSpPr>
            <p:spPr bwMode="auto">
              <a:xfrm flipV="1">
                <a:off x="3697" y="3688"/>
                <a:ext cx="0" cy="25"/>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732" name="Line 412"/>
              <p:cNvSpPr>
                <a:spLocks noChangeShapeType="1"/>
              </p:cNvSpPr>
              <p:nvPr/>
            </p:nvSpPr>
            <p:spPr bwMode="auto">
              <a:xfrm flipV="1">
                <a:off x="3718"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33" name="Line 413"/>
              <p:cNvSpPr>
                <a:spLocks noChangeShapeType="1"/>
              </p:cNvSpPr>
              <p:nvPr/>
            </p:nvSpPr>
            <p:spPr bwMode="auto">
              <a:xfrm flipV="1">
                <a:off x="374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34" name="Line 414"/>
              <p:cNvSpPr>
                <a:spLocks noChangeShapeType="1"/>
              </p:cNvSpPr>
              <p:nvPr/>
            </p:nvSpPr>
            <p:spPr bwMode="auto">
              <a:xfrm flipV="1">
                <a:off x="375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35" name="Line 415"/>
              <p:cNvSpPr>
                <a:spLocks noChangeShapeType="1"/>
              </p:cNvSpPr>
              <p:nvPr/>
            </p:nvSpPr>
            <p:spPr bwMode="auto">
              <a:xfrm flipV="1">
                <a:off x="376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36" name="Line 416"/>
              <p:cNvSpPr>
                <a:spLocks noChangeShapeType="1"/>
              </p:cNvSpPr>
              <p:nvPr/>
            </p:nvSpPr>
            <p:spPr bwMode="auto">
              <a:xfrm flipV="1">
                <a:off x="379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37" name="Line 417"/>
              <p:cNvSpPr>
                <a:spLocks noChangeShapeType="1"/>
              </p:cNvSpPr>
              <p:nvPr/>
            </p:nvSpPr>
            <p:spPr bwMode="auto">
              <a:xfrm flipV="1">
                <a:off x="3798"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38" name="Line 418"/>
              <p:cNvSpPr>
                <a:spLocks noChangeShapeType="1"/>
              </p:cNvSpPr>
              <p:nvPr/>
            </p:nvSpPr>
            <p:spPr bwMode="auto">
              <a:xfrm flipV="1">
                <a:off x="3828"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39" name="Line 419"/>
              <p:cNvSpPr>
                <a:spLocks noChangeShapeType="1"/>
              </p:cNvSpPr>
              <p:nvPr/>
            </p:nvSpPr>
            <p:spPr bwMode="auto">
              <a:xfrm flipV="1">
                <a:off x="3834"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40" name="Line 420"/>
              <p:cNvSpPr>
                <a:spLocks noChangeShapeType="1"/>
              </p:cNvSpPr>
              <p:nvPr/>
            </p:nvSpPr>
            <p:spPr bwMode="auto">
              <a:xfrm flipV="1">
                <a:off x="384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41" name="Line 421"/>
              <p:cNvSpPr>
                <a:spLocks noChangeShapeType="1"/>
              </p:cNvSpPr>
              <p:nvPr/>
            </p:nvSpPr>
            <p:spPr bwMode="auto">
              <a:xfrm flipV="1">
                <a:off x="384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42" name="Line 422"/>
              <p:cNvSpPr>
                <a:spLocks noChangeShapeType="1"/>
              </p:cNvSpPr>
              <p:nvPr/>
            </p:nvSpPr>
            <p:spPr bwMode="auto">
              <a:xfrm flipV="1">
                <a:off x="385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43" name="Line 423"/>
              <p:cNvSpPr>
                <a:spLocks noChangeShapeType="1"/>
              </p:cNvSpPr>
              <p:nvPr/>
            </p:nvSpPr>
            <p:spPr bwMode="auto">
              <a:xfrm flipV="1">
                <a:off x="388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44" name="Line 424"/>
              <p:cNvSpPr>
                <a:spLocks noChangeShapeType="1"/>
              </p:cNvSpPr>
              <p:nvPr/>
            </p:nvSpPr>
            <p:spPr bwMode="auto">
              <a:xfrm flipV="1">
                <a:off x="389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45" name="Line 425"/>
              <p:cNvSpPr>
                <a:spLocks noChangeShapeType="1"/>
              </p:cNvSpPr>
              <p:nvPr/>
            </p:nvSpPr>
            <p:spPr bwMode="auto">
              <a:xfrm flipV="1">
                <a:off x="391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46" name="Line 426"/>
              <p:cNvSpPr>
                <a:spLocks noChangeShapeType="1"/>
              </p:cNvSpPr>
              <p:nvPr/>
            </p:nvSpPr>
            <p:spPr bwMode="auto">
              <a:xfrm flipV="1">
                <a:off x="3934"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47" name="Line 427"/>
              <p:cNvSpPr>
                <a:spLocks noChangeShapeType="1"/>
              </p:cNvSpPr>
              <p:nvPr/>
            </p:nvSpPr>
            <p:spPr bwMode="auto">
              <a:xfrm flipV="1">
                <a:off x="3963"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48" name="Line 428"/>
              <p:cNvSpPr>
                <a:spLocks noChangeShapeType="1"/>
              </p:cNvSpPr>
              <p:nvPr/>
            </p:nvSpPr>
            <p:spPr bwMode="auto">
              <a:xfrm flipV="1">
                <a:off x="3970"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49" name="Line 429"/>
              <p:cNvSpPr>
                <a:spLocks noChangeShapeType="1"/>
              </p:cNvSpPr>
              <p:nvPr/>
            </p:nvSpPr>
            <p:spPr bwMode="auto">
              <a:xfrm flipV="1">
                <a:off x="3984"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50" name="Line 430"/>
              <p:cNvSpPr>
                <a:spLocks noChangeShapeType="1"/>
              </p:cNvSpPr>
              <p:nvPr/>
            </p:nvSpPr>
            <p:spPr bwMode="auto">
              <a:xfrm flipV="1">
                <a:off x="399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51" name="Line 431"/>
              <p:cNvSpPr>
                <a:spLocks noChangeShapeType="1"/>
              </p:cNvSpPr>
              <p:nvPr/>
            </p:nvSpPr>
            <p:spPr bwMode="auto">
              <a:xfrm flipV="1">
                <a:off x="400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52" name="Line 432"/>
              <p:cNvSpPr>
                <a:spLocks noChangeShapeType="1"/>
              </p:cNvSpPr>
              <p:nvPr/>
            </p:nvSpPr>
            <p:spPr bwMode="auto">
              <a:xfrm flipV="1">
                <a:off x="402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53" name="Line 433"/>
              <p:cNvSpPr>
                <a:spLocks noChangeShapeType="1"/>
              </p:cNvSpPr>
              <p:nvPr/>
            </p:nvSpPr>
            <p:spPr bwMode="auto">
              <a:xfrm flipV="1">
                <a:off x="402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54" name="Line 434"/>
              <p:cNvSpPr>
                <a:spLocks noChangeShapeType="1"/>
              </p:cNvSpPr>
              <p:nvPr/>
            </p:nvSpPr>
            <p:spPr bwMode="auto">
              <a:xfrm flipV="1">
                <a:off x="403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55" name="Line 435"/>
              <p:cNvSpPr>
                <a:spLocks noChangeShapeType="1"/>
              </p:cNvSpPr>
              <p:nvPr/>
            </p:nvSpPr>
            <p:spPr bwMode="auto">
              <a:xfrm flipV="1">
                <a:off x="4050"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56" name="Line 436"/>
              <p:cNvSpPr>
                <a:spLocks noChangeShapeType="1"/>
              </p:cNvSpPr>
              <p:nvPr/>
            </p:nvSpPr>
            <p:spPr bwMode="auto">
              <a:xfrm flipV="1">
                <a:off x="406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57" name="Line 437"/>
              <p:cNvSpPr>
                <a:spLocks noChangeShapeType="1"/>
              </p:cNvSpPr>
              <p:nvPr/>
            </p:nvSpPr>
            <p:spPr bwMode="auto">
              <a:xfrm flipV="1">
                <a:off x="407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58" name="Line 438"/>
              <p:cNvSpPr>
                <a:spLocks noChangeShapeType="1"/>
              </p:cNvSpPr>
              <p:nvPr/>
            </p:nvSpPr>
            <p:spPr bwMode="auto">
              <a:xfrm flipV="1">
                <a:off x="407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59" name="Line 439"/>
              <p:cNvSpPr>
                <a:spLocks noChangeShapeType="1"/>
              </p:cNvSpPr>
              <p:nvPr/>
            </p:nvSpPr>
            <p:spPr bwMode="auto">
              <a:xfrm flipV="1">
                <a:off x="4098"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60" name="Line 440"/>
              <p:cNvSpPr>
                <a:spLocks noChangeShapeType="1"/>
              </p:cNvSpPr>
              <p:nvPr/>
            </p:nvSpPr>
            <p:spPr bwMode="auto">
              <a:xfrm flipV="1">
                <a:off x="410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61" name="Line 441"/>
              <p:cNvSpPr>
                <a:spLocks noChangeShapeType="1"/>
              </p:cNvSpPr>
              <p:nvPr/>
            </p:nvSpPr>
            <p:spPr bwMode="auto">
              <a:xfrm flipV="1">
                <a:off x="411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62" name="Line 442"/>
              <p:cNvSpPr>
                <a:spLocks noChangeShapeType="1"/>
              </p:cNvSpPr>
              <p:nvPr/>
            </p:nvSpPr>
            <p:spPr bwMode="auto">
              <a:xfrm flipV="1">
                <a:off x="4122"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63" name="Line 443"/>
              <p:cNvSpPr>
                <a:spLocks noChangeShapeType="1"/>
              </p:cNvSpPr>
              <p:nvPr/>
            </p:nvSpPr>
            <p:spPr bwMode="auto">
              <a:xfrm flipV="1">
                <a:off x="4128" y="2469"/>
                <a:ext cx="0" cy="1244"/>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764" name="Line 444"/>
              <p:cNvSpPr>
                <a:spLocks noChangeShapeType="1"/>
              </p:cNvSpPr>
              <p:nvPr/>
            </p:nvSpPr>
            <p:spPr bwMode="auto">
              <a:xfrm flipV="1">
                <a:off x="4135" y="3243"/>
                <a:ext cx="0" cy="470"/>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765" name="Line 445"/>
              <p:cNvSpPr>
                <a:spLocks noChangeShapeType="1"/>
              </p:cNvSpPr>
              <p:nvPr/>
            </p:nvSpPr>
            <p:spPr bwMode="auto">
              <a:xfrm flipV="1">
                <a:off x="414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66" name="Line 446"/>
              <p:cNvSpPr>
                <a:spLocks noChangeShapeType="1"/>
              </p:cNvSpPr>
              <p:nvPr/>
            </p:nvSpPr>
            <p:spPr bwMode="auto">
              <a:xfrm flipV="1">
                <a:off x="417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67" name="Line 447"/>
              <p:cNvSpPr>
                <a:spLocks noChangeShapeType="1"/>
              </p:cNvSpPr>
              <p:nvPr/>
            </p:nvSpPr>
            <p:spPr bwMode="auto">
              <a:xfrm flipV="1">
                <a:off x="4192" y="3663"/>
                <a:ext cx="0" cy="5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68" name="Line 448"/>
              <p:cNvSpPr>
                <a:spLocks noChangeShapeType="1"/>
              </p:cNvSpPr>
              <p:nvPr/>
            </p:nvSpPr>
            <p:spPr bwMode="auto">
              <a:xfrm flipV="1">
                <a:off x="4200"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69" name="Line 449"/>
              <p:cNvSpPr>
                <a:spLocks noChangeShapeType="1"/>
              </p:cNvSpPr>
              <p:nvPr/>
            </p:nvSpPr>
            <p:spPr bwMode="auto">
              <a:xfrm flipV="1">
                <a:off x="420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70" name="Line 450"/>
              <p:cNvSpPr>
                <a:spLocks noChangeShapeType="1"/>
              </p:cNvSpPr>
              <p:nvPr/>
            </p:nvSpPr>
            <p:spPr bwMode="auto">
              <a:xfrm flipV="1">
                <a:off x="423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71" name="Line 451"/>
              <p:cNvSpPr>
                <a:spLocks noChangeShapeType="1"/>
              </p:cNvSpPr>
              <p:nvPr/>
            </p:nvSpPr>
            <p:spPr bwMode="auto">
              <a:xfrm flipV="1">
                <a:off x="4272" y="3614"/>
                <a:ext cx="0" cy="99"/>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772" name="Line 452"/>
              <p:cNvSpPr>
                <a:spLocks noChangeShapeType="1"/>
              </p:cNvSpPr>
              <p:nvPr/>
            </p:nvSpPr>
            <p:spPr bwMode="auto">
              <a:xfrm flipV="1">
                <a:off x="4278" y="3669"/>
                <a:ext cx="0" cy="44"/>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773" name="Line 453"/>
              <p:cNvSpPr>
                <a:spLocks noChangeShapeType="1"/>
              </p:cNvSpPr>
              <p:nvPr/>
            </p:nvSpPr>
            <p:spPr bwMode="auto">
              <a:xfrm flipV="1">
                <a:off x="428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74" name="Line 454"/>
              <p:cNvSpPr>
                <a:spLocks noChangeShapeType="1"/>
              </p:cNvSpPr>
              <p:nvPr/>
            </p:nvSpPr>
            <p:spPr bwMode="auto">
              <a:xfrm flipV="1">
                <a:off x="432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75" name="Line 455"/>
              <p:cNvSpPr>
                <a:spLocks noChangeShapeType="1"/>
              </p:cNvSpPr>
              <p:nvPr/>
            </p:nvSpPr>
            <p:spPr bwMode="auto">
              <a:xfrm flipV="1">
                <a:off x="4344"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76" name="Line 456"/>
              <p:cNvSpPr>
                <a:spLocks noChangeShapeType="1"/>
              </p:cNvSpPr>
              <p:nvPr/>
            </p:nvSpPr>
            <p:spPr bwMode="auto">
              <a:xfrm flipV="1">
                <a:off x="435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77" name="Line 457"/>
              <p:cNvSpPr>
                <a:spLocks noChangeShapeType="1"/>
              </p:cNvSpPr>
              <p:nvPr/>
            </p:nvSpPr>
            <p:spPr bwMode="auto">
              <a:xfrm flipV="1">
                <a:off x="4378"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78" name="Line 458"/>
              <p:cNvSpPr>
                <a:spLocks noChangeShapeType="1"/>
              </p:cNvSpPr>
              <p:nvPr/>
            </p:nvSpPr>
            <p:spPr bwMode="auto">
              <a:xfrm flipV="1">
                <a:off x="439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79" name="Line 459"/>
              <p:cNvSpPr>
                <a:spLocks noChangeShapeType="1"/>
              </p:cNvSpPr>
              <p:nvPr/>
            </p:nvSpPr>
            <p:spPr bwMode="auto">
              <a:xfrm flipV="1">
                <a:off x="441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80" name="Line 460"/>
              <p:cNvSpPr>
                <a:spLocks noChangeShapeType="1"/>
              </p:cNvSpPr>
              <p:nvPr/>
            </p:nvSpPr>
            <p:spPr bwMode="auto">
              <a:xfrm flipV="1">
                <a:off x="442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81" name="Line 461"/>
              <p:cNvSpPr>
                <a:spLocks noChangeShapeType="1"/>
              </p:cNvSpPr>
              <p:nvPr/>
            </p:nvSpPr>
            <p:spPr bwMode="auto">
              <a:xfrm flipV="1">
                <a:off x="442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82" name="Line 462"/>
              <p:cNvSpPr>
                <a:spLocks noChangeShapeType="1"/>
              </p:cNvSpPr>
              <p:nvPr/>
            </p:nvSpPr>
            <p:spPr bwMode="auto">
              <a:xfrm flipV="1">
                <a:off x="444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83" name="Line 463"/>
              <p:cNvSpPr>
                <a:spLocks noChangeShapeType="1"/>
              </p:cNvSpPr>
              <p:nvPr/>
            </p:nvSpPr>
            <p:spPr bwMode="auto">
              <a:xfrm flipV="1">
                <a:off x="4458"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84" name="Line 464"/>
              <p:cNvSpPr>
                <a:spLocks noChangeShapeType="1"/>
              </p:cNvSpPr>
              <p:nvPr/>
            </p:nvSpPr>
            <p:spPr bwMode="auto">
              <a:xfrm flipV="1">
                <a:off x="450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85" name="Line 465"/>
              <p:cNvSpPr>
                <a:spLocks noChangeShapeType="1"/>
              </p:cNvSpPr>
              <p:nvPr/>
            </p:nvSpPr>
            <p:spPr bwMode="auto">
              <a:xfrm flipV="1">
                <a:off x="450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86" name="Line 466"/>
              <p:cNvSpPr>
                <a:spLocks noChangeShapeType="1"/>
              </p:cNvSpPr>
              <p:nvPr/>
            </p:nvSpPr>
            <p:spPr bwMode="auto">
              <a:xfrm flipV="1">
                <a:off x="451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87" name="Line 467"/>
              <p:cNvSpPr>
                <a:spLocks noChangeShapeType="1"/>
              </p:cNvSpPr>
              <p:nvPr/>
            </p:nvSpPr>
            <p:spPr bwMode="auto">
              <a:xfrm flipV="1">
                <a:off x="452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88" name="Line 468"/>
              <p:cNvSpPr>
                <a:spLocks noChangeShapeType="1"/>
              </p:cNvSpPr>
              <p:nvPr/>
            </p:nvSpPr>
            <p:spPr bwMode="auto">
              <a:xfrm flipV="1">
                <a:off x="4579"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89" name="Line 469"/>
              <p:cNvSpPr>
                <a:spLocks noChangeShapeType="1"/>
              </p:cNvSpPr>
              <p:nvPr/>
            </p:nvSpPr>
            <p:spPr bwMode="auto">
              <a:xfrm flipV="1">
                <a:off x="458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90" name="Line 470"/>
              <p:cNvSpPr>
                <a:spLocks noChangeShapeType="1"/>
              </p:cNvSpPr>
              <p:nvPr/>
            </p:nvSpPr>
            <p:spPr bwMode="auto">
              <a:xfrm flipV="1">
                <a:off x="4623"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91" name="Line 471"/>
              <p:cNvSpPr>
                <a:spLocks noChangeShapeType="1"/>
              </p:cNvSpPr>
              <p:nvPr/>
            </p:nvSpPr>
            <p:spPr bwMode="auto">
              <a:xfrm flipV="1">
                <a:off x="4630"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92" name="Line 472"/>
              <p:cNvSpPr>
                <a:spLocks noChangeShapeType="1"/>
              </p:cNvSpPr>
              <p:nvPr/>
            </p:nvSpPr>
            <p:spPr bwMode="auto">
              <a:xfrm flipV="1">
                <a:off x="4638"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93" name="Line 473"/>
              <p:cNvSpPr>
                <a:spLocks noChangeShapeType="1"/>
              </p:cNvSpPr>
              <p:nvPr/>
            </p:nvSpPr>
            <p:spPr bwMode="auto">
              <a:xfrm flipV="1">
                <a:off x="4651"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94" name="Line 474"/>
              <p:cNvSpPr>
                <a:spLocks noChangeShapeType="1"/>
              </p:cNvSpPr>
              <p:nvPr/>
            </p:nvSpPr>
            <p:spPr bwMode="auto">
              <a:xfrm flipV="1">
                <a:off x="4659"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95" name="Line 475"/>
              <p:cNvSpPr>
                <a:spLocks noChangeShapeType="1"/>
              </p:cNvSpPr>
              <p:nvPr/>
            </p:nvSpPr>
            <p:spPr bwMode="auto">
              <a:xfrm flipV="1">
                <a:off x="466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96" name="Line 476"/>
              <p:cNvSpPr>
                <a:spLocks noChangeShapeType="1"/>
              </p:cNvSpPr>
              <p:nvPr/>
            </p:nvSpPr>
            <p:spPr bwMode="auto">
              <a:xfrm flipV="1">
                <a:off x="4672"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97" name="Line 477"/>
              <p:cNvSpPr>
                <a:spLocks noChangeShapeType="1"/>
              </p:cNvSpPr>
              <p:nvPr/>
            </p:nvSpPr>
            <p:spPr bwMode="auto">
              <a:xfrm flipV="1">
                <a:off x="469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798" name="Line 478"/>
              <p:cNvSpPr>
                <a:spLocks noChangeShapeType="1"/>
              </p:cNvSpPr>
              <p:nvPr/>
            </p:nvSpPr>
            <p:spPr bwMode="auto">
              <a:xfrm flipV="1">
                <a:off x="4710" y="3669"/>
                <a:ext cx="0" cy="44"/>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799" name="Line 479"/>
              <p:cNvSpPr>
                <a:spLocks noChangeShapeType="1"/>
              </p:cNvSpPr>
              <p:nvPr/>
            </p:nvSpPr>
            <p:spPr bwMode="auto">
              <a:xfrm flipV="1">
                <a:off x="4716"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00" name="Line 480"/>
              <p:cNvSpPr>
                <a:spLocks noChangeShapeType="1"/>
              </p:cNvSpPr>
              <p:nvPr/>
            </p:nvSpPr>
            <p:spPr bwMode="auto">
              <a:xfrm flipV="1">
                <a:off x="472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01" name="Line 481"/>
              <p:cNvSpPr>
                <a:spLocks noChangeShapeType="1"/>
              </p:cNvSpPr>
              <p:nvPr/>
            </p:nvSpPr>
            <p:spPr bwMode="auto">
              <a:xfrm flipV="1">
                <a:off x="4767"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02" name="Line 482"/>
              <p:cNvSpPr>
                <a:spLocks noChangeShapeType="1"/>
              </p:cNvSpPr>
              <p:nvPr/>
            </p:nvSpPr>
            <p:spPr bwMode="auto">
              <a:xfrm flipV="1">
                <a:off x="477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03" name="Line 483"/>
              <p:cNvSpPr>
                <a:spLocks noChangeShapeType="1"/>
              </p:cNvSpPr>
              <p:nvPr/>
            </p:nvSpPr>
            <p:spPr bwMode="auto">
              <a:xfrm flipV="1">
                <a:off x="4780"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04" name="Line 484"/>
              <p:cNvSpPr>
                <a:spLocks noChangeShapeType="1"/>
              </p:cNvSpPr>
              <p:nvPr/>
            </p:nvSpPr>
            <p:spPr bwMode="auto">
              <a:xfrm flipV="1">
                <a:off x="4788" y="3570"/>
                <a:ext cx="0" cy="143"/>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805" name="Line 485"/>
              <p:cNvSpPr>
                <a:spLocks noChangeShapeType="1"/>
              </p:cNvSpPr>
              <p:nvPr/>
            </p:nvSpPr>
            <p:spPr bwMode="auto">
              <a:xfrm flipV="1">
                <a:off x="4794" y="3632"/>
                <a:ext cx="0" cy="81"/>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806" name="Line 486"/>
              <p:cNvSpPr>
                <a:spLocks noChangeShapeType="1"/>
              </p:cNvSpPr>
              <p:nvPr/>
            </p:nvSpPr>
            <p:spPr bwMode="auto">
              <a:xfrm flipV="1">
                <a:off x="4801" y="3644"/>
                <a:ext cx="0" cy="69"/>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807" name="Line 487"/>
              <p:cNvSpPr>
                <a:spLocks noChangeShapeType="1"/>
              </p:cNvSpPr>
              <p:nvPr/>
            </p:nvSpPr>
            <p:spPr bwMode="auto">
              <a:xfrm flipV="1">
                <a:off x="4809" y="3700"/>
                <a:ext cx="0" cy="13"/>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08" name="Line 488"/>
              <p:cNvSpPr>
                <a:spLocks noChangeShapeType="1"/>
              </p:cNvSpPr>
              <p:nvPr/>
            </p:nvSpPr>
            <p:spPr bwMode="auto">
              <a:xfrm flipV="1">
                <a:off x="486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09" name="Line 489"/>
              <p:cNvSpPr>
                <a:spLocks noChangeShapeType="1"/>
              </p:cNvSpPr>
              <p:nvPr/>
            </p:nvSpPr>
            <p:spPr bwMode="auto">
              <a:xfrm flipV="1">
                <a:off x="486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10" name="Line 490"/>
              <p:cNvSpPr>
                <a:spLocks noChangeShapeType="1"/>
              </p:cNvSpPr>
              <p:nvPr/>
            </p:nvSpPr>
            <p:spPr bwMode="auto">
              <a:xfrm flipV="1">
                <a:off x="487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11" name="Line 491"/>
              <p:cNvSpPr>
                <a:spLocks noChangeShapeType="1"/>
              </p:cNvSpPr>
              <p:nvPr/>
            </p:nvSpPr>
            <p:spPr bwMode="auto">
              <a:xfrm flipV="1">
                <a:off x="4902"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12" name="Line 492"/>
              <p:cNvSpPr>
                <a:spLocks noChangeShapeType="1"/>
              </p:cNvSpPr>
              <p:nvPr/>
            </p:nvSpPr>
            <p:spPr bwMode="auto">
              <a:xfrm flipV="1">
                <a:off x="5061" y="3681"/>
                <a:ext cx="0" cy="32"/>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813" name="Line 493"/>
              <p:cNvSpPr>
                <a:spLocks noChangeShapeType="1"/>
              </p:cNvSpPr>
              <p:nvPr/>
            </p:nvSpPr>
            <p:spPr bwMode="auto">
              <a:xfrm flipV="1">
                <a:off x="5067" y="3700"/>
                <a:ext cx="0" cy="13"/>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312814" name="Line 494"/>
              <p:cNvSpPr>
                <a:spLocks noChangeShapeType="1"/>
              </p:cNvSpPr>
              <p:nvPr/>
            </p:nvSpPr>
            <p:spPr bwMode="auto">
              <a:xfrm flipV="1">
                <a:off x="5110"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15" name="Line 495"/>
              <p:cNvSpPr>
                <a:spLocks noChangeShapeType="1"/>
              </p:cNvSpPr>
              <p:nvPr/>
            </p:nvSpPr>
            <p:spPr bwMode="auto">
              <a:xfrm flipV="1">
                <a:off x="5125"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16" name="Line 496"/>
              <p:cNvSpPr>
                <a:spLocks noChangeShapeType="1"/>
              </p:cNvSpPr>
              <p:nvPr/>
            </p:nvSpPr>
            <p:spPr bwMode="auto">
              <a:xfrm flipV="1">
                <a:off x="5296"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17" name="Line 497"/>
              <p:cNvSpPr>
                <a:spLocks noChangeShapeType="1"/>
              </p:cNvSpPr>
              <p:nvPr/>
            </p:nvSpPr>
            <p:spPr bwMode="auto">
              <a:xfrm flipV="1">
                <a:off x="5368"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18" name="Line 498"/>
              <p:cNvSpPr>
                <a:spLocks noChangeShapeType="1"/>
              </p:cNvSpPr>
              <p:nvPr/>
            </p:nvSpPr>
            <p:spPr bwMode="auto">
              <a:xfrm flipV="1">
                <a:off x="5433" y="3707"/>
                <a:ext cx="0" cy="6"/>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19" name="Line 499"/>
              <p:cNvSpPr>
                <a:spLocks noChangeShapeType="1"/>
              </p:cNvSpPr>
              <p:nvPr/>
            </p:nvSpPr>
            <p:spPr bwMode="auto">
              <a:xfrm>
                <a:off x="3555" y="3722"/>
                <a:ext cx="0" cy="51"/>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20" name="Line 500"/>
              <p:cNvSpPr>
                <a:spLocks noChangeShapeType="1"/>
              </p:cNvSpPr>
              <p:nvPr/>
            </p:nvSpPr>
            <p:spPr bwMode="auto">
              <a:xfrm>
                <a:off x="2421" y="3722"/>
                <a:ext cx="0" cy="51"/>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21" name="Line 501"/>
              <p:cNvSpPr>
                <a:spLocks noChangeShapeType="1"/>
              </p:cNvSpPr>
              <p:nvPr/>
            </p:nvSpPr>
            <p:spPr bwMode="auto">
              <a:xfrm>
                <a:off x="1281" y="3722"/>
                <a:ext cx="0" cy="51"/>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22" name="Line 502"/>
              <p:cNvSpPr>
                <a:spLocks noChangeShapeType="1"/>
              </p:cNvSpPr>
              <p:nvPr/>
            </p:nvSpPr>
            <p:spPr bwMode="auto">
              <a:xfrm>
                <a:off x="871" y="3718"/>
                <a:ext cx="0" cy="15"/>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23" name="Line 503"/>
              <p:cNvSpPr>
                <a:spLocks noChangeShapeType="1"/>
              </p:cNvSpPr>
              <p:nvPr/>
            </p:nvSpPr>
            <p:spPr bwMode="auto">
              <a:xfrm>
                <a:off x="4693" y="3722"/>
                <a:ext cx="0" cy="51"/>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24" name="Line 504"/>
              <p:cNvSpPr>
                <a:spLocks noChangeShapeType="1"/>
              </p:cNvSpPr>
              <p:nvPr/>
            </p:nvSpPr>
            <p:spPr bwMode="auto">
              <a:xfrm>
                <a:off x="742" y="1840"/>
                <a:ext cx="129" cy="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25" name="Line 505"/>
              <p:cNvSpPr>
                <a:spLocks noChangeShapeType="1"/>
              </p:cNvSpPr>
              <p:nvPr/>
            </p:nvSpPr>
            <p:spPr bwMode="auto">
              <a:xfrm>
                <a:off x="732" y="3724"/>
                <a:ext cx="130" cy="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26" name="Line 506"/>
              <p:cNvSpPr>
                <a:spLocks noChangeShapeType="1"/>
              </p:cNvSpPr>
              <p:nvPr/>
            </p:nvSpPr>
            <p:spPr bwMode="auto">
              <a:xfrm>
                <a:off x="873" y="3694"/>
                <a:ext cx="0" cy="85"/>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27" name="Line 507"/>
              <p:cNvSpPr>
                <a:spLocks noChangeShapeType="1"/>
              </p:cNvSpPr>
              <p:nvPr/>
            </p:nvSpPr>
            <p:spPr bwMode="auto">
              <a:xfrm flipV="1">
                <a:off x="864" y="3714"/>
                <a:ext cx="4629" cy="1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312828" name="Line 508"/>
              <p:cNvSpPr>
                <a:spLocks noChangeShapeType="1"/>
              </p:cNvSpPr>
              <p:nvPr/>
            </p:nvSpPr>
            <p:spPr bwMode="auto">
              <a:xfrm flipV="1">
                <a:off x="873" y="1843"/>
                <a:ext cx="0" cy="1894"/>
              </a:xfrm>
              <a:prstGeom prst="line">
                <a:avLst/>
              </a:prstGeom>
              <a:noFill/>
              <a:ln w="28575">
                <a:solidFill>
                  <a:schemeClr val="tx1"/>
                </a:solidFill>
                <a:round/>
                <a:headEnd type="none" w="sm" len="sm"/>
                <a:tailEnd type="none" w="sm" len="sm"/>
              </a:ln>
              <a:effectLst/>
            </p:spPr>
            <p:txBody>
              <a:bodyPr wrap="none" anchor="ctr"/>
              <a:lstStyle/>
              <a:p>
                <a:endParaRPr lang="en-US"/>
              </a:p>
            </p:txBody>
          </p:sp>
        </p:grpSp>
        <p:sp>
          <p:nvSpPr>
            <p:cNvPr id="312829" name="Text Box 509"/>
            <p:cNvSpPr txBox="1">
              <a:spLocks noChangeArrowheads="1"/>
            </p:cNvSpPr>
            <p:nvPr/>
          </p:nvSpPr>
          <p:spPr bwMode="auto">
            <a:xfrm>
              <a:off x="4281" y="645"/>
              <a:ext cx="1165" cy="233"/>
            </a:xfrm>
            <a:prstGeom prst="rect">
              <a:avLst/>
            </a:prstGeom>
            <a:noFill/>
            <a:ln w="9525" algn="ctr">
              <a:noFill/>
              <a:miter lim="800000"/>
              <a:headEnd/>
              <a:tailEnd/>
            </a:ln>
            <a:effectLst/>
          </p:spPr>
          <p:txBody>
            <a:bodyPr wrap="none">
              <a:spAutoFit/>
            </a:bodyPr>
            <a:lstStyle/>
            <a:p>
              <a:r>
                <a:rPr lang="de-DE" sz="1800" b="0" dirty="0" err="1" smtClean="0"/>
                <a:t>Spectrum</a:t>
              </a:r>
              <a:r>
                <a:rPr lang="de-DE" sz="1800" b="0" dirty="0" smtClean="0"/>
                <a:t> </a:t>
              </a:r>
              <a:r>
                <a:rPr lang="de-DE" sz="1800" b="0" dirty="0"/>
                <a:t>(</a:t>
              </a:r>
              <a:r>
                <a:rPr lang="de-DE" sz="1800" b="0" i="1" dirty="0" err="1"/>
                <a:t>scan</a:t>
              </a:r>
              <a:r>
                <a:rPr lang="de-DE" sz="1800" b="0" dirty="0"/>
                <a:t>)</a:t>
              </a:r>
              <a:endParaRPr lang="en-US" sz="1800" b="0" dirty="0"/>
            </a:p>
          </p:txBody>
        </p:sp>
      </p:grpSp>
      <p:sp>
        <p:nvSpPr>
          <p:cNvPr id="13" name="Slide Number Placeholder 12"/>
          <p:cNvSpPr>
            <a:spLocks noGrp="1"/>
          </p:cNvSpPr>
          <p:nvPr>
            <p:ph type="sldNum" sz="quarter" idx="10"/>
          </p:nvPr>
        </p:nvSpPr>
        <p:spPr/>
        <p:txBody>
          <a:bodyPr/>
          <a:lstStyle/>
          <a:p>
            <a:pPr>
              <a:defRPr/>
            </a:pPr>
            <a:fld id="{41B0E2A2-38C9-407E-9B30-D35E37AC93A0}" type="slidenum">
              <a:rPr lang="de-DE" smtClean="0"/>
              <a:pPr>
                <a:defRPr/>
              </a:pPr>
              <a:t>77</a:t>
            </a:fld>
            <a:endParaRPr lang="de-DE"/>
          </a:p>
        </p:txBody>
      </p:sp>
    </p:spTree>
    <p:extLst>
      <p:ext uri="{BB962C8B-B14F-4D97-AF65-F5344CB8AC3E}">
        <p14:creationId xmlns:p14="http://schemas.microsoft.com/office/powerpoint/2010/main" val="1841092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0-#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Materials</a:t>
            </a:r>
            <a:endParaRPr lang="en-US" dirty="0"/>
          </a:p>
        </p:txBody>
      </p:sp>
      <p:sp>
        <p:nvSpPr>
          <p:cNvPr id="3" name="Inhaltsplatzhalter 2"/>
          <p:cNvSpPr>
            <a:spLocks noGrp="1"/>
          </p:cNvSpPr>
          <p:nvPr>
            <p:ph idx="1"/>
          </p:nvPr>
        </p:nvSpPr>
        <p:spPr/>
        <p:txBody>
          <a:bodyPr/>
          <a:lstStyle/>
          <a:p>
            <a:r>
              <a:rPr lang="en-US" dirty="0" smtClean="0"/>
              <a:t>Learning Units 2A and 2B</a:t>
            </a:r>
          </a:p>
          <a:p>
            <a:endParaRPr lang="en-US" dirty="0"/>
          </a:p>
          <a:p>
            <a:r>
              <a:rPr lang="en-US" dirty="0" smtClean="0"/>
              <a:t>Video on the separation of plant pigments (</a:t>
            </a:r>
            <a:r>
              <a:rPr lang="en-US" dirty="0" err="1" smtClean="0"/>
              <a:t>Tsvet’s</a:t>
            </a:r>
            <a:r>
              <a:rPr lang="en-US" dirty="0" smtClean="0"/>
              <a:t> experiment) on YouTube</a:t>
            </a:r>
          </a:p>
          <a:p>
            <a:pPr marL="0" indent="0">
              <a:buNone/>
            </a:pPr>
            <a:r>
              <a:rPr lang="en-US" sz="2800" dirty="0" smtClean="0"/>
              <a:t>	http:</a:t>
            </a:r>
            <a:r>
              <a:rPr lang="en-US" sz="2800" dirty="0"/>
              <a:t>//</a:t>
            </a:r>
            <a:r>
              <a:rPr lang="en-US" sz="2800" dirty="0" err="1"/>
              <a:t>www.youtube.com</a:t>
            </a:r>
            <a:r>
              <a:rPr lang="en-US" sz="2800" dirty="0"/>
              <a:t>/</a:t>
            </a:r>
            <a:r>
              <a:rPr lang="en-US" sz="2800" dirty="0" err="1"/>
              <a:t>watch?v</a:t>
            </a:r>
            <a:r>
              <a:rPr lang="en-US" sz="2800" dirty="0"/>
              <a:t>=3N1Rt6nWczY</a:t>
            </a:r>
          </a:p>
        </p:txBody>
      </p:sp>
      <p:sp>
        <p:nvSpPr>
          <p:cNvPr id="4" name="Slide Number Placeholder 3"/>
          <p:cNvSpPr>
            <a:spLocks noGrp="1"/>
          </p:cNvSpPr>
          <p:nvPr>
            <p:ph type="sldNum" sz="quarter" idx="10"/>
          </p:nvPr>
        </p:nvSpPr>
        <p:spPr/>
        <p:txBody>
          <a:bodyPr/>
          <a:lstStyle/>
          <a:p>
            <a:pPr>
              <a:defRPr/>
            </a:pPr>
            <a:fld id="{41B0E2A2-38C9-407E-9B30-D35E37AC93A0}" type="slidenum">
              <a:rPr lang="de-DE" smtClean="0"/>
              <a:pPr>
                <a:defRPr/>
              </a:pPr>
              <a:t>78</a:t>
            </a:fld>
            <a:endParaRPr lang="de-DE"/>
          </a:p>
        </p:txBody>
      </p:sp>
    </p:spTree>
    <p:extLst>
      <p:ext uri="{BB962C8B-B14F-4D97-AF65-F5344CB8AC3E}">
        <p14:creationId xmlns:p14="http://schemas.microsoft.com/office/powerpoint/2010/main" val="35554403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 y="28075"/>
            <a:ext cx="6705600" cy="685800"/>
          </a:xfrm>
        </p:spPr>
        <p:txBody>
          <a:bodyPr/>
          <a:lstStyle/>
          <a:p>
            <a:r>
              <a:rPr lang="en-US" sz="3000" dirty="0" smtClean="0"/>
              <a:t>High-pressure liquid chromatography (HPLC)</a:t>
            </a:r>
            <a:endParaRPr lang="en-US" sz="3000" dirty="0"/>
          </a:p>
        </p:txBody>
      </p:sp>
      <p:sp>
        <p:nvSpPr>
          <p:cNvPr id="3" name="Inhaltsplatzhalter 2"/>
          <p:cNvSpPr>
            <a:spLocks noGrp="1"/>
          </p:cNvSpPr>
          <p:nvPr>
            <p:ph idx="1"/>
          </p:nvPr>
        </p:nvSpPr>
        <p:spPr/>
        <p:txBody>
          <a:bodyPr/>
          <a:lstStyle/>
          <a:p>
            <a:r>
              <a:rPr lang="en-US" sz="2600" dirty="0" smtClean="0"/>
              <a:t>Liquid as the mobile phase and a porous solid as the stationary phase</a:t>
            </a:r>
          </a:p>
          <a:p>
            <a:r>
              <a:rPr lang="en-US" sz="2600" dirty="0" smtClean="0"/>
              <a:t>Surface of the solid can be shaped for specific properties</a:t>
            </a:r>
          </a:p>
          <a:p>
            <a:r>
              <a:rPr lang="en-US" sz="2600" i="1" dirty="0" smtClean="0"/>
              <a:t>High-pressure</a:t>
            </a:r>
            <a:r>
              <a:rPr lang="en-US" sz="2600" dirty="0" smtClean="0"/>
              <a:t> pumps are used to pump liquid through the system</a:t>
            </a:r>
          </a:p>
          <a:p>
            <a:pPr marL="0" indent="0">
              <a:buNone/>
            </a:pPr>
            <a:r>
              <a:rPr lang="en-US" sz="2800" u="sng" dirty="0" smtClean="0"/>
              <a:t>Some further definitions:</a:t>
            </a:r>
          </a:p>
          <a:p>
            <a:pPr lvl="1"/>
            <a:r>
              <a:rPr lang="en-US" sz="2000" dirty="0" smtClean="0"/>
              <a:t>The stationary phase is also called packing</a:t>
            </a:r>
          </a:p>
          <a:p>
            <a:pPr lvl="1"/>
            <a:r>
              <a:rPr lang="en-US" sz="2000" dirty="0" smtClean="0"/>
              <a:t>The mobile phase is also called solvent or eluent</a:t>
            </a:r>
          </a:p>
          <a:p>
            <a:pPr marL="0" indent="0">
              <a:buNone/>
            </a:pPr>
            <a:r>
              <a:rPr lang="en-US" sz="2600" u="sng" dirty="0" smtClean="0"/>
              <a:t>Technical information:</a:t>
            </a:r>
            <a:endParaRPr lang="en-US" sz="2600" u="sng" dirty="0"/>
          </a:p>
          <a:p>
            <a:pPr lvl="1"/>
            <a:r>
              <a:rPr lang="en-US" sz="2000" dirty="0" smtClean="0"/>
              <a:t>Columns are typically 10-25 cm long (can be up to several meters)</a:t>
            </a:r>
          </a:p>
          <a:p>
            <a:pPr lvl="2"/>
            <a:r>
              <a:rPr lang="en-US" sz="1600" dirty="0" smtClean="0"/>
              <a:t>µ-LC columns have an inner diameter (ID) of approx. 1 mm (preparative use)</a:t>
            </a:r>
          </a:p>
          <a:p>
            <a:pPr lvl="2"/>
            <a:r>
              <a:rPr lang="en-US" sz="1600" dirty="0" smtClean="0"/>
              <a:t>Capillary LC columns: ID &lt; 300 µM</a:t>
            </a:r>
          </a:p>
          <a:p>
            <a:pPr lvl="2"/>
            <a:r>
              <a:rPr lang="en-US" sz="1600" dirty="0" err="1" smtClean="0"/>
              <a:t>nanoLC</a:t>
            </a:r>
            <a:r>
              <a:rPr lang="en-US" sz="1600" dirty="0" smtClean="0"/>
              <a:t> columns: ID 50-100 µm  </a:t>
            </a:r>
            <a:endParaRPr lang="en-US" sz="1600" dirty="0"/>
          </a:p>
          <a:p>
            <a:pPr marL="457200" lvl="1" indent="0">
              <a:buNone/>
            </a:pPr>
            <a:endParaRPr lang="en-US" sz="2400" dirty="0" smtClean="0"/>
          </a:p>
        </p:txBody>
      </p:sp>
      <p:sp>
        <p:nvSpPr>
          <p:cNvPr id="4" name="Slide Number Placeholder 3"/>
          <p:cNvSpPr>
            <a:spLocks noGrp="1"/>
          </p:cNvSpPr>
          <p:nvPr>
            <p:ph type="sldNum" sz="quarter" idx="10"/>
          </p:nvPr>
        </p:nvSpPr>
        <p:spPr/>
        <p:txBody>
          <a:bodyPr/>
          <a:lstStyle/>
          <a:p>
            <a:pPr>
              <a:defRPr/>
            </a:pPr>
            <a:fld id="{41B0E2A2-38C9-407E-9B30-D35E37AC93A0}" type="slidenum">
              <a:rPr lang="de-DE" smtClean="0"/>
              <a:pPr>
                <a:defRPr/>
              </a:pPr>
              <a:t>8</a:t>
            </a:fld>
            <a:endParaRPr lang="de-DE"/>
          </a:p>
        </p:txBody>
      </p:sp>
    </p:spTree>
    <p:extLst>
      <p:ext uri="{BB962C8B-B14F-4D97-AF65-F5344CB8AC3E}">
        <p14:creationId xmlns:p14="http://schemas.microsoft.com/office/powerpoint/2010/main" val="38652393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Columns</a:t>
            </a:r>
            <a:endParaRPr lang="en-US" dirty="0"/>
          </a:p>
        </p:txBody>
      </p:sp>
      <p:sp>
        <p:nvSpPr>
          <p:cNvPr id="3" name="Content Placeholder 2"/>
          <p:cNvSpPr>
            <a:spLocks noGrp="1"/>
          </p:cNvSpPr>
          <p:nvPr>
            <p:ph idx="1"/>
          </p:nvPr>
        </p:nvSpPr>
        <p:spPr/>
        <p:txBody>
          <a:bodyPr/>
          <a:lstStyle/>
          <a:p>
            <a:r>
              <a:rPr lang="en-US" sz="2400" dirty="0" err="1" smtClean="0"/>
              <a:t>Tsvet</a:t>
            </a:r>
            <a:r>
              <a:rPr lang="en-US" sz="2400" dirty="0" smtClean="0"/>
              <a:t> used an open glass column</a:t>
            </a:r>
          </a:p>
          <a:p>
            <a:r>
              <a:rPr lang="en-US" sz="2400" dirty="0" smtClean="0"/>
              <a:t>Better separation and low sample amounts require columns with smaller inner diameter</a:t>
            </a:r>
          </a:p>
          <a:p>
            <a:r>
              <a:rPr lang="en-US" sz="2400" dirty="0" smtClean="0"/>
              <a:t>Smaller, tightly packed columns require higher eluent pressures (</a:t>
            </a:r>
            <a:r>
              <a:rPr lang="en-US" sz="2400" dirty="0" err="1" smtClean="0"/>
              <a:t>Tsvet</a:t>
            </a:r>
            <a:r>
              <a:rPr lang="en-US" sz="2400" dirty="0" smtClean="0"/>
              <a:t>: hydrostatic pressure only) to achieve rapid separations</a:t>
            </a:r>
          </a:p>
          <a:p>
            <a:endParaRPr lang="en-US" sz="2400" dirty="0"/>
          </a:p>
        </p:txBody>
      </p:sp>
      <p:sp>
        <p:nvSpPr>
          <p:cNvPr id="4" name="Slide Number Placeholder 3"/>
          <p:cNvSpPr>
            <a:spLocks noGrp="1"/>
          </p:cNvSpPr>
          <p:nvPr>
            <p:ph type="sldNum" sz="quarter" idx="10"/>
          </p:nvPr>
        </p:nvSpPr>
        <p:spPr/>
        <p:txBody>
          <a:bodyPr/>
          <a:lstStyle/>
          <a:p>
            <a:pPr>
              <a:defRPr/>
            </a:pPr>
            <a:fld id="{41B0E2A2-38C9-407E-9B30-D35E37AC93A0}" type="slidenum">
              <a:rPr lang="de-DE" smtClean="0"/>
              <a:pPr>
                <a:defRPr/>
              </a:pPr>
              <a:t>9</a:t>
            </a:fld>
            <a:endParaRPr lang="de-DE"/>
          </a:p>
        </p:txBody>
      </p:sp>
      <p:pic>
        <p:nvPicPr>
          <p:cNvPr id="6" name="Picture 5"/>
          <p:cNvPicPr>
            <a:picLocks noChangeAspect="1"/>
          </p:cNvPicPr>
          <p:nvPr/>
        </p:nvPicPr>
        <p:blipFill>
          <a:blip r:embed="rId3"/>
          <a:stretch>
            <a:fillRect/>
          </a:stretch>
        </p:blipFill>
        <p:spPr>
          <a:xfrm>
            <a:off x="381000" y="3352800"/>
            <a:ext cx="6096000" cy="1104348"/>
          </a:xfrm>
          <a:prstGeom prst="rect">
            <a:avLst/>
          </a:prstGeom>
        </p:spPr>
      </p:pic>
      <p:sp>
        <p:nvSpPr>
          <p:cNvPr id="7" name="TextBox 6"/>
          <p:cNvSpPr txBox="1"/>
          <p:nvPr/>
        </p:nvSpPr>
        <p:spPr>
          <a:xfrm>
            <a:off x="6527648" y="3429000"/>
            <a:ext cx="2490285" cy="923330"/>
          </a:xfrm>
          <a:prstGeom prst="rect">
            <a:avLst/>
          </a:prstGeom>
          <a:noFill/>
        </p:spPr>
        <p:txBody>
          <a:bodyPr wrap="none" rtlCol="0">
            <a:spAutoFit/>
          </a:bodyPr>
          <a:lstStyle/>
          <a:p>
            <a:pPr algn="ctr"/>
            <a:r>
              <a:rPr lang="en-US" sz="1800" dirty="0" smtClean="0"/>
              <a:t>HPLC </a:t>
            </a:r>
            <a:r>
              <a:rPr lang="en-US" sz="1800" dirty="0"/>
              <a:t>steel column </a:t>
            </a:r>
            <a:endParaRPr lang="en-US" sz="1800" dirty="0" smtClean="0"/>
          </a:p>
          <a:p>
            <a:pPr algn="ctr"/>
            <a:r>
              <a:rPr lang="en-US" sz="1800" b="0" dirty="0" smtClean="0"/>
              <a:t>(</a:t>
            </a:r>
            <a:r>
              <a:rPr lang="en-US" sz="1800" b="0" dirty="0"/>
              <a:t>internal </a:t>
            </a:r>
            <a:r>
              <a:rPr lang="en-US" sz="1800" b="0" dirty="0" smtClean="0"/>
              <a:t>diameter 4.6 </a:t>
            </a:r>
          </a:p>
          <a:p>
            <a:pPr algn="ctr"/>
            <a:r>
              <a:rPr lang="en-US" sz="1800" b="0" dirty="0" smtClean="0"/>
              <a:t>mm, length </a:t>
            </a:r>
            <a:r>
              <a:rPr lang="en-US" sz="1800" b="0" dirty="0"/>
              <a:t>150 </a:t>
            </a:r>
            <a:r>
              <a:rPr lang="en-US" sz="1800" b="0" dirty="0" smtClean="0"/>
              <a:t>mm)</a:t>
            </a:r>
            <a:endParaRPr lang="en-US" sz="1800" b="0" dirty="0"/>
          </a:p>
        </p:txBody>
      </p:sp>
      <p:sp>
        <p:nvSpPr>
          <p:cNvPr id="8" name="TextBox 7"/>
          <p:cNvSpPr txBox="1"/>
          <p:nvPr/>
        </p:nvSpPr>
        <p:spPr>
          <a:xfrm>
            <a:off x="6653715" y="5181600"/>
            <a:ext cx="2490285" cy="923330"/>
          </a:xfrm>
          <a:prstGeom prst="rect">
            <a:avLst/>
          </a:prstGeom>
          <a:noFill/>
        </p:spPr>
        <p:txBody>
          <a:bodyPr wrap="none" rtlCol="0">
            <a:spAutoFit/>
          </a:bodyPr>
          <a:lstStyle/>
          <a:p>
            <a:pPr algn="ctr"/>
            <a:r>
              <a:rPr lang="en-US" sz="1800" dirty="0" smtClean="0"/>
              <a:t>Capillary </a:t>
            </a:r>
            <a:r>
              <a:rPr lang="en-US" sz="1800" dirty="0"/>
              <a:t>column </a:t>
            </a:r>
            <a:endParaRPr lang="en-US" sz="1800" dirty="0" smtClean="0"/>
          </a:p>
          <a:p>
            <a:pPr algn="ctr"/>
            <a:r>
              <a:rPr lang="en-US" sz="1800" b="0" dirty="0" smtClean="0"/>
              <a:t>(</a:t>
            </a:r>
            <a:r>
              <a:rPr lang="en-US" sz="1800" b="0" dirty="0"/>
              <a:t>internal </a:t>
            </a:r>
            <a:r>
              <a:rPr lang="en-US" sz="1800" b="0" dirty="0" smtClean="0"/>
              <a:t>diameter 4.6 </a:t>
            </a:r>
          </a:p>
          <a:p>
            <a:pPr algn="ctr"/>
            <a:r>
              <a:rPr lang="en-US" sz="1800" b="0" dirty="0" smtClean="0"/>
              <a:t>mm, length </a:t>
            </a:r>
            <a:r>
              <a:rPr lang="en-US" sz="1800" b="0" dirty="0"/>
              <a:t>150 </a:t>
            </a:r>
            <a:r>
              <a:rPr lang="en-US" sz="1800" b="0" dirty="0" smtClean="0"/>
              <a:t>mm)</a:t>
            </a:r>
            <a:endParaRPr lang="en-US" sz="1800" b="0" dirty="0"/>
          </a:p>
        </p:txBody>
      </p:sp>
    </p:spTree>
    <p:extLst>
      <p:ext uri="{BB962C8B-B14F-4D97-AF65-F5344CB8AC3E}">
        <p14:creationId xmlns:p14="http://schemas.microsoft.com/office/powerpoint/2010/main" val="966204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CPM_Theme_2014">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SBS_white_en">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a:ln>
              <a:noFill/>
            </a:ln>
            <a:solidFill>
              <a:schemeClr val="tx2"/>
            </a:solidFill>
            <a:effectLst/>
            <a:latin typeface="Trebuchet MS" pitchFamily="-6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a:ln>
              <a:noFill/>
            </a:ln>
            <a:solidFill>
              <a:schemeClr val="tx2"/>
            </a:solidFill>
            <a:effectLst/>
            <a:latin typeface="Trebuchet MS" pitchFamily="-65" charset="0"/>
          </a:defRPr>
        </a:defPPr>
      </a:lstStyle>
    </a:lnDef>
  </a:objectDefaults>
  <a:extraClrSchemeLst>
    <a:extraClrScheme>
      <a:clrScheme name="SBS_white_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BS_white_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BS_white_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BS_white_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BS_white_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BS_white_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BS_white_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CPM_Theme_2014.thmx</Template>
  <TotalTime>0</TotalTime>
  <Words>3957</Words>
  <Application>Microsoft Macintosh PowerPoint</Application>
  <PresentationFormat>On-screen Show (4:3)</PresentationFormat>
  <Paragraphs>869</Paragraphs>
  <Slides>78</Slides>
  <Notes>22</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5" baseType="lpstr">
      <vt:lpstr>Calibri</vt:lpstr>
      <vt:lpstr>MS Mincho</vt:lpstr>
      <vt:lpstr>Trebuchet MS</vt:lpstr>
      <vt:lpstr>Cambria Math</vt:lpstr>
      <vt:lpstr>ＭＳ Ｐゴシック</vt:lpstr>
      <vt:lpstr>CPM_Theme_2014</vt:lpstr>
      <vt:lpstr>Image</vt:lpstr>
      <vt:lpstr>Computational Proteomics and Metabolomics </vt:lpstr>
      <vt:lpstr>LU 2A - CHromatography</vt:lpstr>
      <vt:lpstr>Chromatography</vt:lpstr>
      <vt:lpstr>Column Chromatography</vt:lpstr>
      <vt:lpstr>Chromatography</vt:lpstr>
      <vt:lpstr>Chromatography</vt:lpstr>
      <vt:lpstr>Column chromatography</vt:lpstr>
      <vt:lpstr>High-pressure liquid chromatography (HPLC)</vt:lpstr>
      <vt:lpstr>Columns</vt:lpstr>
      <vt:lpstr>HPLC (High Performance Liquid Chromatography)</vt:lpstr>
      <vt:lpstr>HPLC (High Performance Liquid Chromatography)</vt:lpstr>
      <vt:lpstr>HPLC (High Performance Liquid Chromatography)</vt:lpstr>
      <vt:lpstr>HPLC (High Performance Liquid Chromatography)</vt:lpstr>
      <vt:lpstr>HPLC (High Performance Liquid Chromatography)</vt:lpstr>
      <vt:lpstr>HPLC (High Performance Liquid Chromatography)</vt:lpstr>
      <vt:lpstr>HPLC (High Performance Liquid Chromatography)</vt:lpstr>
      <vt:lpstr>HPLC (High Performance Liquid Chromatography)</vt:lpstr>
      <vt:lpstr>HPLC (High Performance Liquid Chromatography)</vt:lpstr>
      <vt:lpstr>HPLC (High Performance Liquid Chromatography)</vt:lpstr>
      <vt:lpstr>Modern HPLC</vt:lpstr>
      <vt:lpstr>Detectors Used for HPLC</vt:lpstr>
      <vt:lpstr>Good HPLC performance</vt:lpstr>
      <vt:lpstr>HPLC Performance</vt:lpstr>
      <vt:lpstr>HPLC methods</vt:lpstr>
      <vt:lpstr>Reversed-Phase Chromatography</vt:lpstr>
      <vt:lpstr>Strong Cation Exchange (SCX) Chromatography</vt:lpstr>
      <vt:lpstr>Multidimensional Chromatography</vt:lpstr>
      <vt:lpstr>Component Migration</vt:lpstr>
      <vt:lpstr>Peak Width in Chromatography</vt:lpstr>
      <vt:lpstr>Peak Shape</vt:lpstr>
      <vt:lpstr>Theoretical Plates</vt:lpstr>
      <vt:lpstr>Theoretical Plates - Model</vt:lpstr>
      <vt:lpstr>Theoretical Plates – Example</vt:lpstr>
      <vt:lpstr>Theoretical Plates – Simulation</vt:lpstr>
      <vt:lpstr>Plate Number</vt:lpstr>
      <vt:lpstr>Peak Broadening and Asymmetry</vt:lpstr>
      <vt:lpstr>LU2B – MasS SPECTROMETRY</vt:lpstr>
      <vt:lpstr>Schema Mass spectrometer</vt:lpstr>
      <vt:lpstr>Ionization methods</vt:lpstr>
      <vt:lpstr>PowerPoint Presentation</vt:lpstr>
      <vt:lpstr>PowerPoint Presentation</vt:lpstr>
      <vt:lpstr>PowerPoint Presentation</vt:lpstr>
      <vt:lpstr>EI is not for proteomics</vt:lpstr>
      <vt:lpstr>Soft ionization methods</vt:lpstr>
      <vt:lpstr>PowerPoint Presentation</vt:lpstr>
      <vt:lpstr>Soft ionization methods</vt:lpstr>
      <vt:lpstr>Electrospray ionization</vt:lpstr>
      <vt:lpstr>ESI</vt:lpstr>
      <vt:lpstr>ESI</vt:lpstr>
      <vt:lpstr>Positive or negative mode</vt:lpstr>
      <vt:lpstr>MALDI</vt:lpstr>
      <vt:lpstr>MALDI</vt:lpstr>
      <vt:lpstr>Spotting on a MALDI plate</vt:lpstr>
      <vt:lpstr>MALDI ionization</vt:lpstr>
      <vt:lpstr>MALDI</vt:lpstr>
      <vt:lpstr>Mass analyzers</vt:lpstr>
      <vt:lpstr>Mass analyzers</vt:lpstr>
      <vt:lpstr>Mass Analyzer: Time of Flight</vt:lpstr>
      <vt:lpstr>Mass Analyzer: Time of Flight</vt:lpstr>
      <vt:lpstr>Mass Analyzer: Time of Flight</vt:lpstr>
      <vt:lpstr>Mass Analyzer: Time of Flight</vt:lpstr>
      <vt:lpstr>Mass Analyzer: Quadrupole</vt:lpstr>
      <vt:lpstr>Ion Trap</vt:lpstr>
      <vt:lpstr>Orbitrap (based on Kingdon trap)</vt:lpstr>
      <vt:lpstr>Tandem MS</vt:lpstr>
      <vt:lpstr>Tandem MS fragmentation methods</vt:lpstr>
      <vt:lpstr>Collision-induced dissociation</vt:lpstr>
      <vt:lpstr>Hybrid mass spectrometer</vt:lpstr>
      <vt:lpstr>LTQ-Orbitrap – MS</vt:lpstr>
      <vt:lpstr>LTQ-Orbitrap – MS/MS</vt:lpstr>
      <vt:lpstr>Product ion generation</vt:lpstr>
      <vt:lpstr>b/y ions in CID</vt:lpstr>
      <vt:lpstr>Processes for MS/MS recording</vt:lpstr>
      <vt:lpstr>Accuracy vs. precision …</vt:lpstr>
      <vt:lpstr>Resolution</vt:lpstr>
      <vt:lpstr>Charge states</vt:lpstr>
      <vt:lpstr>HPLC-MS</vt:lpstr>
      <vt:lpstr>Materials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Proteinstruktur und -modellierung</dc:title>
  <dc:creator/>
  <cp:lastModifiedBy/>
  <cp:revision>17</cp:revision>
  <cp:lastPrinted>1900-12-31T22:00:00Z</cp:lastPrinted>
  <dcterms:created xsi:type="dcterms:W3CDTF">2010-04-12T07:26:14Z</dcterms:created>
  <dcterms:modified xsi:type="dcterms:W3CDTF">2014-10-24T14:05:08Z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