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705" r:id="rId1"/>
  </p:sldMasterIdLst>
  <p:notesMasterIdLst>
    <p:notesMasterId r:id="rId77"/>
  </p:notesMasterIdLst>
  <p:handoutMasterIdLst>
    <p:handoutMasterId r:id="rId78"/>
  </p:handoutMasterIdLst>
  <p:sldIdLst>
    <p:sldId id="540" r:id="rId2"/>
    <p:sldId id="543" r:id="rId3"/>
    <p:sldId id="558" r:id="rId4"/>
    <p:sldId id="559" r:id="rId5"/>
    <p:sldId id="561" r:id="rId6"/>
    <p:sldId id="560" r:id="rId7"/>
    <p:sldId id="544" r:id="rId8"/>
    <p:sldId id="465" r:id="rId9"/>
    <p:sldId id="562" r:id="rId10"/>
    <p:sldId id="466" r:id="rId11"/>
    <p:sldId id="557" r:id="rId12"/>
    <p:sldId id="467" r:id="rId13"/>
    <p:sldId id="468" r:id="rId14"/>
    <p:sldId id="479" r:id="rId15"/>
    <p:sldId id="571" r:id="rId16"/>
    <p:sldId id="572" r:id="rId17"/>
    <p:sldId id="573" r:id="rId18"/>
    <p:sldId id="576" r:id="rId19"/>
    <p:sldId id="564" r:id="rId20"/>
    <p:sldId id="581" r:id="rId21"/>
    <p:sldId id="545" r:id="rId22"/>
    <p:sldId id="552" r:id="rId23"/>
    <p:sldId id="553" r:id="rId24"/>
    <p:sldId id="574" r:id="rId25"/>
    <p:sldId id="575" r:id="rId26"/>
    <p:sldId id="554" r:id="rId27"/>
    <p:sldId id="555" r:id="rId28"/>
    <p:sldId id="454" r:id="rId29"/>
    <p:sldId id="556" r:id="rId30"/>
    <p:sldId id="523" r:id="rId31"/>
    <p:sldId id="462" r:id="rId32"/>
    <p:sldId id="460" r:id="rId33"/>
    <p:sldId id="461" r:id="rId34"/>
    <p:sldId id="464" r:id="rId35"/>
    <p:sldId id="458" r:id="rId36"/>
    <p:sldId id="524" r:id="rId37"/>
    <p:sldId id="525" r:id="rId38"/>
    <p:sldId id="526" r:id="rId39"/>
    <p:sldId id="528" r:id="rId40"/>
    <p:sldId id="542" r:id="rId41"/>
    <p:sldId id="541" r:id="rId42"/>
    <p:sldId id="531" r:id="rId43"/>
    <p:sldId id="580" r:id="rId44"/>
    <p:sldId id="546" r:id="rId45"/>
    <p:sldId id="548" r:id="rId46"/>
    <p:sldId id="549" r:id="rId47"/>
    <p:sldId id="550" r:id="rId48"/>
    <p:sldId id="577" r:id="rId49"/>
    <p:sldId id="473" r:id="rId50"/>
    <p:sldId id="474" r:id="rId51"/>
    <p:sldId id="492" r:id="rId52"/>
    <p:sldId id="493" r:id="rId53"/>
    <p:sldId id="507" r:id="rId54"/>
    <p:sldId id="494" r:id="rId55"/>
    <p:sldId id="497" r:id="rId56"/>
    <p:sldId id="495" r:id="rId57"/>
    <p:sldId id="496" r:id="rId58"/>
    <p:sldId id="498" r:id="rId59"/>
    <p:sldId id="500" r:id="rId60"/>
    <p:sldId id="502" r:id="rId61"/>
    <p:sldId id="547" r:id="rId62"/>
    <p:sldId id="511" r:id="rId63"/>
    <p:sldId id="512" r:id="rId64"/>
    <p:sldId id="513" r:id="rId65"/>
    <p:sldId id="514" r:id="rId66"/>
    <p:sldId id="441" r:id="rId67"/>
    <p:sldId id="578" r:id="rId68"/>
    <p:sldId id="477" r:id="rId69"/>
    <p:sldId id="515" r:id="rId70"/>
    <p:sldId id="516" r:id="rId71"/>
    <p:sldId id="517" r:id="rId72"/>
    <p:sldId id="569" r:id="rId73"/>
    <p:sldId id="579" r:id="rId74"/>
    <p:sldId id="519" r:id="rId75"/>
    <p:sldId id="570" r:id="rId76"/>
  </p:sldIdLst>
  <p:sldSz cx="9144000" cy="6858000" type="screen4x3"/>
  <p:notesSz cx="7099300" cy="10234613"/>
  <p:custDataLst>
    <p:tags r:id="rId80"/>
  </p:custDataLst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1pPr>
    <a:lvl2pPr marL="457200"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2pPr>
    <a:lvl3pPr marL="914400"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3pPr>
    <a:lvl4pPr marL="1371600"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4pPr>
    <a:lvl5pPr marL="1828800"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57FF"/>
    <a:srgbClr val="6675FF"/>
    <a:srgbClr val="6666FF"/>
    <a:srgbClr val="FFFF66"/>
    <a:srgbClr val="FFFF00"/>
    <a:srgbClr val="FF9900"/>
    <a:srgbClr val="FF0000"/>
    <a:srgbClr val="D60093"/>
    <a:srgbClr val="FF66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61" autoAdjust="0"/>
    <p:restoredTop sz="82437" autoAdjust="0"/>
  </p:normalViewPr>
  <p:slideViewPr>
    <p:cSldViewPr>
      <p:cViewPr varScale="1">
        <p:scale>
          <a:sx n="108" d="100"/>
          <a:sy n="108" d="100"/>
        </p:scale>
        <p:origin x="-120" y="-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7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gs" Target="tags/tag1.xml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97" tIns="47449" rIns="94897" bIns="47449" numCol="1" anchor="t" anchorCtr="0" compatLnSpc="1">
            <a:prstTxWarp prst="textNoShape">
              <a:avLst/>
            </a:prstTxWarp>
          </a:bodyPr>
          <a:lstStyle>
            <a:lvl1pPr algn="l" defTabSz="949325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97" tIns="47449" rIns="94897" bIns="47449" numCol="1" anchor="t" anchorCtr="0" compatLnSpc="1">
            <a:prstTxWarp prst="textNoShape">
              <a:avLst/>
            </a:prstTxWarp>
          </a:bodyPr>
          <a:lstStyle>
            <a:lvl1pPr defTabSz="949325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97" tIns="47449" rIns="94897" bIns="47449" numCol="1" anchor="b" anchorCtr="0" compatLnSpc="1">
            <a:prstTxWarp prst="textNoShape">
              <a:avLst/>
            </a:prstTxWarp>
          </a:bodyPr>
          <a:lstStyle>
            <a:lvl1pPr algn="l" defTabSz="949325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97" tIns="47449" rIns="94897" bIns="47449" numCol="1" anchor="b" anchorCtr="0" compatLnSpc="1">
            <a:prstTxWarp prst="textNoShape">
              <a:avLst/>
            </a:prstTxWarp>
          </a:bodyPr>
          <a:lstStyle>
            <a:lvl1pPr defTabSz="949325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D40594F-62DF-4EB3-8A73-25638407777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33988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5" tIns="47377" rIns="94755" bIns="47377" numCol="1" anchor="t" anchorCtr="0" compatLnSpc="1">
            <a:prstTxWarp prst="textNoShape">
              <a:avLst/>
            </a:prstTxWarp>
          </a:bodyPr>
          <a:lstStyle>
            <a:lvl1pPr algn="l" defTabSz="947738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9550" y="0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5" tIns="47377" rIns="94755" bIns="47377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5" tIns="47377" rIns="94755" bIns="473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8163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5" tIns="47377" rIns="94755" bIns="47377" numCol="1" anchor="b" anchorCtr="0" compatLnSpc="1">
            <a:prstTxWarp prst="textNoShape">
              <a:avLst/>
            </a:prstTxWarp>
          </a:bodyPr>
          <a:lstStyle>
            <a:lvl1pPr algn="l" defTabSz="947738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5" tIns="47377" rIns="94755" bIns="47377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3E864C1-DAB7-4035-AF85-D7705C8C8D0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115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ED7D57-9AD5-4829-A75C-A11F3F754590}" type="slidenum">
              <a:rPr lang="de-DE"/>
              <a:pPr/>
              <a:t>1</a:t>
            </a:fld>
            <a:endParaRPr lang="de-DE" dirty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677484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Knut:</a:t>
            </a:r>
            <a:r>
              <a:rPr lang="en-US" baseline="0" dirty="0" smtClean="0"/>
              <a:t> is the empty graph (spectrum) on the right intended? I would add some sticks….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516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rPr>
              <a:t>F= q\</a:t>
            </a:r>
            <a:r>
              <a:rPr lang="en-US" sz="1200" kern="1200" dirty="0" err="1" smtClean="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rPr>
              <a:t>cdot</a:t>
            </a:r>
            <a:r>
              <a:rPr lang="en-US" sz="1200" kern="1200" dirty="0" smtClean="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rPr>
              <a:t>E+v</a:t>
            </a:r>
            <a:r>
              <a:rPr lang="en-US" sz="1200" kern="1200" dirty="0" smtClean="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rPr>
              <a:t>\times B)</a:t>
            </a:r>
          </a:p>
          <a:p>
            <a:r>
              <a:rPr lang="en-US" dirty="0" smtClean="0"/>
              <a:t>F=m \</a:t>
            </a:r>
            <a:r>
              <a:rPr lang="en-US" dirty="0" err="1" smtClean="0"/>
              <a:t>cdot</a:t>
            </a:r>
            <a:r>
              <a:rPr lang="en-US" dirty="0" smtClean="0"/>
              <a:t> a</a:t>
            </a:r>
          </a:p>
          <a:p>
            <a:r>
              <a:rPr lang="en-US" dirty="0" smtClean="0"/>
              <a:t>a=\</a:t>
            </a:r>
            <a:r>
              <a:rPr lang="en-US" dirty="0" err="1" smtClean="0"/>
              <a:t>frac</a:t>
            </a:r>
            <a:r>
              <a:rPr lang="en-US" dirty="0" smtClean="0"/>
              <a:t>{(</a:t>
            </a:r>
            <a:r>
              <a:rPr lang="en-US" dirty="0" err="1" smtClean="0"/>
              <a:t>E+v</a:t>
            </a:r>
            <a:r>
              <a:rPr lang="en-US" baseline="0" dirty="0" smtClean="0"/>
              <a:t> \times B)}{m/q}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8128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Knut: Are those</a:t>
            </a:r>
            <a:r>
              <a:rPr lang="en-US" baseline="0" dirty="0" smtClean="0"/>
              <a:t> in the glossary?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1088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169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0AEFA-7359-4AD8-8542-0C3F08926E26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1392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0AEFA-7359-4AD8-8542-0C3F08926E26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0003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5390CA-0037-4F73-BB21-6B5EAD637176}" type="slidenum">
              <a:rPr lang="en-US"/>
              <a:pPr/>
              <a:t>38</a:t>
            </a:fld>
            <a:endParaRPr lang="en-US"/>
          </a:p>
        </p:txBody>
      </p:sp>
      <p:sp>
        <p:nvSpPr>
          <p:cNvPr id="71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1238" y="757238"/>
            <a:ext cx="5080000" cy="3810000"/>
          </a:xfrm>
          <a:ln/>
        </p:spPr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22" y="4821984"/>
            <a:ext cx="5225458" cy="4654632"/>
          </a:xfrm>
        </p:spPr>
        <p:txBody>
          <a:bodyPr lIns="96744" tIns="48372" rIns="96744" bIns="48372"/>
          <a:lstStyle/>
          <a:p>
            <a:r>
              <a:rPr lang="en-US" dirty="0"/>
              <a:t>Nun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aber</a:t>
            </a:r>
            <a:r>
              <a:rPr lang="en-US" dirty="0"/>
              <a:t> </a:t>
            </a:r>
            <a:r>
              <a:rPr lang="en-US" dirty="0" err="1"/>
              <a:t>leider</a:t>
            </a:r>
            <a:r>
              <a:rPr lang="en-US" dirty="0"/>
              <a:t> so, </a:t>
            </a:r>
            <a:r>
              <a:rPr lang="en-US" dirty="0" err="1"/>
              <a:t>dass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die peptide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kennen</a:t>
            </a:r>
            <a:r>
              <a:rPr lang="en-US" dirty="0"/>
              <a:t> und </a:t>
            </a:r>
            <a:r>
              <a:rPr lang="en-US" dirty="0" err="1"/>
              <a:t>somit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chemische</a:t>
            </a:r>
            <a:r>
              <a:rPr lang="en-US" dirty="0"/>
              <a:t> </a:t>
            </a:r>
            <a:r>
              <a:rPr lang="en-US" dirty="0" err="1"/>
              <a:t>Zsuammensetzung</a:t>
            </a:r>
            <a:r>
              <a:rPr lang="en-US" dirty="0"/>
              <a:t> </a:t>
            </a:r>
            <a:r>
              <a:rPr lang="en-US" dirty="0" err="1"/>
              <a:t>unbekannt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.</a:t>
            </a:r>
          </a:p>
          <a:p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koennen</a:t>
            </a:r>
            <a:r>
              <a:rPr lang="en-US" dirty="0"/>
              <a:t> </a:t>
            </a:r>
            <a:r>
              <a:rPr lang="en-US" dirty="0" err="1"/>
              <a:t>aber</a:t>
            </a:r>
            <a:r>
              <a:rPr lang="en-US" dirty="0"/>
              <a:t> die </a:t>
            </a:r>
            <a:r>
              <a:rPr lang="en-US" dirty="0" err="1"/>
              <a:t>chemische</a:t>
            </a:r>
            <a:r>
              <a:rPr lang="en-US" dirty="0"/>
              <a:t> </a:t>
            </a:r>
            <a:r>
              <a:rPr lang="en-US" dirty="0" err="1"/>
              <a:t>Zusammensetzung</a:t>
            </a:r>
            <a:r>
              <a:rPr lang="en-US" dirty="0"/>
              <a:t> </a:t>
            </a:r>
            <a:r>
              <a:rPr lang="en-US" dirty="0" err="1"/>
              <a:t>approximieren</a:t>
            </a:r>
            <a:r>
              <a:rPr lang="en-US" dirty="0"/>
              <a:t> und </a:t>
            </a:r>
            <a:r>
              <a:rPr lang="en-US" dirty="0" err="1"/>
              <a:t>somit</a:t>
            </a:r>
            <a:r>
              <a:rPr lang="en-US" dirty="0"/>
              <a:t> </a:t>
            </a:r>
            <a:r>
              <a:rPr lang="en-US" dirty="0" err="1"/>
              <a:t>allein</a:t>
            </a:r>
            <a:r>
              <a:rPr lang="en-US" dirty="0"/>
              <a:t> </a:t>
            </a:r>
            <a:r>
              <a:rPr lang="en-US" dirty="0" err="1"/>
              <a:t>anhand</a:t>
            </a:r>
            <a:r>
              <a:rPr lang="en-US" dirty="0"/>
              <a:t> der Masse die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theoretisches</a:t>
            </a:r>
            <a:r>
              <a:rPr lang="en-US" dirty="0"/>
              <a:t> </a:t>
            </a:r>
            <a:r>
              <a:rPr lang="en-US" dirty="0" err="1"/>
              <a:t>Isotopen</a:t>
            </a:r>
            <a:r>
              <a:rPr lang="en-US" dirty="0"/>
              <a:t> Muster </a:t>
            </a:r>
            <a:r>
              <a:rPr lang="en-US" dirty="0" err="1"/>
              <a:t>berechnen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7094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rPr>
              <a:t>\pi_{EE'}=\</a:t>
            </a:r>
            <a:r>
              <a:rPr lang="fr-FR" sz="1200" kern="1200" dirty="0" err="1" smtClean="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rPr>
              <a:t>pi_E</a:t>
            </a:r>
            <a:r>
              <a:rPr lang="fr-FR" sz="1200" kern="1200" dirty="0" smtClean="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rPr>
              <a:t> * \pi_{E'}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5747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0AEFA-7359-4AD8-8542-0C3F08926E26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6266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0AEFA-7359-4AD8-8542-0C3F08926E26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3391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0AEFA-7359-4AD8-8542-0C3F08926E26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Knut: Cannot find </a:t>
            </a:r>
            <a:r>
              <a:rPr lang="en-US" dirty="0" err="1" smtClean="0"/>
              <a:t>anyhting</a:t>
            </a:r>
            <a:r>
              <a:rPr lang="en-US" dirty="0" smtClean="0"/>
              <a:t> on this 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4243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image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74811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distribution of MW in SWISS-PROT (-&gt; Knut: Let them do it as exercise)</a:t>
            </a:r>
          </a:p>
          <a:p>
            <a:r>
              <a:rPr lang="en-US" dirty="0" smtClean="0"/>
              <a:t>TODO:</a:t>
            </a:r>
            <a:r>
              <a:rPr lang="en-US" baseline="0" dirty="0" smtClean="0"/>
              <a:t> plot distribution of MW in KEGG and/or HMDB (Knut: -&gt; let them do it as exercise)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218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 missing image</a:t>
            </a:r>
            <a:r>
              <a:rPr lang="en-US" baseline="0" dirty="0" smtClean="0"/>
              <a:t>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726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246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TODO: image source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0AEFA-7359-4AD8-8542-0C3F08926E26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0AEFA-7359-4AD8-8542-0C3F08926E26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0AEFA-7359-4AD8-8542-0C3F08926E26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Knut: Why add numbers if not</a:t>
            </a:r>
            <a:r>
              <a:rPr lang="en-US" baseline="0" dirty="0" smtClean="0"/>
              <a:t> used?</a:t>
            </a:r>
          </a:p>
          <a:p>
            <a:r>
              <a:rPr lang="en-US" baseline="0" dirty="0" smtClean="0"/>
              <a:t>Knut: Is </a:t>
            </a:r>
            <a:r>
              <a:rPr lang="en-US" baseline="0" dirty="0" err="1" smtClean="0"/>
              <a:t>derivatisation</a:t>
            </a:r>
            <a:r>
              <a:rPr lang="en-US" baseline="0" dirty="0" smtClean="0"/>
              <a:t> in glossary?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7151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ED7D57-9AD5-4829-A75C-A11F3F754590}" type="slidenum">
              <a:rPr lang="de-DE"/>
              <a:pPr/>
              <a:t>20</a:t>
            </a:fld>
            <a:endParaRPr lang="de-DE" dirty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67748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2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901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B5B5B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762000" y="16002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6248400"/>
            <a:ext cx="1117600" cy="393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7478" y="6324600"/>
            <a:ext cx="5379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</a:rPr>
              <a:t>This work is licensed under a Creative Commons Attribution 4.0 International License.</a:t>
            </a:r>
          </a:p>
        </p:txBody>
      </p:sp>
    </p:spTree>
    <p:extLst>
      <p:ext uri="{BB962C8B-B14F-4D97-AF65-F5344CB8AC3E}">
        <p14:creationId xmlns:p14="http://schemas.microsoft.com/office/powerpoint/2010/main" val="703261822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152236-20B5-46B7-8248-57C8296EA9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15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0375" y="1112838"/>
            <a:ext cx="4040188" cy="63976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0375" y="1752600"/>
            <a:ext cx="4040188" cy="4572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8200" y="1112838"/>
            <a:ext cx="4041775" cy="63976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1752600"/>
            <a:ext cx="4041775" cy="4572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11112"/>
            <a:ext cx="2209800" cy="210312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1000" baseline="0">
                <a:solidFill>
                  <a:schemeClr val="bg1"/>
                </a:solidFill>
              </a:defRPr>
            </a:lvl1pPr>
            <a:lvl2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3pPr>
            <a:lvl4pPr>
              <a:buNone/>
              <a:defRPr sz="1000">
                <a:solidFill>
                  <a:schemeClr val="bg1"/>
                </a:solidFill>
              </a:defRPr>
            </a:lvl4pPr>
            <a:lvl5pPr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11" name="Foliennummernplatzhalt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305007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901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B5B5B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16002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6248400"/>
            <a:ext cx="1117600" cy="393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7478" y="6324600"/>
            <a:ext cx="5379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</a:rPr>
              <a:t>This work is licensed under a Creative Commons Attribution 4.0 International License.</a:t>
            </a:r>
          </a:p>
        </p:txBody>
      </p:sp>
    </p:spTree>
    <p:extLst>
      <p:ext uri="{BB962C8B-B14F-4D97-AF65-F5344CB8AC3E}">
        <p14:creationId xmlns:p14="http://schemas.microsoft.com/office/powerpoint/2010/main" val="260864084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7545" y="1124744"/>
            <a:ext cx="3960440" cy="5040560"/>
          </a:xfrm>
          <a:prstGeom prst="rect">
            <a:avLst/>
          </a:prstGeom>
        </p:spPr>
        <p:txBody>
          <a:bodyPr/>
          <a:lstStyle>
            <a:lvl1pPr>
              <a:buSzPct val="70000"/>
              <a:defRPr sz="2800"/>
            </a:lvl1pPr>
            <a:lvl2pPr>
              <a:buSzPct val="70000"/>
              <a:defRPr sz="2400"/>
            </a:lvl2pPr>
            <a:lvl3pPr>
              <a:buSzPct val="70000"/>
              <a:defRPr sz="2000"/>
            </a:lvl3pPr>
            <a:lvl4pPr>
              <a:buSzPct val="70000"/>
              <a:defRPr sz="1800"/>
            </a:lvl4pPr>
            <a:lvl5pPr>
              <a:buSzPct val="70000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Inhaltsplatzhalter 2"/>
          <p:cNvSpPr>
            <a:spLocks noGrp="1"/>
          </p:cNvSpPr>
          <p:nvPr>
            <p:ph sz="half" idx="14"/>
          </p:nvPr>
        </p:nvSpPr>
        <p:spPr>
          <a:xfrm>
            <a:off x="4716016" y="1124744"/>
            <a:ext cx="3960440" cy="5040560"/>
          </a:xfrm>
          <a:prstGeom prst="rect">
            <a:avLst/>
          </a:prstGeom>
        </p:spPr>
        <p:txBody>
          <a:bodyPr/>
          <a:lstStyle>
            <a:lvl1pPr>
              <a:buSzPct val="70000"/>
              <a:defRPr sz="2800"/>
            </a:lvl1pPr>
            <a:lvl2pPr>
              <a:buSzPct val="70000"/>
              <a:defRPr sz="2400"/>
            </a:lvl2pPr>
            <a:lvl3pPr>
              <a:buSzPct val="70000"/>
              <a:defRPr sz="2000"/>
            </a:lvl3pPr>
            <a:lvl4pPr>
              <a:buSzPct val="70000"/>
              <a:defRPr sz="1800"/>
            </a:lvl4pPr>
            <a:lvl5pPr>
              <a:buSzPct val="70000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13010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34003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583607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524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5662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505200"/>
            <a:ext cx="6400800" cy="1600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3200" b="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326182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9750" y="981075"/>
            <a:ext cx="3883025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5175" y="981075"/>
            <a:ext cx="3883025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8B94F-023B-48CF-8FC6-5AE4FACDB598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85451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11112"/>
            <a:ext cx="2209800" cy="210312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1000" baseline="0">
                <a:solidFill>
                  <a:srgbClr val="000000"/>
                </a:solidFill>
              </a:defRPr>
            </a:lvl1pPr>
            <a:lvl2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3pPr>
            <a:lvl4pPr>
              <a:buNone/>
              <a:defRPr sz="1000">
                <a:solidFill>
                  <a:schemeClr val="bg1"/>
                </a:solidFill>
              </a:defRPr>
            </a:lvl4pPr>
            <a:lvl5pPr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rgbClr val="000000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463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12"/>
          <p:cNvSpPr txBox="1">
            <a:spLocks/>
          </p:cNvSpPr>
          <p:nvPr/>
        </p:nvSpPr>
        <p:spPr>
          <a:xfrm>
            <a:off x="0" y="6610350"/>
            <a:ext cx="2268538" cy="649288"/>
          </a:xfrm>
          <a:prstGeom prst="rect">
            <a:avLst/>
          </a:prstGeom>
        </p:spPr>
        <p:txBody>
          <a:bodyPr/>
          <a:lstStyle>
            <a:lvl1pPr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buNone/>
              <a:defRPr sz="1200">
                <a:solidFill>
                  <a:schemeClr val="bg1"/>
                </a:solidFill>
              </a:defRPr>
            </a:lvl3pPr>
            <a:lvl4pPr>
              <a:buNone/>
              <a:defRPr sz="1200">
                <a:solidFill>
                  <a:schemeClr val="bg1"/>
                </a:solidFill>
              </a:defRPr>
            </a:lvl4pPr>
            <a:lvl5pPr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228600" indent="-228600">
              <a:spcBef>
                <a:spcPct val="20000"/>
              </a:spcBef>
              <a:defRPr/>
            </a:pPr>
            <a:endParaRPr lang="en-US" b="0" kern="0" dirty="0">
              <a:latin typeface="+mn-lt"/>
              <a:ea typeface="ＭＳ Ｐゴシック" pitchFamily="-65" charset="-128"/>
              <a:cs typeface="+mn-cs"/>
            </a:endParaRPr>
          </a:p>
        </p:txBody>
      </p:sp>
      <p:sp>
        <p:nvSpPr>
          <p:cNvPr id="1032" name="Textplatzhalter 28"/>
          <p:cNvSpPr>
            <a:spLocks noGrp="1"/>
          </p:cNvSpPr>
          <p:nvPr>
            <p:ph type="body" idx="1"/>
          </p:nvPr>
        </p:nvSpPr>
        <p:spPr bwMode="auto">
          <a:xfrm>
            <a:off x="152400" y="990600"/>
            <a:ext cx="8839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1" name="Foliennummernplatzhalter 30"/>
          <p:cNvSpPr>
            <a:spLocks noGrp="1"/>
          </p:cNvSpPr>
          <p:nvPr>
            <p:ph type="sldNum" sz="quarter" idx="4"/>
          </p:nvPr>
        </p:nvSpPr>
        <p:spPr>
          <a:xfrm>
            <a:off x="6858000" y="6648450"/>
            <a:ext cx="2286000" cy="2095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Calibri" charset="0"/>
              </a:defRPr>
            </a:lvl1pPr>
          </a:lstStyle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034" name="Titelplatzhalter 27"/>
          <p:cNvSpPr>
            <a:spLocks noGrp="1"/>
          </p:cNvSpPr>
          <p:nvPr>
            <p:ph type="title"/>
          </p:nvPr>
        </p:nvSpPr>
        <p:spPr bwMode="auto">
          <a:xfrm>
            <a:off x="152400" y="76200"/>
            <a:ext cx="6705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6" r:id="rId10"/>
    <p:sldLayoutId id="2147483717" r:id="rId11"/>
  </p:sldLayoutIdLst>
  <p:transition xmlns:p14="http://schemas.microsoft.com/office/powerpoint/2010/main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Calibri" pitchFamily="34" charset="0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rebuchet MS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rebuchet MS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rebuchet MS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rebuchet MS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Calibri" pitchFamily="34" charset="0"/>
          <a:ea typeface="ヒラギノ角ゴ Pro W3" charset="0"/>
          <a:cs typeface="ヒラギノ角ゴ Pro W3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Calibri" pitchFamily="34" charset="0"/>
          <a:ea typeface="ＭＳ Ｐゴシック" pitchFamily="-65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Calibri" pitchFamily="34" charset="0"/>
          <a:ea typeface="ＭＳ Ｐゴシック" pitchFamily="-65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Calibri" pitchFamily="34" charset="0"/>
          <a:ea typeface="ＭＳ Ｐゴシック" pitchFamily="-6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nextprot.org" TargetMode="External"/><Relationship Id="rId3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hyperlink" Target="http://en.wikipedia.org/wiki/File:Metabolomics_schema.pn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Oliver Kohlbacher, Sven </a:t>
            </a:r>
            <a:r>
              <a:rPr lang="de-DE" b="1" dirty="0" err="1" smtClean="0">
                <a:solidFill>
                  <a:schemeClr val="tx1"/>
                </a:solidFill>
              </a:rPr>
              <a:t>Nahnsen</a:t>
            </a:r>
            <a:r>
              <a:rPr lang="de-DE" b="1" dirty="0" smtClean="0">
                <a:solidFill>
                  <a:schemeClr val="tx1"/>
                </a:solidFill>
              </a:rPr>
              <a:t>, Knut Reinert</a:t>
            </a:r>
            <a:endParaRPr lang="de-DE" sz="2400" dirty="0" smtClean="0">
              <a:solidFill>
                <a:schemeClr val="tx1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dirty="0" err="1" smtClean="0"/>
              <a:t>Computational</a:t>
            </a:r>
            <a:r>
              <a:rPr lang="de-DE" sz="4400" dirty="0" smtClean="0"/>
              <a:t> Proteomics and Metabolomics</a:t>
            </a:r>
            <a:br>
              <a:rPr lang="de-DE" sz="4400" dirty="0" smtClean="0"/>
            </a:br>
            <a:endParaRPr lang="de-DE" sz="44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38200" y="4953000"/>
            <a:ext cx="77724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B5B5B5"/>
                </a:solidFill>
                <a:latin typeface="Calibri" pitchFamily="34" charset="0"/>
                <a:ea typeface="ヒラギノ角ゴ Pro W3" charset="0"/>
                <a:cs typeface="ヒラギノ角ゴ Pro W3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  <a:cs typeface="ＭＳ Ｐゴシック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algn="ctr"/>
            <a:r>
              <a:rPr lang="de-DE" b="0" dirty="0">
                <a:solidFill>
                  <a:schemeClr val="tx1"/>
                </a:solidFill>
              </a:rPr>
              <a:t>1</a:t>
            </a:r>
            <a:r>
              <a:rPr lang="de-DE" b="0" dirty="0" smtClean="0">
                <a:solidFill>
                  <a:schemeClr val="tx1"/>
                </a:solidFill>
              </a:rPr>
              <a:t>. </a:t>
            </a:r>
            <a:r>
              <a:rPr lang="de-DE" b="0" dirty="0" err="1" smtClean="0">
                <a:solidFill>
                  <a:schemeClr val="tx1"/>
                </a:solidFill>
              </a:rPr>
              <a:t>Proteomics</a:t>
            </a:r>
            <a:r>
              <a:rPr lang="de-DE" b="0" dirty="0" smtClean="0">
                <a:solidFill>
                  <a:schemeClr val="tx1"/>
                </a:solidFill>
              </a:rPr>
              <a:t> </a:t>
            </a:r>
            <a:r>
              <a:rPr lang="de-DE" b="0" dirty="0" err="1" smtClean="0">
                <a:solidFill>
                  <a:schemeClr val="tx1"/>
                </a:solidFill>
              </a:rPr>
              <a:t>and</a:t>
            </a:r>
            <a:r>
              <a:rPr lang="de-DE" b="0" dirty="0" smtClean="0">
                <a:solidFill>
                  <a:schemeClr val="tx1"/>
                </a:solidFill>
              </a:rPr>
              <a:t> </a:t>
            </a:r>
            <a:r>
              <a:rPr lang="de-DE" b="0" dirty="0" err="1" smtClean="0">
                <a:solidFill>
                  <a:schemeClr val="tx1"/>
                </a:solidFill>
              </a:rPr>
              <a:t>Metabolomics</a:t>
            </a:r>
            <a:endParaRPr lang="de-DE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5242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Separation Methods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Protein separation methods</a:t>
            </a:r>
          </a:p>
          <a:p>
            <a:pPr lvl="1"/>
            <a:r>
              <a:rPr lang="en-US" dirty="0"/>
              <a:t>1D-PAGE (Polyacrylamide Gel </a:t>
            </a:r>
            <a:r>
              <a:rPr lang="en-US" dirty="0" smtClean="0"/>
              <a:t>Electrophoresis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2D-PAGE</a:t>
            </a:r>
          </a:p>
          <a:p>
            <a:pPr lvl="1"/>
            <a:r>
              <a:rPr lang="en-US" dirty="0" smtClean="0"/>
              <a:t>(Capillary Electrophoresis)</a:t>
            </a:r>
          </a:p>
          <a:p>
            <a:r>
              <a:rPr lang="en-US" dirty="0" smtClean="0"/>
              <a:t>Peptide separation methods</a:t>
            </a:r>
          </a:p>
          <a:p>
            <a:pPr lvl="1"/>
            <a:r>
              <a:rPr lang="en-US" dirty="0" smtClean="0"/>
              <a:t>Liquid chromatography</a:t>
            </a:r>
          </a:p>
          <a:p>
            <a:pPr lvl="1"/>
            <a:r>
              <a:rPr lang="en-US" dirty="0" smtClean="0"/>
              <a:t>Isoelectric focusing of peptides </a:t>
            </a:r>
            <a:endParaRPr lang="en-US" dirty="0"/>
          </a:p>
          <a:p>
            <a:r>
              <a:rPr lang="en-US" dirty="0" smtClean="0"/>
              <a:t>Metabolite separation methods</a:t>
            </a:r>
          </a:p>
          <a:p>
            <a:pPr lvl="1"/>
            <a:r>
              <a:rPr lang="en-US" dirty="0" smtClean="0"/>
              <a:t>Liquid chromatography</a:t>
            </a:r>
          </a:p>
          <a:p>
            <a:pPr lvl="1"/>
            <a:r>
              <a:rPr lang="en-US" dirty="0" smtClean="0"/>
              <a:t>Gas chromatography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0610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Gel Electrophoresis –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Primarily used to separate proteins and DNA</a:t>
            </a:r>
          </a:p>
          <a:p>
            <a:r>
              <a:rPr lang="en-US" sz="2400" dirty="0" smtClean="0"/>
              <a:t>Proteins are charged (charge depends on pH, c.f. isoelectric point)</a:t>
            </a:r>
          </a:p>
          <a:p>
            <a:r>
              <a:rPr lang="en-US" sz="2400" dirty="0" smtClean="0"/>
              <a:t>Migrate through a gel if an external electrostatic field is applied</a:t>
            </a:r>
          </a:p>
          <a:p>
            <a:r>
              <a:rPr lang="en-US" sz="2400" dirty="0" smtClean="0"/>
              <a:t>Migration distance depends on charge (and/or size)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0D3D3"/>
              </a:clrFrom>
              <a:clrTo>
                <a:srgbClr val="F0D3D3">
                  <a:alpha val="0"/>
                </a:srgbClr>
              </a:clrTo>
            </a:clrChange>
          </a:blip>
          <a:srcRect l="2574" t="6618" r="4149" b="5077"/>
          <a:stretch/>
        </p:blipFill>
        <p:spPr>
          <a:xfrm>
            <a:off x="1371600" y="2819400"/>
            <a:ext cx="6400800" cy="38598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0045" y="6641027"/>
            <a:ext cx="4297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dirty="0"/>
              <a:t>http://</a:t>
            </a:r>
            <a:r>
              <a:rPr lang="en-US" sz="1000" b="0" dirty="0" err="1"/>
              <a:t>pharmaexposure.blogspot.de</a:t>
            </a:r>
            <a:r>
              <a:rPr lang="en-US" sz="1000" b="0" dirty="0"/>
              <a:t>/2011/06/gel-</a:t>
            </a:r>
            <a:r>
              <a:rPr lang="en-US" sz="1000" b="0" dirty="0" err="1"/>
              <a:t>electrophoresis.html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868526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Gel Electrophoresis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1D-Polyacrylamide gel electrophoresis (PAGE)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914400" lvl="2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lvl="2"/>
            <a:r>
              <a:rPr lang="en-US" dirty="0" smtClean="0"/>
              <a:t>Cut gel into slices</a:t>
            </a:r>
          </a:p>
          <a:p>
            <a:pPr lvl="2"/>
            <a:r>
              <a:rPr lang="en-US" dirty="0" smtClean="0"/>
              <a:t>Analyze slices separately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860000" cy="33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31750" y="6608604"/>
            <a:ext cx="457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 err="1"/>
              <a:t>Senejani</a:t>
            </a:r>
            <a:r>
              <a:rPr lang="en-US" sz="1000" dirty="0"/>
              <a:t> </a:t>
            </a:r>
            <a:r>
              <a:rPr lang="en-US" sz="1000" i="1" dirty="0"/>
              <a:t>et al.</a:t>
            </a:r>
            <a:r>
              <a:rPr lang="en-US" sz="1000" dirty="0"/>
              <a:t> </a:t>
            </a:r>
            <a:r>
              <a:rPr lang="en-US" sz="1000" i="1" dirty="0"/>
              <a:t>BMC </a:t>
            </a:r>
            <a:r>
              <a:rPr lang="en-US" sz="1000" i="1" dirty="0" smtClean="0"/>
              <a:t>Biochemistry.</a:t>
            </a:r>
            <a:r>
              <a:rPr lang="en-US" sz="1000" dirty="0" smtClean="0"/>
              <a:t> </a:t>
            </a:r>
            <a:r>
              <a:rPr lang="en-US" sz="1000" dirty="0"/>
              <a:t>2001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1543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Gel Electrophoresis</a:t>
            </a:r>
            <a:endParaRPr lang="en-US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410200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D-Polyacrylamide gel electrophoresis (PAGE)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914400" lvl="2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lvl="2"/>
            <a:r>
              <a:rPr lang="en-US" dirty="0" smtClean="0"/>
              <a:t>Initial separation on a pH gradient, then second separation (orthogonal to the first) based on size</a:t>
            </a:r>
          </a:p>
          <a:p>
            <a:pPr lvl="2"/>
            <a:r>
              <a:rPr lang="en-US" dirty="0" smtClean="0"/>
              <a:t>Excise single protein spots</a:t>
            </a:r>
          </a:p>
          <a:p>
            <a:pPr lvl="2"/>
            <a:r>
              <a:rPr lang="en-US" dirty="0" smtClean="0"/>
              <a:t>Analyze the protein spots separately 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3704" y="1686025"/>
            <a:ext cx="4525421" cy="34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0163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Off-Gel Separation</a:t>
            </a:r>
            <a:endParaRPr lang="en-US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838200"/>
            <a:ext cx="5257800" cy="5410200"/>
          </a:xfrm>
        </p:spPr>
        <p:txBody>
          <a:bodyPr/>
          <a:lstStyle/>
          <a:p>
            <a:r>
              <a:rPr lang="en-US" sz="2400" dirty="0" smtClean="0"/>
              <a:t>Fractionation of peptides (or proteins) according to their </a:t>
            </a:r>
            <a:r>
              <a:rPr lang="en-US" sz="2400" i="1" dirty="0" err="1" smtClean="0"/>
              <a:t>pI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Reduce sample complexity: mixture will be split into several fraction</a:t>
            </a:r>
          </a:p>
          <a:p>
            <a:r>
              <a:rPr lang="en-US" sz="2400" dirty="0" smtClean="0"/>
              <a:t>Each fraction can be analyzed separately</a:t>
            </a:r>
          </a:p>
          <a:p>
            <a:r>
              <a:rPr lang="en-US" sz="2400" dirty="0" err="1" smtClean="0"/>
              <a:t>Analytes</a:t>
            </a:r>
            <a:r>
              <a:rPr lang="en-US" sz="2400" dirty="0" smtClean="0"/>
              <a:t> are kept in solution (they are kept off the gel)</a:t>
            </a:r>
          </a:p>
          <a:p>
            <a:pPr marL="0" indent="0">
              <a:buNone/>
            </a:pPr>
            <a:r>
              <a:rPr lang="en-US" sz="2400" dirty="0" smtClean="0"/>
              <a:t>Potential problems: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smtClean="0"/>
              <a:t>very basic or acidic peptides will not be captured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smtClean="0"/>
              <a:t>Measurement time is multiplied by the number of fractions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smtClean="0"/>
              <a:t>Protein quantification will have to include peptides from different fractions</a:t>
            </a:r>
          </a:p>
          <a:p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838200"/>
            <a:ext cx="3343784" cy="5760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 rot="16200000">
            <a:off x="7192089" y="3686890"/>
            <a:ext cx="3505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http://</a:t>
            </a:r>
            <a:r>
              <a:rPr lang="en-US" sz="1000" dirty="0" smtClean="0">
                <a:solidFill>
                  <a:schemeClr val="tx1"/>
                </a:solidFill>
              </a:rPr>
              <a:t>www.chem.agilent.com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05497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Chromatography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50" y="981075"/>
            <a:ext cx="4946650" cy="5327650"/>
          </a:xfrm>
        </p:spPr>
        <p:txBody>
          <a:bodyPr/>
          <a:lstStyle/>
          <a:p>
            <a:r>
              <a:rPr lang="en-US" sz="2400" dirty="0" smtClean="0"/>
              <a:t>Chromatography is a separation technique</a:t>
            </a:r>
          </a:p>
          <a:p>
            <a:r>
              <a:rPr lang="en-US" sz="2400" dirty="0" smtClean="0"/>
              <a:t>From </a:t>
            </a:r>
            <a:r>
              <a:rPr lang="en-US" sz="2400" dirty="0" err="1" smtClean="0"/>
              <a:t>greek</a:t>
            </a:r>
            <a:r>
              <a:rPr lang="en-US" sz="2400" dirty="0" smtClean="0"/>
              <a:t> </a:t>
            </a:r>
            <a:r>
              <a:rPr lang="en-US" sz="2400" i="1" dirty="0" err="1" smtClean="0"/>
              <a:t>chroma</a:t>
            </a:r>
            <a:r>
              <a:rPr lang="en-US" sz="2400" dirty="0" smtClean="0"/>
              <a:t> and </a:t>
            </a:r>
            <a:r>
              <a:rPr lang="en-US" sz="2400" i="1" dirty="0" err="1" smtClean="0"/>
              <a:t>graphein</a:t>
            </a:r>
            <a:r>
              <a:rPr lang="en-US" sz="2400" dirty="0" smtClean="0"/>
              <a:t> – </a:t>
            </a:r>
            <a:r>
              <a:rPr lang="en-US" sz="2400" i="1" dirty="0" smtClean="0"/>
              <a:t>color</a:t>
            </a:r>
            <a:r>
              <a:rPr lang="en-US" sz="2400" dirty="0" smtClean="0"/>
              <a:t> and </a:t>
            </a:r>
            <a:r>
              <a:rPr lang="en-US" sz="2400" i="1" dirty="0" smtClean="0"/>
              <a:t>to write</a:t>
            </a:r>
          </a:p>
          <a:p>
            <a:r>
              <a:rPr lang="en-US" sz="2400" dirty="0" smtClean="0"/>
              <a:t>Initially developed by </a:t>
            </a:r>
            <a:r>
              <a:rPr lang="de-DE" sz="2400" b="1" dirty="0" smtClean="0">
                <a:solidFill>
                  <a:schemeClr val="accent5"/>
                </a:solidFill>
              </a:rPr>
              <a:t>Mikhail </a:t>
            </a:r>
            <a:r>
              <a:rPr lang="de-DE" sz="2400" b="1" dirty="0" err="1" smtClean="0">
                <a:solidFill>
                  <a:schemeClr val="accent5"/>
                </a:solidFill>
              </a:rPr>
              <a:t>Semyonovich</a:t>
            </a:r>
            <a:r>
              <a:rPr lang="de-DE" sz="2400" b="1" dirty="0" smtClean="0">
                <a:solidFill>
                  <a:schemeClr val="accent5"/>
                </a:solidFill>
              </a:rPr>
              <a:t> </a:t>
            </a:r>
            <a:r>
              <a:rPr lang="de-DE" sz="2400" b="1" dirty="0" err="1" smtClean="0">
                <a:solidFill>
                  <a:schemeClr val="accent5"/>
                </a:solidFill>
              </a:rPr>
              <a:t>Tsvet</a:t>
            </a:r>
            <a:r>
              <a:rPr lang="de-DE" sz="2400" b="1" dirty="0" smtClean="0">
                <a:solidFill>
                  <a:schemeClr val="accent2"/>
                </a:solidFill>
              </a:rPr>
              <a:t> </a:t>
            </a:r>
            <a:endParaRPr lang="en-US" sz="2400" dirty="0" smtClean="0">
              <a:solidFill>
                <a:schemeClr val="accent2"/>
              </a:solidFill>
            </a:endParaRPr>
          </a:p>
          <a:p>
            <a:r>
              <a:rPr lang="en-US" sz="2400" dirty="0" smtClean="0"/>
              <a:t>Simple fundamental idea: </a:t>
            </a:r>
          </a:p>
          <a:p>
            <a:pPr lvl="1"/>
            <a:r>
              <a:rPr lang="en-US" sz="2000" dirty="0" smtClean="0"/>
              <a:t>Two phases: stationary and mobile</a:t>
            </a:r>
          </a:p>
          <a:p>
            <a:pPr lvl="1"/>
            <a:r>
              <a:rPr lang="en-US" sz="2000" dirty="0" smtClean="0"/>
              <a:t>Analytes are separated while mobile phase passes along the stationary phase</a:t>
            </a:r>
          </a:p>
          <a:p>
            <a:r>
              <a:rPr lang="en-US" sz="2400" dirty="0" smtClean="0"/>
              <a:t>Various separation mechanisms, various choices for mobile/stationary phases possible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990600"/>
            <a:ext cx="2438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6248400" y="4495800"/>
            <a:ext cx="274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D06B20"/>
                </a:solidFill>
              </a:rPr>
              <a:t>M. S. </a:t>
            </a:r>
            <a:r>
              <a:rPr lang="en-US" sz="1800" dirty="0" err="1" smtClean="0">
                <a:solidFill>
                  <a:srgbClr val="D06B20"/>
                </a:solidFill>
              </a:rPr>
              <a:t>Tsvet</a:t>
            </a:r>
            <a:r>
              <a:rPr lang="en-US" sz="1800" dirty="0" smtClean="0">
                <a:solidFill>
                  <a:srgbClr val="D06B20"/>
                </a:solidFill>
              </a:rPr>
              <a:t> (1872-1919)</a:t>
            </a:r>
            <a:endParaRPr lang="en-US" sz="1800" dirty="0">
              <a:solidFill>
                <a:srgbClr val="D06B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972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Column Chromatography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4738563" y="6457890"/>
            <a:ext cx="4405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http://fig.cox.miami.edu/~cmallery/255/255hist/ecbxp4x3_chrom.jpg</a:t>
            </a:r>
          </a:p>
          <a:p>
            <a:endParaRPr lang="en-US" sz="1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958" t="24727" r="4037"/>
          <a:stretch>
            <a:fillRect/>
          </a:stretch>
        </p:blipFill>
        <p:spPr bwMode="auto">
          <a:xfrm>
            <a:off x="1295400" y="990600"/>
            <a:ext cx="6553200" cy="534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34680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Chromatography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4102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D06B20"/>
                </a:solidFill>
              </a:rPr>
              <a:t>Liquid chromatography </a:t>
            </a:r>
            <a:r>
              <a:rPr lang="en-US" sz="2800" dirty="0" smtClean="0"/>
              <a:t>(LC)</a:t>
            </a:r>
          </a:p>
          <a:p>
            <a:pPr lvl="1"/>
            <a:r>
              <a:rPr lang="en-US" sz="2400" dirty="0" smtClean="0"/>
              <a:t>Mobile phase liquid, stationary phase usually solid</a:t>
            </a:r>
          </a:p>
          <a:p>
            <a:pPr lvl="1"/>
            <a:r>
              <a:rPr lang="en-US" sz="2400" dirty="0" smtClean="0"/>
              <a:t>Very versatile technique</a:t>
            </a:r>
          </a:p>
          <a:p>
            <a:pPr lvl="1"/>
            <a:r>
              <a:rPr lang="en-US" sz="2400" dirty="0" smtClean="0"/>
              <a:t>High-Performance Liquid Chromatography (HPLC) for analytical purposes</a:t>
            </a:r>
          </a:p>
          <a:p>
            <a:r>
              <a:rPr lang="en-US" sz="2800" b="1" dirty="0" smtClean="0">
                <a:solidFill>
                  <a:srgbClr val="D06B20"/>
                </a:solidFill>
              </a:rPr>
              <a:t>Gas chromatography </a:t>
            </a:r>
            <a:r>
              <a:rPr lang="en-US" sz="2800" dirty="0" smtClean="0"/>
              <a:t>(GC)</a:t>
            </a:r>
          </a:p>
          <a:p>
            <a:pPr lvl="1"/>
            <a:r>
              <a:rPr lang="en-US" sz="2400" dirty="0" smtClean="0"/>
              <a:t>Mobile phase is a gas passing over the solid phase</a:t>
            </a:r>
          </a:p>
          <a:p>
            <a:pPr lvl="1"/>
            <a:r>
              <a:rPr lang="en-US" sz="2400" dirty="0" smtClean="0"/>
              <a:t>Usually at higher temperatures</a:t>
            </a:r>
          </a:p>
          <a:p>
            <a:pPr lvl="1"/>
            <a:r>
              <a:rPr lang="en-US" sz="2400" dirty="0" smtClean="0"/>
              <a:t>Limited to volatile compounds</a:t>
            </a:r>
          </a:p>
          <a:p>
            <a:r>
              <a:rPr lang="en-US" sz="2800" dirty="0" smtClean="0"/>
              <a:t>Others</a:t>
            </a:r>
          </a:p>
          <a:p>
            <a:pPr lvl="1"/>
            <a:r>
              <a:rPr lang="en-US" sz="2400" dirty="0" smtClean="0"/>
              <a:t>Thin-Layer Chromatography (TLC)</a:t>
            </a:r>
          </a:p>
          <a:p>
            <a:pPr lvl="1"/>
            <a:r>
              <a:rPr lang="en-US" sz="2400" dirty="0" smtClean="0"/>
              <a:t>Paper Chromatography (PC)</a:t>
            </a:r>
          </a:p>
          <a:p>
            <a:pPr lvl="1"/>
            <a:r>
              <a:rPr lang="en-US" sz="2400" dirty="0" smtClean="0"/>
              <a:t>…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58382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7848600" cy="685800"/>
          </a:xfrm>
        </p:spPr>
        <p:txBody>
          <a:bodyPr/>
          <a:lstStyle/>
          <a:p>
            <a:r>
              <a:rPr lang="en-US" dirty="0" smtClean="0"/>
              <a:t>HPLC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rgbClr val="D06B20"/>
                </a:solidFill>
              </a:rPr>
              <a:t>High-performance liquid chromatography</a:t>
            </a:r>
            <a:r>
              <a:rPr lang="en-US" sz="2400" dirty="0" smtClean="0">
                <a:solidFill>
                  <a:srgbClr val="D06B20"/>
                </a:solidFill>
              </a:rPr>
              <a:t> </a:t>
            </a:r>
            <a:r>
              <a:rPr lang="en-US" sz="2400" dirty="0" smtClean="0"/>
              <a:t>(</a:t>
            </a:r>
            <a:r>
              <a:rPr lang="en-US" sz="2400" b="1" dirty="0" smtClean="0">
                <a:solidFill>
                  <a:srgbClr val="D06B20"/>
                </a:solidFill>
              </a:rPr>
              <a:t>HPLC</a:t>
            </a:r>
            <a:r>
              <a:rPr lang="en-US" sz="2400" dirty="0" smtClean="0"/>
              <a:t>) uses small columns (</a:t>
            </a:r>
            <a:r>
              <a:rPr lang="en-US" sz="2400" dirty="0" err="1" smtClean="0"/>
              <a:t>μm</a:t>
            </a:r>
            <a:r>
              <a:rPr lang="en-US" sz="2400" dirty="0" smtClean="0"/>
              <a:t> inner diameter) and very high pressure (600 bar)</a:t>
            </a:r>
          </a:p>
          <a:p>
            <a:r>
              <a:rPr lang="en-US" sz="2400" b="1" dirty="0" smtClean="0">
                <a:solidFill>
                  <a:srgbClr val="D06B20"/>
                </a:solidFill>
              </a:rPr>
              <a:t>Reversed-phase (RP) chromatography </a:t>
            </a:r>
            <a:r>
              <a:rPr lang="en-US" sz="2400" dirty="0" smtClean="0"/>
              <a:t>is the most common type: hydrophobic stationary phase, hydrophilic eluent (water/acetonitrile) as mobile phase</a:t>
            </a:r>
          </a:p>
          <a:p>
            <a:r>
              <a:rPr lang="en-US" sz="2400" dirty="0" smtClean="0"/>
              <a:t>More hydrophobic analytes elute later than hydrophilic analytes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120900" y="4410075"/>
            <a:ext cx="11747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" name="Freeform 6" descr="Newsprint"/>
          <p:cNvSpPr>
            <a:spLocks/>
          </p:cNvSpPr>
          <p:nvPr/>
        </p:nvSpPr>
        <p:spPr bwMode="auto">
          <a:xfrm rot="16200000">
            <a:off x="4141788" y="3157538"/>
            <a:ext cx="563562" cy="2481262"/>
          </a:xfrm>
          <a:custGeom>
            <a:avLst/>
            <a:gdLst>
              <a:gd name="T0" fmla="*/ 0 w 453"/>
              <a:gd name="T1" fmla="*/ 136 h 2314"/>
              <a:gd name="T2" fmla="*/ 226 w 453"/>
              <a:gd name="T3" fmla="*/ 0 h 2314"/>
              <a:gd name="T4" fmla="*/ 453 w 453"/>
              <a:gd name="T5" fmla="*/ 136 h 2314"/>
              <a:gd name="T6" fmla="*/ 453 w 453"/>
              <a:gd name="T7" fmla="*/ 1815 h 2314"/>
              <a:gd name="T8" fmla="*/ 226 w 453"/>
              <a:gd name="T9" fmla="*/ 2314 h 2314"/>
              <a:gd name="T10" fmla="*/ 0 w 453"/>
              <a:gd name="T11" fmla="*/ 1815 h 2314"/>
              <a:gd name="T12" fmla="*/ 0 w 453"/>
              <a:gd name="T13" fmla="*/ 136 h 23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3"/>
              <a:gd name="T22" fmla="*/ 0 h 2314"/>
              <a:gd name="T23" fmla="*/ 453 w 453"/>
              <a:gd name="T24" fmla="*/ 2314 h 23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3" h="2314">
                <a:moveTo>
                  <a:pt x="0" y="136"/>
                </a:moveTo>
                <a:lnTo>
                  <a:pt x="226" y="0"/>
                </a:lnTo>
                <a:lnTo>
                  <a:pt x="453" y="136"/>
                </a:lnTo>
                <a:lnTo>
                  <a:pt x="453" y="1815"/>
                </a:lnTo>
                <a:lnTo>
                  <a:pt x="226" y="2314"/>
                </a:lnTo>
                <a:lnTo>
                  <a:pt x="0" y="1815"/>
                </a:lnTo>
                <a:lnTo>
                  <a:pt x="0" y="136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189038" y="4037013"/>
            <a:ext cx="1009650" cy="8143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/>
              <a:t>pump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625725" y="4222750"/>
            <a:ext cx="220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6110288" y="4232275"/>
            <a:ext cx="22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989263" y="4654550"/>
            <a:ext cx="27368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column</a:t>
            </a:r>
          </a:p>
          <a:p>
            <a:pPr algn="ctr"/>
            <a:r>
              <a:rPr lang="en-US" sz="1800" b="0"/>
              <a:t>(stationary phase)</a:t>
            </a:r>
            <a:endParaRPr lang="en-US" sz="1800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5654675" y="4394200"/>
            <a:ext cx="11747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6762750" y="3943350"/>
            <a:ext cx="1122363" cy="914400"/>
          </a:xfrm>
          <a:prstGeom prst="roundRect">
            <a:avLst>
              <a:gd name="adj" fmla="val 19005"/>
            </a:avLst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/>
              <a:t>detector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839788" y="5949950"/>
            <a:ext cx="16446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mobile phase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331913" y="5446713"/>
            <a:ext cx="719137" cy="50482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16"/>
          <p:cNvSpPr>
            <a:spLocks/>
          </p:cNvSpPr>
          <p:nvPr/>
        </p:nvSpPr>
        <p:spPr bwMode="auto">
          <a:xfrm>
            <a:off x="1331913" y="5375275"/>
            <a:ext cx="719137" cy="576263"/>
          </a:xfrm>
          <a:custGeom>
            <a:avLst/>
            <a:gdLst>
              <a:gd name="T0" fmla="*/ 0 w 590"/>
              <a:gd name="T1" fmla="*/ 0 h 636"/>
              <a:gd name="T2" fmla="*/ 0 w 590"/>
              <a:gd name="T3" fmla="*/ 636 h 636"/>
              <a:gd name="T4" fmla="*/ 590 w 590"/>
              <a:gd name="T5" fmla="*/ 636 h 636"/>
              <a:gd name="T6" fmla="*/ 590 w 590"/>
              <a:gd name="T7" fmla="*/ 0 h 636"/>
              <a:gd name="T8" fmla="*/ 0 60000 65536"/>
              <a:gd name="T9" fmla="*/ 0 60000 65536"/>
              <a:gd name="T10" fmla="*/ 0 60000 65536"/>
              <a:gd name="T11" fmla="*/ 0 60000 65536"/>
              <a:gd name="T12" fmla="*/ 0 w 590"/>
              <a:gd name="T13" fmla="*/ 0 h 636"/>
              <a:gd name="T14" fmla="*/ 590 w 590"/>
              <a:gd name="T15" fmla="*/ 636 h 6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0" h="636">
                <a:moveTo>
                  <a:pt x="0" y="0"/>
                </a:moveTo>
                <a:lnTo>
                  <a:pt x="0" y="636"/>
                </a:lnTo>
                <a:lnTo>
                  <a:pt x="590" y="636"/>
                </a:lnTo>
                <a:lnTo>
                  <a:pt x="59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1690688" y="4870450"/>
            <a:ext cx="0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V="1">
            <a:off x="1763713" y="49434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597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chromatography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Long </a:t>
            </a:r>
            <a:r>
              <a:rPr lang="en-US" sz="2400" dirty="0"/>
              <a:t>column (10-200 m)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Column is operated at very high temperatures (up to 450 °C)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Requires analytes </a:t>
            </a:r>
            <a:r>
              <a:rPr lang="en-US" sz="2400" dirty="0"/>
              <a:t>that are </a:t>
            </a:r>
            <a:r>
              <a:rPr lang="en-US" sz="2400" dirty="0" smtClean="0"/>
              <a:t>gaseous </a:t>
            </a:r>
            <a:r>
              <a:rPr lang="en-US" sz="2400" dirty="0"/>
              <a:t>or </a:t>
            </a:r>
            <a:r>
              <a:rPr lang="en-US" sz="2400" dirty="0" smtClean="0"/>
              <a:t>evaporate easily</a:t>
            </a:r>
          </a:p>
          <a:p>
            <a:pPr>
              <a:lnSpc>
                <a:spcPct val="90000"/>
              </a:lnSpc>
            </a:pPr>
            <a:r>
              <a:rPr lang="en-US" sz="2400" b="1" dirty="0" err="1" smtClean="0">
                <a:solidFill>
                  <a:srgbClr val="D06B20"/>
                </a:solidFill>
              </a:rPr>
              <a:t>Derivatisation</a:t>
            </a:r>
            <a:r>
              <a:rPr lang="en-US" sz="2400" b="1" dirty="0" smtClean="0">
                <a:solidFill>
                  <a:srgbClr val="D06B20"/>
                </a:solidFill>
              </a:rPr>
              <a:t>: </a:t>
            </a:r>
            <a:r>
              <a:rPr lang="it-IT" sz="2400" dirty="0" err="1" smtClean="0"/>
              <a:t>Convert</a:t>
            </a:r>
            <a:r>
              <a:rPr lang="it-IT" sz="2400" dirty="0"/>
              <a:t> </a:t>
            </a:r>
            <a:r>
              <a:rPr lang="it-IT" sz="2400" dirty="0" smtClean="0"/>
              <a:t>non</a:t>
            </a:r>
            <a:r>
              <a:rPr lang="it-IT" sz="2400" dirty="0"/>
              <a:t>-volatile </a:t>
            </a:r>
            <a:r>
              <a:rPr lang="it-IT" sz="2400" dirty="0" err="1" smtClean="0"/>
              <a:t>compounds</a:t>
            </a:r>
            <a:r>
              <a:rPr lang="it-IT" sz="2400" dirty="0" smtClean="0"/>
              <a:t> to </a:t>
            </a:r>
            <a:r>
              <a:rPr lang="it-IT" sz="2400" dirty="0"/>
              <a:t>a volatile </a:t>
            </a:r>
            <a:r>
              <a:rPr lang="it-IT" sz="2400" dirty="0" err="1" smtClean="0"/>
              <a:t>derivatives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grpSp>
        <p:nvGrpSpPr>
          <p:cNvPr id="8" name="Gruppieren 9"/>
          <p:cNvGrpSpPr/>
          <p:nvPr/>
        </p:nvGrpSpPr>
        <p:grpSpPr>
          <a:xfrm>
            <a:off x="1350600" y="2578200"/>
            <a:ext cx="7260000" cy="4356000"/>
            <a:chOff x="1350600" y="1371600"/>
            <a:chExt cx="7260000" cy="4356000"/>
          </a:xfrm>
        </p:grpSpPr>
        <p:pic>
          <p:nvPicPr>
            <p:cNvPr id="11" name="Grafik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600" y="1371600"/>
              <a:ext cx="7260000" cy="4356000"/>
            </a:xfrm>
            <a:prstGeom prst="rect">
              <a:avLst/>
            </a:prstGeom>
          </p:spPr>
        </p:pic>
        <p:sp>
          <p:nvSpPr>
            <p:cNvPr id="12" name="Rechteck 8"/>
            <p:cNvSpPr/>
            <p:nvPr/>
          </p:nvSpPr>
          <p:spPr bwMode="auto">
            <a:xfrm>
              <a:off x="5562600" y="4000207"/>
              <a:ext cx="439207" cy="1323221"/>
            </a:xfrm>
            <a:prstGeom prst="rect">
              <a:avLst/>
            </a:prstGeom>
            <a:solidFill>
              <a:srgbClr val="665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</p:grpSp>
      <p:sp>
        <p:nvSpPr>
          <p:cNvPr id="14" name="Rechteck 3"/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000" b="0" dirty="0">
                <a:solidFill>
                  <a:schemeClr val="tx1"/>
                </a:solidFill>
              </a:rPr>
              <a:t>http://de.wikipedia.org/wiki/Gaschromatographie</a:t>
            </a:r>
          </a:p>
        </p:txBody>
      </p:sp>
      <p:sp>
        <p:nvSpPr>
          <p:cNvPr id="15" name="Textfeld 4"/>
          <p:cNvSpPr txBox="1"/>
          <p:nvPr/>
        </p:nvSpPr>
        <p:spPr>
          <a:xfrm>
            <a:off x="76200" y="5486400"/>
            <a:ext cx="160020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Carrier gas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6" name="Textfeld 5"/>
          <p:cNvSpPr txBox="1"/>
          <p:nvPr/>
        </p:nvSpPr>
        <p:spPr>
          <a:xfrm>
            <a:off x="3429000" y="3352800"/>
            <a:ext cx="160020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>
                <a:solidFill>
                  <a:schemeClr val="tx1"/>
                </a:solidFill>
              </a:rPr>
              <a:t>Injector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7" name="Textfeld 6"/>
          <p:cNvSpPr txBox="1"/>
          <p:nvPr/>
        </p:nvSpPr>
        <p:spPr>
          <a:xfrm>
            <a:off x="3352800" y="4910396"/>
            <a:ext cx="1295400" cy="10177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Column</a:t>
            </a:r>
          </a:p>
          <a:p>
            <a:pPr algn="ctr">
              <a:lnSpc>
                <a:spcPct val="14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oven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290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19812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Omics techniques and </a:t>
            </a:r>
            <a:r>
              <a:rPr lang="en-US" dirty="0" smtClean="0"/>
              <a:t>systems biology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Difference between sequence-based techniques and MS-based techniques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Applications of proteomics, metabolomics, </a:t>
            </a:r>
            <a:r>
              <a:rPr lang="en-US" dirty="0" err="1" smtClean="0"/>
              <a:t>lipidomics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 1A – Introduction to PROTEOMICS and Metabolomics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1681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Oliver Kohlbacher, Sven </a:t>
            </a:r>
            <a:r>
              <a:rPr lang="de-DE" b="1" dirty="0" err="1" smtClean="0">
                <a:solidFill>
                  <a:schemeClr val="tx1"/>
                </a:solidFill>
              </a:rPr>
              <a:t>Nahnsen</a:t>
            </a:r>
            <a:r>
              <a:rPr lang="de-DE" b="1" dirty="0" smtClean="0">
                <a:solidFill>
                  <a:schemeClr val="tx1"/>
                </a:solidFill>
              </a:rPr>
              <a:t>, Knut Reinert</a:t>
            </a:r>
            <a:endParaRPr lang="de-DE" sz="2400" dirty="0" smtClean="0">
              <a:solidFill>
                <a:schemeClr val="tx1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dirty="0" err="1" smtClean="0"/>
              <a:t>Computational</a:t>
            </a:r>
            <a:r>
              <a:rPr lang="de-DE" sz="4400" dirty="0" smtClean="0"/>
              <a:t> Proteomics and Metabolomics</a:t>
            </a:r>
            <a:br>
              <a:rPr lang="de-DE" sz="4400" dirty="0" smtClean="0"/>
            </a:br>
            <a:endParaRPr lang="de-DE" sz="44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38200" y="4953000"/>
            <a:ext cx="77724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B5B5B5"/>
                </a:solidFill>
                <a:latin typeface="Calibri" pitchFamily="34" charset="0"/>
                <a:ea typeface="ヒラギノ角ゴ Pro W3" charset="0"/>
                <a:cs typeface="ヒラギノ角ゴ Pro W3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  <a:cs typeface="ＭＳ Ｐゴシック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algn="ctr"/>
            <a:r>
              <a:rPr lang="de-DE" b="0" dirty="0">
                <a:solidFill>
                  <a:schemeClr val="tx1"/>
                </a:solidFill>
              </a:rPr>
              <a:t>1</a:t>
            </a:r>
            <a:r>
              <a:rPr lang="de-DE" b="0" dirty="0" smtClean="0">
                <a:solidFill>
                  <a:schemeClr val="tx1"/>
                </a:solidFill>
              </a:rPr>
              <a:t>. </a:t>
            </a:r>
            <a:r>
              <a:rPr lang="de-DE" b="0" dirty="0" err="1" smtClean="0">
                <a:solidFill>
                  <a:schemeClr val="tx1"/>
                </a:solidFill>
              </a:rPr>
              <a:t>Proteomics</a:t>
            </a:r>
            <a:r>
              <a:rPr lang="de-DE" b="0" dirty="0" smtClean="0">
                <a:solidFill>
                  <a:schemeClr val="tx1"/>
                </a:solidFill>
              </a:rPr>
              <a:t> </a:t>
            </a:r>
            <a:r>
              <a:rPr lang="de-DE" b="0" dirty="0" err="1" smtClean="0">
                <a:solidFill>
                  <a:schemeClr val="tx1"/>
                </a:solidFill>
              </a:rPr>
              <a:t>and</a:t>
            </a:r>
            <a:r>
              <a:rPr lang="de-DE" b="0" dirty="0" smtClean="0">
                <a:solidFill>
                  <a:schemeClr val="tx1"/>
                </a:solidFill>
              </a:rPr>
              <a:t> </a:t>
            </a:r>
            <a:r>
              <a:rPr lang="de-DE" b="0" dirty="0" err="1" smtClean="0">
                <a:solidFill>
                  <a:schemeClr val="tx1"/>
                </a:solidFill>
              </a:rPr>
              <a:t>Metabolomics</a:t>
            </a:r>
            <a:endParaRPr lang="de-DE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10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25146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Definition of mass spectrometry, mass spectrum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Overview </a:t>
            </a:r>
            <a:r>
              <a:rPr lang="en-US" dirty="0"/>
              <a:t>of the three components of an MS (ion source, mass analyzer, detector)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Molecular and atomic masses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Isotope </a:t>
            </a:r>
            <a:r>
              <a:rPr lang="en-US" dirty="0"/>
              <a:t>pattern/distribution, fine structure of isotope distribution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 </a:t>
            </a:r>
            <a:r>
              <a:rPr lang="en-US" dirty="0" smtClean="0"/>
              <a:t>1C </a:t>
            </a:r>
            <a:r>
              <a:rPr lang="en-US" dirty="0"/>
              <a:t>- </a:t>
            </a:r>
            <a:r>
              <a:rPr lang="en-US" dirty="0" smtClean="0"/>
              <a:t>Introduction to Mass Spectrometry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3770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Spectrometry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u="sng" dirty="0" smtClean="0"/>
              <a:t>Definition: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D06B20"/>
                </a:solidFill>
              </a:rPr>
              <a:t>Mass spectrometry </a:t>
            </a:r>
            <a:r>
              <a:rPr lang="en-US" sz="2800" dirty="0" smtClean="0"/>
              <a:t>is an analytical technique</a:t>
            </a:r>
            <a:r>
              <a:rPr lang="en-US" sz="2800" b="1" dirty="0" smtClean="0"/>
              <a:t> </a:t>
            </a:r>
            <a:r>
              <a:rPr lang="en-US" sz="2800" dirty="0" smtClean="0"/>
              <a:t>identifying type and amount of analytes present in a sample by measuring abundance and mass-to-charge ratio of </a:t>
            </a:r>
            <a:r>
              <a:rPr lang="en-US" sz="2800" dirty="0" err="1" smtClean="0"/>
              <a:t>analyte</a:t>
            </a:r>
            <a:r>
              <a:rPr lang="en-US" sz="2800" dirty="0" smtClean="0"/>
              <a:t> ions in the gas phase.</a:t>
            </a:r>
          </a:p>
          <a:p>
            <a:endParaRPr lang="en-US" sz="2800" dirty="0" smtClean="0"/>
          </a:p>
          <a:p>
            <a:r>
              <a:rPr lang="en-US" sz="2800" dirty="0" smtClean="0"/>
              <a:t>Mass spectrometry is often abbreviated </a:t>
            </a:r>
            <a:r>
              <a:rPr lang="en-US" sz="2800" b="1" dirty="0" smtClean="0">
                <a:solidFill>
                  <a:srgbClr val="D06B20"/>
                </a:solidFill>
              </a:rPr>
              <a:t>mass spec </a:t>
            </a:r>
            <a:r>
              <a:rPr lang="en-US" sz="2800" dirty="0" smtClean="0"/>
              <a:t>or </a:t>
            </a:r>
            <a:r>
              <a:rPr lang="en-US" sz="2800" b="1" dirty="0" smtClean="0">
                <a:solidFill>
                  <a:srgbClr val="D06B20"/>
                </a:solidFill>
              </a:rPr>
              <a:t>MS</a:t>
            </a:r>
          </a:p>
          <a:p>
            <a:r>
              <a:rPr lang="en-US" sz="2800" dirty="0" smtClean="0"/>
              <a:t>The term </a:t>
            </a:r>
            <a:r>
              <a:rPr lang="en-US" sz="2800" b="1" dirty="0" smtClean="0">
                <a:solidFill>
                  <a:srgbClr val="D06B20"/>
                </a:solidFill>
              </a:rPr>
              <a:t>mass spectroscopy </a:t>
            </a:r>
            <a:r>
              <a:rPr lang="en-US" sz="2800" dirty="0" smtClean="0"/>
              <a:t>is related, but its use is discouraged</a:t>
            </a:r>
          </a:p>
          <a:p>
            <a:r>
              <a:rPr lang="en-US" sz="2800" dirty="0" smtClean="0"/>
              <a:t>Mass spectrometry can cover a wide range of analytes and usually has very high sensitivity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85339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Spectrometry – Early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5562600" cy="54102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chemeClr val="accent5"/>
                </a:solidFill>
              </a:rPr>
              <a:t>Wilhelm Wien </a:t>
            </a:r>
            <a:r>
              <a:rPr lang="en-US" sz="2400" dirty="0" smtClean="0"/>
              <a:t>was the first to separate charged particles with magnetic and electrostatic fields in 1899</a:t>
            </a: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D06B20"/>
                </a:solidFill>
              </a:rPr>
              <a:t>Sir Joseph J. Thomson</a:t>
            </a:r>
            <a:r>
              <a:rPr lang="en-US" sz="2400" dirty="0" smtClean="0">
                <a:solidFill>
                  <a:srgbClr val="D06B20"/>
                </a:solidFill>
              </a:rPr>
              <a:t> </a:t>
            </a:r>
            <a:r>
              <a:rPr lang="en-US" sz="2400" dirty="0" smtClean="0"/>
              <a:t>improved on these designs 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Sector mass spectrometers were used for separating uranium isotopes for the Manhattan project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In the 1950s and 1960s </a:t>
            </a:r>
            <a:r>
              <a:rPr lang="en-US" sz="2400" b="1" dirty="0" smtClean="0">
                <a:solidFill>
                  <a:srgbClr val="D06B20"/>
                </a:solidFill>
              </a:rPr>
              <a:t>Hans </a:t>
            </a:r>
            <a:r>
              <a:rPr lang="en-US" sz="2400" b="1" dirty="0" err="1" smtClean="0">
                <a:solidFill>
                  <a:srgbClr val="D06B20"/>
                </a:solidFill>
              </a:rPr>
              <a:t>Dehmelt</a:t>
            </a:r>
            <a:r>
              <a:rPr lang="en-US" sz="2400" b="1" dirty="0" smtClean="0">
                <a:solidFill>
                  <a:srgbClr val="D06B20"/>
                </a:solidFill>
              </a:rPr>
              <a:t> </a:t>
            </a:r>
            <a:r>
              <a:rPr lang="en-US" sz="2400" dirty="0" smtClean="0"/>
              <a:t>and </a:t>
            </a:r>
            <a:r>
              <a:rPr lang="en-US" sz="2400" b="1" dirty="0" smtClean="0">
                <a:solidFill>
                  <a:srgbClr val="D06B20"/>
                </a:solidFill>
              </a:rPr>
              <a:t>Wolfgang Paul </a:t>
            </a:r>
            <a:r>
              <a:rPr lang="en-US" sz="2400" dirty="0" smtClean="0"/>
              <a:t>developed the ion trap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189"/>
          <a:stretch/>
        </p:blipFill>
        <p:spPr>
          <a:xfrm>
            <a:off x="6629400" y="762000"/>
            <a:ext cx="2133600" cy="28005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0" y="2971800"/>
            <a:ext cx="167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Wilhelm Wien 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(1864-1928)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4" y="6457890"/>
            <a:ext cx="49125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dirty="0"/>
              <a:t>http://</a:t>
            </a:r>
            <a:r>
              <a:rPr lang="en-US" sz="1000" b="0" dirty="0" err="1"/>
              <a:t>www.nobelprize.org</a:t>
            </a:r>
            <a:r>
              <a:rPr lang="en-US" sz="1000" b="0" dirty="0"/>
              <a:t>/</a:t>
            </a:r>
            <a:r>
              <a:rPr lang="en-US" sz="1000" b="0" dirty="0" err="1"/>
              <a:t>nobel_prizes</a:t>
            </a:r>
            <a:r>
              <a:rPr lang="en-US" sz="1000" b="0" dirty="0"/>
              <a:t>/physics/laureates/1911/</a:t>
            </a:r>
            <a:r>
              <a:rPr lang="en-US" sz="1000" b="0" dirty="0" err="1" smtClean="0"/>
              <a:t>wien.jpg</a:t>
            </a:r>
            <a:r>
              <a:rPr lang="en-US" sz="1000" b="0" dirty="0" smtClean="0"/>
              <a:t> </a:t>
            </a:r>
          </a:p>
          <a:p>
            <a:pPr algn="l"/>
            <a:r>
              <a:rPr lang="en-US" sz="1000" b="0" dirty="0"/>
              <a:t>http://</a:t>
            </a:r>
            <a:r>
              <a:rPr lang="en-US" sz="1000" b="0" dirty="0" err="1"/>
              <a:t>en.wikipedia.org</a:t>
            </a:r>
            <a:r>
              <a:rPr lang="en-US" sz="1000" b="0" dirty="0"/>
              <a:t>/wiki/J._J._</a:t>
            </a:r>
            <a:r>
              <a:rPr lang="en-US" sz="1000" b="0" dirty="0" err="1"/>
              <a:t>Thomson#mediaviewer</a:t>
            </a:r>
            <a:r>
              <a:rPr lang="en-US" sz="1000" b="0" dirty="0"/>
              <a:t>/</a:t>
            </a:r>
            <a:r>
              <a:rPr lang="en-US" sz="1000" b="0" dirty="0" err="1"/>
              <a:t>File:J.J_Thomson.jpg</a:t>
            </a:r>
            <a:endParaRPr lang="en-US" sz="1000" b="0" dirty="0" smtClean="0"/>
          </a:p>
          <a:p>
            <a:pPr algn="l"/>
            <a:endParaRPr lang="en-US" sz="1000" b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16614"/>
          <a:stretch/>
        </p:blipFill>
        <p:spPr>
          <a:xfrm>
            <a:off x="6629400" y="3810000"/>
            <a:ext cx="2133600" cy="27807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83648" y="5943600"/>
            <a:ext cx="1649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J.J. Thomson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(1856-1940)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471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6"/>
          <p:cNvSpPr>
            <a:spLocks noChangeArrowheads="1"/>
          </p:cNvSpPr>
          <p:nvPr/>
        </p:nvSpPr>
        <p:spPr bwMode="auto">
          <a:xfrm>
            <a:off x="1982788" y="762000"/>
            <a:ext cx="4465637" cy="1401762"/>
          </a:xfrm>
          <a:prstGeom prst="rect">
            <a:avLst/>
          </a:prstGeom>
          <a:solidFill>
            <a:srgbClr val="DCDCDC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3200" b="0" dirty="0"/>
              <a:t>mass spectrometer</a:t>
            </a:r>
          </a:p>
          <a:p>
            <a:pPr algn="ctr"/>
            <a:endParaRPr lang="en-US" b="0" dirty="0"/>
          </a:p>
          <a:p>
            <a:pPr algn="ctr"/>
            <a:endParaRPr lang="en-US" b="0" dirty="0"/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442913" y="2020887"/>
            <a:ext cx="10033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/>
              <a:t>sample</a:t>
            </a:r>
          </a:p>
        </p:txBody>
      </p:sp>
      <p:sp>
        <p:nvSpPr>
          <p:cNvPr id="14342" name="Line 7"/>
          <p:cNvSpPr>
            <a:spLocks noChangeShapeType="1"/>
          </p:cNvSpPr>
          <p:nvPr/>
        </p:nvSpPr>
        <p:spPr bwMode="auto">
          <a:xfrm>
            <a:off x="1590675" y="1662112"/>
            <a:ext cx="358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4343" name="Freeform 10"/>
          <p:cNvSpPr>
            <a:spLocks/>
          </p:cNvSpPr>
          <p:nvPr/>
        </p:nvSpPr>
        <p:spPr bwMode="auto">
          <a:xfrm>
            <a:off x="654050" y="1265237"/>
            <a:ext cx="368300" cy="223838"/>
          </a:xfrm>
          <a:custGeom>
            <a:avLst/>
            <a:gdLst>
              <a:gd name="T0" fmla="*/ 0 w 232"/>
              <a:gd name="T1" fmla="*/ 79 h 141"/>
              <a:gd name="T2" fmla="*/ 78 w 232"/>
              <a:gd name="T3" fmla="*/ 6 h 141"/>
              <a:gd name="T4" fmla="*/ 123 w 232"/>
              <a:gd name="T5" fmla="*/ 112 h 141"/>
              <a:gd name="T6" fmla="*/ 200 w 232"/>
              <a:gd name="T7" fmla="*/ 38 h 141"/>
              <a:gd name="T8" fmla="*/ 232 w 232"/>
              <a:gd name="T9" fmla="*/ 141 h 1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2"/>
              <a:gd name="T16" fmla="*/ 0 h 141"/>
              <a:gd name="T17" fmla="*/ 232 w 232"/>
              <a:gd name="T18" fmla="*/ 141 h 1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2" h="141">
                <a:moveTo>
                  <a:pt x="0" y="79"/>
                </a:moveTo>
                <a:cubicBezTo>
                  <a:pt x="29" y="39"/>
                  <a:pt x="57" y="0"/>
                  <a:pt x="78" y="6"/>
                </a:cubicBezTo>
                <a:cubicBezTo>
                  <a:pt x="99" y="11"/>
                  <a:pt x="102" y="106"/>
                  <a:pt x="123" y="112"/>
                </a:cubicBezTo>
                <a:cubicBezTo>
                  <a:pt x="143" y="117"/>
                  <a:pt x="183" y="34"/>
                  <a:pt x="200" y="38"/>
                </a:cubicBezTo>
                <a:cubicBezTo>
                  <a:pt x="218" y="43"/>
                  <a:pt x="227" y="124"/>
                  <a:pt x="232" y="141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4344" name="Freeform 16"/>
          <p:cNvSpPr>
            <a:spLocks/>
          </p:cNvSpPr>
          <p:nvPr/>
        </p:nvSpPr>
        <p:spPr bwMode="auto">
          <a:xfrm>
            <a:off x="395288" y="1568450"/>
            <a:ext cx="434975" cy="331787"/>
          </a:xfrm>
          <a:custGeom>
            <a:avLst/>
            <a:gdLst>
              <a:gd name="T0" fmla="*/ 15 w 274"/>
              <a:gd name="T1" fmla="*/ 204 h 209"/>
              <a:gd name="T2" fmla="*/ 8 w 274"/>
              <a:gd name="T3" fmla="*/ 99 h 209"/>
              <a:gd name="T4" fmla="*/ 67 w 274"/>
              <a:gd name="T5" fmla="*/ 205 h 209"/>
              <a:gd name="T6" fmla="*/ 82 w 274"/>
              <a:gd name="T7" fmla="*/ 70 h 209"/>
              <a:gd name="T8" fmla="*/ 148 w 274"/>
              <a:gd name="T9" fmla="*/ 151 h 209"/>
              <a:gd name="T10" fmla="*/ 163 w 274"/>
              <a:gd name="T11" fmla="*/ 60 h 209"/>
              <a:gd name="T12" fmla="*/ 258 w 274"/>
              <a:gd name="T13" fmla="*/ 130 h 209"/>
              <a:gd name="T14" fmla="*/ 259 w 274"/>
              <a:gd name="T15" fmla="*/ 0 h 2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74"/>
              <a:gd name="T25" fmla="*/ 0 h 209"/>
              <a:gd name="T26" fmla="*/ 274 w 274"/>
              <a:gd name="T27" fmla="*/ 209 h 20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74" h="209">
                <a:moveTo>
                  <a:pt x="15" y="204"/>
                </a:moveTo>
                <a:cubicBezTo>
                  <a:pt x="8" y="152"/>
                  <a:pt x="0" y="99"/>
                  <a:pt x="8" y="99"/>
                </a:cubicBezTo>
                <a:cubicBezTo>
                  <a:pt x="17" y="99"/>
                  <a:pt x="55" y="209"/>
                  <a:pt x="67" y="205"/>
                </a:cubicBezTo>
                <a:cubicBezTo>
                  <a:pt x="79" y="200"/>
                  <a:pt x="68" y="79"/>
                  <a:pt x="82" y="70"/>
                </a:cubicBezTo>
                <a:cubicBezTo>
                  <a:pt x="95" y="61"/>
                  <a:pt x="135" y="153"/>
                  <a:pt x="148" y="151"/>
                </a:cubicBezTo>
                <a:cubicBezTo>
                  <a:pt x="161" y="149"/>
                  <a:pt x="145" y="63"/>
                  <a:pt x="163" y="60"/>
                </a:cubicBezTo>
                <a:cubicBezTo>
                  <a:pt x="181" y="55"/>
                  <a:pt x="242" y="139"/>
                  <a:pt x="258" y="130"/>
                </a:cubicBezTo>
                <a:cubicBezTo>
                  <a:pt x="274" y="120"/>
                  <a:pt x="259" y="22"/>
                  <a:pt x="259" y="0"/>
                </a:cubicBez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4345" name="Freeform 18"/>
          <p:cNvSpPr>
            <a:spLocks/>
          </p:cNvSpPr>
          <p:nvPr/>
        </p:nvSpPr>
        <p:spPr bwMode="auto">
          <a:xfrm>
            <a:off x="966788" y="1320800"/>
            <a:ext cx="531812" cy="561975"/>
          </a:xfrm>
          <a:custGeom>
            <a:avLst/>
            <a:gdLst>
              <a:gd name="T0" fmla="*/ 66 w 335"/>
              <a:gd name="T1" fmla="*/ 354 h 354"/>
              <a:gd name="T2" fmla="*/ 11 w 335"/>
              <a:gd name="T3" fmla="*/ 277 h 354"/>
              <a:gd name="T4" fmla="*/ 134 w 335"/>
              <a:gd name="T5" fmla="*/ 316 h 354"/>
              <a:gd name="T6" fmla="*/ 84 w 335"/>
              <a:gd name="T7" fmla="*/ 262 h 354"/>
              <a:gd name="T8" fmla="*/ 132 w 335"/>
              <a:gd name="T9" fmla="*/ 252 h 354"/>
              <a:gd name="T10" fmla="*/ 82 w 335"/>
              <a:gd name="T11" fmla="*/ 199 h 354"/>
              <a:gd name="T12" fmla="*/ 200 w 335"/>
              <a:gd name="T13" fmla="*/ 214 h 354"/>
              <a:gd name="T14" fmla="*/ 106 w 335"/>
              <a:gd name="T15" fmla="*/ 132 h 354"/>
              <a:gd name="T16" fmla="*/ 252 w 335"/>
              <a:gd name="T17" fmla="*/ 166 h 354"/>
              <a:gd name="T18" fmla="*/ 188 w 335"/>
              <a:gd name="T19" fmla="*/ 103 h 354"/>
              <a:gd name="T20" fmla="*/ 261 w 335"/>
              <a:gd name="T21" fmla="*/ 89 h 354"/>
              <a:gd name="T22" fmla="*/ 227 w 335"/>
              <a:gd name="T23" fmla="*/ 9 h 354"/>
              <a:gd name="T24" fmla="*/ 335 w 335"/>
              <a:gd name="T25" fmla="*/ 33 h 3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35"/>
              <a:gd name="T40" fmla="*/ 0 h 354"/>
              <a:gd name="T41" fmla="*/ 335 w 335"/>
              <a:gd name="T42" fmla="*/ 354 h 35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35" h="354">
                <a:moveTo>
                  <a:pt x="66" y="354"/>
                </a:moveTo>
                <a:cubicBezTo>
                  <a:pt x="33" y="319"/>
                  <a:pt x="0" y="283"/>
                  <a:pt x="11" y="277"/>
                </a:cubicBezTo>
                <a:cubicBezTo>
                  <a:pt x="23" y="270"/>
                  <a:pt x="122" y="318"/>
                  <a:pt x="134" y="316"/>
                </a:cubicBezTo>
                <a:cubicBezTo>
                  <a:pt x="146" y="312"/>
                  <a:pt x="84" y="273"/>
                  <a:pt x="84" y="262"/>
                </a:cubicBezTo>
                <a:cubicBezTo>
                  <a:pt x="84" y="252"/>
                  <a:pt x="133" y="263"/>
                  <a:pt x="132" y="252"/>
                </a:cubicBezTo>
                <a:cubicBezTo>
                  <a:pt x="132" y="241"/>
                  <a:pt x="72" y="206"/>
                  <a:pt x="82" y="199"/>
                </a:cubicBezTo>
                <a:cubicBezTo>
                  <a:pt x="93" y="193"/>
                  <a:pt x="196" y="225"/>
                  <a:pt x="200" y="214"/>
                </a:cubicBezTo>
                <a:cubicBezTo>
                  <a:pt x="204" y="203"/>
                  <a:pt x="97" y="140"/>
                  <a:pt x="106" y="132"/>
                </a:cubicBezTo>
                <a:cubicBezTo>
                  <a:pt x="115" y="124"/>
                  <a:pt x="239" y="170"/>
                  <a:pt x="252" y="166"/>
                </a:cubicBezTo>
                <a:cubicBezTo>
                  <a:pt x="267" y="161"/>
                  <a:pt x="187" y="116"/>
                  <a:pt x="188" y="103"/>
                </a:cubicBezTo>
                <a:cubicBezTo>
                  <a:pt x="190" y="90"/>
                  <a:pt x="255" y="105"/>
                  <a:pt x="261" y="89"/>
                </a:cubicBezTo>
                <a:cubicBezTo>
                  <a:pt x="267" y="73"/>
                  <a:pt x="215" y="18"/>
                  <a:pt x="227" y="9"/>
                </a:cubicBezTo>
                <a:cubicBezTo>
                  <a:pt x="239" y="0"/>
                  <a:pt x="313" y="28"/>
                  <a:pt x="335" y="33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29396" name="Rectangle 20"/>
          <p:cNvSpPr>
            <a:spLocks noChangeArrowheads="1"/>
          </p:cNvSpPr>
          <p:nvPr/>
        </p:nvSpPr>
        <p:spPr bwMode="auto">
          <a:xfrm>
            <a:off x="2093913" y="1338262"/>
            <a:ext cx="1081087" cy="7191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0" dirty="0">
                <a:solidFill>
                  <a:schemeClr val="tx1"/>
                </a:solidFill>
              </a:rPr>
              <a:t>ion</a:t>
            </a:r>
          </a:p>
          <a:p>
            <a:pPr algn="ctr"/>
            <a:r>
              <a:rPr lang="en-US" sz="2000" b="0" dirty="0">
                <a:solidFill>
                  <a:schemeClr val="tx1"/>
                </a:solidFill>
              </a:rPr>
              <a:t>source</a:t>
            </a:r>
          </a:p>
        </p:txBody>
      </p:sp>
      <p:sp>
        <p:nvSpPr>
          <p:cNvPr id="229397" name="Rectangle 21"/>
          <p:cNvSpPr>
            <a:spLocks noChangeArrowheads="1"/>
          </p:cNvSpPr>
          <p:nvPr/>
        </p:nvSpPr>
        <p:spPr bwMode="auto">
          <a:xfrm>
            <a:off x="3676650" y="1338262"/>
            <a:ext cx="1081088" cy="7191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0">
                <a:solidFill>
                  <a:schemeClr val="tx1"/>
                </a:solidFill>
              </a:rPr>
              <a:t>mass</a:t>
            </a:r>
          </a:p>
          <a:p>
            <a:pPr algn="ctr"/>
            <a:r>
              <a:rPr lang="en-US" sz="2000" b="0">
                <a:solidFill>
                  <a:schemeClr val="tx1"/>
                </a:solidFill>
              </a:rPr>
              <a:t>analyzer</a:t>
            </a:r>
          </a:p>
        </p:txBody>
      </p:sp>
      <p:sp>
        <p:nvSpPr>
          <p:cNvPr id="229398" name="Rectangle 22"/>
          <p:cNvSpPr>
            <a:spLocks noChangeArrowheads="1"/>
          </p:cNvSpPr>
          <p:nvPr/>
        </p:nvSpPr>
        <p:spPr bwMode="auto">
          <a:xfrm>
            <a:off x="5260975" y="1338262"/>
            <a:ext cx="1081088" cy="7191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0">
                <a:solidFill>
                  <a:schemeClr val="tx1"/>
                </a:solidFill>
              </a:rPr>
              <a:t>detector</a:t>
            </a:r>
          </a:p>
        </p:txBody>
      </p:sp>
      <p:sp>
        <p:nvSpPr>
          <p:cNvPr id="229399" name="Line 23"/>
          <p:cNvSpPr>
            <a:spLocks noChangeShapeType="1"/>
          </p:cNvSpPr>
          <p:nvPr/>
        </p:nvSpPr>
        <p:spPr bwMode="auto">
          <a:xfrm>
            <a:off x="3246438" y="1698625"/>
            <a:ext cx="358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29400" name="Line 24"/>
          <p:cNvSpPr>
            <a:spLocks noChangeShapeType="1"/>
          </p:cNvSpPr>
          <p:nvPr/>
        </p:nvSpPr>
        <p:spPr bwMode="auto">
          <a:xfrm>
            <a:off x="4830763" y="1698625"/>
            <a:ext cx="358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4351" name="Line 25"/>
          <p:cNvSpPr>
            <a:spLocks noChangeShapeType="1"/>
          </p:cNvSpPr>
          <p:nvPr/>
        </p:nvSpPr>
        <p:spPr bwMode="auto">
          <a:xfrm>
            <a:off x="6559550" y="1698625"/>
            <a:ext cx="358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6846888" y="762000"/>
            <a:ext cx="2016125" cy="1584325"/>
            <a:chOff x="4313" y="1253"/>
            <a:chExt cx="1270" cy="998"/>
          </a:xfrm>
        </p:grpSpPr>
        <p:sp>
          <p:nvSpPr>
            <p:cNvPr id="14389" name="Line 28"/>
            <p:cNvSpPr>
              <a:spLocks noChangeShapeType="1"/>
            </p:cNvSpPr>
            <p:nvPr/>
          </p:nvSpPr>
          <p:spPr bwMode="auto">
            <a:xfrm>
              <a:off x="4449" y="2070"/>
              <a:ext cx="113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390" name="Line 29"/>
            <p:cNvSpPr>
              <a:spLocks noChangeShapeType="1"/>
            </p:cNvSpPr>
            <p:nvPr/>
          </p:nvSpPr>
          <p:spPr bwMode="auto">
            <a:xfrm flipV="1">
              <a:off x="4494" y="1253"/>
              <a:ext cx="0" cy="8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391" name="Text Box 30"/>
            <p:cNvSpPr txBox="1">
              <a:spLocks noChangeArrowheads="1"/>
            </p:cNvSpPr>
            <p:nvPr/>
          </p:nvSpPr>
          <p:spPr bwMode="auto">
            <a:xfrm>
              <a:off x="5287" y="2059"/>
              <a:ext cx="29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/>
                <a:t>m/z</a:t>
              </a:r>
            </a:p>
          </p:txBody>
        </p:sp>
        <p:sp>
          <p:nvSpPr>
            <p:cNvPr id="14392" name="Text Box 31"/>
            <p:cNvSpPr txBox="1">
              <a:spLocks noChangeArrowheads="1"/>
            </p:cNvSpPr>
            <p:nvPr/>
          </p:nvSpPr>
          <p:spPr bwMode="auto">
            <a:xfrm rot="-5400000">
              <a:off x="4289" y="1277"/>
              <a:ext cx="24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/>
                <a:t>Int</a:t>
              </a:r>
            </a:p>
          </p:txBody>
        </p:sp>
      </p:grpSp>
      <p:sp>
        <p:nvSpPr>
          <p:cNvPr id="14353" name="Line 34"/>
          <p:cNvSpPr>
            <a:spLocks noChangeShapeType="1"/>
          </p:cNvSpPr>
          <p:nvPr/>
        </p:nvSpPr>
        <p:spPr bwMode="auto">
          <a:xfrm flipV="1">
            <a:off x="7380288" y="1265237"/>
            <a:ext cx="0" cy="792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4354" name="Line 35"/>
          <p:cNvSpPr>
            <a:spLocks noChangeShapeType="1"/>
          </p:cNvSpPr>
          <p:nvPr/>
        </p:nvSpPr>
        <p:spPr bwMode="auto">
          <a:xfrm flipV="1">
            <a:off x="7812088" y="1770062"/>
            <a:ext cx="0" cy="2873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4355" name="Line 36"/>
          <p:cNvSpPr>
            <a:spLocks noChangeShapeType="1"/>
          </p:cNvSpPr>
          <p:nvPr/>
        </p:nvSpPr>
        <p:spPr bwMode="auto">
          <a:xfrm flipV="1">
            <a:off x="8388350" y="906462"/>
            <a:ext cx="0" cy="115093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29416" name="Line 40"/>
          <p:cNvSpPr>
            <a:spLocks noChangeShapeType="1"/>
          </p:cNvSpPr>
          <p:nvPr/>
        </p:nvSpPr>
        <p:spPr bwMode="auto">
          <a:xfrm>
            <a:off x="4211638" y="2263775"/>
            <a:ext cx="0" cy="576262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29417" name="Line 41"/>
          <p:cNvSpPr>
            <a:spLocks noChangeShapeType="1"/>
          </p:cNvSpPr>
          <p:nvPr/>
        </p:nvSpPr>
        <p:spPr bwMode="auto">
          <a:xfrm flipH="1">
            <a:off x="1979613" y="2263775"/>
            <a:ext cx="647700" cy="576262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29418" name="Line 42"/>
          <p:cNvSpPr>
            <a:spLocks noChangeShapeType="1"/>
          </p:cNvSpPr>
          <p:nvPr/>
        </p:nvSpPr>
        <p:spPr bwMode="auto">
          <a:xfrm>
            <a:off x="5795963" y="2263775"/>
            <a:ext cx="647700" cy="576262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584200" y="2940050"/>
            <a:ext cx="566737" cy="258762"/>
            <a:chOff x="423" y="3050"/>
            <a:chExt cx="357" cy="163"/>
          </a:xfrm>
        </p:grpSpPr>
        <p:sp>
          <p:nvSpPr>
            <p:cNvPr id="14387" name="Freeform 44"/>
            <p:cNvSpPr>
              <a:spLocks/>
            </p:cNvSpPr>
            <p:nvPr/>
          </p:nvSpPr>
          <p:spPr bwMode="auto">
            <a:xfrm>
              <a:off x="548" y="3072"/>
              <a:ext cx="232" cy="141"/>
            </a:xfrm>
            <a:custGeom>
              <a:avLst/>
              <a:gdLst>
                <a:gd name="T0" fmla="*/ 0 w 232"/>
                <a:gd name="T1" fmla="*/ 79 h 141"/>
                <a:gd name="T2" fmla="*/ 78 w 232"/>
                <a:gd name="T3" fmla="*/ 6 h 141"/>
                <a:gd name="T4" fmla="*/ 123 w 232"/>
                <a:gd name="T5" fmla="*/ 112 h 141"/>
                <a:gd name="T6" fmla="*/ 200 w 232"/>
                <a:gd name="T7" fmla="*/ 38 h 141"/>
                <a:gd name="T8" fmla="*/ 232 w 232"/>
                <a:gd name="T9" fmla="*/ 141 h 1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2"/>
                <a:gd name="T16" fmla="*/ 0 h 141"/>
                <a:gd name="T17" fmla="*/ 232 w 232"/>
                <a:gd name="T18" fmla="*/ 141 h 1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2" h="141">
                  <a:moveTo>
                    <a:pt x="0" y="79"/>
                  </a:moveTo>
                  <a:cubicBezTo>
                    <a:pt x="29" y="39"/>
                    <a:pt x="57" y="0"/>
                    <a:pt x="78" y="6"/>
                  </a:cubicBezTo>
                  <a:cubicBezTo>
                    <a:pt x="99" y="11"/>
                    <a:pt x="102" y="106"/>
                    <a:pt x="123" y="112"/>
                  </a:cubicBezTo>
                  <a:cubicBezTo>
                    <a:pt x="143" y="117"/>
                    <a:pt x="183" y="34"/>
                    <a:pt x="200" y="38"/>
                  </a:cubicBezTo>
                  <a:cubicBezTo>
                    <a:pt x="218" y="43"/>
                    <a:pt x="227" y="124"/>
                    <a:pt x="232" y="14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388" name="Oval 47"/>
            <p:cNvSpPr>
              <a:spLocks noChangeArrowheads="1"/>
            </p:cNvSpPr>
            <p:nvPr/>
          </p:nvSpPr>
          <p:spPr bwMode="auto">
            <a:xfrm>
              <a:off x="423" y="3050"/>
              <a:ext cx="136" cy="136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0"/>
                <a:t>+</a:t>
              </a:r>
            </a:p>
          </p:txBody>
        </p:sp>
      </p:grpSp>
      <p:grpSp>
        <p:nvGrpSpPr>
          <p:cNvPr id="4" name="Group 69"/>
          <p:cNvGrpSpPr>
            <a:grpSpLocks/>
          </p:cNvGrpSpPr>
          <p:nvPr/>
        </p:nvGrpSpPr>
        <p:grpSpPr bwMode="auto">
          <a:xfrm>
            <a:off x="1095375" y="2911475"/>
            <a:ext cx="725487" cy="690562"/>
            <a:chOff x="745" y="3203"/>
            <a:chExt cx="457" cy="435"/>
          </a:xfrm>
        </p:grpSpPr>
        <p:sp>
          <p:nvSpPr>
            <p:cNvPr id="14385" name="Freeform 46"/>
            <p:cNvSpPr>
              <a:spLocks/>
            </p:cNvSpPr>
            <p:nvPr/>
          </p:nvSpPr>
          <p:spPr bwMode="auto">
            <a:xfrm>
              <a:off x="745" y="3284"/>
              <a:ext cx="335" cy="354"/>
            </a:xfrm>
            <a:custGeom>
              <a:avLst/>
              <a:gdLst>
                <a:gd name="T0" fmla="*/ 66 w 335"/>
                <a:gd name="T1" fmla="*/ 354 h 354"/>
                <a:gd name="T2" fmla="*/ 11 w 335"/>
                <a:gd name="T3" fmla="*/ 277 h 354"/>
                <a:gd name="T4" fmla="*/ 134 w 335"/>
                <a:gd name="T5" fmla="*/ 316 h 354"/>
                <a:gd name="T6" fmla="*/ 84 w 335"/>
                <a:gd name="T7" fmla="*/ 262 h 354"/>
                <a:gd name="T8" fmla="*/ 132 w 335"/>
                <a:gd name="T9" fmla="*/ 252 h 354"/>
                <a:gd name="T10" fmla="*/ 82 w 335"/>
                <a:gd name="T11" fmla="*/ 199 h 354"/>
                <a:gd name="T12" fmla="*/ 200 w 335"/>
                <a:gd name="T13" fmla="*/ 214 h 354"/>
                <a:gd name="T14" fmla="*/ 106 w 335"/>
                <a:gd name="T15" fmla="*/ 132 h 354"/>
                <a:gd name="T16" fmla="*/ 252 w 335"/>
                <a:gd name="T17" fmla="*/ 166 h 354"/>
                <a:gd name="T18" fmla="*/ 188 w 335"/>
                <a:gd name="T19" fmla="*/ 103 h 354"/>
                <a:gd name="T20" fmla="*/ 261 w 335"/>
                <a:gd name="T21" fmla="*/ 89 h 354"/>
                <a:gd name="T22" fmla="*/ 227 w 335"/>
                <a:gd name="T23" fmla="*/ 9 h 354"/>
                <a:gd name="T24" fmla="*/ 335 w 335"/>
                <a:gd name="T25" fmla="*/ 33 h 3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5"/>
                <a:gd name="T40" fmla="*/ 0 h 354"/>
                <a:gd name="T41" fmla="*/ 335 w 335"/>
                <a:gd name="T42" fmla="*/ 354 h 3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5" h="354">
                  <a:moveTo>
                    <a:pt x="66" y="354"/>
                  </a:moveTo>
                  <a:cubicBezTo>
                    <a:pt x="33" y="319"/>
                    <a:pt x="0" y="283"/>
                    <a:pt x="11" y="277"/>
                  </a:cubicBezTo>
                  <a:cubicBezTo>
                    <a:pt x="23" y="270"/>
                    <a:pt x="122" y="318"/>
                    <a:pt x="134" y="316"/>
                  </a:cubicBezTo>
                  <a:cubicBezTo>
                    <a:pt x="146" y="312"/>
                    <a:pt x="84" y="273"/>
                    <a:pt x="84" y="262"/>
                  </a:cubicBezTo>
                  <a:cubicBezTo>
                    <a:pt x="84" y="252"/>
                    <a:pt x="133" y="263"/>
                    <a:pt x="132" y="252"/>
                  </a:cubicBezTo>
                  <a:cubicBezTo>
                    <a:pt x="132" y="241"/>
                    <a:pt x="72" y="206"/>
                    <a:pt x="82" y="199"/>
                  </a:cubicBezTo>
                  <a:cubicBezTo>
                    <a:pt x="93" y="193"/>
                    <a:pt x="196" y="225"/>
                    <a:pt x="200" y="214"/>
                  </a:cubicBezTo>
                  <a:cubicBezTo>
                    <a:pt x="204" y="203"/>
                    <a:pt x="97" y="140"/>
                    <a:pt x="106" y="132"/>
                  </a:cubicBezTo>
                  <a:cubicBezTo>
                    <a:pt x="115" y="124"/>
                    <a:pt x="239" y="170"/>
                    <a:pt x="252" y="166"/>
                  </a:cubicBezTo>
                  <a:cubicBezTo>
                    <a:pt x="267" y="161"/>
                    <a:pt x="187" y="116"/>
                    <a:pt x="188" y="103"/>
                  </a:cubicBezTo>
                  <a:cubicBezTo>
                    <a:pt x="190" y="90"/>
                    <a:pt x="255" y="105"/>
                    <a:pt x="261" y="89"/>
                  </a:cubicBezTo>
                  <a:cubicBezTo>
                    <a:pt x="267" y="73"/>
                    <a:pt x="215" y="18"/>
                    <a:pt x="227" y="9"/>
                  </a:cubicBezTo>
                  <a:cubicBezTo>
                    <a:pt x="239" y="0"/>
                    <a:pt x="313" y="28"/>
                    <a:pt x="335" y="33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386" name="Oval 48"/>
            <p:cNvSpPr>
              <a:spLocks noChangeArrowheads="1"/>
            </p:cNvSpPr>
            <p:nvPr/>
          </p:nvSpPr>
          <p:spPr bwMode="auto">
            <a:xfrm>
              <a:off x="1066" y="3203"/>
              <a:ext cx="136" cy="136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0"/>
                <a:t>+</a:t>
              </a:r>
            </a:p>
          </p:txBody>
        </p:sp>
      </p:grpSp>
      <p:grpSp>
        <p:nvGrpSpPr>
          <p:cNvPr id="5" name="Group 71"/>
          <p:cNvGrpSpPr>
            <a:grpSpLocks/>
          </p:cNvGrpSpPr>
          <p:nvPr/>
        </p:nvGrpSpPr>
        <p:grpSpPr bwMode="auto">
          <a:xfrm>
            <a:off x="381000" y="3287712"/>
            <a:ext cx="577850" cy="488950"/>
            <a:chOff x="295" y="3440"/>
            <a:chExt cx="364" cy="308"/>
          </a:xfrm>
        </p:grpSpPr>
        <p:sp>
          <p:nvSpPr>
            <p:cNvPr id="14383" name="Freeform 45"/>
            <p:cNvSpPr>
              <a:spLocks/>
            </p:cNvSpPr>
            <p:nvPr/>
          </p:nvSpPr>
          <p:spPr bwMode="auto">
            <a:xfrm>
              <a:off x="385" y="3440"/>
              <a:ext cx="274" cy="209"/>
            </a:xfrm>
            <a:custGeom>
              <a:avLst/>
              <a:gdLst>
                <a:gd name="T0" fmla="*/ 15 w 274"/>
                <a:gd name="T1" fmla="*/ 204 h 209"/>
                <a:gd name="T2" fmla="*/ 8 w 274"/>
                <a:gd name="T3" fmla="*/ 99 h 209"/>
                <a:gd name="T4" fmla="*/ 67 w 274"/>
                <a:gd name="T5" fmla="*/ 205 h 209"/>
                <a:gd name="T6" fmla="*/ 82 w 274"/>
                <a:gd name="T7" fmla="*/ 70 h 209"/>
                <a:gd name="T8" fmla="*/ 148 w 274"/>
                <a:gd name="T9" fmla="*/ 151 h 209"/>
                <a:gd name="T10" fmla="*/ 163 w 274"/>
                <a:gd name="T11" fmla="*/ 60 h 209"/>
                <a:gd name="T12" fmla="*/ 258 w 274"/>
                <a:gd name="T13" fmla="*/ 130 h 209"/>
                <a:gd name="T14" fmla="*/ 259 w 274"/>
                <a:gd name="T15" fmla="*/ 0 h 2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4"/>
                <a:gd name="T25" fmla="*/ 0 h 209"/>
                <a:gd name="T26" fmla="*/ 274 w 274"/>
                <a:gd name="T27" fmla="*/ 209 h 2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4" h="209">
                  <a:moveTo>
                    <a:pt x="15" y="204"/>
                  </a:moveTo>
                  <a:cubicBezTo>
                    <a:pt x="8" y="152"/>
                    <a:pt x="0" y="99"/>
                    <a:pt x="8" y="99"/>
                  </a:cubicBezTo>
                  <a:cubicBezTo>
                    <a:pt x="17" y="99"/>
                    <a:pt x="55" y="209"/>
                    <a:pt x="67" y="205"/>
                  </a:cubicBezTo>
                  <a:cubicBezTo>
                    <a:pt x="79" y="200"/>
                    <a:pt x="68" y="79"/>
                    <a:pt x="82" y="70"/>
                  </a:cubicBezTo>
                  <a:cubicBezTo>
                    <a:pt x="95" y="61"/>
                    <a:pt x="135" y="153"/>
                    <a:pt x="148" y="151"/>
                  </a:cubicBezTo>
                  <a:cubicBezTo>
                    <a:pt x="161" y="149"/>
                    <a:pt x="145" y="63"/>
                    <a:pt x="163" y="60"/>
                  </a:cubicBezTo>
                  <a:cubicBezTo>
                    <a:pt x="181" y="55"/>
                    <a:pt x="242" y="139"/>
                    <a:pt x="258" y="130"/>
                  </a:cubicBezTo>
                  <a:cubicBezTo>
                    <a:pt x="274" y="120"/>
                    <a:pt x="259" y="22"/>
                    <a:pt x="259" y="0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384" name="Oval 49"/>
            <p:cNvSpPr>
              <a:spLocks noChangeArrowheads="1"/>
            </p:cNvSpPr>
            <p:nvPr/>
          </p:nvSpPr>
          <p:spPr bwMode="auto">
            <a:xfrm>
              <a:off x="295" y="3612"/>
              <a:ext cx="136" cy="136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0"/>
                <a:t>+</a:t>
              </a:r>
            </a:p>
          </p:txBody>
        </p:sp>
      </p:grp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3995738" y="2970213"/>
            <a:ext cx="550862" cy="223837"/>
            <a:chOff x="2517" y="3062"/>
            <a:chExt cx="347" cy="141"/>
          </a:xfrm>
        </p:grpSpPr>
        <p:sp>
          <p:nvSpPr>
            <p:cNvPr id="14381" name="Freeform 57"/>
            <p:cNvSpPr>
              <a:spLocks/>
            </p:cNvSpPr>
            <p:nvPr/>
          </p:nvSpPr>
          <p:spPr bwMode="auto">
            <a:xfrm rot="10343616">
              <a:off x="2517" y="3062"/>
              <a:ext cx="232" cy="141"/>
            </a:xfrm>
            <a:custGeom>
              <a:avLst/>
              <a:gdLst>
                <a:gd name="T0" fmla="*/ 0 w 232"/>
                <a:gd name="T1" fmla="*/ 79 h 141"/>
                <a:gd name="T2" fmla="*/ 78 w 232"/>
                <a:gd name="T3" fmla="*/ 6 h 141"/>
                <a:gd name="T4" fmla="*/ 123 w 232"/>
                <a:gd name="T5" fmla="*/ 112 h 141"/>
                <a:gd name="T6" fmla="*/ 200 w 232"/>
                <a:gd name="T7" fmla="*/ 38 h 141"/>
                <a:gd name="T8" fmla="*/ 232 w 232"/>
                <a:gd name="T9" fmla="*/ 141 h 1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2"/>
                <a:gd name="T16" fmla="*/ 0 h 141"/>
                <a:gd name="T17" fmla="*/ 232 w 232"/>
                <a:gd name="T18" fmla="*/ 141 h 1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2" h="141">
                  <a:moveTo>
                    <a:pt x="0" y="79"/>
                  </a:moveTo>
                  <a:cubicBezTo>
                    <a:pt x="29" y="39"/>
                    <a:pt x="57" y="0"/>
                    <a:pt x="78" y="6"/>
                  </a:cubicBezTo>
                  <a:cubicBezTo>
                    <a:pt x="99" y="11"/>
                    <a:pt x="102" y="106"/>
                    <a:pt x="123" y="112"/>
                  </a:cubicBezTo>
                  <a:cubicBezTo>
                    <a:pt x="143" y="117"/>
                    <a:pt x="183" y="34"/>
                    <a:pt x="200" y="38"/>
                  </a:cubicBezTo>
                  <a:cubicBezTo>
                    <a:pt x="218" y="43"/>
                    <a:pt x="227" y="124"/>
                    <a:pt x="232" y="14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382" name="Oval 60"/>
            <p:cNvSpPr>
              <a:spLocks noChangeArrowheads="1"/>
            </p:cNvSpPr>
            <p:nvPr/>
          </p:nvSpPr>
          <p:spPr bwMode="auto">
            <a:xfrm>
              <a:off x="2728" y="3067"/>
              <a:ext cx="136" cy="136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0"/>
                <a:t>+</a:t>
              </a:r>
            </a:p>
          </p:txBody>
        </p:sp>
      </p:grp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3740150" y="3727450"/>
            <a:ext cx="806450" cy="531813"/>
            <a:chOff x="2735" y="3258"/>
            <a:chExt cx="508" cy="335"/>
          </a:xfrm>
        </p:grpSpPr>
        <p:sp>
          <p:nvSpPr>
            <p:cNvPr id="14379" name="Freeform 59"/>
            <p:cNvSpPr>
              <a:spLocks/>
            </p:cNvSpPr>
            <p:nvPr/>
          </p:nvSpPr>
          <p:spPr bwMode="auto">
            <a:xfrm rot="3204288">
              <a:off x="2744" y="3249"/>
              <a:ext cx="335" cy="354"/>
            </a:xfrm>
            <a:custGeom>
              <a:avLst/>
              <a:gdLst>
                <a:gd name="T0" fmla="*/ 66 w 335"/>
                <a:gd name="T1" fmla="*/ 354 h 354"/>
                <a:gd name="T2" fmla="*/ 11 w 335"/>
                <a:gd name="T3" fmla="*/ 277 h 354"/>
                <a:gd name="T4" fmla="*/ 134 w 335"/>
                <a:gd name="T5" fmla="*/ 316 h 354"/>
                <a:gd name="T6" fmla="*/ 84 w 335"/>
                <a:gd name="T7" fmla="*/ 262 h 354"/>
                <a:gd name="T8" fmla="*/ 132 w 335"/>
                <a:gd name="T9" fmla="*/ 252 h 354"/>
                <a:gd name="T10" fmla="*/ 82 w 335"/>
                <a:gd name="T11" fmla="*/ 199 h 354"/>
                <a:gd name="T12" fmla="*/ 200 w 335"/>
                <a:gd name="T13" fmla="*/ 214 h 354"/>
                <a:gd name="T14" fmla="*/ 106 w 335"/>
                <a:gd name="T15" fmla="*/ 132 h 354"/>
                <a:gd name="T16" fmla="*/ 252 w 335"/>
                <a:gd name="T17" fmla="*/ 166 h 354"/>
                <a:gd name="T18" fmla="*/ 188 w 335"/>
                <a:gd name="T19" fmla="*/ 103 h 354"/>
                <a:gd name="T20" fmla="*/ 261 w 335"/>
                <a:gd name="T21" fmla="*/ 89 h 354"/>
                <a:gd name="T22" fmla="*/ 227 w 335"/>
                <a:gd name="T23" fmla="*/ 9 h 354"/>
                <a:gd name="T24" fmla="*/ 335 w 335"/>
                <a:gd name="T25" fmla="*/ 33 h 3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5"/>
                <a:gd name="T40" fmla="*/ 0 h 354"/>
                <a:gd name="T41" fmla="*/ 335 w 335"/>
                <a:gd name="T42" fmla="*/ 354 h 3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5" h="354">
                  <a:moveTo>
                    <a:pt x="66" y="354"/>
                  </a:moveTo>
                  <a:cubicBezTo>
                    <a:pt x="33" y="319"/>
                    <a:pt x="0" y="283"/>
                    <a:pt x="11" y="277"/>
                  </a:cubicBezTo>
                  <a:cubicBezTo>
                    <a:pt x="23" y="270"/>
                    <a:pt x="122" y="318"/>
                    <a:pt x="134" y="316"/>
                  </a:cubicBezTo>
                  <a:cubicBezTo>
                    <a:pt x="146" y="312"/>
                    <a:pt x="84" y="273"/>
                    <a:pt x="84" y="262"/>
                  </a:cubicBezTo>
                  <a:cubicBezTo>
                    <a:pt x="84" y="252"/>
                    <a:pt x="133" y="263"/>
                    <a:pt x="132" y="252"/>
                  </a:cubicBezTo>
                  <a:cubicBezTo>
                    <a:pt x="132" y="241"/>
                    <a:pt x="72" y="206"/>
                    <a:pt x="82" y="199"/>
                  </a:cubicBezTo>
                  <a:cubicBezTo>
                    <a:pt x="93" y="193"/>
                    <a:pt x="196" y="225"/>
                    <a:pt x="200" y="214"/>
                  </a:cubicBezTo>
                  <a:cubicBezTo>
                    <a:pt x="204" y="203"/>
                    <a:pt x="97" y="140"/>
                    <a:pt x="106" y="132"/>
                  </a:cubicBezTo>
                  <a:cubicBezTo>
                    <a:pt x="115" y="124"/>
                    <a:pt x="239" y="170"/>
                    <a:pt x="252" y="166"/>
                  </a:cubicBezTo>
                  <a:cubicBezTo>
                    <a:pt x="267" y="161"/>
                    <a:pt x="187" y="116"/>
                    <a:pt x="188" y="103"/>
                  </a:cubicBezTo>
                  <a:cubicBezTo>
                    <a:pt x="190" y="90"/>
                    <a:pt x="255" y="105"/>
                    <a:pt x="261" y="89"/>
                  </a:cubicBezTo>
                  <a:cubicBezTo>
                    <a:pt x="267" y="73"/>
                    <a:pt x="215" y="18"/>
                    <a:pt x="227" y="9"/>
                  </a:cubicBezTo>
                  <a:cubicBezTo>
                    <a:pt x="239" y="0"/>
                    <a:pt x="313" y="28"/>
                    <a:pt x="335" y="33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380" name="Oval 61"/>
            <p:cNvSpPr>
              <a:spLocks noChangeArrowheads="1"/>
            </p:cNvSpPr>
            <p:nvPr/>
          </p:nvSpPr>
          <p:spPr bwMode="auto">
            <a:xfrm>
              <a:off x="3107" y="3355"/>
              <a:ext cx="136" cy="136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0"/>
                <a:t>+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3884613" y="3395663"/>
            <a:ext cx="657225" cy="331787"/>
            <a:chOff x="3696" y="3566"/>
            <a:chExt cx="414" cy="209"/>
          </a:xfrm>
        </p:grpSpPr>
        <p:sp>
          <p:nvSpPr>
            <p:cNvPr id="14377" name="Freeform 58"/>
            <p:cNvSpPr>
              <a:spLocks/>
            </p:cNvSpPr>
            <p:nvPr/>
          </p:nvSpPr>
          <p:spPr bwMode="auto">
            <a:xfrm rot="-9809778">
              <a:off x="3696" y="3566"/>
              <a:ext cx="274" cy="209"/>
            </a:xfrm>
            <a:custGeom>
              <a:avLst/>
              <a:gdLst>
                <a:gd name="T0" fmla="*/ 15 w 274"/>
                <a:gd name="T1" fmla="*/ 204 h 209"/>
                <a:gd name="T2" fmla="*/ 8 w 274"/>
                <a:gd name="T3" fmla="*/ 99 h 209"/>
                <a:gd name="T4" fmla="*/ 67 w 274"/>
                <a:gd name="T5" fmla="*/ 205 h 209"/>
                <a:gd name="T6" fmla="*/ 82 w 274"/>
                <a:gd name="T7" fmla="*/ 70 h 209"/>
                <a:gd name="T8" fmla="*/ 148 w 274"/>
                <a:gd name="T9" fmla="*/ 151 h 209"/>
                <a:gd name="T10" fmla="*/ 163 w 274"/>
                <a:gd name="T11" fmla="*/ 60 h 209"/>
                <a:gd name="T12" fmla="*/ 258 w 274"/>
                <a:gd name="T13" fmla="*/ 130 h 209"/>
                <a:gd name="T14" fmla="*/ 259 w 274"/>
                <a:gd name="T15" fmla="*/ 0 h 2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4"/>
                <a:gd name="T25" fmla="*/ 0 h 209"/>
                <a:gd name="T26" fmla="*/ 274 w 274"/>
                <a:gd name="T27" fmla="*/ 209 h 2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4" h="209">
                  <a:moveTo>
                    <a:pt x="15" y="204"/>
                  </a:moveTo>
                  <a:cubicBezTo>
                    <a:pt x="8" y="152"/>
                    <a:pt x="0" y="99"/>
                    <a:pt x="8" y="99"/>
                  </a:cubicBezTo>
                  <a:cubicBezTo>
                    <a:pt x="17" y="99"/>
                    <a:pt x="55" y="209"/>
                    <a:pt x="67" y="205"/>
                  </a:cubicBezTo>
                  <a:cubicBezTo>
                    <a:pt x="79" y="200"/>
                    <a:pt x="68" y="79"/>
                    <a:pt x="82" y="70"/>
                  </a:cubicBezTo>
                  <a:cubicBezTo>
                    <a:pt x="95" y="61"/>
                    <a:pt x="135" y="153"/>
                    <a:pt x="148" y="151"/>
                  </a:cubicBezTo>
                  <a:cubicBezTo>
                    <a:pt x="161" y="149"/>
                    <a:pt x="145" y="63"/>
                    <a:pt x="163" y="60"/>
                  </a:cubicBezTo>
                  <a:cubicBezTo>
                    <a:pt x="181" y="55"/>
                    <a:pt x="242" y="139"/>
                    <a:pt x="258" y="130"/>
                  </a:cubicBezTo>
                  <a:cubicBezTo>
                    <a:pt x="274" y="120"/>
                    <a:pt x="259" y="22"/>
                    <a:pt x="259" y="0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378" name="Oval 62"/>
            <p:cNvSpPr>
              <a:spLocks noChangeArrowheads="1"/>
            </p:cNvSpPr>
            <p:nvPr/>
          </p:nvSpPr>
          <p:spPr bwMode="auto">
            <a:xfrm>
              <a:off x="3974" y="3574"/>
              <a:ext cx="136" cy="136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0"/>
                <a:t>+</a:t>
              </a:r>
            </a:p>
          </p:txBody>
        </p:sp>
      </p:grpSp>
      <p:grpSp>
        <p:nvGrpSpPr>
          <p:cNvPr id="9" name="Group 73"/>
          <p:cNvGrpSpPr>
            <a:grpSpLocks/>
          </p:cNvGrpSpPr>
          <p:nvPr/>
        </p:nvGrpSpPr>
        <p:grpSpPr bwMode="auto">
          <a:xfrm>
            <a:off x="6813550" y="2901950"/>
            <a:ext cx="550862" cy="223837"/>
            <a:chOff x="2517" y="3062"/>
            <a:chExt cx="347" cy="141"/>
          </a:xfrm>
        </p:grpSpPr>
        <p:sp>
          <p:nvSpPr>
            <p:cNvPr id="14375" name="Freeform 74"/>
            <p:cNvSpPr>
              <a:spLocks/>
            </p:cNvSpPr>
            <p:nvPr/>
          </p:nvSpPr>
          <p:spPr bwMode="auto">
            <a:xfrm rot="10343616">
              <a:off x="2517" y="3062"/>
              <a:ext cx="232" cy="141"/>
            </a:xfrm>
            <a:custGeom>
              <a:avLst/>
              <a:gdLst>
                <a:gd name="T0" fmla="*/ 0 w 232"/>
                <a:gd name="T1" fmla="*/ 79 h 141"/>
                <a:gd name="T2" fmla="*/ 78 w 232"/>
                <a:gd name="T3" fmla="*/ 6 h 141"/>
                <a:gd name="T4" fmla="*/ 123 w 232"/>
                <a:gd name="T5" fmla="*/ 112 h 141"/>
                <a:gd name="T6" fmla="*/ 200 w 232"/>
                <a:gd name="T7" fmla="*/ 38 h 141"/>
                <a:gd name="T8" fmla="*/ 232 w 232"/>
                <a:gd name="T9" fmla="*/ 141 h 1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2"/>
                <a:gd name="T16" fmla="*/ 0 h 141"/>
                <a:gd name="T17" fmla="*/ 232 w 232"/>
                <a:gd name="T18" fmla="*/ 141 h 1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2" h="141">
                  <a:moveTo>
                    <a:pt x="0" y="79"/>
                  </a:moveTo>
                  <a:cubicBezTo>
                    <a:pt x="29" y="39"/>
                    <a:pt x="57" y="0"/>
                    <a:pt x="78" y="6"/>
                  </a:cubicBezTo>
                  <a:cubicBezTo>
                    <a:pt x="99" y="11"/>
                    <a:pt x="102" y="106"/>
                    <a:pt x="123" y="112"/>
                  </a:cubicBezTo>
                  <a:cubicBezTo>
                    <a:pt x="143" y="117"/>
                    <a:pt x="183" y="34"/>
                    <a:pt x="200" y="38"/>
                  </a:cubicBezTo>
                  <a:cubicBezTo>
                    <a:pt x="218" y="43"/>
                    <a:pt x="227" y="124"/>
                    <a:pt x="232" y="14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376" name="Oval 75"/>
            <p:cNvSpPr>
              <a:spLocks noChangeArrowheads="1"/>
            </p:cNvSpPr>
            <p:nvPr/>
          </p:nvSpPr>
          <p:spPr bwMode="auto">
            <a:xfrm>
              <a:off x="2728" y="3067"/>
              <a:ext cx="136" cy="136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0"/>
                <a:t>+</a:t>
              </a:r>
            </a:p>
          </p:txBody>
        </p:sp>
      </p:grpSp>
      <p:grpSp>
        <p:nvGrpSpPr>
          <p:cNvPr id="10" name="Group 76"/>
          <p:cNvGrpSpPr>
            <a:grpSpLocks/>
          </p:cNvGrpSpPr>
          <p:nvPr/>
        </p:nvGrpSpPr>
        <p:grpSpPr bwMode="auto">
          <a:xfrm>
            <a:off x="6557962" y="3659187"/>
            <a:ext cx="806450" cy="531813"/>
            <a:chOff x="2735" y="3258"/>
            <a:chExt cx="508" cy="335"/>
          </a:xfrm>
        </p:grpSpPr>
        <p:sp>
          <p:nvSpPr>
            <p:cNvPr id="14373" name="Freeform 77"/>
            <p:cNvSpPr>
              <a:spLocks/>
            </p:cNvSpPr>
            <p:nvPr/>
          </p:nvSpPr>
          <p:spPr bwMode="auto">
            <a:xfrm rot="3204288">
              <a:off x="2744" y="3249"/>
              <a:ext cx="335" cy="354"/>
            </a:xfrm>
            <a:custGeom>
              <a:avLst/>
              <a:gdLst>
                <a:gd name="T0" fmla="*/ 66 w 335"/>
                <a:gd name="T1" fmla="*/ 354 h 354"/>
                <a:gd name="T2" fmla="*/ 11 w 335"/>
                <a:gd name="T3" fmla="*/ 277 h 354"/>
                <a:gd name="T4" fmla="*/ 134 w 335"/>
                <a:gd name="T5" fmla="*/ 316 h 354"/>
                <a:gd name="T6" fmla="*/ 84 w 335"/>
                <a:gd name="T7" fmla="*/ 262 h 354"/>
                <a:gd name="T8" fmla="*/ 132 w 335"/>
                <a:gd name="T9" fmla="*/ 252 h 354"/>
                <a:gd name="T10" fmla="*/ 82 w 335"/>
                <a:gd name="T11" fmla="*/ 199 h 354"/>
                <a:gd name="T12" fmla="*/ 200 w 335"/>
                <a:gd name="T13" fmla="*/ 214 h 354"/>
                <a:gd name="T14" fmla="*/ 106 w 335"/>
                <a:gd name="T15" fmla="*/ 132 h 354"/>
                <a:gd name="T16" fmla="*/ 252 w 335"/>
                <a:gd name="T17" fmla="*/ 166 h 354"/>
                <a:gd name="T18" fmla="*/ 188 w 335"/>
                <a:gd name="T19" fmla="*/ 103 h 354"/>
                <a:gd name="T20" fmla="*/ 261 w 335"/>
                <a:gd name="T21" fmla="*/ 89 h 354"/>
                <a:gd name="T22" fmla="*/ 227 w 335"/>
                <a:gd name="T23" fmla="*/ 9 h 354"/>
                <a:gd name="T24" fmla="*/ 335 w 335"/>
                <a:gd name="T25" fmla="*/ 33 h 3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5"/>
                <a:gd name="T40" fmla="*/ 0 h 354"/>
                <a:gd name="T41" fmla="*/ 335 w 335"/>
                <a:gd name="T42" fmla="*/ 354 h 3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5" h="354">
                  <a:moveTo>
                    <a:pt x="66" y="354"/>
                  </a:moveTo>
                  <a:cubicBezTo>
                    <a:pt x="33" y="319"/>
                    <a:pt x="0" y="283"/>
                    <a:pt x="11" y="277"/>
                  </a:cubicBezTo>
                  <a:cubicBezTo>
                    <a:pt x="23" y="270"/>
                    <a:pt x="122" y="318"/>
                    <a:pt x="134" y="316"/>
                  </a:cubicBezTo>
                  <a:cubicBezTo>
                    <a:pt x="146" y="312"/>
                    <a:pt x="84" y="273"/>
                    <a:pt x="84" y="262"/>
                  </a:cubicBezTo>
                  <a:cubicBezTo>
                    <a:pt x="84" y="252"/>
                    <a:pt x="133" y="263"/>
                    <a:pt x="132" y="252"/>
                  </a:cubicBezTo>
                  <a:cubicBezTo>
                    <a:pt x="132" y="241"/>
                    <a:pt x="72" y="206"/>
                    <a:pt x="82" y="199"/>
                  </a:cubicBezTo>
                  <a:cubicBezTo>
                    <a:pt x="93" y="193"/>
                    <a:pt x="196" y="225"/>
                    <a:pt x="200" y="214"/>
                  </a:cubicBezTo>
                  <a:cubicBezTo>
                    <a:pt x="204" y="203"/>
                    <a:pt x="97" y="140"/>
                    <a:pt x="106" y="132"/>
                  </a:cubicBezTo>
                  <a:cubicBezTo>
                    <a:pt x="115" y="124"/>
                    <a:pt x="239" y="170"/>
                    <a:pt x="252" y="166"/>
                  </a:cubicBezTo>
                  <a:cubicBezTo>
                    <a:pt x="267" y="161"/>
                    <a:pt x="187" y="116"/>
                    <a:pt x="188" y="103"/>
                  </a:cubicBezTo>
                  <a:cubicBezTo>
                    <a:pt x="190" y="90"/>
                    <a:pt x="255" y="105"/>
                    <a:pt x="261" y="89"/>
                  </a:cubicBezTo>
                  <a:cubicBezTo>
                    <a:pt x="267" y="73"/>
                    <a:pt x="215" y="18"/>
                    <a:pt x="227" y="9"/>
                  </a:cubicBezTo>
                  <a:cubicBezTo>
                    <a:pt x="239" y="0"/>
                    <a:pt x="313" y="28"/>
                    <a:pt x="335" y="33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374" name="Oval 78"/>
            <p:cNvSpPr>
              <a:spLocks noChangeArrowheads="1"/>
            </p:cNvSpPr>
            <p:nvPr/>
          </p:nvSpPr>
          <p:spPr bwMode="auto">
            <a:xfrm>
              <a:off x="3107" y="3355"/>
              <a:ext cx="136" cy="136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0"/>
                <a:t>+</a:t>
              </a:r>
            </a:p>
          </p:txBody>
        </p:sp>
      </p:grpSp>
      <p:grpSp>
        <p:nvGrpSpPr>
          <p:cNvPr id="11" name="Group 79"/>
          <p:cNvGrpSpPr>
            <a:grpSpLocks/>
          </p:cNvGrpSpPr>
          <p:nvPr/>
        </p:nvGrpSpPr>
        <p:grpSpPr bwMode="auto">
          <a:xfrm>
            <a:off x="6702425" y="3327400"/>
            <a:ext cx="657225" cy="331787"/>
            <a:chOff x="3696" y="3566"/>
            <a:chExt cx="414" cy="209"/>
          </a:xfrm>
        </p:grpSpPr>
        <p:sp>
          <p:nvSpPr>
            <p:cNvPr id="14371" name="Freeform 80"/>
            <p:cNvSpPr>
              <a:spLocks/>
            </p:cNvSpPr>
            <p:nvPr/>
          </p:nvSpPr>
          <p:spPr bwMode="auto">
            <a:xfrm rot="-9809778">
              <a:off x="3696" y="3566"/>
              <a:ext cx="274" cy="209"/>
            </a:xfrm>
            <a:custGeom>
              <a:avLst/>
              <a:gdLst>
                <a:gd name="T0" fmla="*/ 15 w 274"/>
                <a:gd name="T1" fmla="*/ 204 h 209"/>
                <a:gd name="T2" fmla="*/ 8 w 274"/>
                <a:gd name="T3" fmla="*/ 99 h 209"/>
                <a:gd name="T4" fmla="*/ 67 w 274"/>
                <a:gd name="T5" fmla="*/ 205 h 209"/>
                <a:gd name="T6" fmla="*/ 82 w 274"/>
                <a:gd name="T7" fmla="*/ 70 h 209"/>
                <a:gd name="T8" fmla="*/ 148 w 274"/>
                <a:gd name="T9" fmla="*/ 151 h 209"/>
                <a:gd name="T10" fmla="*/ 163 w 274"/>
                <a:gd name="T11" fmla="*/ 60 h 209"/>
                <a:gd name="T12" fmla="*/ 258 w 274"/>
                <a:gd name="T13" fmla="*/ 130 h 209"/>
                <a:gd name="T14" fmla="*/ 259 w 274"/>
                <a:gd name="T15" fmla="*/ 0 h 2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4"/>
                <a:gd name="T25" fmla="*/ 0 h 209"/>
                <a:gd name="T26" fmla="*/ 274 w 274"/>
                <a:gd name="T27" fmla="*/ 209 h 2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4" h="209">
                  <a:moveTo>
                    <a:pt x="15" y="204"/>
                  </a:moveTo>
                  <a:cubicBezTo>
                    <a:pt x="8" y="152"/>
                    <a:pt x="0" y="99"/>
                    <a:pt x="8" y="99"/>
                  </a:cubicBezTo>
                  <a:cubicBezTo>
                    <a:pt x="17" y="99"/>
                    <a:pt x="55" y="209"/>
                    <a:pt x="67" y="205"/>
                  </a:cubicBezTo>
                  <a:cubicBezTo>
                    <a:pt x="79" y="200"/>
                    <a:pt x="68" y="79"/>
                    <a:pt x="82" y="70"/>
                  </a:cubicBezTo>
                  <a:cubicBezTo>
                    <a:pt x="95" y="61"/>
                    <a:pt x="135" y="153"/>
                    <a:pt x="148" y="151"/>
                  </a:cubicBezTo>
                  <a:cubicBezTo>
                    <a:pt x="161" y="149"/>
                    <a:pt x="145" y="63"/>
                    <a:pt x="163" y="60"/>
                  </a:cubicBezTo>
                  <a:cubicBezTo>
                    <a:pt x="181" y="55"/>
                    <a:pt x="242" y="139"/>
                    <a:pt x="258" y="130"/>
                  </a:cubicBezTo>
                  <a:cubicBezTo>
                    <a:pt x="274" y="120"/>
                    <a:pt x="259" y="22"/>
                    <a:pt x="259" y="0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372" name="Oval 81"/>
            <p:cNvSpPr>
              <a:spLocks noChangeArrowheads="1"/>
            </p:cNvSpPr>
            <p:nvPr/>
          </p:nvSpPr>
          <p:spPr bwMode="auto">
            <a:xfrm>
              <a:off x="3974" y="3574"/>
              <a:ext cx="136" cy="136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0"/>
                <a:t>+</a:t>
              </a:r>
            </a:p>
          </p:txBody>
        </p:sp>
      </p:grpSp>
      <p:sp>
        <p:nvSpPr>
          <p:cNvPr id="229458" name="Text Box 82"/>
          <p:cNvSpPr txBox="1">
            <a:spLocks noChangeArrowheads="1"/>
          </p:cNvSpPr>
          <p:nvPr/>
        </p:nvSpPr>
        <p:spPr bwMode="auto">
          <a:xfrm>
            <a:off x="7485487" y="2751137"/>
            <a:ext cx="11902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 smtClean="0"/>
              <a:t>2,200 x</a:t>
            </a:r>
            <a:endParaRPr lang="en-US" sz="2400" b="0" dirty="0"/>
          </a:p>
        </p:txBody>
      </p:sp>
      <p:sp>
        <p:nvSpPr>
          <p:cNvPr id="229459" name="Text Box 83"/>
          <p:cNvSpPr txBox="1">
            <a:spLocks noChangeArrowheads="1"/>
          </p:cNvSpPr>
          <p:nvPr/>
        </p:nvSpPr>
        <p:spPr bwMode="auto">
          <a:xfrm>
            <a:off x="7572867" y="3230562"/>
            <a:ext cx="110123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/>
              <a:t>  </a:t>
            </a:r>
            <a:r>
              <a:rPr lang="en-US" sz="2400" b="0" dirty="0" smtClean="0"/>
              <a:t>900 x</a:t>
            </a:r>
            <a:endParaRPr lang="en-US" sz="2400" b="0" dirty="0"/>
          </a:p>
        </p:txBody>
      </p:sp>
      <p:sp>
        <p:nvSpPr>
          <p:cNvPr id="229460" name="Text Box 84"/>
          <p:cNvSpPr txBox="1">
            <a:spLocks noChangeArrowheads="1"/>
          </p:cNvSpPr>
          <p:nvPr/>
        </p:nvSpPr>
        <p:spPr bwMode="auto">
          <a:xfrm>
            <a:off x="7485487" y="3687762"/>
            <a:ext cx="11902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 smtClean="0"/>
              <a:t>2,900 x</a:t>
            </a:r>
            <a:endParaRPr lang="en-US" sz="2400" b="0" dirty="0"/>
          </a:p>
        </p:txBody>
      </p:sp>
      <p:sp>
        <p:nvSpPr>
          <p:cNvPr id="57" name="Titel 5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a Mass Spectrometer</a:t>
            </a:r>
            <a:endParaRPr lang="en-US" dirty="0"/>
          </a:p>
        </p:txBody>
      </p:sp>
      <p:sp>
        <p:nvSpPr>
          <p:cNvPr id="58" name="Content Placeholder 11"/>
          <p:cNvSpPr>
            <a:spLocks noGrp="1"/>
          </p:cNvSpPr>
          <p:nvPr>
            <p:ph idx="1"/>
          </p:nvPr>
        </p:nvSpPr>
        <p:spPr>
          <a:xfrm>
            <a:off x="152400" y="4648200"/>
            <a:ext cx="8839200" cy="1752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A mass spectrometer has three key components</a:t>
            </a:r>
          </a:p>
          <a:p>
            <a:pPr lvl="1"/>
            <a:r>
              <a:rPr lang="en-US" sz="2400" b="1" dirty="0" smtClean="0">
                <a:solidFill>
                  <a:srgbClr val="D06B20"/>
                </a:solidFill>
              </a:rPr>
              <a:t>Ion source </a:t>
            </a:r>
            <a:r>
              <a:rPr lang="en-US" sz="2400" dirty="0" smtClean="0"/>
              <a:t>– converting the analytes into charged ions</a:t>
            </a:r>
          </a:p>
          <a:p>
            <a:pPr lvl="1"/>
            <a:r>
              <a:rPr lang="en-US" sz="2400" b="1" dirty="0" smtClean="0">
                <a:solidFill>
                  <a:srgbClr val="D06B20"/>
                </a:solidFill>
              </a:rPr>
              <a:t>Analyzer</a:t>
            </a:r>
            <a:r>
              <a:rPr lang="en-US" sz="2400" dirty="0" smtClean="0">
                <a:solidFill>
                  <a:srgbClr val="D06B20"/>
                </a:solidFill>
              </a:rPr>
              <a:t> </a:t>
            </a:r>
            <a:r>
              <a:rPr lang="en-US" sz="2400" dirty="0" smtClean="0"/>
              <a:t>– determining (and filtering by) mass-to-charge ratio</a:t>
            </a:r>
          </a:p>
          <a:p>
            <a:pPr lvl="1"/>
            <a:r>
              <a:rPr lang="en-US" sz="2400" b="1" dirty="0" smtClean="0">
                <a:solidFill>
                  <a:srgbClr val="D06B20"/>
                </a:solidFill>
              </a:rPr>
              <a:t>Detector</a:t>
            </a:r>
            <a:r>
              <a:rPr lang="en-US" sz="2400" dirty="0" smtClean="0">
                <a:solidFill>
                  <a:srgbClr val="D06B20"/>
                </a:solidFill>
              </a:rPr>
              <a:t> </a:t>
            </a:r>
            <a:r>
              <a:rPr lang="en-US" sz="2400" dirty="0" smtClean="0"/>
              <a:t>– detecting the ions and determining their abundance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6379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96" grpId="0" animBg="1"/>
      <p:bldP spid="229397" grpId="0" animBg="1"/>
      <p:bldP spid="229398" grpId="0" animBg="1"/>
      <p:bldP spid="229399" grpId="0" animBg="1"/>
      <p:bldP spid="229400" grpId="0" animBg="1"/>
      <p:bldP spid="229416" grpId="0" animBg="1"/>
      <p:bldP spid="229417" grpId="0" animBg="1"/>
      <p:bldP spid="229418" grpId="0" animBg="1"/>
      <p:bldP spid="229458" grpId="0"/>
      <p:bldP spid="229459" grpId="0"/>
      <p:bldP spid="2294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LC and Mass Spectrometry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MS can be used as a very sensitive detector in chromatography</a:t>
            </a:r>
          </a:p>
          <a:p>
            <a:r>
              <a:rPr lang="en-US" sz="2400" dirty="0" smtClean="0"/>
              <a:t>It can detect hundreds of compounds (metabolites/peptides) simultaneously</a:t>
            </a:r>
          </a:p>
          <a:p>
            <a:r>
              <a:rPr lang="en-US" sz="2400" dirty="0" smtClean="0"/>
              <a:t>Coupling mass spectrometry to HPLC is then called </a:t>
            </a:r>
            <a:r>
              <a:rPr lang="en-US" sz="2400" b="1" dirty="0" smtClean="0">
                <a:solidFill>
                  <a:srgbClr val="D06B20"/>
                </a:solidFill>
              </a:rPr>
              <a:t>HPLCS-MS</a:t>
            </a:r>
            <a:r>
              <a:rPr lang="en-US" sz="2400" dirty="0" smtClean="0"/>
              <a:t> (so-called ‘hyphenated technique’)</a:t>
            </a:r>
          </a:p>
          <a:p>
            <a:r>
              <a:rPr lang="en-US" sz="2400" b="1" dirty="0" smtClean="0">
                <a:solidFill>
                  <a:srgbClr val="D06B20"/>
                </a:solidFill>
              </a:rPr>
              <a:t>Idea:</a:t>
            </a:r>
            <a:r>
              <a:rPr lang="en-US" sz="2400" dirty="0" smtClean="0">
                <a:solidFill>
                  <a:srgbClr val="D06B20"/>
                </a:solidFill>
              </a:rPr>
              <a:t> </a:t>
            </a:r>
            <a:r>
              <a:rPr lang="en-US" sz="2400" dirty="0" smtClean="0"/>
              <a:t>analytes elute off the column and enter the MS more or less directly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1981200" y="4953000"/>
            <a:ext cx="4465637" cy="1401762"/>
          </a:xfrm>
          <a:prstGeom prst="rect">
            <a:avLst/>
          </a:prstGeom>
          <a:solidFill>
            <a:srgbClr val="DCDCDC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3200" b="0" dirty="0"/>
              <a:t>mass spectrometer</a:t>
            </a:r>
          </a:p>
          <a:p>
            <a:pPr algn="ctr"/>
            <a:endParaRPr lang="en-US" b="0" dirty="0"/>
          </a:p>
          <a:p>
            <a:pPr algn="ctr"/>
            <a:endParaRPr lang="en-US" b="0" dirty="0"/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2092325" y="5529262"/>
            <a:ext cx="1081087" cy="7191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0" dirty="0">
                <a:solidFill>
                  <a:schemeClr val="tx1"/>
                </a:solidFill>
              </a:rPr>
              <a:t>ion</a:t>
            </a:r>
          </a:p>
          <a:p>
            <a:pPr algn="ctr"/>
            <a:r>
              <a:rPr lang="en-US" sz="2000" b="0" dirty="0">
                <a:solidFill>
                  <a:schemeClr val="tx1"/>
                </a:solidFill>
              </a:rPr>
              <a:t>source</a:t>
            </a: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3675062" y="5529262"/>
            <a:ext cx="1081088" cy="7191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0">
                <a:solidFill>
                  <a:schemeClr val="tx1"/>
                </a:solidFill>
              </a:rPr>
              <a:t>mass</a:t>
            </a:r>
          </a:p>
          <a:p>
            <a:pPr algn="ctr"/>
            <a:r>
              <a:rPr lang="en-US" sz="2000" b="0">
                <a:solidFill>
                  <a:schemeClr val="tx1"/>
                </a:solidFill>
              </a:rPr>
              <a:t>analyzer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5259387" y="5529262"/>
            <a:ext cx="1081088" cy="7191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0">
                <a:solidFill>
                  <a:schemeClr val="tx1"/>
                </a:solidFill>
              </a:rPr>
              <a:t>detector</a:t>
            </a:r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>
            <a:off x="3244850" y="5889625"/>
            <a:ext cx="358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>
            <a:off x="4829175" y="5889625"/>
            <a:ext cx="358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" name="Line 25"/>
          <p:cNvSpPr>
            <a:spLocks noChangeShapeType="1"/>
          </p:cNvSpPr>
          <p:nvPr/>
        </p:nvSpPr>
        <p:spPr bwMode="auto">
          <a:xfrm>
            <a:off x="6557962" y="5889625"/>
            <a:ext cx="358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6845300" y="4953000"/>
            <a:ext cx="2016125" cy="1584325"/>
            <a:chOff x="4313" y="1253"/>
            <a:chExt cx="1270" cy="998"/>
          </a:xfrm>
        </p:grpSpPr>
        <p:sp>
          <p:nvSpPr>
            <p:cNvPr id="13" name="Line 28"/>
            <p:cNvSpPr>
              <a:spLocks noChangeShapeType="1"/>
            </p:cNvSpPr>
            <p:nvPr/>
          </p:nvSpPr>
          <p:spPr bwMode="auto">
            <a:xfrm>
              <a:off x="4449" y="2070"/>
              <a:ext cx="113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Line 29"/>
            <p:cNvSpPr>
              <a:spLocks noChangeShapeType="1"/>
            </p:cNvSpPr>
            <p:nvPr/>
          </p:nvSpPr>
          <p:spPr bwMode="auto">
            <a:xfrm flipV="1">
              <a:off x="4494" y="1253"/>
              <a:ext cx="0" cy="8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Text Box 30"/>
            <p:cNvSpPr txBox="1">
              <a:spLocks noChangeArrowheads="1"/>
            </p:cNvSpPr>
            <p:nvPr/>
          </p:nvSpPr>
          <p:spPr bwMode="auto">
            <a:xfrm>
              <a:off x="5287" y="2059"/>
              <a:ext cx="29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/>
                <a:t>m/z</a:t>
              </a: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 rot="-5400000">
              <a:off x="4289" y="1277"/>
              <a:ext cx="24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/>
                <a:t>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1887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in 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410200"/>
          </a:xfrm>
        </p:spPr>
        <p:txBody>
          <a:bodyPr/>
          <a:lstStyle/>
          <a:p>
            <a:r>
              <a:rPr lang="en-US" sz="2400" dirty="0" smtClean="0"/>
              <a:t>Ions are </a:t>
            </a:r>
            <a:r>
              <a:rPr lang="en-US" sz="2400" dirty="0" smtClean="0">
                <a:solidFill>
                  <a:srgbClr val="FF0000"/>
                </a:solidFill>
              </a:rPr>
              <a:t>accelerated</a:t>
            </a:r>
            <a:r>
              <a:rPr lang="en-US" sz="2400" dirty="0" smtClean="0"/>
              <a:t> by electrostatic and electromagnetic fields</a:t>
            </a:r>
          </a:p>
          <a:p>
            <a:r>
              <a:rPr lang="en-US" sz="2400" dirty="0" smtClean="0"/>
              <a:t>Neutral molecules are unaffected</a:t>
            </a:r>
          </a:p>
          <a:p>
            <a:r>
              <a:rPr lang="en-US" sz="2400" dirty="0" smtClean="0"/>
              <a:t>Same idea: gel electrophoresis – but MS in vacuum/gas phase</a:t>
            </a:r>
          </a:p>
          <a:p>
            <a:r>
              <a:rPr lang="en-US" sz="2400" dirty="0" smtClean="0"/>
              <a:t>Force acting into a charged particle is governed by </a:t>
            </a:r>
            <a:r>
              <a:rPr lang="en-US" sz="2400" b="1" dirty="0" smtClean="0">
                <a:solidFill>
                  <a:srgbClr val="D06B20"/>
                </a:solidFill>
              </a:rPr>
              <a:t>Lorentz force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where </a:t>
            </a:r>
          </a:p>
          <a:p>
            <a:pPr lvl="1"/>
            <a:r>
              <a:rPr lang="en-US" sz="2000" i="1" dirty="0" smtClean="0"/>
              <a:t>q</a:t>
            </a:r>
            <a:r>
              <a:rPr lang="en-US" sz="2000" dirty="0" smtClean="0"/>
              <a:t> is the charge of the particle, </a:t>
            </a:r>
            <a:r>
              <a:rPr lang="en-US" sz="2000" b="1" dirty="0" smtClean="0"/>
              <a:t>v</a:t>
            </a:r>
            <a:r>
              <a:rPr lang="en-US" sz="2000" dirty="0" smtClean="0"/>
              <a:t> is the velocity of the particle</a:t>
            </a:r>
          </a:p>
          <a:p>
            <a:pPr lvl="1"/>
            <a:r>
              <a:rPr lang="en-US" sz="2000" b="1" dirty="0" smtClean="0"/>
              <a:t>E</a:t>
            </a:r>
            <a:r>
              <a:rPr lang="en-US" sz="2000" dirty="0" smtClean="0"/>
              <a:t> is the electric field, </a:t>
            </a:r>
            <a:r>
              <a:rPr lang="en-US" sz="2000" b="1" dirty="0" smtClean="0"/>
              <a:t>B</a:t>
            </a:r>
            <a:r>
              <a:rPr lang="en-US" sz="2000" dirty="0" smtClean="0"/>
              <a:t> is the magnetic field</a:t>
            </a:r>
          </a:p>
          <a:p>
            <a:pPr lvl="1"/>
            <a:r>
              <a:rPr lang="en-US" sz="2000" b="1" dirty="0" smtClean="0"/>
              <a:t>F</a:t>
            </a:r>
            <a:r>
              <a:rPr lang="en-US" sz="2000" dirty="0" smtClean="0"/>
              <a:t> the force acting on the particle</a:t>
            </a:r>
            <a:endParaRPr lang="en-US" sz="2000" dirty="0"/>
          </a:p>
          <a:p>
            <a:r>
              <a:rPr lang="en-US" sz="2400" dirty="0" smtClean="0"/>
              <a:t>Together with </a:t>
            </a:r>
            <a:r>
              <a:rPr lang="en-US" sz="2400" b="1" dirty="0" smtClean="0">
                <a:solidFill>
                  <a:srgbClr val="D06B20"/>
                </a:solidFill>
              </a:rPr>
              <a:t>Newton’s second law of motion                         </a:t>
            </a:r>
            <a:r>
              <a:rPr lang="en-US" sz="2400" dirty="0" smtClean="0"/>
              <a:t>we see that the acceleration </a:t>
            </a:r>
            <a:r>
              <a:rPr lang="en-US" sz="2400" b="1" dirty="0" smtClean="0"/>
              <a:t>a</a:t>
            </a:r>
            <a:r>
              <a:rPr lang="en-US" sz="2400" dirty="0" smtClean="0"/>
              <a:t> of the particle relates to the mass-to-charge ratio </a:t>
            </a:r>
            <a:r>
              <a:rPr lang="en-US" sz="2400" i="1" dirty="0" smtClean="0"/>
              <a:t>m</a:t>
            </a:r>
            <a:r>
              <a:rPr lang="en-US" sz="2400" dirty="0" smtClean="0"/>
              <a:t>/</a:t>
            </a:r>
            <a:r>
              <a:rPr lang="en-US" sz="2400" i="1" dirty="0" smtClean="0"/>
              <a:t>q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endParaRPr lang="en-US" sz="2400" dirty="0" smtClean="0"/>
          </a:p>
          <a:p>
            <a:r>
              <a:rPr lang="en-US" sz="2400" dirty="0" smtClean="0"/>
              <a:t>Acceleration of the ions is then used to determine </a:t>
            </a:r>
            <a:r>
              <a:rPr lang="en-US" sz="2400" i="1" dirty="0" smtClean="0"/>
              <a:t>m</a:t>
            </a:r>
            <a:r>
              <a:rPr lang="en-US" sz="2400" dirty="0" smtClean="0"/>
              <a:t>/</a:t>
            </a:r>
            <a:r>
              <a:rPr lang="en-US" sz="2400" i="1" dirty="0" smtClean="0"/>
              <a:t>q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67000"/>
            <a:ext cx="2529016" cy="30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5410200"/>
            <a:ext cx="2438400" cy="800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688840"/>
            <a:ext cx="1524000" cy="26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237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in 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4102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Acceleration: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="1" u="sng" dirty="0" smtClean="0"/>
              <a:t>Example:</a:t>
            </a:r>
          </a:p>
          <a:p>
            <a:r>
              <a:rPr lang="en-US" sz="2400" dirty="0" smtClean="0"/>
              <a:t>Applying the same </a:t>
            </a:r>
            <a:r>
              <a:rPr lang="en-US" sz="2400" b="1" dirty="0" smtClean="0">
                <a:solidFill>
                  <a:srgbClr val="D06B20"/>
                </a:solidFill>
              </a:rPr>
              <a:t>electrostatic field E </a:t>
            </a:r>
            <a:r>
              <a:rPr lang="en-US" sz="2400" dirty="0" smtClean="0"/>
              <a:t>to different ions (e.g., different peptide ions) will result in a different acceleration, if they differ in the mass-to-charge ratio</a:t>
            </a:r>
          </a:p>
          <a:p>
            <a:r>
              <a:rPr lang="en-US" sz="2400" dirty="0" smtClean="0"/>
              <a:t>An ion with the twice the mass, but the same charge, will thus experience half the acceleration – and will hit the detector later!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5" name="Oval 4"/>
          <p:cNvSpPr/>
          <p:nvPr/>
        </p:nvSpPr>
        <p:spPr bwMode="auto">
          <a:xfrm>
            <a:off x="2660256" y="5345668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584056" y="5791200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2512" y="5269468"/>
            <a:ext cx="38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dirty="0" smtClean="0"/>
              <a:t>m</a:t>
            </a:r>
            <a:endParaRPr lang="en-US" sz="1800" b="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1981199" y="5791200"/>
            <a:ext cx="57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dirty="0" smtClean="0"/>
              <a:t>2 m</a:t>
            </a:r>
            <a:endParaRPr lang="en-US" sz="1800" b="0" baseline="-250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2764952" y="5993295"/>
            <a:ext cx="720000" cy="0"/>
          </a:xfrm>
          <a:prstGeom prst="straightConnector1">
            <a:avLst/>
          </a:prstGeom>
          <a:ln w="28575" cmpd="sng"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2777526" y="5472080"/>
            <a:ext cx="1440000" cy="0"/>
          </a:xfrm>
          <a:prstGeom prst="straightConnector1">
            <a:avLst/>
          </a:prstGeom>
          <a:ln w="28575" cmpd="sng"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89568" y="5269468"/>
            <a:ext cx="134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</a:t>
            </a:r>
            <a:r>
              <a:rPr lang="en-US" sz="1800" b="0" i="1" dirty="0" smtClean="0"/>
              <a:t> = q </a:t>
            </a:r>
            <a:r>
              <a:rPr lang="en-US" sz="1800" dirty="0" smtClean="0"/>
              <a:t>E</a:t>
            </a:r>
            <a:r>
              <a:rPr lang="en-US" sz="1800" b="0" i="1" dirty="0" smtClean="0"/>
              <a:t> / m</a:t>
            </a:r>
            <a:endParaRPr lang="en-US" sz="1800" b="0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3627568" y="5791200"/>
            <a:ext cx="170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</a:t>
            </a:r>
            <a:r>
              <a:rPr lang="en-US" sz="1800" b="0" i="1" dirty="0" smtClean="0"/>
              <a:t> = q </a:t>
            </a:r>
            <a:r>
              <a:rPr lang="en-US" sz="1800" dirty="0" smtClean="0"/>
              <a:t>E</a:t>
            </a:r>
            <a:r>
              <a:rPr lang="en-US" sz="1800" b="0" i="1" dirty="0" smtClean="0"/>
              <a:t> / (2 m)</a:t>
            </a:r>
            <a:endParaRPr lang="en-US" sz="1800" b="0" baseline="-250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2819399" y="4724400"/>
            <a:ext cx="1440000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352799" y="4343400"/>
            <a:ext cx="31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</a:t>
            </a:r>
            <a:endParaRPr lang="en-US" sz="1800" b="0" baseline="-250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2819399" y="4876800"/>
            <a:ext cx="1440000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2819399" y="5029200"/>
            <a:ext cx="1440000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 bwMode="auto">
          <a:xfrm rot="5400000">
            <a:off x="6324599" y="5181600"/>
            <a:ext cx="19812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65" charset="0"/>
              </a:rPr>
              <a:t>Detector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rebuchet MS" pitchFamily="-65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 rot="5400000">
            <a:off x="761999" y="5181600"/>
            <a:ext cx="19812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65" charset="0"/>
              </a:rPr>
              <a:t>Ion Source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rebuchet MS" pitchFamily="-65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685800"/>
            <a:ext cx="2667000" cy="87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03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Mass and Atomic Mass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4102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500" dirty="0" smtClean="0"/>
              <a:t>Atoms (and thus molecules) have a </a:t>
            </a:r>
            <a:r>
              <a:rPr lang="en-US" sz="2500" b="1" dirty="0" smtClean="0">
                <a:solidFill>
                  <a:srgbClr val="D06B20"/>
                </a:solidFill>
              </a:rPr>
              <a:t>mass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500" b="1" dirty="0">
                <a:solidFill>
                  <a:schemeClr val="accent5"/>
                </a:solidFill>
              </a:rPr>
              <a:t>Isotopes</a:t>
            </a:r>
            <a:r>
              <a:rPr lang="en-US" sz="2500" dirty="0"/>
              <a:t>: all chemical elements have naturally occurring isotopes that have the same atomic number but different masses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500" dirty="0" smtClean="0"/>
              <a:t>Masses are generally given in units of kg (SI unit), however, there are a few conventions for atomic and molecular masses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500" b="1" dirty="0" smtClean="0">
                <a:solidFill>
                  <a:srgbClr val="D06B20"/>
                </a:solidFill>
              </a:rPr>
              <a:t>Atomic mass </a:t>
            </a:r>
            <a:r>
              <a:rPr lang="en-US" sz="2500" dirty="0" smtClean="0"/>
              <a:t>is the rest mass of an atom in its ground state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500" dirty="0" smtClean="0"/>
              <a:t>Atomic mass is generally expressed in </a:t>
            </a:r>
            <a:r>
              <a:rPr lang="en-US" sz="2500" b="1" dirty="0" smtClean="0">
                <a:solidFill>
                  <a:srgbClr val="D06B20"/>
                </a:solidFill>
              </a:rPr>
              <a:t>unified atomic mass units</a:t>
            </a:r>
            <a:r>
              <a:rPr lang="en-US" sz="2500" i="1" dirty="0" smtClean="0"/>
              <a:t>, </a:t>
            </a:r>
            <a:r>
              <a:rPr lang="en-US" sz="2500" dirty="0" smtClean="0"/>
              <a:t>which corresponds to 1/12 of the weight of </a:t>
            </a:r>
            <a:r>
              <a:rPr lang="en-US" sz="2500" baseline="30000" dirty="0" smtClean="0"/>
              <a:t>12</a:t>
            </a:r>
            <a:r>
              <a:rPr lang="en-US" sz="2500" dirty="0" smtClean="0"/>
              <a:t>C (1.6605402 x 10</a:t>
            </a:r>
            <a:r>
              <a:rPr lang="en-US" sz="2500" baseline="30000" dirty="0" smtClean="0"/>
              <a:t>-27 </a:t>
            </a:r>
            <a:r>
              <a:rPr lang="en-US" sz="2500" dirty="0" smtClean="0"/>
              <a:t>kg)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500" dirty="0" smtClean="0"/>
              <a:t>Commonly used is also the non-SI unit 1 Dalton [Da], which is equivalent to the unified atomic mass unit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500" dirty="0" smtClean="0"/>
              <a:t>Another deprecated unit equivalent to Da still found in literature is </a:t>
            </a:r>
            <a:r>
              <a:rPr lang="en-US" sz="2500" i="1" dirty="0" smtClean="0"/>
              <a:t>atomic mass unit (</a:t>
            </a:r>
            <a:r>
              <a:rPr lang="en-US" sz="2500" i="1" dirty="0" err="1" smtClean="0"/>
              <a:t>amu</a:t>
            </a:r>
            <a:r>
              <a:rPr lang="en-US" sz="2500" i="1" dirty="0" smtClean="0"/>
              <a:t>)</a:t>
            </a:r>
            <a:endParaRPr lang="en-US" sz="25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10724" y="6627167"/>
            <a:ext cx="3514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0" dirty="0"/>
              <a:t>IUPAC definition: doi:10.1351/</a:t>
            </a:r>
            <a:r>
              <a:rPr lang="en-US" sz="1200" b="0" dirty="0" smtClean="0"/>
              <a:t>goldbook.A00496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42522607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Mass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4102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500" dirty="0" smtClean="0"/>
              <a:t>Mass of a molecule is the sum of the masses of its atoms</a:t>
            </a:r>
            <a:endParaRPr lang="en-US" sz="25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500" b="1" dirty="0" smtClean="0">
                <a:solidFill>
                  <a:srgbClr val="D06B20"/>
                </a:solidFill>
              </a:rPr>
              <a:t>Accurate mass </a:t>
            </a:r>
            <a:r>
              <a:rPr lang="en-US" sz="2500" dirty="0" smtClean="0"/>
              <a:t>of a molecule is an experimentally determined mass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500" b="1" dirty="0" smtClean="0">
                <a:solidFill>
                  <a:srgbClr val="D06B20"/>
                </a:solidFill>
              </a:rPr>
              <a:t>Exact mass </a:t>
            </a:r>
            <a:r>
              <a:rPr lang="en-US" sz="2500" dirty="0" smtClean="0"/>
              <a:t>of a molecule is a theoretically calculated mass of a molecule with a specified isotopic composition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500" b="1" dirty="0" smtClean="0">
                <a:solidFill>
                  <a:srgbClr val="D06B20"/>
                </a:solidFill>
              </a:rPr>
              <a:t>Molecular weight </a:t>
            </a:r>
            <a:r>
              <a:rPr lang="en-US" sz="2500" dirty="0" smtClean="0"/>
              <a:t>or </a:t>
            </a:r>
            <a:r>
              <a:rPr lang="en-US" sz="2500" b="1" dirty="0" smtClean="0">
                <a:solidFill>
                  <a:srgbClr val="D06B20"/>
                </a:solidFill>
              </a:rPr>
              <a:t>relative molecular mass </a:t>
            </a:r>
            <a:r>
              <a:rPr lang="en-US" sz="2500" dirty="0" smtClean="0"/>
              <a:t>is the ratio of a molecule’s mass to the unified atomic mass unit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500" dirty="0" smtClean="0"/>
              <a:t>For ions the mass of the missing/extra </a:t>
            </a:r>
            <a:r>
              <a:rPr lang="en-US" sz="2500" dirty="0" smtClean="0"/>
              <a:t>electron resp. proton </a:t>
            </a:r>
            <a:r>
              <a:rPr lang="en-US" sz="2500" dirty="0" smtClean="0"/>
              <a:t>needs to be included as well!</a:t>
            </a:r>
            <a:endParaRPr lang="en-US" sz="1400" b="1" dirty="0" smtClean="0"/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500" b="1" dirty="0" smtClean="0">
                <a:solidFill>
                  <a:srgbClr val="D06B20"/>
                </a:solidFill>
              </a:rPr>
              <a:t>Note: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500" dirty="0" smtClean="0"/>
              <a:t>Terms are not always used properly in the literature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500" dirty="0" smtClean="0"/>
              <a:t>Be cautious with masses you </a:t>
            </a:r>
            <a:r>
              <a:rPr lang="en-US" sz="2500" dirty="0" err="1" smtClean="0"/>
              <a:t>google</a:t>
            </a:r>
            <a:r>
              <a:rPr lang="en-US" sz="2500" dirty="0" smtClean="0"/>
              <a:t> somewhere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500" dirty="0" smtClean="0"/>
              <a:t>Reference: masses defined by IUPAC commission</a:t>
            </a:r>
            <a:endParaRPr lang="en-US" sz="2100" dirty="0" smtClean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500" dirty="0" smtClean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5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17276" y="6477000"/>
            <a:ext cx="7499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dirty="0" smtClean="0"/>
              <a:t>Murray et al., </a:t>
            </a:r>
            <a:r>
              <a:rPr lang="hu-HU" sz="1000" b="0" dirty="0"/>
              <a:t>Pure Appl. Chem., Vol. 85, No. 7, pp. 1515–1609, </a:t>
            </a:r>
            <a:r>
              <a:rPr lang="hu-HU" sz="1000" b="0" dirty="0" smtClean="0"/>
              <a:t>2013</a:t>
            </a:r>
          </a:p>
          <a:p>
            <a:pPr algn="l"/>
            <a:r>
              <a:rPr lang="en-US" sz="1000" b="0" dirty="0"/>
              <a:t>http://</a:t>
            </a:r>
            <a:r>
              <a:rPr lang="en-US" sz="1000" b="0" dirty="0" err="1"/>
              <a:t>www.iupac.org</a:t>
            </a:r>
            <a:r>
              <a:rPr lang="en-US" sz="1000" b="0" dirty="0"/>
              <a:t>/home/about/members-and-committees/</a:t>
            </a:r>
            <a:r>
              <a:rPr lang="en-US" sz="1000" b="0" dirty="0" err="1"/>
              <a:t>db</a:t>
            </a:r>
            <a:r>
              <a:rPr lang="en-US" sz="1000" b="0" dirty="0"/>
              <a:t>/division-committee.html?tx_wfqbe_pi1%5bpublicid%5d=210</a:t>
            </a:r>
          </a:p>
        </p:txBody>
      </p:sp>
    </p:spTree>
    <p:extLst>
      <p:ext uri="{BB962C8B-B14F-4D97-AF65-F5344CB8AC3E}">
        <p14:creationId xmlns:p14="http://schemas.microsoft.com/office/powerpoint/2010/main" val="2984365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 Biology – Definition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Aft>
                <a:spcPts val="4800"/>
              </a:spcAft>
              <a:buNone/>
            </a:pPr>
            <a:r>
              <a:rPr lang="en-US" sz="2400" dirty="0" smtClean="0"/>
              <a:t>“</a:t>
            </a:r>
            <a:r>
              <a:rPr lang="en-US" sz="2400" b="1" dirty="0" smtClean="0">
                <a:solidFill>
                  <a:srgbClr val="D06B20"/>
                </a:solidFill>
              </a:rPr>
              <a:t>Systems biology</a:t>
            </a:r>
            <a:r>
              <a:rPr lang="en-US" sz="2400" dirty="0" smtClean="0">
                <a:solidFill>
                  <a:srgbClr val="D06B20"/>
                </a:solidFill>
              </a:rPr>
              <a:t> </a:t>
            </a:r>
            <a:r>
              <a:rPr lang="en-US" sz="2400" dirty="0" smtClean="0"/>
              <a:t>is a relatively new biological study field that focuses on the systematic study of complex interactions in biological systems, thus using a new perspective (</a:t>
            </a:r>
            <a:r>
              <a:rPr lang="en-US" sz="2400" b="1" dirty="0" smtClean="0">
                <a:solidFill>
                  <a:srgbClr val="D06B20"/>
                </a:solidFill>
              </a:rPr>
              <a:t>integration instead of reduction</a:t>
            </a:r>
            <a:r>
              <a:rPr lang="en-US" sz="2400" dirty="0" smtClean="0"/>
              <a:t>) to study them. Particularly from year 2000 onwards, the term is used widely in the biosciences, and in a variety of contexts. Because the scientific method has been used primarily toward reductionism, one of the goals of systems biology is to discover new </a:t>
            </a:r>
            <a:r>
              <a:rPr lang="en-US" sz="2400" b="1" dirty="0" smtClean="0">
                <a:solidFill>
                  <a:schemeClr val="accent5"/>
                </a:solidFill>
              </a:rPr>
              <a:t>emergent</a:t>
            </a:r>
            <a:r>
              <a:rPr lang="en-US" sz="2400" b="1" dirty="0" smtClean="0">
                <a:solidFill>
                  <a:srgbClr val="A51E37"/>
                </a:solidFill>
              </a:rPr>
              <a:t> </a:t>
            </a:r>
            <a:r>
              <a:rPr lang="en-US" sz="2400" b="1" dirty="0" smtClean="0">
                <a:solidFill>
                  <a:srgbClr val="D06B20"/>
                </a:solidFill>
              </a:rPr>
              <a:t>properties</a:t>
            </a:r>
            <a:r>
              <a:rPr lang="en-US" sz="2400" dirty="0" smtClean="0">
                <a:solidFill>
                  <a:srgbClr val="D06B20"/>
                </a:solidFill>
              </a:rPr>
              <a:t> </a:t>
            </a:r>
            <a:r>
              <a:rPr lang="en-US" sz="2400" dirty="0" smtClean="0"/>
              <a:t>that may arise from the </a:t>
            </a:r>
            <a:r>
              <a:rPr lang="en-US" sz="2400" b="1" dirty="0" smtClean="0">
                <a:solidFill>
                  <a:srgbClr val="D06B20"/>
                </a:solidFill>
              </a:rPr>
              <a:t>systemic view </a:t>
            </a:r>
            <a:r>
              <a:rPr lang="en-US" sz="2400" dirty="0" smtClean="0"/>
              <a:t>used by this discipline in order to understand better the entirety of processes that happen in a biological system.”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4798B94F-023B-48CF-8FC6-5AE4FACDB59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2657" y="6608150"/>
            <a:ext cx="37609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dirty="0" smtClean="0">
                <a:solidFill>
                  <a:srgbClr val="000000"/>
                </a:solidFill>
              </a:rPr>
              <a:t>http://en.wikipedia.org/wiki/Systems_biology (06/06/2008)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0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Isotopes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738008"/>
            <a:ext cx="8839200" cy="5410200"/>
          </a:xfrm>
        </p:spPr>
        <p:txBody>
          <a:bodyPr/>
          <a:lstStyle/>
          <a:p>
            <a:r>
              <a:rPr lang="en-US" sz="2400" dirty="0"/>
              <a:t>Isotopes are atom species of the same chemical </a:t>
            </a:r>
            <a:r>
              <a:rPr lang="en-US" sz="2400" dirty="0" smtClean="0"/>
              <a:t>element that </a:t>
            </a:r>
            <a:r>
              <a:rPr lang="en-US" sz="2400" dirty="0"/>
              <a:t>have </a:t>
            </a:r>
            <a:r>
              <a:rPr lang="en-US" sz="2400" dirty="0" smtClean="0"/>
              <a:t>different masses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ame </a:t>
            </a:r>
            <a:r>
              <a:rPr lang="en-US" sz="2400" dirty="0"/>
              <a:t>number of protons and </a:t>
            </a:r>
            <a:r>
              <a:rPr lang="en-US" sz="2400" dirty="0" smtClean="0"/>
              <a:t>electrons, but different number of neutrons</a:t>
            </a:r>
          </a:p>
          <a:p>
            <a:r>
              <a:rPr lang="en-US" sz="2400" i="1" dirty="0" smtClean="0"/>
              <a:t>For proteomics</a:t>
            </a:r>
            <a:r>
              <a:rPr lang="en-US" sz="2400" dirty="0" smtClean="0"/>
              <a:t>: </a:t>
            </a:r>
            <a:r>
              <a:rPr lang="en-US" sz="2400" dirty="0"/>
              <a:t>main elements occurring in proteins are </a:t>
            </a:r>
            <a:r>
              <a:rPr lang="en-US" sz="2400" dirty="0" smtClean="0"/>
              <a:t>C, H, N, O, P, S </a:t>
            </a:r>
          </a:p>
          <a:p>
            <a:endParaRPr lang="en-US" sz="2800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686573"/>
              </p:ext>
            </p:extLst>
          </p:nvPr>
        </p:nvGraphicFramePr>
        <p:xfrm>
          <a:off x="152401" y="3276600"/>
          <a:ext cx="8839199" cy="3175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04915"/>
                <a:gridCol w="1914484"/>
                <a:gridCol w="1219200"/>
                <a:gridCol w="1351999"/>
                <a:gridCol w="2077001"/>
                <a:gridCol w="1371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Isotope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Mass [Da]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Nat.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err="1" smtClean="0"/>
                        <a:t>abun</a:t>
                      </a:r>
                      <a:r>
                        <a:rPr lang="en-US" sz="1600" dirty="0" smtClean="0"/>
                        <a:t>-</a:t>
                      </a:r>
                    </a:p>
                    <a:p>
                      <a:pPr algn="ctr"/>
                      <a:r>
                        <a:rPr lang="en-US" sz="1600" dirty="0" smtClean="0"/>
                        <a:t>dance [%]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Isotope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Mass [Da]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Nat. </a:t>
                      </a:r>
                      <a:r>
                        <a:rPr lang="en-US" sz="1600" dirty="0" err="1" smtClean="0"/>
                        <a:t>abun</a:t>
                      </a:r>
                      <a:r>
                        <a:rPr lang="en-US" sz="1600" dirty="0" smtClean="0"/>
                        <a:t>-</a:t>
                      </a:r>
                      <a:endParaRPr lang="en-US" sz="1600" baseline="0" dirty="0" smtClean="0"/>
                    </a:p>
                    <a:p>
                      <a:pPr algn="ctr"/>
                      <a:r>
                        <a:rPr lang="en-US" sz="1600" baseline="0" dirty="0" smtClean="0"/>
                        <a:t>dance [%]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1</a:t>
                      </a:r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1.007 825 0322(6)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99.985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16</a:t>
                      </a:r>
                      <a:r>
                        <a:rPr lang="en-US" sz="1600" dirty="0" smtClean="0"/>
                        <a:t>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15.994 914 620(2)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99.76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2.014 101 7781(8)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0.015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17</a:t>
                      </a:r>
                      <a:r>
                        <a:rPr lang="en-US" sz="1600" dirty="0" smtClean="0"/>
                        <a:t>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16.999 131 757(5)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0.038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12</a:t>
                      </a:r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(exact)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98.90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18</a:t>
                      </a:r>
                      <a:r>
                        <a:rPr lang="en-US" sz="1600" dirty="0" smtClean="0"/>
                        <a:t>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17.999 159 613(6)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0.2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13</a:t>
                      </a:r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13.003 354 835(2)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31</a:t>
                      </a:r>
                      <a:r>
                        <a:rPr lang="en-US" sz="1600" dirty="0" smtClean="0"/>
                        <a:t>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30.973 761 998(5)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14</a:t>
                      </a:r>
                      <a:r>
                        <a:rPr lang="en-US" sz="1600" dirty="0" smtClean="0"/>
                        <a:t>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14.003 074 004(2)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99.63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32</a:t>
                      </a:r>
                      <a:r>
                        <a:rPr lang="en-US" sz="1600" dirty="0" smtClean="0"/>
                        <a:t>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31.972 071 174(9)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95.02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15</a:t>
                      </a:r>
                      <a:r>
                        <a:rPr lang="en-US" sz="1600" dirty="0" smtClean="0"/>
                        <a:t>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15.000 108 899(4)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0.37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33</a:t>
                      </a:r>
                      <a:r>
                        <a:rPr lang="en-US" sz="1600" dirty="0" smtClean="0"/>
                        <a:t>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32.971 458 910(9) 	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0.75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 smtClean="0"/>
                        <a:t>34</a:t>
                      </a:r>
                      <a:r>
                        <a:rPr lang="en-US" sz="1600" dirty="0" smtClean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33.967 8670(3)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4.21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10383" y="6602201"/>
            <a:ext cx="1544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/>
              <a:t>http://</a:t>
            </a:r>
            <a:r>
              <a:rPr lang="en-US" sz="1000" b="0" dirty="0" err="1"/>
              <a:t>www.ciaaw.org</a:t>
            </a:r>
            <a:r>
              <a:rPr lang="en-US" sz="1000" b="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841310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685800"/>
          </a:xfrm>
        </p:spPr>
        <p:txBody>
          <a:bodyPr/>
          <a:lstStyle/>
          <a:p>
            <a:r>
              <a:rPr lang="en-US" dirty="0" smtClean="0"/>
              <a:t>Mass Number, Nominal, and Exact Mass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5410200"/>
          </a:xfrm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rgbClr val="D06B20"/>
                </a:solidFill>
              </a:rPr>
              <a:t>mass number </a:t>
            </a:r>
            <a:r>
              <a:rPr lang="en-US" sz="2400" dirty="0" smtClean="0"/>
              <a:t>is the sum of protons and neutrons in a molecule or ion</a:t>
            </a:r>
          </a:p>
          <a:p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rgbClr val="D06B20"/>
                </a:solidFill>
              </a:rPr>
              <a:t>nominal mass </a:t>
            </a:r>
            <a:r>
              <a:rPr lang="en-US" sz="2400" dirty="0" smtClean="0"/>
              <a:t>of an ion or molecule is calculated using the most abundant isotope of each element rounded to the nearest integer</a:t>
            </a:r>
          </a:p>
          <a:p>
            <a:r>
              <a:rPr lang="en-US" sz="2400" dirty="0">
                <a:latin typeface="Calibri"/>
                <a:cs typeface="Calibri"/>
              </a:rPr>
              <a:t>The </a:t>
            </a:r>
            <a:r>
              <a:rPr lang="en-US" sz="2400" b="1" dirty="0">
                <a:solidFill>
                  <a:srgbClr val="D06B20"/>
                </a:solidFill>
                <a:latin typeface="Calibri"/>
                <a:cs typeface="Calibri"/>
              </a:rPr>
              <a:t>exact mass </a:t>
            </a:r>
            <a:r>
              <a:rPr lang="en-US" sz="2400" dirty="0">
                <a:latin typeface="Calibri"/>
                <a:cs typeface="Calibri"/>
              </a:rPr>
              <a:t>of an ion or molecule is calculated by assuming a single isotope (most frequently the lightest one) for each atom</a:t>
            </a:r>
          </a:p>
          <a:p>
            <a:r>
              <a:rPr lang="en-US" sz="2400" dirty="0" smtClean="0">
                <a:latin typeface="Calibri"/>
                <a:cs typeface="Calibri"/>
              </a:rPr>
              <a:t>Exact mass is based </a:t>
            </a:r>
            <a:r>
              <a:rPr lang="en-US" sz="2400" dirty="0">
                <a:latin typeface="Calibri"/>
                <a:cs typeface="Calibri"/>
              </a:rPr>
              <a:t>on the (experimentally determined!) atomic masses for each isotope – numbers are </a:t>
            </a:r>
            <a:r>
              <a:rPr lang="en-US" sz="2400" dirty="0" smtClean="0">
                <a:latin typeface="Calibri"/>
                <a:cs typeface="Calibri"/>
              </a:rPr>
              <a:t>regularly updated by IUPAC (International Union for Pure and Applied Chemistry)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b="1" u="sng" dirty="0" smtClean="0"/>
              <a:t>Example:</a:t>
            </a: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Nominal </a:t>
            </a:r>
            <a:r>
              <a:rPr lang="en-US" sz="2400" dirty="0">
                <a:latin typeface="Calibri"/>
                <a:cs typeface="Calibri"/>
              </a:rPr>
              <a:t>mass of </a:t>
            </a:r>
            <a:r>
              <a:rPr lang="en-US" sz="2400" dirty="0" smtClean="0">
                <a:latin typeface="Calibri"/>
                <a:cs typeface="Calibri"/>
              </a:rPr>
              <a:t>glycine (C</a:t>
            </a:r>
            <a:r>
              <a:rPr lang="en-US" sz="2400" baseline="-25000" dirty="0" smtClean="0">
                <a:latin typeface="Calibri"/>
                <a:cs typeface="Calibri"/>
              </a:rPr>
              <a:t>2</a:t>
            </a:r>
            <a:r>
              <a:rPr lang="en-US" sz="2400" dirty="0" smtClean="0">
                <a:latin typeface="Calibri"/>
                <a:cs typeface="Calibri"/>
              </a:rPr>
              <a:t>H</a:t>
            </a:r>
            <a:r>
              <a:rPr lang="en-US" sz="2400" baseline="-25000" dirty="0" smtClean="0">
                <a:latin typeface="Calibri"/>
                <a:cs typeface="Calibri"/>
              </a:rPr>
              <a:t>5</a:t>
            </a:r>
            <a:r>
              <a:rPr lang="en-US" sz="2400" dirty="0" smtClean="0">
                <a:latin typeface="Calibri"/>
                <a:cs typeface="Calibri"/>
              </a:rPr>
              <a:t>NO</a:t>
            </a:r>
            <a:r>
              <a:rPr lang="en-US" sz="2400" baseline="-25000" dirty="0" smtClean="0">
                <a:latin typeface="Calibri"/>
                <a:cs typeface="Calibri"/>
              </a:rPr>
              <a:t>2</a:t>
            </a:r>
            <a:r>
              <a:rPr lang="en-US" sz="2400" dirty="0" smtClean="0">
                <a:latin typeface="Calibri"/>
                <a:cs typeface="Calibri"/>
              </a:rPr>
              <a:t>): </a:t>
            </a:r>
          </a:p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	</a:t>
            </a:r>
            <a:r>
              <a:rPr lang="en-US" sz="2400" dirty="0" smtClean="0">
                <a:latin typeface="Calibri"/>
                <a:cs typeface="Calibri"/>
              </a:rPr>
              <a:t>2 x 12 + 5 x 1 + 14 x 1 + 16 x 2 = 75</a:t>
            </a:r>
          </a:p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Exact mass of </a:t>
            </a:r>
            <a:r>
              <a:rPr lang="en-US" sz="2400" dirty="0" smtClean="0">
                <a:latin typeface="Calibri"/>
                <a:cs typeface="Calibri"/>
              </a:rPr>
              <a:t>glycine (</a:t>
            </a:r>
            <a:r>
              <a:rPr lang="en-US" sz="2400" dirty="0">
                <a:latin typeface="Calibri"/>
                <a:cs typeface="Calibri"/>
              </a:rPr>
              <a:t>C</a:t>
            </a:r>
            <a:r>
              <a:rPr lang="en-US" sz="2400" baseline="-25000" dirty="0">
                <a:latin typeface="Calibri"/>
                <a:cs typeface="Calibri"/>
              </a:rPr>
              <a:t>2</a:t>
            </a:r>
            <a:r>
              <a:rPr lang="en-US" sz="2400" dirty="0">
                <a:latin typeface="Calibri"/>
                <a:cs typeface="Calibri"/>
              </a:rPr>
              <a:t>H</a:t>
            </a:r>
            <a:r>
              <a:rPr lang="en-US" sz="2400" baseline="-25000" dirty="0">
                <a:latin typeface="Calibri"/>
                <a:cs typeface="Calibri"/>
              </a:rPr>
              <a:t>5</a:t>
            </a:r>
            <a:r>
              <a:rPr lang="en-US" sz="2400" dirty="0">
                <a:latin typeface="Calibri"/>
                <a:cs typeface="Calibri"/>
              </a:rPr>
              <a:t>NO</a:t>
            </a:r>
            <a:r>
              <a:rPr lang="en-US" sz="2400" baseline="-25000" dirty="0">
                <a:latin typeface="Calibri"/>
                <a:cs typeface="Calibri"/>
              </a:rPr>
              <a:t>2</a:t>
            </a:r>
            <a:r>
              <a:rPr lang="en-US" sz="2400" dirty="0" smtClean="0">
                <a:latin typeface="Calibri"/>
                <a:cs typeface="Calibri"/>
              </a:rPr>
              <a:t>) </a:t>
            </a:r>
            <a:r>
              <a:rPr lang="en-US" sz="2400" dirty="0">
                <a:latin typeface="Calibri"/>
                <a:cs typeface="Calibri"/>
              </a:rPr>
              <a:t>using the lightest isotopes</a:t>
            </a:r>
            <a:r>
              <a:rPr lang="en-US" sz="2400" dirty="0" smtClean="0">
                <a:latin typeface="Calibri"/>
                <a:cs typeface="Calibri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	</a:t>
            </a:r>
            <a:r>
              <a:rPr lang="en-US" sz="2400" dirty="0" smtClean="0">
                <a:latin typeface="Calibri"/>
                <a:cs typeface="Calibri"/>
              </a:rPr>
              <a:t>2 x 12.0 + 5 x </a:t>
            </a:r>
            <a:r>
              <a:rPr lang="en-US" sz="2400" dirty="0" smtClean="0"/>
              <a:t>1.00782503226 + … = 75.0320284…</a:t>
            </a: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/>
            </a:r>
            <a:br>
              <a:rPr lang="en-US" sz="2400" dirty="0" smtClean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/>
            </a:r>
            <a:br>
              <a:rPr lang="en-US" sz="2400" dirty="0" smtClean="0">
                <a:latin typeface="Calibri"/>
                <a:cs typeface="Calibri"/>
              </a:rPr>
            </a:br>
            <a:endParaRPr lang="en-US" sz="2400" dirty="0">
              <a:latin typeface="Calibri"/>
              <a:cs typeface="Calibri"/>
            </a:endParaRP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	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1650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Monoisotopic</a:t>
            </a:r>
            <a:r>
              <a:rPr lang="en-US" dirty="0" smtClean="0"/>
              <a:t> Mass, Mass Defect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rgbClr val="D06B20"/>
                </a:solidFill>
              </a:rPr>
              <a:t>Monoisotopic </a:t>
            </a:r>
            <a:r>
              <a:rPr lang="en-US" sz="2400" b="1" dirty="0">
                <a:solidFill>
                  <a:srgbClr val="D06B20"/>
                </a:solidFill>
              </a:rPr>
              <a:t>mass </a:t>
            </a:r>
            <a:r>
              <a:rPr lang="en-US" sz="2400" dirty="0"/>
              <a:t>of a molecule corresponds to the exact mass </a:t>
            </a:r>
            <a:r>
              <a:rPr lang="en-US" sz="2400" dirty="0" smtClean="0"/>
              <a:t>for the </a:t>
            </a:r>
            <a:r>
              <a:rPr lang="en-US" sz="2400" dirty="0"/>
              <a:t>most abundant isotope of each </a:t>
            </a:r>
            <a:r>
              <a:rPr lang="en-US" sz="2400" dirty="0" smtClean="0"/>
              <a:t>element of the molecule/ion</a:t>
            </a:r>
          </a:p>
          <a:p>
            <a:r>
              <a:rPr lang="en-US" sz="2400" dirty="0" smtClean="0"/>
              <a:t>Note </a:t>
            </a:r>
            <a:r>
              <a:rPr lang="en-US" sz="2400" dirty="0"/>
              <a:t>that for small elements (e.g., C,H,N,O,S) the most </a:t>
            </a:r>
            <a:r>
              <a:rPr lang="en-US" sz="2400" dirty="0" smtClean="0"/>
              <a:t>abundant </a:t>
            </a:r>
            <a:r>
              <a:rPr lang="en-US" sz="2400" dirty="0"/>
              <a:t>isotope is also the lightest </a:t>
            </a:r>
            <a:r>
              <a:rPr lang="en-US" sz="2400" dirty="0" smtClean="0"/>
              <a:t>one</a:t>
            </a:r>
            <a:endParaRPr lang="en-US" sz="2400" dirty="0"/>
          </a:p>
          <a:p>
            <a:r>
              <a:rPr lang="en-US" sz="2400" b="1" dirty="0">
                <a:solidFill>
                  <a:srgbClr val="D06B20"/>
                </a:solidFill>
              </a:rPr>
              <a:t>Mass defect </a:t>
            </a:r>
            <a:r>
              <a:rPr lang="en-US" sz="2400" dirty="0"/>
              <a:t>is the difference between the mass number and the </a:t>
            </a:r>
            <a:r>
              <a:rPr lang="en-US" sz="2400" dirty="0" err="1"/>
              <a:t>monoisotopic</a:t>
            </a:r>
            <a:r>
              <a:rPr lang="en-US" sz="2400" dirty="0"/>
              <a:t> mass</a:t>
            </a:r>
          </a:p>
          <a:p>
            <a:r>
              <a:rPr lang="en-US" sz="2400" b="1" dirty="0">
                <a:solidFill>
                  <a:srgbClr val="D06B20"/>
                </a:solidFill>
              </a:rPr>
              <a:t>Mass excess </a:t>
            </a:r>
            <a:r>
              <a:rPr lang="en-US" sz="2400" dirty="0"/>
              <a:t>is the negative mass defect</a:t>
            </a:r>
          </a:p>
          <a:p>
            <a:pPr marL="0" indent="0">
              <a:buNone/>
            </a:pPr>
            <a:endParaRPr lang="en-US" sz="2400" b="1" u="sng" dirty="0" smtClean="0"/>
          </a:p>
          <a:p>
            <a:pPr marL="0" indent="0">
              <a:buNone/>
            </a:pPr>
            <a:r>
              <a:rPr lang="en-US" sz="2400" b="1" u="sng" dirty="0" smtClean="0"/>
              <a:t>Example</a:t>
            </a:r>
            <a:endParaRPr lang="en-US" sz="2400" b="1" u="sng" dirty="0"/>
          </a:p>
          <a:p>
            <a:pPr marL="0" indent="0">
              <a:buNone/>
            </a:pPr>
            <a:r>
              <a:rPr lang="en-US" sz="2400" dirty="0" err="1" smtClean="0"/>
              <a:t>Monoisotopic</a:t>
            </a:r>
            <a:r>
              <a:rPr lang="en-US" sz="2400" dirty="0" smtClean="0"/>
              <a:t> mass of glycine (</a:t>
            </a:r>
            <a:r>
              <a:rPr lang="en-US" sz="2400" dirty="0">
                <a:latin typeface="Calibri"/>
                <a:cs typeface="Calibri"/>
              </a:rPr>
              <a:t>C</a:t>
            </a:r>
            <a:r>
              <a:rPr lang="en-US" sz="2400" baseline="-25000" dirty="0">
                <a:latin typeface="Calibri"/>
                <a:cs typeface="Calibri"/>
              </a:rPr>
              <a:t>2</a:t>
            </a:r>
            <a:r>
              <a:rPr lang="en-US" sz="2400" dirty="0">
                <a:latin typeface="Calibri"/>
                <a:cs typeface="Calibri"/>
              </a:rPr>
              <a:t>H</a:t>
            </a:r>
            <a:r>
              <a:rPr lang="en-US" sz="2400" baseline="-25000" dirty="0">
                <a:latin typeface="Calibri"/>
                <a:cs typeface="Calibri"/>
              </a:rPr>
              <a:t>5</a:t>
            </a:r>
            <a:r>
              <a:rPr lang="en-US" sz="2400" dirty="0">
                <a:latin typeface="Calibri"/>
                <a:cs typeface="Calibri"/>
              </a:rPr>
              <a:t>NO</a:t>
            </a:r>
            <a:r>
              <a:rPr lang="en-US" sz="2400" baseline="-25000" dirty="0">
                <a:latin typeface="Calibri"/>
                <a:cs typeface="Calibri"/>
              </a:rPr>
              <a:t>2</a:t>
            </a:r>
            <a:r>
              <a:rPr lang="en-US" sz="2400" dirty="0" smtClean="0"/>
              <a:t>)</a:t>
            </a:r>
            <a:r>
              <a:rPr lang="en-US" sz="2400" dirty="0"/>
              <a:t>: 75.0320284</a:t>
            </a:r>
            <a:r>
              <a:rPr lang="en-US" sz="2400" dirty="0" smtClean="0"/>
              <a:t>…</a:t>
            </a:r>
          </a:p>
          <a:p>
            <a:pPr marL="0" indent="0">
              <a:buNone/>
            </a:pPr>
            <a:r>
              <a:rPr lang="en-US" sz="2400" dirty="0" smtClean="0"/>
              <a:t>Nominal mass of glycine: 75</a:t>
            </a:r>
          </a:p>
          <a:p>
            <a:pPr marL="0" indent="0">
              <a:buNone/>
            </a:pPr>
            <a:r>
              <a:rPr lang="en-US" sz="2400" dirty="0" smtClean="0"/>
              <a:t>Mass excess of glycine: 0.0320284…</a:t>
            </a:r>
            <a:br>
              <a:rPr lang="en-US" sz="2400" dirty="0" smtClean="0"/>
            </a:br>
            <a:endParaRPr lang="en-US" sz="2400" i="1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   </a:t>
            </a:r>
            <a:endParaRPr lang="en-US" sz="2400" i="1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9629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Average Mass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Calibri"/>
                <a:cs typeface="Calibri"/>
              </a:rPr>
              <a:t>The </a:t>
            </a:r>
            <a:r>
              <a:rPr lang="en-US" sz="2400" b="1" dirty="0" smtClean="0">
                <a:solidFill>
                  <a:srgbClr val="D06B20"/>
                </a:solidFill>
                <a:latin typeface="Calibri"/>
                <a:cs typeface="Calibri"/>
              </a:rPr>
              <a:t>average </a:t>
            </a:r>
            <a:r>
              <a:rPr lang="en-US" sz="2400" b="1" dirty="0">
                <a:solidFill>
                  <a:srgbClr val="D06B20"/>
                </a:solidFill>
                <a:latin typeface="Calibri"/>
                <a:cs typeface="Calibri"/>
              </a:rPr>
              <a:t>mass </a:t>
            </a:r>
            <a:r>
              <a:rPr lang="en-US" sz="2400" dirty="0">
                <a:latin typeface="Calibri"/>
                <a:cs typeface="Calibri"/>
              </a:rPr>
              <a:t>of a molecule is calculated using the average mass of each element weighted for its </a:t>
            </a:r>
            <a:r>
              <a:rPr lang="en-US" sz="2400" dirty="0" smtClean="0">
                <a:latin typeface="Calibri"/>
                <a:cs typeface="Calibri"/>
              </a:rPr>
              <a:t>isotope </a:t>
            </a:r>
            <a:r>
              <a:rPr lang="en-US" sz="2400" dirty="0">
                <a:latin typeface="Calibri"/>
                <a:cs typeface="Calibri"/>
              </a:rPr>
              <a:t>abundance </a:t>
            </a:r>
          </a:p>
          <a:p>
            <a:r>
              <a:rPr lang="en-US" sz="2400" dirty="0" smtClean="0">
                <a:latin typeface="Calibri"/>
                <a:cs typeface="Calibri"/>
              </a:rPr>
              <a:t>These average masses (weighted by natural abundance) are also the masses tabulated in most periodic tables</a:t>
            </a:r>
          </a:p>
          <a:p>
            <a:endParaRPr lang="en-US" sz="2400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b="1" u="sng" dirty="0" smtClean="0">
                <a:latin typeface="Calibri"/>
                <a:cs typeface="Calibri"/>
              </a:rPr>
              <a:t>Example:</a:t>
            </a:r>
            <a:endParaRPr lang="en-US" sz="2400" b="1" u="sng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Average </a:t>
            </a:r>
            <a:r>
              <a:rPr lang="en-US" sz="2400" dirty="0">
                <a:latin typeface="Calibri"/>
                <a:cs typeface="Calibri"/>
              </a:rPr>
              <a:t>mass of </a:t>
            </a:r>
            <a:r>
              <a:rPr lang="en-US" sz="2400" dirty="0" smtClean="0">
                <a:latin typeface="Calibri"/>
                <a:cs typeface="Calibri"/>
              </a:rPr>
              <a:t>glycine (C</a:t>
            </a:r>
            <a:r>
              <a:rPr lang="en-US" sz="2400" baseline="-25000" dirty="0" smtClean="0">
                <a:latin typeface="Calibri"/>
                <a:cs typeface="Calibri"/>
              </a:rPr>
              <a:t>2</a:t>
            </a:r>
            <a:r>
              <a:rPr lang="en-US" sz="2400" dirty="0" smtClean="0">
                <a:latin typeface="Calibri"/>
                <a:cs typeface="Calibri"/>
              </a:rPr>
              <a:t>H</a:t>
            </a:r>
            <a:r>
              <a:rPr lang="en-US" sz="2400" baseline="-25000" dirty="0" smtClean="0">
                <a:latin typeface="Calibri"/>
                <a:cs typeface="Calibri"/>
              </a:rPr>
              <a:t>5</a:t>
            </a:r>
            <a:r>
              <a:rPr lang="en-US" sz="2400" dirty="0" smtClean="0">
                <a:latin typeface="Calibri"/>
                <a:cs typeface="Calibri"/>
              </a:rPr>
              <a:t>NO</a:t>
            </a:r>
            <a:r>
              <a:rPr lang="en-US" sz="2400" baseline="-25000" dirty="0" smtClean="0">
                <a:latin typeface="Calibri"/>
                <a:cs typeface="Calibri"/>
              </a:rPr>
              <a:t>2</a:t>
            </a:r>
            <a:r>
              <a:rPr lang="en-US" sz="2400" dirty="0" smtClean="0">
                <a:latin typeface="Calibri"/>
                <a:cs typeface="Calibri"/>
              </a:rPr>
              <a:t>):</a:t>
            </a: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      2 x (0.9890 x M(</a:t>
            </a:r>
            <a:r>
              <a:rPr lang="en-US" sz="2400" baseline="30000" dirty="0" smtClean="0">
                <a:latin typeface="Calibri"/>
                <a:cs typeface="Calibri"/>
              </a:rPr>
              <a:t>12</a:t>
            </a:r>
            <a:r>
              <a:rPr lang="en-US" sz="2400" dirty="0" smtClean="0">
                <a:latin typeface="Calibri"/>
                <a:cs typeface="Calibri"/>
              </a:rPr>
              <a:t>C) + 0.0110 x M(</a:t>
            </a:r>
            <a:r>
              <a:rPr lang="en-US" sz="2400" baseline="30000" dirty="0" smtClean="0">
                <a:latin typeface="Calibri"/>
                <a:cs typeface="Calibri"/>
              </a:rPr>
              <a:t>13</a:t>
            </a:r>
            <a:r>
              <a:rPr lang="en-US" sz="2400" dirty="0" smtClean="0">
                <a:latin typeface="Calibri"/>
                <a:cs typeface="Calibri"/>
              </a:rPr>
              <a:t>C))</a:t>
            </a: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+    5 x (0.99985 x M(</a:t>
            </a:r>
            <a:r>
              <a:rPr lang="en-US" sz="2400" baseline="30000" dirty="0" smtClean="0">
                <a:latin typeface="Calibri"/>
                <a:cs typeface="Calibri"/>
              </a:rPr>
              <a:t>1</a:t>
            </a:r>
            <a:r>
              <a:rPr lang="en-US" sz="2400" dirty="0" smtClean="0">
                <a:latin typeface="Calibri"/>
                <a:cs typeface="Calibri"/>
              </a:rPr>
              <a:t>H) + 0.00015 x M(</a:t>
            </a:r>
            <a:r>
              <a:rPr lang="en-US" sz="2400" baseline="30000" dirty="0" smtClean="0">
                <a:latin typeface="Calibri"/>
                <a:cs typeface="Calibri"/>
              </a:rPr>
              <a:t>2</a:t>
            </a:r>
            <a:r>
              <a:rPr lang="en-US" sz="2400" dirty="0" smtClean="0">
                <a:latin typeface="Calibri"/>
                <a:cs typeface="Calibri"/>
              </a:rPr>
              <a:t>H))</a:t>
            </a: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+    1 x (0.09963 x M(</a:t>
            </a:r>
            <a:r>
              <a:rPr lang="en-US" sz="2400" baseline="30000" dirty="0" smtClean="0">
                <a:latin typeface="Calibri"/>
                <a:cs typeface="Calibri"/>
              </a:rPr>
              <a:t>14</a:t>
            </a:r>
            <a:r>
              <a:rPr lang="en-US" sz="2400" dirty="0" smtClean="0">
                <a:latin typeface="Calibri"/>
                <a:cs typeface="Calibri"/>
              </a:rPr>
              <a:t>N) + 0.00037 x M(</a:t>
            </a:r>
            <a:r>
              <a:rPr lang="en-US" sz="2400" baseline="30000" dirty="0" smtClean="0">
                <a:latin typeface="Calibri"/>
                <a:cs typeface="Calibri"/>
              </a:rPr>
              <a:t>15</a:t>
            </a:r>
            <a:r>
              <a:rPr lang="en-US" sz="2400" dirty="0" smtClean="0">
                <a:latin typeface="Calibri"/>
                <a:cs typeface="Calibri"/>
              </a:rPr>
              <a:t>N))</a:t>
            </a: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+    2 x (0.9976 x M(</a:t>
            </a:r>
            <a:r>
              <a:rPr lang="en-US" sz="2400" baseline="30000" dirty="0" smtClean="0">
                <a:latin typeface="Calibri"/>
                <a:cs typeface="Calibri"/>
              </a:rPr>
              <a:t>16</a:t>
            </a:r>
            <a:r>
              <a:rPr lang="en-US" sz="2400" dirty="0" smtClean="0">
                <a:latin typeface="Calibri"/>
                <a:cs typeface="Calibri"/>
              </a:rPr>
              <a:t>O) + 0.00038 </a:t>
            </a:r>
            <a:r>
              <a:rPr lang="en-US" sz="2400" dirty="0">
                <a:latin typeface="Calibri"/>
                <a:cs typeface="Calibri"/>
              </a:rPr>
              <a:t>x</a:t>
            </a:r>
            <a:r>
              <a:rPr lang="en-US" sz="2400" dirty="0" smtClean="0">
                <a:latin typeface="Calibri"/>
                <a:cs typeface="Calibri"/>
              </a:rPr>
              <a:t> M(</a:t>
            </a:r>
            <a:r>
              <a:rPr lang="en-US" sz="2400" baseline="30000" dirty="0" smtClean="0">
                <a:latin typeface="Calibri"/>
                <a:cs typeface="Calibri"/>
              </a:rPr>
              <a:t>17</a:t>
            </a:r>
            <a:r>
              <a:rPr lang="en-US" sz="2400" dirty="0" smtClean="0">
                <a:latin typeface="Calibri"/>
                <a:cs typeface="Calibri"/>
              </a:rPr>
              <a:t>O) + 0.002 x M(</a:t>
            </a:r>
            <a:r>
              <a:rPr lang="en-US" sz="2400" baseline="30000" dirty="0" smtClean="0">
                <a:latin typeface="Calibri"/>
                <a:cs typeface="Calibri"/>
              </a:rPr>
              <a:t>18</a:t>
            </a:r>
            <a:r>
              <a:rPr lang="en-US" sz="2400" dirty="0" smtClean="0">
                <a:latin typeface="Calibri"/>
                <a:cs typeface="Calibri"/>
              </a:rPr>
              <a:t>O))</a:t>
            </a: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=    </a:t>
            </a:r>
            <a:r>
              <a:rPr lang="en-US" sz="2400" b="1" u="sng" dirty="0" smtClean="0">
                <a:latin typeface="Calibri"/>
                <a:cs typeface="Calibri"/>
              </a:rPr>
              <a:t>75.0666 Da</a:t>
            </a: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Simpler alternative: use average atomic weights from PTE!</a:t>
            </a:r>
          </a:p>
          <a:p>
            <a:pPr marL="0" indent="0">
              <a:buNone/>
            </a:pPr>
            <a:endParaRPr lang="en-US" sz="2400" i="1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  </a:t>
            </a:r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>
                <a:latin typeface="Calibri"/>
                <a:cs typeface="Calibri"/>
              </a:rPr>
              <a:pPr>
                <a:defRPr/>
              </a:pPr>
              <a:t>33</a:t>
            </a:fld>
            <a:endParaRPr lang="de-DE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356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Accurate Mass  and Composition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rgbClr val="D06B20"/>
                </a:solidFill>
              </a:rPr>
              <a:t>Accurate mass </a:t>
            </a:r>
            <a:r>
              <a:rPr lang="en-US" sz="2400" dirty="0" smtClean="0"/>
              <a:t>is an </a:t>
            </a:r>
            <a:r>
              <a:rPr lang="en-US" sz="2400" b="1" dirty="0" smtClean="0">
                <a:solidFill>
                  <a:srgbClr val="D06B20"/>
                </a:solidFill>
              </a:rPr>
              <a:t>experimentally determined </a:t>
            </a:r>
            <a:r>
              <a:rPr lang="en-US" sz="2400" dirty="0" smtClean="0"/>
              <a:t>mass of an ion or molecule and it can be used to determine the </a:t>
            </a:r>
            <a:r>
              <a:rPr lang="en-US" sz="2400" b="1" dirty="0" smtClean="0">
                <a:solidFill>
                  <a:srgbClr val="D06B20"/>
                </a:solidFill>
              </a:rPr>
              <a:t>elemental formula</a:t>
            </a:r>
          </a:p>
          <a:p>
            <a:r>
              <a:rPr lang="en-US" sz="2400" dirty="0" smtClean="0"/>
              <a:t>Accurate mass comes with a known accuracy or (relative) error, which is usually determined in ppm </a:t>
            </a:r>
            <a:br>
              <a:rPr lang="en-US" sz="2400" dirty="0" smtClean="0"/>
            </a:br>
            <a:r>
              <a:rPr lang="en-US" sz="2400" dirty="0" smtClean="0"/>
              <a:t>(10</a:t>
            </a:r>
            <a:r>
              <a:rPr lang="en-US" sz="2400" baseline="30000" dirty="0" smtClean="0"/>
              <a:t>-6</a:t>
            </a:r>
            <a:r>
              <a:rPr lang="en-US" sz="2400" dirty="0"/>
              <a:t> </a:t>
            </a:r>
            <a:r>
              <a:rPr lang="en-US" sz="2400" dirty="0" smtClean="0"/>
              <a:t>= parts per million)</a:t>
            </a:r>
          </a:p>
          <a:p>
            <a:r>
              <a:rPr lang="en-US" sz="2400" dirty="0" smtClean="0"/>
              <a:t>Most mass spectrometers have a constant </a:t>
            </a:r>
            <a:r>
              <a:rPr lang="en-US" sz="2400" b="1" i="1" dirty="0" smtClean="0">
                <a:solidFill>
                  <a:srgbClr val="D06B20"/>
                </a:solidFill>
              </a:rPr>
              <a:t>relative</a:t>
            </a:r>
            <a:r>
              <a:rPr lang="en-US" sz="2400" b="1" dirty="0" smtClean="0">
                <a:solidFill>
                  <a:srgbClr val="D06B20"/>
                </a:solidFill>
              </a:rPr>
              <a:t> mass accuracy</a:t>
            </a:r>
            <a:r>
              <a:rPr lang="en-US" sz="2400" dirty="0" smtClean="0"/>
              <a:t> - </a:t>
            </a:r>
            <a:r>
              <a:rPr lang="en-US" sz="2400" b="1" dirty="0" smtClean="0">
                <a:solidFill>
                  <a:srgbClr val="D06B20"/>
                </a:solidFill>
              </a:rPr>
              <a:t>absolute mass error </a:t>
            </a:r>
            <a:r>
              <a:rPr lang="en-US" sz="2400" dirty="0" smtClean="0"/>
              <a:t>often increases linearly with the measured mass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b="1" u="sng" dirty="0" smtClean="0"/>
              <a:t>Example:</a:t>
            </a:r>
            <a:br>
              <a:rPr lang="en-US" sz="2400" b="1" u="sng" dirty="0" smtClean="0"/>
            </a:br>
            <a:r>
              <a:rPr lang="en-US" sz="2400" dirty="0" smtClean="0"/>
              <a:t>Measured accurate mass of </a:t>
            </a:r>
            <a:r>
              <a:rPr lang="en-US" sz="2400" dirty="0" err="1" smtClean="0"/>
              <a:t>valine</a:t>
            </a:r>
            <a:r>
              <a:rPr lang="en-US" sz="2400" dirty="0" smtClean="0"/>
              <a:t> (C</a:t>
            </a:r>
            <a:r>
              <a:rPr lang="en-US" sz="2400" baseline="-25000" dirty="0" smtClean="0"/>
              <a:t>5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11</a:t>
            </a:r>
            <a:r>
              <a:rPr lang="en-US" sz="2400" dirty="0" smtClean="0"/>
              <a:t>NO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)</a:t>
            </a:r>
            <a:r>
              <a:rPr lang="en-US" sz="2400" dirty="0"/>
              <a:t>: </a:t>
            </a:r>
            <a:r>
              <a:rPr lang="en-US" sz="2400" dirty="0" smtClean="0"/>
              <a:t>	117.077 Da</a:t>
            </a:r>
            <a:endParaRPr lang="en-US" sz="2400" dirty="0"/>
          </a:p>
          <a:p>
            <a:pPr marL="0" indent="0">
              <a:buNone/>
            </a:pPr>
            <a:r>
              <a:rPr lang="en-US" sz="2400" dirty="0" err="1" smtClean="0"/>
              <a:t>Monoisotopic</a:t>
            </a:r>
            <a:r>
              <a:rPr lang="en-US" sz="2400" dirty="0" smtClean="0"/>
              <a:t> mass of </a:t>
            </a:r>
            <a:r>
              <a:rPr lang="en-US" sz="2400" dirty="0" err="1" smtClean="0"/>
              <a:t>valine</a:t>
            </a:r>
            <a:r>
              <a:rPr lang="en-US" sz="2400" dirty="0" smtClean="0"/>
              <a:t>: 			117.078979 Da</a:t>
            </a:r>
          </a:p>
          <a:p>
            <a:pPr marL="0" indent="0">
              <a:buNone/>
            </a:pPr>
            <a:r>
              <a:rPr lang="en-US" sz="2400" dirty="0" smtClean="0"/>
              <a:t>Absolute mass error:  					-0.0178979 Da</a:t>
            </a:r>
          </a:p>
          <a:p>
            <a:pPr marL="0" indent="0">
              <a:buNone/>
            </a:pPr>
            <a:r>
              <a:rPr lang="en-US" sz="2400" dirty="0" smtClean="0"/>
              <a:t>Relative mass error: -0.0178979 Da/117.078979 Da = -16.9 ppm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4197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IUPAC Terms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IUPAC (International union of pure and applied chemistry) defines the meaning of all the terms – so if you are unsure, look them up in the IUPAC Gold Book and in the IUPAC recommendations:</a:t>
            </a:r>
            <a:endParaRPr lang="en-US" sz="2400" i="1" dirty="0" smtClean="0"/>
          </a:p>
          <a:p>
            <a:r>
              <a:rPr lang="en-US" sz="2800" b="1" dirty="0" smtClean="0">
                <a:solidFill>
                  <a:srgbClr val="D06B20"/>
                </a:solidFill>
              </a:rPr>
              <a:t>Exact mass </a:t>
            </a:r>
          </a:p>
          <a:p>
            <a:r>
              <a:rPr lang="en-US" sz="2800" b="1" dirty="0" err="1" smtClean="0">
                <a:solidFill>
                  <a:srgbClr val="D06B20"/>
                </a:solidFill>
              </a:rPr>
              <a:t>Monoisotopic</a:t>
            </a:r>
            <a:r>
              <a:rPr lang="en-US" sz="2800" b="1" dirty="0" smtClean="0">
                <a:solidFill>
                  <a:srgbClr val="D06B20"/>
                </a:solidFill>
              </a:rPr>
              <a:t> mass</a:t>
            </a:r>
          </a:p>
          <a:p>
            <a:r>
              <a:rPr lang="en-US" sz="2800" b="1" dirty="0" smtClean="0">
                <a:solidFill>
                  <a:srgbClr val="D06B20"/>
                </a:solidFill>
              </a:rPr>
              <a:t>Average mass</a:t>
            </a:r>
          </a:p>
          <a:p>
            <a:r>
              <a:rPr lang="en-US" sz="2800" b="1" dirty="0" smtClean="0">
                <a:solidFill>
                  <a:srgbClr val="D06B20"/>
                </a:solidFill>
              </a:rPr>
              <a:t>Mass number</a:t>
            </a:r>
          </a:p>
          <a:p>
            <a:r>
              <a:rPr lang="en-US" sz="2800" b="1" dirty="0" smtClean="0">
                <a:solidFill>
                  <a:srgbClr val="D06B20"/>
                </a:solidFill>
              </a:rPr>
              <a:t>Nominal mass</a:t>
            </a:r>
          </a:p>
          <a:p>
            <a:r>
              <a:rPr lang="en-US" sz="2800" b="1" dirty="0" smtClean="0">
                <a:solidFill>
                  <a:srgbClr val="D06B20"/>
                </a:solidFill>
              </a:rPr>
              <a:t>Mass defect</a:t>
            </a:r>
          </a:p>
          <a:p>
            <a:r>
              <a:rPr lang="en-US" sz="2800" b="1" dirty="0" smtClean="0">
                <a:solidFill>
                  <a:srgbClr val="D06B20"/>
                </a:solidFill>
              </a:rPr>
              <a:t>Mass excess</a:t>
            </a:r>
          </a:p>
          <a:p>
            <a:r>
              <a:rPr lang="en-US" sz="2800" b="1" dirty="0" smtClean="0">
                <a:solidFill>
                  <a:srgbClr val="D06B20"/>
                </a:solidFill>
              </a:rPr>
              <a:t>Accurate mass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17276" y="6477000"/>
            <a:ext cx="4140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dirty="0" smtClean="0"/>
              <a:t>Murray et al., </a:t>
            </a:r>
            <a:r>
              <a:rPr lang="hu-HU" sz="1000" b="0" dirty="0"/>
              <a:t>Pure Appl. Chem., Vol. 85, No. 7, pp. 1515–1609, </a:t>
            </a:r>
            <a:r>
              <a:rPr lang="hu-HU" sz="1000" b="0" dirty="0" smtClean="0"/>
              <a:t>2013</a:t>
            </a:r>
          </a:p>
          <a:p>
            <a:pPr algn="l"/>
            <a:r>
              <a:rPr lang="en-US" sz="1000" b="0" dirty="0"/>
              <a:t>http://</a:t>
            </a:r>
            <a:r>
              <a:rPr lang="en-US" sz="1000" b="0" dirty="0" err="1"/>
              <a:t>goldbook.iupac.org</a:t>
            </a:r>
            <a:r>
              <a:rPr lang="en-US" sz="1000" b="0" dirty="0"/>
              <a:t>/</a:t>
            </a:r>
            <a:r>
              <a:rPr lang="en-US" sz="1000" b="0" dirty="0" err="1"/>
              <a:t>index.html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290582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Isotope Patterns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50" y="981075"/>
            <a:ext cx="7918450" cy="2828925"/>
          </a:xfrm>
        </p:spPr>
        <p:txBody>
          <a:bodyPr/>
          <a:lstStyle/>
          <a:p>
            <a:r>
              <a:rPr lang="en-US" sz="2400" dirty="0" smtClean="0"/>
              <a:t>Molecule with one carbon atom</a:t>
            </a:r>
          </a:p>
          <a:p>
            <a:pPr lvl="1"/>
            <a:r>
              <a:rPr lang="en-US" sz="2400" dirty="0" smtClean="0"/>
              <a:t>Two possibilities: </a:t>
            </a:r>
          </a:p>
          <a:p>
            <a:pPr lvl="2"/>
            <a:r>
              <a:rPr lang="en-US" dirty="0" smtClean="0"/>
              <a:t>light variant </a:t>
            </a:r>
            <a:r>
              <a:rPr lang="en-US" baseline="30000" dirty="0" smtClean="0"/>
              <a:t>12</a:t>
            </a:r>
            <a:r>
              <a:rPr lang="en-US" dirty="0" smtClean="0"/>
              <a:t>C</a:t>
            </a:r>
          </a:p>
          <a:p>
            <a:pPr lvl="2"/>
            <a:r>
              <a:rPr lang="en-US" dirty="0" smtClean="0"/>
              <a:t>Heavy variant </a:t>
            </a:r>
            <a:r>
              <a:rPr lang="en-US" baseline="30000" dirty="0" smtClean="0"/>
              <a:t>13</a:t>
            </a:r>
            <a:r>
              <a:rPr lang="en-US" dirty="0" smtClean="0"/>
              <a:t>C</a:t>
            </a:r>
          </a:p>
          <a:p>
            <a:pPr lvl="1"/>
            <a:r>
              <a:rPr lang="en-US" sz="2400" dirty="0" smtClean="0"/>
              <a:t>98.9% of all atoms will be light</a:t>
            </a:r>
          </a:p>
          <a:p>
            <a:pPr lvl="1"/>
            <a:r>
              <a:rPr lang="en-US" sz="2400" dirty="0" smtClean="0"/>
              <a:t>1.1% will be heavy</a:t>
            </a:r>
            <a:endParaRPr lang="en-US" sz="2400" dirty="0"/>
          </a:p>
        </p:txBody>
      </p:sp>
      <p:graphicFrame>
        <p:nvGraphicFramePr>
          <p:cNvPr id="4" name="Group 55"/>
          <p:cNvGraphicFramePr>
            <a:graphicFrameLocks/>
          </p:cNvGraphicFramePr>
          <p:nvPr/>
        </p:nvGraphicFramePr>
        <p:xfrm>
          <a:off x="533400" y="3962400"/>
          <a:ext cx="5867401" cy="2413001"/>
        </p:xfrm>
        <a:graphic>
          <a:graphicData uri="http://schemas.openxmlformats.org/drawingml/2006/table">
            <a:tbl>
              <a:tblPr/>
              <a:tblGrid>
                <a:gridCol w="685800"/>
                <a:gridCol w="1295400"/>
                <a:gridCol w="685800"/>
                <a:gridCol w="1143000"/>
                <a:gridCol w="762000"/>
                <a:gridCol w="1295401"/>
              </a:tblGrid>
              <a:tr h="576263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C </a:t>
                      </a:r>
                    </a:p>
                  </a:txBody>
                  <a:tcPr marL="0" marR="144000" marT="0" marB="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98.90%</a:t>
                      </a: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C</a:t>
                      </a: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1.10%</a:t>
                      </a: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14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 </a:t>
                      </a:r>
                    </a:p>
                  </a:txBody>
                  <a:tcPr marL="0" marR="14400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99.63%</a:t>
                      </a: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0.37%</a:t>
                      </a: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16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</a:t>
                      </a:r>
                    </a:p>
                  </a:txBody>
                  <a:tcPr marL="0" marR="14400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99.76%</a:t>
                      </a: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17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</a:t>
                      </a: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0.04%</a:t>
                      </a: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18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</a:t>
                      </a: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0.20%</a:t>
                      </a: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</a:t>
                      </a:r>
                    </a:p>
                  </a:txBody>
                  <a:tcPr marL="0" marR="14400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99.98%</a:t>
                      </a: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</a:t>
                      </a: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0.02%</a:t>
                      </a: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14400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57524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Isotope Patterns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50" y="828675"/>
            <a:ext cx="7918450" cy="2828925"/>
          </a:xfrm>
        </p:spPr>
        <p:txBody>
          <a:bodyPr/>
          <a:lstStyle/>
          <a:p>
            <a:r>
              <a:rPr lang="en-US" sz="2400" dirty="0" smtClean="0"/>
              <a:t>Molecule with 10 carbon atoms</a:t>
            </a:r>
          </a:p>
          <a:p>
            <a:pPr lvl="1"/>
            <a:r>
              <a:rPr lang="en-US" sz="2400" dirty="0" smtClean="0"/>
              <a:t>Lightest variant contains only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</a:t>
            </a:r>
          </a:p>
          <a:p>
            <a:pPr lvl="1"/>
            <a:r>
              <a:rPr lang="en-US" sz="2400" dirty="0" smtClean="0"/>
              <a:t>This is called ‘monoisotopic’</a:t>
            </a:r>
          </a:p>
          <a:p>
            <a:pPr lvl="1"/>
            <a:r>
              <a:rPr lang="en-US" sz="2400" dirty="0" smtClean="0"/>
              <a:t>Others contain 1-10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 atoms, these are heavier by 1-10 Da than the monoisotopic one</a:t>
            </a:r>
          </a:p>
          <a:p>
            <a:r>
              <a:rPr lang="en-US" sz="2400" dirty="0" smtClean="0"/>
              <a:t>In general, the relative intensities follow a binomial distribution, depending on the number of atoms</a:t>
            </a:r>
          </a:p>
          <a:p>
            <a:r>
              <a:rPr lang="en-US" sz="2400" dirty="0" smtClean="0"/>
              <a:t>For higher masses (i.e., a larger number of atoms), the </a:t>
            </a:r>
            <a:r>
              <a:rPr lang="en-US" sz="2400" b="1" dirty="0" smtClean="0">
                <a:solidFill>
                  <a:srgbClr val="D06B20"/>
                </a:solidFill>
              </a:rPr>
              <a:t>monoisotopic peak </a:t>
            </a:r>
            <a:r>
              <a:rPr lang="en-US" sz="2400" dirty="0" smtClean="0"/>
              <a:t>will be no longer the most likely variant</a:t>
            </a:r>
          </a:p>
        </p:txBody>
      </p:sp>
      <p:pic>
        <p:nvPicPr>
          <p:cNvPr id="5" name="Picture 6" descr="raw_spectrum"/>
          <p:cNvPicPr>
            <a:picLocks noChangeAspect="1" noChangeArrowheads="1"/>
          </p:cNvPicPr>
          <p:nvPr/>
        </p:nvPicPr>
        <p:blipFill>
          <a:blip r:embed="rId3"/>
          <a:srcRect l="4451" b="4697"/>
          <a:stretch>
            <a:fillRect/>
          </a:stretch>
        </p:blipFill>
        <p:spPr bwMode="auto">
          <a:xfrm>
            <a:off x="609600" y="4876800"/>
            <a:ext cx="8077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59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ChangeArrowheads="1"/>
          </p:cNvSpPr>
          <p:nvPr/>
        </p:nvSpPr>
        <p:spPr bwMode="auto">
          <a:xfrm>
            <a:off x="323850" y="4184015"/>
            <a:ext cx="6119813" cy="43180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9635" name="Rectangle 3"/>
          <p:cNvSpPr>
            <a:spLocks noChangeArrowheads="1"/>
          </p:cNvSpPr>
          <p:nvPr/>
        </p:nvSpPr>
        <p:spPr bwMode="auto">
          <a:xfrm>
            <a:off x="323850" y="5768340"/>
            <a:ext cx="6119813" cy="431800"/>
          </a:xfrm>
          <a:prstGeom prst="rect">
            <a:avLst/>
          </a:prstGeom>
          <a:solidFill>
            <a:srgbClr val="CCEC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9636" name="Text Box 4"/>
          <p:cNvSpPr txBox="1">
            <a:spLocks noChangeArrowheads="1"/>
          </p:cNvSpPr>
          <p:nvPr/>
        </p:nvSpPr>
        <p:spPr bwMode="auto">
          <a:xfrm>
            <a:off x="125412" y="783610"/>
            <a:ext cx="9018588" cy="247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 eaLnBrk="1" hangingPunct="1">
              <a:lnSpc>
                <a:spcPct val="130000"/>
              </a:lnSpc>
              <a:buFontTx/>
              <a:buChar char="•"/>
            </a:pPr>
            <a:r>
              <a:rPr lang="en-US" sz="2400" b="0" dirty="0" smtClean="0">
                <a:solidFill>
                  <a:schemeClr val="tx1"/>
                </a:solidFill>
              </a:rPr>
              <a:t>It is possible to compute approximate isotope patterns for any given </a:t>
            </a:r>
            <a:r>
              <a:rPr lang="en-US" sz="2400" b="0" i="1" dirty="0" smtClean="0">
                <a:solidFill>
                  <a:schemeClr val="tx1"/>
                </a:solidFill>
              </a:rPr>
              <a:t>m/z, </a:t>
            </a:r>
            <a:r>
              <a:rPr lang="en-US" sz="2400" b="0" dirty="0" smtClean="0">
                <a:solidFill>
                  <a:schemeClr val="tx1"/>
                </a:solidFill>
              </a:rPr>
              <a:t>by estimating the average number of atoms</a:t>
            </a:r>
            <a:r>
              <a:rPr lang="en-US" sz="2400" b="0" i="1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 algn="l" eaLnBrk="1" hangingPunct="1">
              <a:lnSpc>
                <a:spcPct val="130000"/>
              </a:lnSpc>
              <a:buFontTx/>
              <a:buChar char="•"/>
            </a:pPr>
            <a:r>
              <a:rPr lang="en-US" sz="2400" b="0" dirty="0" smtClean="0">
                <a:solidFill>
                  <a:schemeClr val="tx1"/>
                </a:solidFill>
              </a:rPr>
              <a:t>Heavier molecules have smaller </a:t>
            </a:r>
            <a:r>
              <a:rPr lang="en-US" sz="2400" b="0" dirty="0" err="1" smtClean="0">
                <a:solidFill>
                  <a:schemeClr val="tx1"/>
                </a:solidFill>
              </a:rPr>
              <a:t>monoisotopic</a:t>
            </a:r>
            <a:r>
              <a:rPr lang="en-US" sz="2400" b="0" dirty="0" smtClean="0">
                <a:solidFill>
                  <a:schemeClr val="tx1"/>
                </a:solidFill>
              </a:rPr>
              <a:t> peaks</a:t>
            </a:r>
          </a:p>
          <a:p>
            <a:pPr marL="457200" indent="-457200" algn="l" eaLnBrk="1" hangingPunct="1">
              <a:lnSpc>
                <a:spcPct val="130000"/>
              </a:lnSpc>
              <a:buFontTx/>
              <a:buChar char="•"/>
            </a:pPr>
            <a:r>
              <a:rPr lang="en-US" sz="2400" b="0" dirty="0" smtClean="0">
                <a:solidFill>
                  <a:schemeClr val="tx1"/>
                </a:solidFill>
              </a:rPr>
              <a:t>In the limit, the distribution approaches a normal distribution</a:t>
            </a:r>
          </a:p>
        </p:txBody>
      </p:sp>
      <p:graphicFrame>
        <p:nvGraphicFramePr>
          <p:cNvPr id="709703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974551"/>
              </p:ext>
            </p:extLst>
          </p:nvPr>
        </p:nvGraphicFramePr>
        <p:xfrm>
          <a:off x="323850" y="3320415"/>
          <a:ext cx="6119813" cy="2927985"/>
        </p:xfrm>
        <a:graphic>
          <a:graphicData uri="http://schemas.openxmlformats.org/drawingml/2006/table">
            <a:tbl>
              <a:tblPr/>
              <a:tblGrid>
                <a:gridCol w="1163638"/>
                <a:gridCol w="990600"/>
                <a:gridCol w="992187"/>
                <a:gridCol w="990600"/>
                <a:gridCol w="992188"/>
                <a:gridCol w="990600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 [Da]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(k=0)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(k=1)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(k=2)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(k=3)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(k=4)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1,000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2,000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3,000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4,000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709683" name="Rectangle 5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027988" cy="836613"/>
          </a:xfrm>
        </p:spPr>
        <p:txBody>
          <a:bodyPr/>
          <a:lstStyle/>
          <a:p>
            <a:r>
              <a:rPr lang="en-US" dirty="0" smtClean="0"/>
              <a:t>Isotope Patterns</a:t>
            </a:r>
            <a:endParaRPr lang="en-US" dirty="0"/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6732588" y="3068638"/>
            <a:ext cx="2160587" cy="1296987"/>
            <a:chOff x="4286" y="1661"/>
            <a:chExt cx="1361" cy="817"/>
          </a:xfrm>
        </p:grpSpPr>
        <p:sp>
          <p:nvSpPr>
            <p:cNvPr id="709685" name="Rectangle 53"/>
            <p:cNvSpPr>
              <a:spLocks noChangeArrowheads="1"/>
            </p:cNvSpPr>
            <p:nvPr/>
          </p:nvSpPr>
          <p:spPr bwMode="auto">
            <a:xfrm>
              <a:off x="4286" y="1661"/>
              <a:ext cx="1361" cy="817"/>
            </a:xfrm>
            <a:prstGeom prst="rect">
              <a:avLst/>
            </a:prstGeom>
            <a:solidFill>
              <a:srgbClr val="FFFF99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9686" name="Line 54"/>
            <p:cNvSpPr>
              <a:spLocks noChangeShapeType="1"/>
            </p:cNvSpPr>
            <p:nvPr/>
          </p:nvSpPr>
          <p:spPr bwMode="auto">
            <a:xfrm>
              <a:off x="4422" y="2341"/>
              <a:ext cx="11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09687" name="Line 55"/>
            <p:cNvSpPr>
              <a:spLocks noChangeShapeType="1"/>
            </p:cNvSpPr>
            <p:nvPr/>
          </p:nvSpPr>
          <p:spPr bwMode="auto">
            <a:xfrm flipV="1">
              <a:off x="4468" y="1797"/>
              <a:ext cx="0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09688" name="Line 56"/>
            <p:cNvSpPr>
              <a:spLocks noChangeShapeType="1"/>
            </p:cNvSpPr>
            <p:nvPr/>
          </p:nvSpPr>
          <p:spPr bwMode="auto">
            <a:xfrm>
              <a:off x="4649" y="1842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09689" name="Line 57"/>
            <p:cNvSpPr>
              <a:spLocks noChangeShapeType="1"/>
            </p:cNvSpPr>
            <p:nvPr/>
          </p:nvSpPr>
          <p:spPr bwMode="auto">
            <a:xfrm>
              <a:off x="4785" y="2069"/>
              <a:ext cx="0" cy="27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09690" name="Line 58"/>
            <p:cNvSpPr>
              <a:spLocks noChangeShapeType="1"/>
            </p:cNvSpPr>
            <p:nvPr/>
          </p:nvSpPr>
          <p:spPr bwMode="auto">
            <a:xfrm>
              <a:off x="4921" y="2251"/>
              <a:ext cx="0" cy="9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09691" name="Line 59"/>
            <p:cNvSpPr>
              <a:spLocks noChangeShapeType="1"/>
            </p:cNvSpPr>
            <p:nvPr/>
          </p:nvSpPr>
          <p:spPr bwMode="auto">
            <a:xfrm>
              <a:off x="5057" y="2296"/>
              <a:ext cx="0" cy="4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6732588" y="4868863"/>
            <a:ext cx="2160587" cy="1296987"/>
            <a:chOff x="4286" y="3113"/>
            <a:chExt cx="1361" cy="817"/>
          </a:xfrm>
        </p:grpSpPr>
        <p:sp>
          <p:nvSpPr>
            <p:cNvPr id="709693" name="Rectangle 61"/>
            <p:cNvSpPr>
              <a:spLocks noChangeArrowheads="1"/>
            </p:cNvSpPr>
            <p:nvPr/>
          </p:nvSpPr>
          <p:spPr bwMode="auto">
            <a:xfrm>
              <a:off x="4286" y="3113"/>
              <a:ext cx="1361" cy="817"/>
            </a:xfrm>
            <a:prstGeom prst="rect">
              <a:avLst/>
            </a:prstGeom>
            <a:solidFill>
              <a:srgbClr val="CCEC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9694" name="Line 62"/>
            <p:cNvSpPr>
              <a:spLocks noChangeShapeType="1"/>
            </p:cNvSpPr>
            <p:nvPr/>
          </p:nvSpPr>
          <p:spPr bwMode="auto">
            <a:xfrm>
              <a:off x="4422" y="3792"/>
              <a:ext cx="11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09695" name="Line 63"/>
            <p:cNvSpPr>
              <a:spLocks noChangeShapeType="1"/>
            </p:cNvSpPr>
            <p:nvPr/>
          </p:nvSpPr>
          <p:spPr bwMode="auto">
            <a:xfrm flipV="1">
              <a:off x="4468" y="3248"/>
              <a:ext cx="0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09696" name="Line 64"/>
            <p:cNvSpPr>
              <a:spLocks noChangeShapeType="1"/>
            </p:cNvSpPr>
            <p:nvPr/>
          </p:nvSpPr>
          <p:spPr bwMode="auto">
            <a:xfrm>
              <a:off x="4649" y="3702"/>
              <a:ext cx="0" cy="9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09697" name="Line 65"/>
            <p:cNvSpPr>
              <a:spLocks noChangeShapeType="1"/>
            </p:cNvSpPr>
            <p:nvPr/>
          </p:nvSpPr>
          <p:spPr bwMode="auto">
            <a:xfrm>
              <a:off x="4785" y="3612"/>
              <a:ext cx="0" cy="18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09698" name="Line 66"/>
            <p:cNvSpPr>
              <a:spLocks noChangeShapeType="1"/>
            </p:cNvSpPr>
            <p:nvPr/>
          </p:nvSpPr>
          <p:spPr bwMode="auto">
            <a:xfrm>
              <a:off x="4921" y="3566"/>
              <a:ext cx="0" cy="227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09699" name="Line 67"/>
            <p:cNvSpPr>
              <a:spLocks noChangeShapeType="1"/>
            </p:cNvSpPr>
            <p:nvPr/>
          </p:nvSpPr>
          <p:spPr bwMode="auto">
            <a:xfrm>
              <a:off x="5057" y="3612"/>
              <a:ext cx="0" cy="18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09700" name="Line 68"/>
            <p:cNvSpPr>
              <a:spLocks noChangeShapeType="1"/>
            </p:cNvSpPr>
            <p:nvPr/>
          </p:nvSpPr>
          <p:spPr bwMode="auto">
            <a:xfrm>
              <a:off x="5193" y="3657"/>
              <a:ext cx="0" cy="1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09701" name="Line 69"/>
            <p:cNvSpPr>
              <a:spLocks noChangeShapeType="1"/>
            </p:cNvSpPr>
            <p:nvPr/>
          </p:nvSpPr>
          <p:spPr bwMode="auto">
            <a:xfrm>
              <a:off x="5329" y="3748"/>
              <a:ext cx="0" cy="4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83344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634" grpId="0" animBg="1"/>
      <p:bldP spid="70963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Calculator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" y="1174331"/>
            <a:ext cx="8989522" cy="46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http://education.expasy.org/student_projects/isotopident/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0429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Technologies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3700463"/>
            <a:ext cx="4324350" cy="473075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 smtClean="0"/>
              <a:t>Next-Generation Sequencing</a:t>
            </a:r>
            <a:endParaRPr lang="en-US" sz="24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959" y="2686805"/>
            <a:ext cx="2044477" cy="903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Genome</a:t>
            </a:r>
          </a:p>
          <a:p>
            <a:pPr marL="0" indent="0" algn="ctr">
              <a:buNone/>
            </a:pPr>
            <a:r>
              <a:rPr lang="en-US" sz="2400" dirty="0" err="1" smtClean="0"/>
              <a:t>Epigenome</a:t>
            </a:r>
            <a:endParaRPr lang="en-US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98232" y="2686805"/>
            <a:ext cx="2044477" cy="9036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err="1" smtClean="0"/>
              <a:t>Transcriptome</a:t>
            </a:r>
            <a:endParaRPr lang="en-US" sz="2400" b="1" dirty="0" smtClean="0"/>
          </a:p>
          <a:p>
            <a:pPr marL="0" indent="0" algn="ctr">
              <a:buNone/>
            </a:pPr>
            <a:r>
              <a:rPr lang="en-US" sz="2400" dirty="0" err="1" smtClean="0"/>
              <a:t>RNOme</a:t>
            </a:r>
            <a:endParaRPr lang="en-US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36990" y="2686805"/>
            <a:ext cx="2044477" cy="903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Proteome</a:t>
            </a:r>
          </a:p>
          <a:p>
            <a:pPr marL="0" indent="0" algn="ctr">
              <a:buNone/>
            </a:pPr>
            <a:r>
              <a:rPr lang="en-US" sz="2400" dirty="0" err="1" smtClean="0"/>
              <a:t>Interactome</a:t>
            </a:r>
            <a:endParaRPr lang="en-US" sz="2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73263" y="2686805"/>
            <a:ext cx="2044477" cy="903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err="1" smtClean="0"/>
              <a:t>Metabolome</a:t>
            </a:r>
            <a:endParaRPr lang="en-US" sz="2400" b="1" dirty="0" smtClean="0"/>
          </a:p>
          <a:p>
            <a:pPr marL="0" indent="0" algn="ctr">
              <a:buNone/>
            </a:pPr>
            <a:r>
              <a:rPr lang="en-US" sz="2400" dirty="0" err="1" smtClean="0"/>
              <a:t>Lipidome</a:t>
            </a:r>
            <a:endParaRPr lang="en-US" sz="24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32020" y="3701325"/>
            <a:ext cx="4323768" cy="472476"/>
          </a:xfrm>
          <a:prstGeom prst="rect">
            <a:avLst/>
          </a:prstGeom>
          <a:solidFill>
            <a:srgbClr val="31424A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Mass Spectrometry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797906" y="1602539"/>
            <a:ext cx="617059" cy="8983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423490" y="1602539"/>
            <a:ext cx="617059" cy="8983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643310" y="1602539"/>
            <a:ext cx="617059" cy="8983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10439">
            <a:off x="318266" y="1529483"/>
            <a:ext cx="1345671" cy="10171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0951" r="45141" b="58706"/>
          <a:stretch/>
        </p:blipFill>
        <p:spPr>
          <a:xfrm>
            <a:off x="177093" y="4173801"/>
            <a:ext cx="1898561" cy="14916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49" y="4953000"/>
            <a:ext cx="2274533" cy="16300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855" y="4362395"/>
            <a:ext cx="2024703" cy="21693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9531" y="4267200"/>
            <a:ext cx="1898196" cy="2362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4819" y="2030699"/>
            <a:ext cx="575553" cy="5823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4031" t="56973" r="54528" b="-1"/>
          <a:stretch/>
        </p:blipFill>
        <p:spPr>
          <a:xfrm>
            <a:off x="2661738" y="1358622"/>
            <a:ext cx="953081" cy="14000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5010151" y="1456884"/>
            <a:ext cx="1546412" cy="1150852"/>
          </a:xfrm>
          <a:prstGeom prst="rect">
            <a:avLst/>
          </a:prstGeom>
        </p:spPr>
      </p:pic>
      <p:pic>
        <p:nvPicPr>
          <p:cNvPr id="27" name="Bild 25"/>
          <p:cNvPicPr>
            <a:picLocks noChangeAspect="1"/>
          </p:cNvPicPr>
          <p:nvPr/>
        </p:nvPicPr>
        <p:blipFill>
          <a:blip r:embed="rId11"/>
          <a:srcRect t="38976" b="37205"/>
          <a:stretch>
            <a:fillRect/>
          </a:stretch>
        </p:blipFill>
        <p:spPr>
          <a:xfrm>
            <a:off x="7341774" y="2228012"/>
            <a:ext cx="1513943" cy="360622"/>
          </a:xfrm>
          <a:prstGeom prst="rect">
            <a:avLst/>
          </a:prstGeom>
        </p:spPr>
      </p:pic>
      <p:pic>
        <p:nvPicPr>
          <p:cNvPr id="28" name="Bild 26"/>
          <p:cNvPicPr>
            <a:picLocks noChangeAspect="1"/>
          </p:cNvPicPr>
          <p:nvPr/>
        </p:nvPicPr>
        <p:blipFill>
          <a:blip r:embed="rId12"/>
          <a:srcRect l="77724" t="9888" b="36257"/>
          <a:stretch>
            <a:fillRect/>
          </a:stretch>
        </p:blipFill>
        <p:spPr>
          <a:xfrm>
            <a:off x="7415552" y="1231177"/>
            <a:ext cx="580131" cy="486426"/>
          </a:xfrm>
          <a:prstGeom prst="rect">
            <a:avLst/>
          </a:prstGeom>
        </p:spPr>
      </p:pic>
      <p:pic>
        <p:nvPicPr>
          <p:cNvPr id="29" name="Bild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7565" y="1279810"/>
            <a:ext cx="645457" cy="645457"/>
          </a:xfrm>
          <a:prstGeom prst="rect">
            <a:avLst/>
          </a:prstGeom>
        </p:spPr>
      </p:pic>
      <p:pic>
        <p:nvPicPr>
          <p:cNvPr id="30" name="Bild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26001" y="1728350"/>
            <a:ext cx="664293" cy="6642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979B48-182A-6E47-BAC4-1A7913E83AF7}" type="slidenum">
              <a:rPr lang="de-DE" smtClean="0"/>
              <a:pPr>
                <a:defRPr/>
              </a:pPr>
              <a:t>4</a:t>
            </a:fld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34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Isotopic Fine Structure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89296"/>
            <a:ext cx="2971800" cy="192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4120188" cy="27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651" y="3810573"/>
            <a:ext cx="4189047" cy="271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 bwMode="auto">
          <a:xfrm>
            <a:off x="609600" y="3832344"/>
            <a:ext cx="3891588" cy="1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881651" y="3581400"/>
            <a:ext cx="80749" cy="1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Elbow Connector 13"/>
          <p:cNvCxnSpPr/>
          <p:nvPr/>
        </p:nvCxnSpPr>
        <p:spPr bwMode="auto">
          <a:xfrm rot="10800000" flipV="1">
            <a:off x="2441094" y="3712274"/>
            <a:ext cx="1480932" cy="97726"/>
          </a:xfrm>
          <a:prstGeom prst="bentConnector2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3922025" y="3581401"/>
            <a:ext cx="0" cy="1308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4114800" y="3581400"/>
            <a:ext cx="0" cy="97724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4074425" y="3581400"/>
            <a:ext cx="80749" cy="1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Elbow Connector 22"/>
          <p:cNvCxnSpPr>
            <a:endCxn id="1028" idx="0"/>
          </p:cNvCxnSpPr>
          <p:nvPr/>
        </p:nvCxnSpPr>
        <p:spPr bwMode="auto">
          <a:xfrm>
            <a:off x="4114800" y="3679124"/>
            <a:ext cx="2623375" cy="131449"/>
          </a:xfrm>
          <a:prstGeom prst="bentConnector2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871412" y="3810000"/>
            <a:ext cx="3961286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Inhaltsplatzhalter 2"/>
          <p:cNvSpPr txBox="1">
            <a:spLocks/>
          </p:cNvSpPr>
          <p:nvPr/>
        </p:nvSpPr>
        <p:spPr>
          <a:xfrm>
            <a:off x="76200" y="914400"/>
            <a:ext cx="7918450" cy="282892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charset="0"/>
                <a:cs typeface="ヒラギノ角ゴ Pro W3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  <a:cs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r>
              <a:rPr lang="de-DE" sz="2400" b="0" kern="0" dirty="0" smtClean="0"/>
              <a:t>High-resolution MS </a:t>
            </a:r>
            <a:r>
              <a:rPr lang="de-DE" sz="2400" b="0" kern="0" dirty="0" err="1" smtClean="0"/>
              <a:t>reveals</a:t>
            </a:r>
            <a:r>
              <a:rPr lang="de-DE" sz="2400" b="0" kern="0" dirty="0" smtClean="0"/>
              <a:t> isotopic </a:t>
            </a:r>
            <a:r>
              <a:rPr lang="de-DE" sz="2400" b="0" kern="0" dirty="0" err="1" smtClean="0"/>
              <a:t>fine</a:t>
            </a:r>
            <a:r>
              <a:rPr lang="de-DE" sz="2400" b="0" kern="0" dirty="0" smtClean="0"/>
              <a:t> </a:t>
            </a:r>
            <a:r>
              <a:rPr lang="de-DE" sz="2400" b="0" kern="0" dirty="0" err="1" smtClean="0"/>
              <a:t>structure</a:t>
            </a:r>
            <a:r>
              <a:rPr lang="de-DE" sz="2400" b="0" kern="0" dirty="0" smtClean="0"/>
              <a:t> (</a:t>
            </a:r>
            <a:r>
              <a:rPr lang="de-DE" sz="2400" b="0" kern="0" dirty="0" err="1" smtClean="0"/>
              <a:t>Why</a:t>
            </a:r>
            <a:r>
              <a:rPr lang="de-DE" sz="2400" b="0" kern="0" dirty="0" smtClean="0"/>
              <a:t>?)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522182" y="3886200"/>
            <a:ext cx="19736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0" dirty="0" smtClean="0">
                <a:solidFill>
                  <a:schemeClr val="tx1"/>
                </a:solidFill>
              </a:rPr>
              <a:t> -</a:t>
            </a:r>
            <a:r>
              <a:rPr lang="en-US" sz="1100" b="0" baseline="30000" dirty="0" smtClean="0">
                <a:solidFill>
                  <a:schemeClr val="tx1"/>
                </a:solidFill>
              </a:rPr>
              <a:t>12</a:t>
            </a:r>
            <a:r>
              <a:rPr lang="en-US" sz="1100" b="0" dirty="0" smtClean="0">
                <a:solidFill>
                  <a:schemeClr val="tx1"/>
                </a:solidFill>
              </a:rPr>
              <a:t>C+</a:t>
            </a:r>
            <a:r>
              <a:rPr lang="en-US" sz="1100" b="0" baseline="30000" dirty="0" smtClean="0">
                <a:solidFill>
                  <a:schemeClr val="tx1"/>
                </a:solidFill>
              </a:rPr>
              <a:t>13</a:t>
            </a:r>
            <a:r>
              <a:rPr lang="en-US" sz="1100" b="0" dirty="0" smtClean="0">
                <a:solidFill>
                  <a:schemeClr val="tx1"/>
                </a:solidFill>
              </a:rPr>
              <a:t>C = 1.0034 Da/z shift</a:t>
            </a:r>
            <a:endParaRPr lang="en-US" sz="1100" b="0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37058" y="5791200"/>
            <a:ext cx="19912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0" dirty="0" smtClean="0">
                <a:solidFill>
                  <a:schemeClr val="tx1"/>
                </a:solidFill>
              </a:rPr>
              <a:t>-</a:t>
            </a:r>
            <a:r>
              <a:rPr lang="en-US" sz="1100" b="0" baseline="30000" dirty="0" smtClean="0">
                <a:solidFill>
                  <a:schemeClr val="tx1"/>
                </a:solidFill>
              </a:rPr>
              <a:t>14</a:t>
            </a:r>
            <a:r>
              <a:rPr lang="en-US" sz="1100" b="0" dirty="0" smtClean="0">
                <a:solidFill>
                  <a:schemeClr val="tx1"/>
                </a:solidFill>
              </a:rPr>
              <a:t>N+</a:t>
            </a:r>
            <a:r>
              <a:rPr lang="en-US" sz="1100" b="0" baseline="30000" dirty="0" smtClean="0">
                <a:solidFill>
                  <a:schemeClr val="tx1"/>
                </a:solidFill>
              </a:rPr>
              <a:t>15</a:t>
            </a:r>
            <a:r>
              <a:rPr lang="en-US" sz="1100" b="0" dirty="0" smtClean="0">
                <a:solidFill>
                  <a:schemeClr val="tx1"/>
                </a:solidFill>
              </a:rPr>
              <a:t>N = 0.9971 Da/z shift</a:t>
            </a:r>
            <a:endParaRPr lang="en-US" sz="1100" b="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H="1">
            <a:off x="2555394" y="4147810"/>
            <a:ext cx="994472" cy="42419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1601612" y="6052810"/>
            <a:ext cx="760588" cy="11939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Rectangle 46"/>
          <p:cNvSpPr/>
          <p:nvPr/>
        </p:nvSpPr>
        <p:spPr>
          <a:xfrm>
            <a:off x="6477000" y="3881044"/>
            <a:ext cx="24833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0" dirty="0" smtClean="0">
                <a:solidFill>
                  <a:schemeClr val="tx1"/>
                </a:solidFill>
              </a:rPr>
              <a:t> -2 * </a:t>
            </a:r>
            <a:r>
              <a:rPr lang="en-US" sz="1100" b="0" baseline="30000" dirty="0" smtClean="0">
                <a:solidFill>
                  <a:schemeClr val="tx1"/>
                </a:solidFill>
              </a:rPr>
              <a:t>12</a:t>
            </a:r>
            <a:r>
              <a:rPr lang="en-US" sz="1100" b="0" dirty="0" smtClean="0">
                <a:solidFill>
                  <a:schemeClr val="tx1"/>
                </a:solidFill>
              </a:rPr>
              <a:t>C + 2 * </a:t>
            </a:r>
            <a:r>
              <a:rPr lang="en-US" sz="1100" b="0" baseline="30000" dirty="0" smtClean="0">
                <a:solidFill>
                  <a:schemeClr val="tx1"/>
                </a:solidFill>
              </a:rPr>
              <a:t>13</a:t>
            </a:r>
            <a:r>
              <a:rPr lang="en-US" sz="1100" b="0" dirty="0" smtClean="0">
                <a:solidFill>
                  <a:schemeClr val="tx1"/>
                </a:solidFill>
              </a:rPr>
              <a:t>C = 2.0068 Da/z shift</a:t>
            </a:r>
            <a:endParaRPr lang="en-US" sz="1100" b="0" dirty="0">
              <a:solidFill>
                <a:schemeClr val="tx1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 flipH="1">
            <a:off x="6477000" y="4107595"/>
            <a:ext cx="1241686" cy="464405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45257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Computing the Isotopic Distribution</a:t>
            </a:r>
            <a:endParaRPr lang="en-US" sz="3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4191000"/>
          </a:xfrm>
        </p:spPr>
        <p:txBody>
          <a:bodyPr/>
          <a:lstStyle/>
          <a:p>
            <a:r>
              <a:rPr lang="en-US" sz="2400" dirty="0" smtClean="0"/>
              <a:t>For simplicity’s sake, we will consider only nominal masses and no isotopic fine structure here</a:t>
            </a:r>
          </a:p>
          <a:p>
            <a:r>
              <a:rPr lang="en-US" sz="2400" dirty="0" smtClean="0"/>
              <a:t>Let </a:t>
            </a:r>
            <a:r>
              <a:rPr lang="en-US" sz="2400" i="1" dirty="0" smtClean="0"/>
              <a:t>E</a:t>
            </a:r>
            <a:r>
              <a:rPr lang="en-US" sz="2400" dirty="0" smtClean="0"/>
              <a:t> be a chemical element (e.g. H or N).</a:t>
            </a:r>
          </a:p>
          <a:p>
            <a:r>
              <a:rPr lang="en-US" sz="2400" dirty="0" smtClean="0"/>
              <a:t>Let π</a:t>
            </a:r>
            <a:r>
              <a:rPr lang="en-US" sz="2400" i="1" baseline="-25000" dirty="0" smtClean="0"/>
              <a:t>E</a:t>
            </a:r>
            <a:r>
              <a:rPr lang="en-US" sz="2400" dirty="0" smtClean="0"/>
              <a:t>[</a:t>
            </a:r>
            <a:r>
              <a:rPr lang="en-US" sz="2400" dirty="0" err="1" smtClean="0"/>
              <a:t>i</a:t>
            </a:r>
            <a:r>
              <a:rPr lang="en-US" sz="2400" dirty="0" smtClean="0"/>
              <a:t>] be the probability (i.e., natural abundance) of the isotope of </a:t>
            </a:r>
            <a:r>
              <a:rPr lang="en-US" sz="2400" i="1" dirty="0" smtClean="0"/>
              <a:t>E</a:t>
            </a:r>
            <a:r>
              <a:rPr lang="en-US" sz="2400" dirty="0" smtClean="0"/>
              <a:t> with </a:t>
            </a:r>
            <a:r>
              <a:rPr lang="en-US" sz="2400" i="1" dirty="0" err="1" smtClean="0"/>
              <a:t>i</a:t>
            </a:r>
            <a:r>
              <a:rPr lang="en-US" sz="2400" dirty="0" smtClean="0"/>
              <a:t> additional neutrons (</a:t>
            </a:r>
            <a:r>
              <a:rPr lang="en-US" sz="2400" i="1" dirty="0" err="1" smtClean="0"/>
              <a:t>i</a:t>
            </a:r>
            <a:r>
              <a:rPr lang="en-US" sz="2400" dirty="0" smtClean="0"/>
              <a:t> = 0 for the lightest isotope of </a:t>
            </a:r>
            <a:r>
              <a:rPr lang="en-US" sz="2400" i="1" dirty="0" smtClean="0"/>
              <a:t>E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dirty="0" smtClean="0"/>
              <a:t>Relative intensities of pure </a:t>
            </a:r>
            <a:r>
              <a:rPr lang="en-US" sz="2400" i="1" dirty="0" smtClean="0"/>
              <a:t>E</a:t>
            </a:r>
            <a:r>
              <a:rPr lang="en-US" sz="2400" dirty="0" smtClean="0"/>
              <a:t> are given by </a:t>
            </a:r>
            <a:r>
              <a:rPr lang="en-US" sz="2400" dirty="0"/>
              <a:t>(π</a:t>
            </a:r>
            <a:r>
              <a:rPr lang="en-US" sz="2400" i="1" baseline="-25000" dirty="0"/>
              <a:t>E</a:t>
            </a:r>
            <a:r>
              <a:rPr lang="en-US" sz="2400" dirty="0" smtClean="0"/>
              <a:t>[0],</a:t>
            </a:r>
            <a:r>
              <a:rPr lang="en-US" sz="2400" dirty="0"/>
              <a:t> π</a:t>
            </a:r>
            <a:r>
              <a:rPr lang="en-US" sz="2400" i="1" baseline="-25000" dirty="0"/>
              <a:t>E</a:t>
            </a:r>
            <a:r>
              <a:rPr lang="en-US" sz="2400" dirty="0" smtClean="0"/>
              <a:t>[1], …</a:t>
            </a:r>
            <a:r>
              <a:rPr lang="en-US" sz="2400" dirty="0" smtClean="0">
                <a:ea typeface="Cambria Math"/>
              </a:rPr>
              <a:t>  </a:t>
            </a:r>
            <a:r>
              <a:rPr lang="en-US" sz="2400" dirty="0"/>
              <a:t>π</a:t>
            </a:r>
            <a:r>
              <a:rPr lang="en-US" sz="2400" i="1" baseline="-25000" dirty="0"/>
              <a:t>E</a:t>
            </a:r>
            <a:r>
              <a:rPr lang="en-US" sz="2400" dirty="0" smtClean="0"/>
              <a:t>[</a:t>
            </a:r>
            <a:r>
              <a:rPr lang="en-US" sz="2400" dirty="0" err="1" smtClean="0"/>
              <a:t>k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]</a:t>
            </a:r>
            <a:r>
              <a:rPr lang="en-US" sz="2400" dirty="0" smtClean="0"/>
              <a:t>, where </a:t>
            </a:r>
            <a:r>
              <a:rPr lang="en-US" sz="2400" i="1" dirty="0" err="1" smtClean="0"/>
              <a:t>k</a:t>
            </a:r>
            <a:r>
              <a:rPr lang="en-US" sz="2400" i="1" baseline="-25000" dirty="0" err="1" smtClean="0"/>
              <a:t>E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= nominal mass shift of heaviest isotope of </a:t>
            </a:r>
            <a:r>
              <a:rPr lang="en-US" sz="2400" i="1" dirty="0" smtClean="0">
                <a:solidFill>
                  <a:schemeClr val="tx1"/>
                </a:solidFill>
              </a:rPr>
              <a:t>E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  <a:endParaRPr lang="en-US" sz="2400" i="1" dirty="0" smtClean="0">
              <a:solidFill>
                <a:schemeClr val="tx1"/>
              </a:solidFill>
            </a:endParaRPr>
          </a:p>
          <a:p>
            <a:r>
              <a:rPr lang="en-US" sz="2400" dirty="0" smtClean="0"/>
              <a:t>Given a molecule composed of two atoms of elements </a:t>
            </a:r>
            <a:r>
              <a:rPr lang="en-US" sz="2400" i="1" dirty="0" smtClean="0"/>
              <a:t>E</a:t>
            </a:r>
            <a:r>
              <a:rPr lang="en-US" sz="2400" dirty="0" smtClean="0"/>
              <a:t> and </a:t>
            </a:r>
            <a:r>
              <a:rPr lang="en-US" sz="2400" i="1" dirty="0" smtClean="0"/>
              <a:t>E</a:t>
            </a:r>
            <a:r>
              <a:rPr lang="en-US" sz="2400" dirty="0" smtClean="0"/>
              <a:t>’</a:t>
            </a:r>
          </a:p>
          <a:p>
            <a:r>
              <a:rPr lang="en-US" sz="2400" dirty="0" smtClean="0"/>
              <a:t>Probability for additional neutrons in the molecule is then the sum over all possible combinations and their respective probabilities</a:t>
            </a:r>
          </a:p>
          <a:p>
            <a:endParaRPr lang="en-US" sz="2000" dirty="0"/>
          </a:p>
          <a:p>
            <a:endParaRPr lang="en-US" sz="20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57" y="5410200"/>
            <a:ext cx="4469643" cy="105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640" y="5715000"/>
            <a:ext cx="3911360" cy="40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4087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Computing the Isotopic Distribution</a:t>
            </a:r>
            <a:endParaRPr lang="en-US" sz="3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This is known as a </a:t>
            </a:r>
            <a:r>
              <a:rPr lang="en-US" sz="2600" b="1" dirty="0" smtClean="0">
                <a:solidFill>
                  <a:schemeClr val="accent5"/>
                </a:solidFill>
              </a:rPr>
              <a:t>convolution</a:t>
            </a:r>
            <a:r>
              <a:rPr lang="en-US" sz="2600" dirty="0" smtClean="0">
                <a:solidFill>
                  <a:schemeClr val="accent5"/>
                </a:solidFill>
              </a:rPr>
              <a:t> </a:t>
            </a:r>
            <a:r>
              <a:rPr lang="en-US" sz="2600" dirty="0" smtClean="0"/>
              <a:t>and we can write</a:t>
            </a:r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sz="2600" dirty="0" smtClean="0"/>
              <a:t>	</a:t>
            </a:r>
            <a:endParaRPr lang="en-US" sz="2600" dirty="0"/>
          </a:p>
          <a:p>
            <a:pPr marL="0" indent="0">
              <a:buNone/>
            </a:pPr>
            <a:r>
              <a:rPr lang="en-US" sz="2600" dirty="0" smtClean="0"/>
              <a:t>with the convolution operator </a:t>
            </a:r>
            <a:r>
              <a:rPr lang="en-US" sz="2600" b="0" dirty="0" smtClean="0"/>
              <a:t>*</a:t>
            </a:r>
          </a:p>
          <a:p>
            <a:r>
              <a:rPr lang="en-US" sz="2600" b="1" dirty="0">
                <a:solidFill>
                  <a:srgbClr val="D06B20"/>
                </a:solidFill>
              </a:rPr>
              <a:t>Convolution </a:t>
            </a:r>
            <a:r>
              <a:rPr lang="en-US" sz="2600" b="1" dirty="0" smtClean="0">
                <a:solidFill>
                  <a:srgbClr val="D06B20"/>
                </a:solidFill>
              </a:rPr>
              <a:t>powers</a:t>
            </a:r>
            <a:r>
              <a:rPr lang="en-US" sz="2600" b="1" dirty="0"/>
              <a:t/>
            </a:r>
            <a:br>
              <a:rPr lang="en-US" sz="2600" b="1" dirty="0"/>
            </a:br>
            <a:r>
              <a:rPr lang="en-US" sz="2600" dirty="0"/>
              <a:t>Let </a:t>
            </a:r>
            <a:r>
              <a:rPr lang="en-US" sz="2600" i="1" dirty="0"/>
              <a:t>p</a:t>
            </a:r>
            <a:r>
              <a:rPr lang="en-US" sz="2600" baseline="30000" dirty="0"/>
              <a:t>1</a:t>
            </a:r>
            <a:r>
              <a:rPr lang="en-US" sz="2600" dirty="0"/>
              <a:t> := </a:t>
            </a:r>
            <a:r>
              <a:rPr lang="en-US" sz="2600" i="1" dirty="0"/>
              <a:t>p</a:t>
            </a:r>
            <a:r>
              <a:rPr lang="en-US" sz="2600" dirty="0"/>
              <a:t> and </a:t>
            </a:r>
            <a:r>
              <a:rPr lang="en-US" sz="2600" i="1" dirty="0" err="1"/>
              <a:t>p</a:t>
            </a:r>
            <a:r>
              <a:rPr lang="en-US" sz="2600" i="1" baseline="30000" dirty="0" err="1"/>
              <a:t>n</a:t>
            </a:r>
            <a:r>
              <a:rPr lang="en-US" sz="2600" dirty="0"/>
              <a:t> :- </a:t>
            </a:r>
            <a:r>
              <a:rPr lang="en-US" sz="2600" i="1" dirty="0"/>
              <a:t>p</a:t>
            </a:r>
            <a:r>
              <a:rPr lang="en-US" sz="2600" i="1" baseline="30000" dirty="0"/>
              <a:t>n</a:t>
            </a:r>
            <a:r>
              <a:rPr lang="en-US" sz="2600" baseline="30000" dirty="0"/>
              <a:t>-1</a:t>
            </a:r>
            <a:r>
              <a:rPr lang="en-US" sz="2600" dirty="0"/>
              <a:t> * </a:t>
            </a:r>
            <a:r>
              <a:rPr lang="en-US" sz="2600" i="1" dirty="0"/>
              <a:t>p</a:t>
            </a:r>
            <a:r>
              <a:rPr lang="en-US" sz="2600" dirty="0"/>
              <a:t> for any isotope distribution </a:t>
            </a:r>
            <a:r>
              <a:rPr lang="en-US" sz="2600" i="1" dirty="0"/>
              <a:t>p</a:t>
            </a:r>
            <a:endParaRPr lang="en-US" sz="2600" dirty="0"/>
          </a:p>
          <a:p>
            <a:pPr marL="358775" indent="0">
              <a:buNone/>
            </a:pPr>
            <a:r>
              <a:rPr lang="en-US" sz="2600" i="1" dirty="0" smtClean="0"/>
              <a:t>p</a:t>
            </a:r>
            <a:r>
              <a:rPr lang="en-US" sz="2600" baseline="30000" dirty="0" smtClean="0"/>
              <a:t>0</a:t>
            </a:r>
            <a:r>
              <a:rPr lang="en-US" sz="2600" dirty="0" smtClean="0"/>
              <a:t> with </a:t>
            </a:r>
            <a:r>
              <a:rPr lang="en-US" sz="2600" i="1" dirty="0" smtClean="0"/>
              <a:t>p</a:t>
            </a:r>
            <a:r>
              <a:rPr lang="en-US" sz="2600" baseline="30000" dirty="0" smtClean="0"/>
              <a:t>0</a:t>
            </a:r>
            <a:r>
              <a:rPr lang="en-US" sz="2600" dirty="0" smtClean="0"/>
              <a:t>[0] = </a:t>
            </a:r>
            <a:r>
              <a:rPr lang="en-US" sz="2600" dirty="0" smtClean="0"/>
              <a:t>1, </a:t>
            </a:r>
            <a:r>
              <a:rPr lang="en-US" sz="2600" i="1" dirty="0" smtClean="0"/>
              <a:t>p</a:t>
            </a:r>
            <a:r>
              <a:rPr lang="en-US" sz="2600" baseline="30000" dirty="0" smtClean="0"/>
              <a:t>0</a:t>
            </a:r>
            <a:r>
              <a:rPr lang="en-US" sz="2600" dirty="0" smtClean="0"/>
              <a:t>[l] = 0 for </a:t>
            </a:r>
            <a:r>
              <a:rPr lang="en-US" sz="2600" i="1" dirty="0" smtClean="0"/>
              <a:t>l</a:t>
            </a:r>
            <a:r>
              <a:rPr lang="en-US" sz="2600" dirty="0" smtClean="0"/>
              <a:t> &gt; 0 </a:t>
            </a:r>
            <a:r>
              <a:rPr lang="en-US" sz="2400" dirty="0" smtClean="0">
                <a:ea typeface="Cambria Math"/>
              </a:rPr>
              <a:t>is </a:t>
            </a:r>
            <a:r>
              <a:rPr lang="en-US" sz="2400" dirty="0">
                <a:ea typeface="Cambria Math"/>
              </a:rPr>
              <a:t>the </a:t>
            </a:r>
            <a:r>
              <a:rPr lang="en-US" sz="2400" b="1" dirty="0">
                <a:solidFill>
                  <a:srgbClr val="D06B20"/>
                </a:solidFill>
                <a:ea typeface="Cambria Math"/>
              </a:rPr>
              <a:t>neutral element </a:t>
            </a:r>
            <a:r>
              <a:rPr lang="en-US" sz="2400" dirty="0">
                <a:ea typeface="Cambria Math"/>
              </a:rPr>
              <a:t>with respect to the operator *</a:t>
            </a:r>
          </a:p>
          <a:p>
            <a:pPr marL="0" indent="0">
              <a:buNone/>
            </a:pPr>
            <a:endParaRPr lang="en-US" sz="2600" b="1" u="sng" dirty="0"/>
          </a:p>
          <a:p>
            <a:pPr marL="0" indent="0">
              <a:buNone/>
            </a:pPr>
            <a:r>
              <a:rPr lang="en-US" sz="2600" b="1" u="sng" dirty="0" smtClean="0"/>
              <a:t>Example</a:t>
            </a:r>
            <a:r>
              <a:rPr lang="en-US" sz="2600" b="1" u="sng" dirty="0"/>
              <a:t>:</a:t>
            </a:r>
            <a:r>
              <a:rPr lang="en-US" sz="2600" dirty="0"/>
              <a:t> Compute the isotope distribution of </a:t>
            </a:r>
            <a:r>
              <a:rPr lang="en-US" sz="2600" dirty="0" smtClean="0"/>
              <a:t>CO</a:t>
            </a:r>
            <a:endParaRPr lang="en-US" sz="2600" dirty="0"/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sz="2600" dirty="0" smtClean="0"/>
              <a:t>π</a:t>
            </a:r>
            <a:r>
              <a:rPr lang="en-US" sz="2600" i="1" baseline="-25000" dirty="0" smtClean="0"/>
              <a:t>CO</a:t>
            </a:r>
            <a:r>
              <a:rPr lang="en-US" sz="2600" dirty="0" smtClean="0"/>
              <a:t>[0]</a:t>
            </a:r>
            <a:r>
              <a:rPr lang="en-US" sz="2600" i="1" dirty="0" smtClean="0"/>
              <a:t> = </a:t>
            </a:r>
            <a:r>
              <a:rPr lang="en-US" sz="2600" dirty="0" smtClean="0"/>
              <a:t>π</a:t>
            </a:r>
            <a:r>
              <a:rPr lang="en-US" sz="2600" i="1" baseline="-25000" dirty="0" smtClean="0"/>
              <a:t>C</a:t>
            </a:r>
            <a:r>
              <a:rPr lang="en-US" sz="2600" dirty="0" smtClean="0"/>
              <a:t>[0]</a:t>
            </a:r>
            <a:r>
              <a:rPr lang="en-US" sz="2600" dirty="0"/>
              <a:t> </a:t>
            </a:r>
            <a:r>
              <a:rPr lang="en-US" sz="2600" dirty="0" smtClean="0"/>
              <a:t>π</a:t>
            </a:r>
            <a:r>
              <a:rPr lang="en-US" sz="2600" i="1" baseline="-25000" dirty="0" smtClean="0"/>
              <a:t>O</a:t>
            </a:r>
            <a:r>
              <a:rPr lang="en-US" sz="2600" dirty="0" smtClean="0"/>
              <a:t>[0]</a:t>
            </a:r>
            <a:endParaRPr lang="en-US" sz="2600" dirty="0"/>
          </a:p>
          <a:p>
            <a:pPr marL="0" indent="0">
              <a:buNone/>
            </a:pPr>
            <a:r>
              <a:rPr lang="en-US" sz="2600" dirty="0"/>
              <a:t>	π</a:t>
            </a:r>
            <a:r>
              <a:rPr lang="en-US" sz="2600" i="1" baseline="-25000" dirty="0"/>
              <a:t>CO</a:t>
            </a:r>
            <a:r>
              <a:rPr lang="en-US" sz="2600" dirty="0" smtClean="0"/>
              <a:t>[1]</a:t>
            </a:r>
            <a:r>
              <a:rPr lang="en-US" sz="2600" i="1" dirty="0" smtClean="0"/>
              <a:t> </a:t>
            </a:r>
            <a:r>
              <a:rPr lang="en-US" sz="2600" i="1" dirty="0"/>
              <a:t>= </a:t>
            </a:r>
            <a:r>
              <a:rPr lang="en-US" sz="2600" dirty="0"/>
              <a:t>π</a:t>
            </a:r>
            <a:r>
              <a:rPr lang="en-US" sz="2600" i="1" baseline="-25000" dirty="0"/>
              <a:t>C</a:t>
            </a:r>
            <a:r>
              <a:rPr lang="en-US" sz="2600" dirty="0" smtClean="0"/>
              <a:t>[1] </a:t>
            </a:r>
            <a:r>
              <a:rPr lang="en-US" sz="2600" dirty="0"/>
              <a:t>π</a:t>
            </a:r>
            <a:r>
              <a:rPr lang="en-US" sz="2600" i="1" baseline="-25000" dirty="0"/>
              <a:t>O</a:t>
            </a:r>
            <a:r>
              <a:rPr lang="en-US" sz="2600" dirty="0"/>
              <a:t>[0</a:t>
            </a:r>
            <a:r>
              <a:rPr lang="en-US" sz="2600" dirty="0" smtClean="0"/>
              <a:t>] + </a:t>
            </a:r>
            <a:r>
              <a:rPr lang="en-US" sz="2600" dirty="0"/>
              <a:t>π</a:t>
            </a:r>
            <a:r>
              <a:rPr lang="en-US" sz="2600" i="1" baseline="-25000" dirty="0"/>
              <a:t>C</a:t>
            </a:r>
            <a:r>
              <a:rPr lang="en-US" sz="2600" dirty="0" smtClean="0"/>
              <a:t>[0] </a:t>
            </a:r>
            <a:r>
              <a:rPr lang="en-US" sz="2600" dirty="0"/>
              <a:t>π</a:t>
            </a:r>
            <a:r>
              <a:rPr lang="en-US" sz="2600" i="1" baseline="-25000" dirty="0"/>
              <a:t>O</a:t>
            </a:r>
            <a:r>
              <a:rPr lang="en-US" sz="2600" dirty="0" smtClean="0"/>
              <a:t>[1] </a:t>
            </a:r>
            <a:endParaRPr lang="en-US" sz="2600" dirty="0"/>
          </a:p>
          <a:p>
            <a:pPr marL="0" indent="0">
              <a:buNone/>
            </a:pPr>
            <a:r>
              <a:rPr lang="en-US" sz="2600" dirty="0"/>
              <a:t>	π</a:t>
            </a:r>
            <a:r>
              <a:rPr lang="en-US" sz="2600" i="1" baseline="-25000" dirty="0"/>
              <a:t>CO</a:t>
            </a:r>
            <a:r>
              <a:rPr lang="en-US" sz="2600" dirty="0" smtClean="0"/>
              <a:t>[2]</a:t>
            </a:r>
            <a:r>
              <a:rPr lang="en-US" sz="2600" i="1" dirty="0" smtClean="0"/>
              <a:t> </a:t>
            </a:r>
            <a:r>
              <a:rPr lang="en-US" sz="2600" i="1" dirty="0"/>
              <a:t>= </a:t>
            </a:r>
            <a:r>
              <a:rPr lang="en-US" sz="2600" dirty="0"/>
              <a:t>π</a:t>
            </a:r>
            <a:r>
              <a:rPr lang="en-US" sz="2600" i="1" baseline="-25000" dirty="0"/>
              <a:t>C</a:t>
            </a:r>
            <a:r>
              <a:rPr lang="en-US" sz="2600" dirty="0" smtClean="0"/>
              <a:t>[2] </a:t>
            </a:r>
            <a:r>
              <a:rPr lang="en-US" sz="2600" dirty="0"/>
              <a:t>π</a:t>
            </a:r>
            <a:r>
              <a:rPr lang="en-US" sz="2600" i="1" baseline="-25000" dirty="0"/>
              <a:t>O</a:t>
            </a:r>
            <a:r>
              <a:rPr lang="en-US" sz="2600" dirty="0"/>
              <a:t>[0] + π</a:t>
            </a:r>
            <a:r>
              <a:rPr lang="en-US" sz="2600" i="1" baseline="-25000" dirty="0"/>
              <a:t>C</a:t>
            </a:r>
            <a:r>
              <a:rPr lang="en-US" sz="2600" dirty="0" smtClean="0"/>
              <a:t>[1] </a:t>
            </a:r>
            <a:r>
              <a:rPr lang="en-US" sz="2600" dirty="0"/>
              <a:t>π</a:t>
            </a:r>
            <a:r>
              <a:rPr lang="en-US" sz="2600" i="1" baseline="-25000" dirty="0"/>
              <a:t>O</a:t>
            </a:r>
            <a:r>
              <a:rPr lang="en-US" sz="2600" dirty="0"/>
              <a:t>[1] </a:t>
            </a:r>
            <a:r>
              <a:rPr lang="en-US" sz="2600" dirty="0" smtClean="0"/>
              <a:t>+ π</a:t>
            </a:r>
            <a:r>
              <a:rPr lang="en-US" sz="2600" i="1" baseline="-25000" dirty="0" smtClean="0"/>
              <a:t>C</a:t>
            </a:r>
            <a:r>
              <a:rPr lang="en-US" sz="2600" dirty="0"/>
              <a:t>[0] π</a:t>
            </a:r>
            <a:r>
              <a:rPr lang="en-US" sz="2600" i="1" baseline="-25000" dirty="0"/>
              <a:t>O</a:t>
            </a:r>
            <a:r>
              <a:rPr lang="en-US" sz="2600" dirty="0" smtClean="0"/>
              <a:t>[2]</a:t>
            </a:r>
            <a:endParaRPr lang="en-US" sz="2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676400"/>
            <a:ext cx="3213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904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the Isotopic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isotopic distribution for the chemical formula</a:t>
            </a:r>
          </a:p>
          <a:p>
            <a:endParaRPr lang="en-US" sz="2400" dirty="0"/>
          </a:p>
          <a:p>
            <a:pPr marL="358775" indent="0">
              <a:buNone/>
            </a:pPr>
            <a:r>
              <a:rPr lang="en-US" sz="2400" dirty="0"/>
              <a:t>c</a:t>
            </a:r>
            <a:r>
              <a:rPr lang="en-US" sz="2400" dirty="0" smtClean="0"/>
              <a:t>onsisting of </a:t>
            </a:r>
            <a:r>
              <a:rPr lang="en-US" sz="2400" i="1" dirty="0" err="1" smtClean="0"/>
              <a:t>n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atoms of elements </a:t>
            </a:r>
            <a:r>
              <a:rPr lang="en-US" sz="2400" i="1" dirty="0" smtClean="0"/>
              <a:t>E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…</a:t>
            </a:r>
            <a:r>
              <a:rPr lang="en-US" sz="2400" i="1" dirty="0" smtClean="0"/>
              <a:t>E</a:t>
            </a:r>
            <a:r>
              <a:rPr lang="en-US" sz="2400" i="1" baseline="30000" dirty="0" smtClean="0"/>
              <a:t>l</a:t>
            </a:r>
            <a:r>
              <a:rPr lang="en-US" sz="2400" dirty="0" smtClean="0"/>
              <a:t> can be computed as</a:t>
            </a:r>
          </a:p>
          <a:p>
            <a:pPr marL="358775" indent="0">
              <a:buNone/>
            </a:pPr>
            <a:endParaRPr lang="en-US" sz="2400" dirty="0" smtClean="0"/>
          </a:p>
          <a:p>
            <a:pPr marL="358775" indent="0">
              <a:buNone/>
            </a:pPr>
            <a:endParaRPr lang="en-US" sz="2400" dirty="0"/>
          </a:p>
          <a:p>
            <a:pPr marL="358775" indent="-358775"/>
            <a:r>
              <a:rPr lang="en-US" sz="2400" b="1" dirty="0" smtClean="0">
                <a:solidFill>
                  <a:schemeClr val="accent5"/>
                </a:solidFill>
              </a:rPr>
              <a:t>Runtime:</a:t>
            </a:r>
            <a:r>
              <a:rPr lang="en-US" sz="2400" dirty="0" smtClean="0"/>
              <a:t> quadratic in the number of atoms</a:t>
            </a:r>
          </a:p>
          <a:p>
            <a:pPr marL="758825" lvl="1" indent="-358775"/>
            <a:r>
              <a:rPr lang="en-US" sz="2000" dirty="0" smtClean="0"/>
              <a:t>Number of convolution operators is </a:t>
            </a:r>
            <a:r>
              <a:rPr lang="en-US" sz="2000" i="1" dirty="0" smtClean="0"/>
              <a:t>n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+ </a:t>
            </a:r>
            <a:r>
              <a:rPr lang="en-US" sz="2000" i="1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+ … </a:t>
            </a:r>
            <a:r>
              <a:rPr lang="en-US" sz="2000" i="1" dirty="0" err="1" smtClean="0"/>
              <a:t>n</a:t>
            </a:r>
            <a:r>
              <a:rPr lang="en-US" sz="2000" i="1" baseline="-25000" dirty="0" err="1" smtClean="0"/>
              <a:t>l</a:t>
            </a:r>
            <a:r>
              <a:rPr lang="en-US" sz="2000" dirty="0" smtClean="0"/>
              <a:t> – 1 and is thus linear in the number of atoms </a:t>
            </a:r>
            <a:r>
              <a:rPr lang="en-US" sz="2000" i="1" dirty="0" smtClean="0"/>
              <a:t>n</a:t>
            </a:r>
          </a:p>
          <a:p>
            <a:pPr marL="758825" lvl="1" indent="-358775"/>
            <a:r>
              <a:rPr lang="en-US" sz="2000" dirty="0" smtClean="0"/>
              <a:t>Convolution operator involves a summation for each π[</a:t>
            </a:r>
            <a:r>
              <a:rPr lang="en-US" sz="2000" i="1" dirty="0" err="1" smtClean="0"/>
              <a:t>i</a:t>
            </a:r>
            <a:r>
              <a:rPr lang="en-US" sz="2000" dirty="0" smtClean="0"/>
              <a:t>] </a:t>
            </a:r>
          </a:p>
          <a:p>
            <a:pPr marL="758825" lvl="1" indent="-358775"/>
            <a:r>
              <a:rPr lang="en-US" sz="2000" dirty="0" smtClean="0"/>
              <a:t>If the highest isotopic rank for </a:t>
            </a:r>
            <a:r>
              <a:rPr lang="en-US" sz="2000" i="1" dirty="0" smtClean="0"/>
              <a:t>E</a:t>
            </a:r>
            <a:r>
              <a:rPr lang="en-US" sz="2000" dirty="0" smtClean="0"/>
              <a:t> is </a:t>
            </a:r>
            <a:r>
              <a:rPr lang="en-US" sz="2000" i="1" dirty="0" err="1" smtClean="0"/>
              <a:t>k</a:t>
            </a:r>
            <a:r>
              <a:rPr lang="en-US" sz="2000" i="1" baseline="-25000" dirty="0" err="1" smtClean="0"/>
              <a:t>E</a:t>
            </a:r>
            <a:r>
              <a:rPr lang="en-US" sz="2000" dirty="0" smtClean="0"/>
              <a:t>, then the highest isotopic rank of </a:t>
            </a:r>
            <a:r>
              <a:rPr lang="en-US" sz="2000" i="1" dirty="0" smtClean="0"/>
              <a:t>E</a:t>
            </a:r>
            <a:r>
              <a:rPr lang="en-US" sz="2000" i="1" baseline="-25000" dirty="0" smtClean="0"/>
              <a:t>n</a:t>
            </a:r>
            <a:r>
              <a:rPr lang="en-US" sz="2000" dirty="0" smtClean="0"/>
              <a:t> </a:t>
            </a:r>
            <a:r>
              <a:rPr lang="en-US" sz="2000" dirty="0" smtClean="0"/>
              <a:t>is  </a:t>
            </a:r>
            <a:r>
              <a:rPr lang="en-US" sz="2000" i="1" dirty="0" smtClean="0"/>
              <a:t>n</a:t>
            </a:r>
            <a:r>
              <a:rPr lang="en-US" sz="2000" dirty="0" smtClean="0"/>
              <a:t> </a:t>
            </a:r>
            <a:r>
              <a:rPr lang="en-US" sz="2000" i="1" dirty="0" err="1" smtClean="0"/>
              <a:t>k</a:t>
            </a:r>
            <a:r>
              <a:rPr lang="en-US" sz="2000" i="1" baseline="-25000" dirty="0" err="1" smtClean="0"/>
              <a:t>E</a:t>
            </a:r>
            <a:r>
              <a:rPr lang="en-US" sz="2000" dirty="0" smtClean="0"/>
              <a:t> – again, linear in the number of atoms</a:t>
            </a:r>
          </a:p>
          <a:p>
            <a:pPr marL="758825" lvl="1" indent="-358775"/>
            <a:endParaRPr lang="en-US" sz="2000" dirty="0" smtClean="0"/>
          </a:p>
          <a:p>
            <a:pPr marL="358775" indent="-358775"/>
            <a:r>
              <a:rPr lang="en-US" sz="2400" dirty="0" smtClean="0"/>
              <a:t>There are several tricks and practical considerations to speed up these calculations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71600"/>
            <a:ext cx="1653238" cy="5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14600"/>
            <a:ext cx="5041841" cy="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8242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25146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Definition and size of the proteome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Protein </a:t>
            </a:r>
            <a:r>
              <a:rPr lang="en-US" dirty="0"/>
              <a:t>databases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Amino Acid masses, posttranslational modifications, protein isoforms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Top-down proteomics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Shotgun proteomics, </a:t>
            </a:r>
            <a:r>
              <a:rPr lang="en-US" dirty="0" err="1"/>
              <a:t>tryptic</a:t>
            </a:r>
            <a:r>
              <a:rPr lang="en-US" dirty="0"/>
              <a:t> digest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Applications: clinical proteomics, signaling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 </a:t>
            </a:r>
            <a:r>
              <a:rPr lang="en-US" dirty="0" smtClean="0"/>
              <a:t>1D – Basic proteomic techniques and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694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Top-Down vs. Bottom-Up Proteomics</a:t>
            </a:r>
            <a:endParaRPr lang="en-US" sz="3200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Two fundamentally different approaches in proteomics</a:t>
            </a:r>
          </a:p>
          <a:p>
            <a:pPr lvl="1"/>
            <a:r>
              <a:rPr lang="en-US" sz="2400" b="1" dirty="0" smtClean="0">
                <a:solidFill>
                  <a:srgbClr val="D06B20"/>
                </a:solidFill>
              </a:rPr>
              <a:t>Top-down proteomics</a:t>
            </a:r>
            <a:r>
              <a:rPr lang="en-US" sz="2400" dirty="0" smtClean="0"/>
              <a:t>: intact proteins are analyzed</a:t>
            </a:r>
          </a:p>
          <a:p>
            <a:pPr lvl="1"/>
            <a:r>
              <a:rPr lang="en-US" sz="2400" b="1" dirty="0" smtClean="0">
                <a:solidFill>
                  <a:srgbClr val="D06B20"/>
                </a:solidFill>
              </a:rPr>
              <a:t>Bottom-up proteomics </a:t>
            </a:r>
            <a:r>
              <a:rPr lang="en-US" sz="2400" dirty="0" smtClean="0"/>
              <a:t>(</a:t>
            </a:r>
            <a:r>
              <a:rPr lang="en-US" sz="2400" b="1" dirty="0" smtClean="0">
                <a:solidFill>
                  <a:srgbClr val="D06B20"/>
                </a:solidFill>
              </a:rPr>
              <a:t>shotgun proteomics</a:t>
            </a:r>
            <a:r>
              <a:rPr lang="en-US" sz="2400" dirty="0" smtClean="0"/>
              <a:t>): proteins are digested to peptides, peptides are analyzed</a:t>
            </a:r>
          </a:p>
          <a:p>
            <a:r>
              <a:rPr lang="en-US" sz="2800" dirty="0" smtClean="0"/>
              <a:t>Bottom-up approaches are currently more popular</a:t>
            </a:r>
          </a:p>
          <a:p>
            <a:pPr lvl="1"/>
            <a:r>
              <a:rPr lang="en-US" sz="2400" dirty="0"/>
              <a:t>Absolute mass error increases with measured mass to charge (m/z) value</a:t>
            </a:r>
          </a:p>
          <a:p>
            <a:pPr lvl="1"/>
            <a:r>
              <a:rPr lang="en-US" sz="2400" dirty="0" smtClean="0"/>
              <a:t>Hard to determine mass for a protein – broad mass distribution</a:t>
            </a:r>
            <a:endParaRPr lang="en-US" sz="2400" dirty="0"/>
          </a:p>
          <a:p>
            <a:pPr lvl="1"/>
            <a:r>
              <a:rPr lang="en-US" sz="2400" dirty="0"/>
              <a:t>The sensitivity of mass measurements at a protein range is significantly worse than at peptide level</a:t>
            </a:r>
          </a:p>
          <a:p>
            <a:pPr lvl="1"/>
            <a:r>
              <a:rPr lang="en-US" sz="2400" dirty="0"/>
              <a:t>The existence of modifications complicates the </a:t>
            </a:r>
            <a:r>
              <a:rPr lang="en-US" sz="2400" dirty="0" smtClean="0"/>
              <a:t>analysis of complete proteins</a:t>
            </a:r>
          </a:p>
          <a:p>
            <a:pPr lvl="1"/>
            <a:r>
              <a:rPr lang="en-US" sz="2400" dirty="0" smtClean="0"/>
              <a:t>Peptides are easier to separate using HPLC than proteins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1283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Bottom-Up </a:t>
            </a:r>
            <a:r>
              <a:rPr lang="en-US" dirty="0"/>
              <a:t>P</a:t>
            </a:r>
            <a:r>
              <a:rPr lang="en-US" dirty="0" smtClean="0"/>
              <a:t>roteomics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 that bottom-up and shotgun proteomics are used equivalently most of the time</a:t>
            </a:r>
          </a:p>
          <a:p>
            <a:r>
              <a:rPr lang="en-US" dirty="0" smtClean="0"/>
              <a:t>There are two conceptually different approaches in bottom-up proteomics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platzhalter 7"/>
          <p:cNvSpPr txBox="1">
            <a:spLocks/>
          </p:cNvSpPr>
          <p:nvPr/>
        </p:nvSpPr>
        <p:spPr bwMode="auto">
          <a:xfrm>
            <a:off x="0" y="3276600"/>
            <a:ext cx="4492625" cy="6397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charset="0"/>
                <a:cs typeface="ヒラギノ角ゴ Pro W3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  <a:cs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 algn="ctr">
              <a:buNone/>
            </a:pPr>
            <a:r>
              <a:rPr lang="en-US" sz="2800" dirty="0" smtClean="0"/>
              <a:t>Peptide mass fingerprinting</a:t>
            </a:r>
            <a:endParaRPr lang="en-US" sz="2800" dirty="0"/>
          </a:p>
        </p:txBody>
      </p:sp>
      <p:sp>
        <p:nvSpPr>
          <p:cNvPr id="13" name="Inhaltsplatzhalter 8"/>
          <p:cNvSpPr txBox="1">
            <a:spLocks/>
          </p:cNvSpPr>
          <p:nvPr/>
        </p:nvSpPr>
        <p:spPr>
          <a:xfrm>
            <a:off x="460375" y="3916362"/>
            <a:ext cx="4040188" cy="4572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charset="0"/>
                <a:cs typeface="ヒラギノ角ゴ Pro W3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  <a:cs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r>
              <a:rPr lang="en-US" sz="2800" b="0" dirty="0" smtClean="0"/>
              <a:t>Peptide masses are used to identify the protein</a:t>
            </a:r>
          </a:p>
          <a:p>
            <a:r>
              <a:rPr lang="en-US" sz="2800" b="0" dirty="0" smtClean="0"/>
              <a:t>Often used in combination with 2D gels</a:t>
            </a:r>
            <a:endParaRPr lang="en-US" sz="2800" b="0" dirty="0"/>
          </a:p>
        </p:txBody>
      </p:sp>
      <p:sp>
        <p:nvSpPr>
          <p:cNvPr id="14" name="Textplatzhalter 9"/>
          <p:cNvSpPr txBox="1">
            <a:spLocks/>
          </p:cNvSpPr>
          <p:nvPr/>
        </p:nvSpPr>
        <p:spPr>
          <a:xfrm>
            <a:off x="4648200" y="3276600"/>
            <a:ext cx="4495800" cy="63976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charset="0"/>
                <a:cs typeface="ヒラギノ角ゴ Pro W3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  <a:cs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 algn="ctr">
              <a:buNone/>
            </a:pPr>
            <a:r>
              <a:rPr lang="en-US" sz="2800" dirty="0" smtClean="0"/>
              <a:t>Peptide sequencing</a:t>
            </a:r>
            <a:endParaRPr lang="en-US" sz="2800" dirty="0"/>
          </a:p>
        </p:txBody>
      </p:sp>
      <p:sp>
        <p:nvSpPr>
          <p:cNvPr id="15" name="Inhaltsplatzhalter 10"/>
          <p:cNvSpPr txBox="1">
            <a:spLocks/>
          </p:cNvSpPr>
          <p:nvPr/>
        </p:nvSpPr>
        <p:spPr>
          <a:xfrm>
            <a:off x="4648200" y="3916362"/>
            <a:ext cx="4041775" cy="4572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charset="0"/>
                <a:cs typeface="ヒラギノ角ゴ Pro W3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  <a:cs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r>
              <a:rPr lang="en-US" sz="2800" b="0" dirty="0" smtClean="0"/>
              <a:t>Peptides are fragmented</a:t>
            </a:r>
          </a:p>
          <a:p>
            <a:r>
              <a:rPr lang="en-US" sz="2800" b="0" dirty="0" smtClean="0"/>
              <a:t>Fragments are used to interfere the sequence</a:t>
            </a:r>
          </a:p>
          <a:p>
            <a:r>
              <a:rPr lang="en-US" sz="2800" b="0" dirty="0" smtClean="0"/>
              <a:t>Shotgun proteomics</a:t>
            </a:r>
            <a:endParaRPr lang="en-US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41002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hteck 5"/>
          <p:cNvSpPr/>
          <p:nvPr/>
        </p:nvSpPr>
        <p:spPr bwMode="auto">
          <a:xfrm>
            <a:off x="-1295400" y="-228600"/>
            <a:ext cx="11430000" cy="1447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-1167063" y="5715000"/>
            <a:ext cx="11430000" cy="1447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11" y="-287400"/>
            <a:ext cx="6103597" cy="81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2920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Shotgun</a:t>
            </a:r>
            <a:r>
              <a:rPr lang="de-DE" dirty="0" smtClean="0"/>
              <a:t> </a:t>
            </a:r>
            <a:r>
              <a:rPr lang="de-DE" dirty="0" err="1" smtClean="0"/>
              <a:t>Proteomics</a:t>
            </a:r>
            <a:endParaRPr lang="en-US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3429000"/>
            <a:ext cx="8280400" cy="2447925"/>
          </a:xfrm>
          <a:noFill/>
        </p:spPr>
        <p:txBody>
          <a:bodyPr/>
          <a:lstStyle/>
          <a:p>
            <a:pPr>
              <a:buFontTx/>
              <a:buNone/>
            </a:pPr>
            <a:r>
              <a:rPr lang="en-US" sz="2800" b="1" dirty="0" smtClean="0">
                <a:solidFill>
                  <a:srgbClr val="D06B20"/>
                </a:solidFill>
              </a:rPr>
              <a:t>Key ideas</a:t>
            </a:r>
          </a:p>
          <a:p>
            <a:pPr lvl="1"/>
            <a:r>
              <a:rPr lang="en-US" sz="2400" dirty="0" smtClean="0"/>
              <a:t>Separation of whole proteins possible but difficult, hence digestion preferred</a:t>
            </a:r>
          </a:p>
          <a:p>
            <a:pPr lvl="1"/>
            <a:r>
              <a:rPr lang="en-US" sz="2400" dirty="0" smtClean="0"/>
              <a:t>Usually: </a:t>
            </a:r>
            <a:r>
              <a:rPr lang="en-US" sz="2400" dirty="0" err="1" smtClean="0"/>
              <a:t>trypsin</a:t>
            </a:r>
            <a:r>
              <a:rPr lang="en-US" sz="2400" dirty="0" smtClean="0"/>
              <a:t> – cuts after K and R and ensures peptides suitable for MS (positive charge at the end)</a:t>
            </a:r>
          </a:p>
          <a:p>
            <a:pPr lvl="1"/>
            <a:r>
              <a:rPr lang="en-US" sz="2400" dirty="0" smtClean="0"/>
              <a:t>Separate peptides; this is easier than separating proteins</a:t>
            </a:r>
          </a:p>
          <a:p>
            <a:pPr lvl="1"/>
            <a:r>
              <a:rPr lang="en-US" sz="2400" dirty="0" smtClean="0"/>
              <a:t>Identify proteins through peptides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492500" y="1413568"/>
            <a:ext cx="2449513" cy="1530350"/>
            <a:chOff x="3442" y="1203"/>
            <a:chExt cx="1723" cy="1107"/>
          </a:xfrm>
        </p:grpSpPr>
        <p:sp>
          <p:nvSpPr>
            <p:cNvPr id="12457" name="Freeform 5"/>
            <p:cNvSpPr>
              <a:spLocks/>
            </p:cNvSpPr>
            <p:nvPr/>
          </p:nvSpPr>
          <p:spPr bwMode="auto">
            <a:xfrm>
              <a:off x="3942" y="1919"/>
              <a:ext cx="61" cy="65"/>
            </a:xfrm>
            <a:custGeom>
              <a:avLst/>
              <a:gdLst>
                <a:gd name="T0" fmla="*/ 28 w 75"/>
                <a:gd name="T1" fmla="*/ 0 h 79"/>
                <a:gd name="T2" fmla="*/ 22 w 75"/>
                <a:gd name="T3" fmla="*/ 2 h 79"/>
                <a:gd name="T4" fmla="*/ 15 w 75"/>
                <a:gd name="T5" fmla="*/ 5 h 79"/>
                <a:gd name="T6" fmla="*/ 11 w 75"/>
                <a:gd name="T7" fmla="*/ 8 h 79"/>
                <a:gd name="T8" fmla="*/ 6 w 75"/>
                <a:gd name="T9" fmla="*/ 13 h 79"/>
                <a:gd name="T10" fmla="*/ 3 w 75"/>
                <a:gd name="T11" fmla="*/ 17 h 79"/>
                <a:gd name="T12" fmla="*/ 2 w 75"/>
                <a:gd name="T13" fmla="*/ 22 h 79"/>
                <a:gd name="T14" fmla="*/ 0 w 75"/>
                <a:gd name="T15" fmla="*/ 29 h 79"/>
                <a:gd name="T16" fmla="*/ 0 w 75"/>
                <a:gd name="T17" fmla="*/ 37 h 79"/>
                <a:gd name="T18" fmla="*/ 2 w 75"/>
                <a:gd name="T19" fmla="*/ 43 h 79"/>
                <a:gd name="T20" fmla="*/ 3 w 75"/>
                <a:gd name="T21" fmla="*/ 49 h 79"/>
                <a:gd name="T22" fmla="*/ 6 w 75"/>
                <a:gd name="T23" fmla="*/ 54 h 79"/>
                <a:gd name="T24" fmla="*/ 11 w 75"/>
                <a:gd name="T25" fmla="*/ 58 h 79"/>
                <a:gd name="T26" fmla="*/ 15 w 75"/>
                <a:gd name="T27" fmla="*/ 62 h 79"/>
                <a:gd name="T28" fmla="*/ 22 w 75"/>
                <a:gd name="T29" fmla="*/ 65 h 79"/>
                <a:gd name="T30" fmla="*/ 28 w 75"/>
                <a:gd name="T31" fmla="*/ 65 h 79"/>
                <a:gd name="T32" fmla="*/ 33 w 75"/>
                <a:gd name="T33" fmla="*/ 65 h 79"/>
                <a:gd name="T34" fmla="*/ 39 w 75"/>
                <a:gd name="T35" fmla="*/ 65 h 79"/>
                <a:gd name="T36" fmla="*/ 45 w 75"/>
                <a:gd name="T37" fmla="*/ 62 h 79"/>
                <a:gd name="T38" fmla="*/ 50 w 75"/>
                <a:gd name="T39" fmla="*/ 58 h 79"/>
                <a:gd name="T40" fmla="*/ 54 w 75"/>
                <a:gd name="T41" fmla="*/ 54 h 79"/>
                <a:gd name="T42" fmla="*/ 58 w 75"/>
                <a:gd name="T43" fmla="*/ 49 h 79"/>
                <a:gd name="T44" fmla="*/ 59 w 75"/>
                <a:gd name="T45" fmla="*/ 43 h 79"/>
                <a:gd name="T46" fmla="*/ 61 w 75"/>
                <a:gd name="T47" fmla="*/ 37 h 79"/>
                <a:gd name="T48" fmla="*/ 61 w 75"/>
                <a:gd name="T49" fmla="*/ 29 h 79"/>
                <a:gd name="T50" fmla="*/ 59 w 75"/>
                <a:gd name="T51" fmla="*/ 22 h 79"/>
                <a:gd name="T52" fmla="*/ 58 w 75"/>
                <a:gd name="T53" fmla="*/ 17 h 79"/>
                <a:gd name="T54" fmla="*/ 54 w 75"/>
                <a:gd name="T55" fmla="*/ 13 h 79"/>
                <a:gd name="T56" fmla="*/ 50 w 75"/>
                <a:gd name="T57" fmla="*/ 8 h 79"/>
                <a:gd name="T58" fmla="*/ 45 w 75"/>
                <a:gd name="T59" fmla="*/ 5 h 79"/>
                <a:gd name="T60" fmla="*/ 39 w 75"/>
                <a:gd name="T61" fmla="*/ 2 h 79"/>
                <a:gd name="T62" fmla="*/ 33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6" y="0"/>
                  </a:moveTo>
                  <a:lnTo>
                    <a:pt x="34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3" y="10"/>
                  </a:lnTo>
                  <a:lnTo>
                    <a:pt x="11" y="12"/>
                  </a:lnTo>
                  <a:lnTo>
                    <a:pt x="7" y="16"/>
                  </a:lnTo>
                  <a:lnTo>
                    <a:pt x="6" y="18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7" y="66"/>
                  </a:lnTo>
                  <a:lnTo>
                    <a:pt x="11" y="68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4" y="79"/>
                  </a:lnTo>
                  <a:lnTo>
                    <a:pt x="36" y="79"/>
                  </a:lnTo>
                  <a:lnTo>
                    <a:pt x="40" y="79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52" y="77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5" y="68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5"/>
                  </a:lnTo>
                  <a:lnTo>
                    <a:pt x="75" y="41"/>
                  </a:lnTo>
                  <a:lnTo>
                    <a:pt x="75" y="35"/>
                  </a:lnTo>
                  <a:lnTo>
                    <a:pt x="75" y="33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8"/>
                  </a:lnTo>
                  <a:lnTo>
                    <a:pt x="67" y="16"/>
                  </a:lnTo>
                  <a:lnTo>
                    <a:pt x="65" y="12"/>
                  </a:lnTo>
                  <a:lnTo>
                    <a:pt x="61" y="10"/>
                  </a:lnTo>
                  <a:lnTo>
                    <a:pt x="59" y="8"/>
                  </a:lnTo>
                  <a:lnTo>
                    <a:pt x="55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58" name="Freeform 6"/>
            <p:cNvSpPr>
              <a:spLocks/>
            </p:cNvSpPr>
            <p:nvPr/>
          </p:nvSpPr>
          <p:spPr bwMode="auto">
            <a:xfrm>
              <a:off x="3940" y="1917"/>
              <a:ext cx="65" cy="68"/>
            </a:xfrm>
            <a:custGeom>
              <a:avLst/>
              <a:gdLst>
                <a:gd name="T0" fmla="*/ 14 w 79"/>
                <a:gd name="T1" fmla="*/ 7 h 83"/>
                <a:gd name="T2" fmla="*/ 5 w 79"/>
                <a:gd name="T3" fmla="*/ 15 h 83"/>
                <a:gd name="T4" fmla="*/ 2 w 79"/>
                <a:gd name="T5" fmla="*/ 22 h 83"/>
                <a:gd name="T6" fmla="*/ 0 w 79"/>
                <a:gd name="T7" fmla="*/ 29 h 83"/>
                <a:gd name="T8" fmla="*/ 2 w 79"/>
                <a:gd name="T9" fmla="*/ 44 h 83"/>
                <a:gd name="T10" fmla="*/ 3 w 79"/>
                <a:gd name="T11" fmla="*/ 51 h 83"/>
                <a:gd name="T12" fmla="*/ 5 w 79"/>
                <a:gd name="T13" fmla="*/ 54 h 83"/>
                <a:gd name="T14" fmla="*/ 7 w 79"/>
                <a:gd name="T15" fmla="*/ 56 h 83"/>
                <a:gd name="T16" fmla="*/ 7 w 79"/>
                <a:gd name="T17" fmla="*/ 57 h 83"/>
                <a:gd name="T18" fmla="*/ 9 w 79"/>
                <a:gd name="T19" fmla="*/ 57 h 83"/>
                <a:gd name="T20" fmla="*/ 11 w 79"/>
                <a:gd name="T21" fmla="*/ 61 h 83"/>
                <a:gd name="T22" fmla="*/ 14 w 79"/>
                <a:gd name="T23" fmla="*/ 63 h 83"/>
                <a:gd name="T24" fmla="*/ 41 w 79"/>
                <a:gd name="T25" fmla="*/ 68 h 83"/>
                <a:gd name="T26" fmla="*/ 52 w 79"/>
                <a:gd name="T27" fmla="*/ 63 h 83"/>
                <a:gd name="T28" fmla="*/ 58 w 79"/>
                <a:gd name="T29" fmla="*/ 56 h 83"/>
                <a:gd name="T30" fmla="*/ 60 w 79"/>
                <a:gd name="T31" fmla="*/ 54 h 83"/>
                <a:gd name="T32" fmla="*/ 62 w 79"/>
                <a:gd name="T33" fmla="*/ 51 h 83"/>
                <a:gd name="T34" fmla="*/ 63 w 79"/>
                <a:gd name="T35" fmla="*/ 44 h 83"/>
                <a:gd name="T36" fmla="*/ 65 w 79"/>
                <a:gd name="T37" fmla="*/ 29 h 83"/>
                <a:gd name="T38" fmla="*/ 63 w 79"/>
                <a:gd name="T39" fmla="*/ 22 h 83"/>
                <a:gd name="T40" fmla="*/ 60 w 79"/>
                <a:gd name="T41" fmla="*/ 15 h 83"/>
                <a:gd name="T42" fmla="*/ 58 w 79"/>
                <a:gd name="T43" fmla="*/ 15 h 83"/>
                <a:gd name="T44" fmla="*/ 57 w 79"/>
                <a:gd name="T45" fmla="*/ 10 h 83"/>
                <a:gd name="T46" fmla="*/ 52 w 79"/>
                <a:gd name="T47" fmla="*/ 8 h 83"/>
                <a:gd name="T48" fmla="*/ 52 w 79"/>
                <a:gd name="T49" fmla="*/ 7 h 83"/>
                <a:gd name="T50" fmla="*/ 41 w 79"/>
                <a:gd name="T51" fmla="*/ 2 h 83"/>
                <a:gd name="T52" fmla="*/ 41 w 79"/>
                <a:gd name="T53" fmla="*/ 0 h 83"/>
                <a:gd name="T54" fmla="*/ 27 w 79"/>
                <a:gd name="T55" fmla="*/ 0 h 83"/>
                <a:gd name="T56" fmla="*/ 39 w 79"/>
                <a:gd name="T57" fmla="*/ 3 h 83"/>
                <a:gd name="T58" fmla="*/ 39 w 79"/>
                <a:gd name="T59" fmla="*/ 5 h 83"/>
                <a:gd name="T60" fmla="*/ 50 w 79"/>
                <a:gd name="T61" fmla="*/ 10 h 83"/>
                <a:gd name="T62" fmla="*/ 50 w 79"/>
                <a:gd name="T63" fmla="*/ 11 h 83"/>
                <a:gd name="T64" fmla="*/ 55 w 79"/>
                <a:gd name="T65" fmla="*/ 13 h 83"/>
                <a:gd name="T66" fmla="*/ 55 w 79"/>
                <a:gd name="T67" fmla="*/ 15 h 83"/>
                <a:gd name="T68" fmla="*/ 57 w 79"/>
                <a:gd name="T69" fmla="*/ 18 h 83"/>
                <a:gd name="T70" fmla="*/ 60 w 79"/>
                <a:gd name="T71" fmla="*/ 22 h 83"/>
                <a:gd name="T72" fmla="*/ 62 w 79"/>
                <a:gd name="T73" fmla="*/ 29 h 83"/>
                <a:gd name="T74" fmla="*/ 60 w 79"/>
                <a:gd name="T75" fmla="*/ 44 h 83"/>
                <a:gd name="T76" fmla="*/ 58 w 79"/>
                <a:gd name="T77" fmla="*/ 51 h 83"/>
                <a:gd name="T78" fmla="*/ 57 w 79"/>
                <a:gd name="T79" fmla="*/ 51 h 83"/>
                <a:gd name="T80" fmla="*/ 55 w 79"/>
                <a:gd name="T81" fmla="*/ 56 h 83"/>
                <a:gd name="T82" fmla="*/ 49 w 79"/>
                <a:gd name="T83" fmla="*/ 60 h 83"/>
                <a:gd name="T84" fmla="*/ 41 w 79"/>
                <a:gd name="T85" fmla="*/ 65 h 83"/>
                <a:gd name="T86" fmla="*/ 14 w 79"/>
                <a:gd name="T87" fmla="*/ 60 h 83"/>
                <a:gd name="T88" fmla="*/ 14 w 79"/>
                <a:gd name="T89" fmla="*/ 58 h 83"/>
                <a:gd name="T90" fmla="*/ 12 w 79"/>
                <a:gd name="T91" fmla="*/ 57 h 83"/>
                <a:gd name="T92" fmla="*/ 11 w 79"/>
                <a:gd name="T93" fmla="*/ 56 h 83"/>
                <a:gd name="T94" fmla="*/ 9 w 79"/>
                <a:gd name="T95" fmla="*/ 56 h 83"/>
                <a:gd name="T96" fmla="*/ 7 w 79"/>
                <a:gd name="T97" fmla="*/ 51 h 83"/>
                <a:gd name="T98" fmla="*/ 7 w 79"/>
                <a:gd name="T99" fmla="*/ 51 h 83"/>
                <a:gd name="T100" fmla="*/ 5 w 79"/>
                <a:gd name="T101" fmla="*/ 44 h 83"/>
                <a:gd name="T102" fmla="*/ 3 w 79"/>
                <a:gd name="T103" fmla="*/ 29 h 83"/>
                <a:gd name="T104" fmla="*/ 5 w 79"/>
                <a:gd name="T105" fmla="*/ 22 h 83"/>
                <a:gd name="T106" fmla="*/ 7 w 79"/>
                <a:gd name="T107" fmla="*/ 18 h 83"/>
                <a:gd name="T108" fmla="*/ 14 w 79"/>
                <a:gd name="T109" fmla="*/ 10 h 83"/>
                <a:gd name="T110" fmla="*/ 27 w 79"/>
                <a:gd name="T111" fmla="*/ 0 h 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9"/>
                <a:gd name="T169" fmla="*/ 0 h 83"/>
                <a:gd name="T170" fmla="*/ 79 w 79"/>
                <a:gd name="T171" fmla="*/ 83 h 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9" h="83">
                  <a:moveTo>
                    <a:pt x="33" y="0"/>
                  </a:moveTo>
                  <a:lnTo>
                    <a:pt x="17" y="8"/>
                  </a:lnTo>
                  <a:lnTo>
                    <a:pt x="15" y="8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8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6" y="66"/>
                  </a:lnTo>
                  <a:lnTo>
                    <a:pt x="6" y="64"/>
                  </a:lnTo>
                  <a:lnTo>
                    <a:pt x="8" y="68"/>
                  </a:lnTo>
                  <a:lnTo>
                    <a:pt x="8" y="70"/>
                  </a:lnTo>
                  <a:lnTo>
                    <a:pt x="9" y="70"/>
                  </a:lnTo>
                  <a:lnTo>
                    <a:pt x="13" y="71"/>
                  </a:lnTo>
                  <a:lnTo>
                    <a:pt x="11" y="70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9" y="83"/>
                  </a:lnTo>
                  <a:lnTo>
                    <a:pt x="50" y="83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3" y="64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77" y="58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5"/>
                  </a:lnTo>
                  <a:lnTo>
                    <a:pt x="77" y="29"/>
                  </a:lnTo>
                  <a:lnTo>
                    <a:pt x="77" y="27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71" y="18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3" y="10"/>
                  </a:lnTo>
                  <a:lnTo>
                    <a:pt x="65" y="10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61" y="12"/>
                  </a:lnTo>
                  <a:lnTo>
                    <a:pt x="59" y="12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7" y="16"/>
                  </a:lnTo>
                  <a:lnTo>
                    <a:pt x="65" y="14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9" y="22"/>
                  </a:lnTo>
                  <a:lnTo>
                    <a:pt x="69" y="20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5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7" y="68"/>
                  </a:lnTo>
                  <a:lnTo>
                    <a:pt x="67" y="66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0" y="79"/>
                  </a:lnTo>
                  <a:lnTo>
                    <a:pt x="29" y="79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3" y="68"/>
                  </a:lnTo>
                  <a:lnTo>
                    <a:pt x="9" y="66"/>
                  </a:lnTo>
                  <a:lnTo>
                    <a:pt x="11" y="68"/>
                  </a:lnTo>
                  <a:lnTo>
                    <a:pt x="9" y="64"/>
                  </a:lnTo>
                  <a:lnTo>
                    <a:pt x="9" y="62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6" y="58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6" y="29"/>
                  </a:lnTo>
                  <a:lnTo>
                    <a:pt x="6" y="27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59" name="Rectangle 7"/>
            <p:cNvSpPr>
              <a:spLocks noChangeArrowheads="1"/>
            </p:cNvSpPr>
            <p:nvPr/>
          </p:nvSpPr>
          <p:spPr bwMode="auto">
            <a:xfrm>
              <a:off x="3962" y="1696"/>
              <a:ext cx="41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M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460" name="Rectangle 8"/>
            <p:cNvSpPr>
              <a:spLocks noChangeArrowheads="1"/>
            </p:cNvSpPr>
            <p:nvPr/>
          </p:nvSpPr>
          <p:spPr bwMode="auto">
            <a:xfrm>
              <a:off x="4065" y="1753"/>
              <a:ext cx="36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461" name="Freeform 9"/>
            <p:cNvSpPr>
              <a:spLocks/>
            </p:cNvSpPr>
            <p:nvPr/>
          </p:nvSpPr>
          <p:spPr bwMode="auto">
            <a:xfrm>
              <a:off x="4567" y="1905"/>
              <a:ext cx="61" cy="66"/>
            </a:xfrm>
            <a:custGeom>
              <a:avLst/>
              <a:gdLst>
                <a:gd name="T0" fmla="*/ 28 w 75"/>
                <a:gd name="T1" fmla="*/ 0 h 81"/>
                <a:gd name="T2" fmla="*/ 22 w 75"/>
                <a:gd name="T3" fmla="*/ 2 h 81"/>
                <a:gd name="T4" fmla="*/ 15 w 75"/>
                <a:gd name="T5" fmla="*/ 5 h 81"/>
                <a:gd name="T6" fmla="*/ 11 w 75"/>
                <a:gd name="T7" fmla="*/ 8 h 81"/>
                <a:gd name="T8" fmla="*/ 7 w 75"/>
                <a:gd name="T9" fmla="*/ 12 h 81"/>
                <a:gd name="T10" fmla="*/ 3 w 75"/>
                <a:gd name="T11" fmla="*/ 17 h 81"/>
                <a:gd name="T12" fmla="*/ 2 w 75"/>
                <a:gd name="T13" fmla="*/ 24 h 81"/>
                <a:gd name="T14" fmla="*/ 0 w 75"/>
                <a:gd name="T15" fmla="*/ 30 h 81"/>
                <a:gd name="T16" fmla="*/ 0 w 75"/>
                <a:gd name="T17" fmla="*/ 36 h 81"/>
                <a:gd name="T18" fmla="*/ 2 w 75"/>
                <a:gd name="T19" fmla="*/ 42 h 81"/>
                <a:gd name="T20" fmla="*/ 3 w 75"/>
                <a:gd name="T21" fmla="*/ 49 h 81"/>
                <a:gd name="T22" fmla="*/ 7 w 75"/>
                <a:gd name="T23" fmla="*/ 53 h 81"/>
                <a:gd name="T24" fmla="*/ 11 w 75"/>
                <a:gd name="T25" fmla="*/ 58 h 81"/>
                <a:gd name="T26" fmla="*/ 15 w 75"/>
                <a:gd name="T27" fmla="*/ 61 h 81"/>
                <a:gd name="T28" fmla="*/ 22 w 75"/>
                <a:gd name="T29" fmla="*/ 64 h 81"/>
                <a:gd name="T30" fmla="*/ 28 w 75"/>
                <a:gd name="T31" fmla="*/ 66 h 81"/>
                <a:gd name="T32" fmla="*/ 33 w 75"/>
                <a:gd name="T33" fmla="*/ 66 h 81"/>
                <a:gd name="T34" fmla="*/ 39 w 75"/>
                <a:gd name="T35" fmla="*/ 64 h 81"/>
                <a:gd name="T36" fmla="*/ 46 w 75"/>
                <a:gd name="T37" fmla="*/ 61 h 81"/>
                <a:gd name="T38" fmla="*/ 50 w 75"/>
                <a:gd name="T39" fmla="*/ 58 h 81"/>
                <a:gd name="T40" fmla="*/ 54 w 75"/>
                <a:gd name="T41" fmla="*/ 53 h 81"/>
                <a:gd name="T42" fmla="*/ 58 w 75"/>
                <a:gd name="T43" fmla="*/ 49 h 81"/>
                <a:gd name="T44" fmla="*/ 59 w 75"/>
                <a:gd name="T45" fmla="*/ 42 h 81"/>
                <a:gd name="T46" fmla="*/ 61 w 75"/>
                <a:gd name="T47" fmla="*/ 36 h 81"/>
                <a:gd name="T48" fmla="*/ 61 w 75"/>
                <a:gd name="T49" fmla="*/ 30 h 81"/>
                <a:gd name="T50" fmla="*/ 59 w 75"/>
                <a:gd name="T51" fmla="*/ 24 h 81"/>
                <a:gd name="T52" fmla="*/ 58 w 75"/>
                <a:gd name="T53" fmla="*/ 17 h 81"/>
                <a:gd name="T54" fmla="*/ 54 w 75"/>
                <a:gd name="T55" fmla="*/ 12 h 81"/>
                <a:gd name="T56" fmla="*/ 50 w 75"/>
                <a:gd name="T57" fmla="*/ 8 h 81"/>
                <a:gd name="T58" fmla="*/ 46 w 75"/>
                <a:gd name="T59" fmla="*/ 5 h 81"/>
                <a:gd name="T60" fmla="*/ 39 w 75"/>
                <a:gd name="T61" fmla="*/ 2 h 81"/>
                <a:gd name="T62" fmla="*/ 33 w 75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81"/>
                <a:gd name="T98" fmla="*/ 75 w 75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81">
                  <a:moveTo>
                    <a:pt x="37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6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81"/>
                  </a:lnTo>
                  <a:lnTo>
                    <a:pt x="37" y="81"/>
                  </a:lnTo>
                  <a:lnTo>
                    <a:pt x="41" y="81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6" y="67"/>
                  </a:lnTo>
                  <a:lnTo>
                    <a:pt x="67" y="65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40"/>
                  </a:lnTo>
                  <a:lnTo>
                    <a:pt x="75" y="37"/>
                  </a:lnTo>
                  <a:lnTo>
                    <a:pt x="75" y="33"/>
                  </a:lnTo>
                  <a:lnTo>
                    <a:pt x="73" y="29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6" y="12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62" name="Freeform 10"/>
            <p:cNvSpPr>
              <a:spLocks/>
            </p:cNvSpPr>
            <p:nvPr/>
          </p:nvSpPr>
          <p:spPr bwMode="auto">
            <a:xfrm>
              <a:off x="4565" y="1903"/>
              <a:ext cx="65" cy="70"/>
            </a:xfrm>
            <a:custGeom>
              <a:avLst/>
              <a:gdLst>
                <a:gd name="T0" fmla="*/ 27 w 79"/>
                <a:gd name="T1" fmla="*/ 2 h 85"/>
                <a:gd name="T2" fmla="*/ 15 w 79"/>
                <a:gd name="T3" fmla="*/ 7 h 85"/>
                <a:gd name="T4" fmla="*/ 5 w 79"/>
                <a:gd name="T5" fmla="*/ 14 h 85"/>
                <a:gd name="T6" fmla="*/ 2 w 79"/>
                <a:gd name="T7" fmla="*/ 22 h 85"/>
                <a:gd name="T8" fmla="*/ 0 w 79"/>
                <a:gd name="T9" fmla="*/ 29 h 85"/>
                <a:gd name="T10" fmla="*/ 2 w 79"/>
                <a:gd name="T11" fmla="*/ 44 h 85"/>
                <a:gd name="T12" fmla="*/ 3 w 79"/>
                <a:gd name="T13" fmla="*/ 51 h 85"/>
                <a:gd name="T14" fmla="*/ 5 w 79"/>
                <a:gd name="T15" fmla="*/ 54 h 85"/>
                <a:gd name="T16" fmla="*/ 7 w 79"/>
                <a:gd name="T17" fmla="*/ 55 h 85"/>
                <a:gd name="T18" fmla="*/ 8 w 79"/>
                <a:gd name="T19" fmla="*/ 57 h 85"/>
                <a:gd name="T20" fmla="*/ 10 w 79"/>
                <a:gd name="T21" fmla="*/ 57 h 85"/>
                <a:gd name="T22" fmla="*/ 12 w 79"/>
                <a:gd name="T23" fmla="*/ 62 h 85"/>
                <a:gd name="T24" fmla="*/ 15 w 79"/>
                <a:gd name="T25" fmla="*/ 63 h 85"/>
                <a:gd name="T26" fmla="*/ 27 w 79"/>
                <a:gd name="T27" fmla="*/ 68 h 85"/>
                <a:gd name="T28" fmla="*/ 35 w 79"/>
                <a:gd name="T29" fmla="*/ 70 h 85"/>
                <a:gd name="T30" fmla="*/ 41 w 79"/>
                <a:gd name="T31" fmla="*/ 68 h 85"/>
                <a:gd name="T32" fmla="*/ 53 w 79"/>
                <a:gd name="T33" fmla="*/ 63 h 85"/>
                <a:gd name="T34" fmla="*/ 58 w 79"/>
                <a:gd name="T35" fmla="*/ 55 h 85"/>
                <a:gd name="T36" fmla="*/ 60 w 79"/>
                <a:gd name="T37" fmla="*/ 54 h 85"/>
                <a:gd name="T38" fmla="*/ 62 w 79"/>
                <a:gd name="T39" fmla="*/ 51 h 85"/>
                <a:gd name="T40" fmla="*/ 63 w 79"/>
                <a:gd name="T41" fmla="*/ 44 h 85"/>
                <a:gd name="T42" fmla="*/ 65 w 79"/>
                <a:gd name="T43" fmla="*/ 29 h 85"/>
                <a:gd name="T44" fmla="*/ 63 w 79"/>
                <a:gd name="T45" fmla="*/ 22 h 85"/>
                <a:gd name="T46" fmla="*/ 60 w 79"/>
                <a:gd name="T47" fmla="*/ 14 h 85"/>
                <a:gd name="T48" fmla="*/ 58 w 79"/>
                <a:gd name="T49" fmla="*/ 14 h 85"/>
                <a:gd name="T50" fmla="*/ 57 w 79"/>
                <a:gd name="T51" fmla="*/ 10 h 85"/>
                <a:gd name="T52" fmla="*/ 53 w 79"/>
                <a:gd name="T53" fmla="*/ 8 h 85"/>
                <a:gd name="T54" fmla="*/ 53 w 79"/>
                <a:gd name="T55" fmla="*/ 7 h 85"/>
                <a:gd name="T56" fmla="*/ 41 w 79"/>
                <a:gd name="T57" fmla="*/ 2 h 85"/>
                <a:gd name="T58" fmla="*/ 35 w 79"/>
                <a:gd name="T59" fmla="*/ 0 h 85"/>
                <a:gd name="T60" fmla="*/ 30 w 79"/>
                <a:gd name="T61" fmla="*/ 3 h 85"/>
                <a:gd name="T62" fmla="*/ 39 w 79"/>
                <a:gd name="T63" fmla="*/ 5 h 85"/>
                <a:gd name="T64" fmla="*/ 51 w 79"/>
                <a:gd name="T65" fmla="*/ 10 h 85"/>
                <a:gd name="T66" fmla="*/ 51 w 79"/>
                <a:gd name="T67" fmla="*/ 12 h 85"/>
                <a:gd name="T68" fmla="*/ 56 w 79"/>
                <a:gd name="T69" fmla="*/ 12 h 85"/>
                <a:gd name="T70" fmla="*/ 56 w 79"/>
                <a:gd name="T71" fmla="*/ 14 h 85"/>
                <a:gd name="T72" fmla="*/ 57 w 79"/>
                <a:gd name="T73" fmla="*/ 17 h 85"/>
                <a:gd name="T74" fmla="*/ 60 w 79"/>
                <a:gd name="T75" fmla="*/ 22 h 85"/>
                <a:gd name="T76" fmla="*/ 62 w 79"/>
                <a:gd name="T77" fmla="*/ 29 h 85"/>
                <a:gd name="T78" fmla="*/ 60 w 79"/>
                <a:gd name="T79" fmla="*/ 44 h 85"/>
                <a:gd name="T80" fmla="*/ 58 w 79"/>
                <a:gd name="T81" fmla="*/ 51 h 85"/>
                <a:gd name="T82" fmla="*/ 57 w 79"/>
                <a:gd name="T83" fmla="*/ 51 h 85"/>
                <a:gd name="T84" fmla="*/ 56 w 79"/>
                <a:gd name="T85" fmla="*/ 55 h 85"/>
                <a:gd name="T86" fmla="*/ 49 w 79"/>
                <a:gd name="T87" fmla="*/ 60 h 85"/>
                <a:gd name="T88" fmla="*/ 41 w 79"/>
                <a:gd name="T89" fmla="*/ 65 h 85"/>
                <a:gd name="T90" fmla="*/ 35 w 79"/>
                <a:gd name="T91" fmla="*/ 67 h 85"/>
                <a:gd name="T92" fmla="*/ 27 w 79"/>
                <a:gd name="T93" fmla="*/ 65 h 85"/>
                <a:gd name="T94" fmla="*/ 15 w 79"/>
                <a:gd name="T95" fmla="*/ 60 h 85"/>
                <a:gd name="T96" fmla="*/ 15 w 79"/>
                <a:gd name="T97" fmla="*/ 58 h 85"/>
                <a:gd name="T98" fmla="*/ 13 w 79"/>
                <a:gd name="T99" fmla="*/ 57 h 85"/>
                <a:gd name="T100" fmla="*/ 12 w 79"/>
                <a:gd name="T101" fmla="*/ 55 h 85"/>
                <a:gd name="T102" fmla="*/ 10 w 79"/>
                <a:gd name="T103" fmla="*/ 55 h 85"/>
                <a:gd name="T104" fmla="*/ 8 w 79"/>
                <a:gd name="T105" fmla="*/ 51 h 85"/>
                <a:gd name="T106" fmla="*/ 7 w 79"/>
                <a:gd name="T107" fmla="*/ 51 h 85"/>
                <a:gd name="T108" fmla="*/ 5 w 79"/>
                <a:gd name="T109" fmla="*/ 44 h 85"/>
                <a:gd name="T110" fmla="*/ 3 w 79"/>
                <a:gd name="T111" fmla="*/ 29 h 85"/>
                <a:gd name="T112" fmla="*/ 5 w 79"/>
                <a:gd name="T113" fmla="*/ 22 h 85"/>
                <a:gd name="T114" fmla="*/ 8 w 79"/>
                <a:gd name="T115" fmla="*/ 17 h 85"/>
                <a:gd name="T116" fmla="*/ 15 w 79"/>
                <a:gd name="T117" fmla="*/ 10 h 85"/>
                <a:gd name="T118" fmla="*/ 27 w 79"/>
                <a:gd name="T119" fmla="*/ 5 h 85"/>
                <a:gd name="T120" fmla="*/ 30 w 79"/>
                <a:gd name="T121" fmla="*/ 0 h 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"/>
                <a:gd name="T184" fmla="*/ 0 h 85"/>
                <a:gd name="T185" fmla="*/ 79 w 79"/>
                <a:gd name="T186" fmla="*/ 85 h 8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" h="85">
                  <a:moveTo>
                    <a:pt x="37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8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6" y="65"/>
                  </a:lnTo>
                  <a:lnTo>
                    <a:pt x="6" y="64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6" y="77"/>
                  </a:lnTo>
                  <a:lnTo>
                    <a:pt x="18" y="77"/>
                  </a:lnTo>
                  <a:lnTo>
                    <a:pt x="29" y="83"/>
                  </a:lnTo>
                  <a:lnTo>
                    <a:pt x="33" y="83"/>
                  </a:lnTo>
                  <a:lnTo>
                    <a:pt x="37" y="85"/>
                  </a:lnTo>
                  <a:lnTo>
                    <a:pt x="43" y="85"/>
                  </a:lnTo>
                  <a:lnTo>
                    <a:pt x="48" y="83"/>
                  </a:lnTo>
                  <a:lnTo>
                    <a:pt x="50" y="83"/>
                  </a:lnTo>
                  <a:lnTo>
                    <a:pt x="62" y="77"/>
                  </a:lnTo>
                  <a:lnTo>
                    <a:pt x="64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4"/>
                  </a:lnTo>
                  <a:lnTo>
                    <a:pt x="73" y="65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77" y="58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5"/>
                  </a:lnTo>
                  <a:lnTo>
                    <a:pt x="77" y="31"/>
                  </a:lnTo>
                  <a:lnTo>
                    <a:pt x="77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8" y="12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43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68" y="15"/>
                  </a:lnTo>
                  <a:lnTo>
                    <a:pt x="66" y="14"/>
                  </a:lnTo>
                  <a:lnTo>
                    <a:pt x="68" y="17"/>
                  </a:lnTo>
                  <a:lnTo>
                    <a:pt x="68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3" y="27"/>
                  </a:lnTo>
                  <a:lnTo>
                    <a:pt x="73" y="31"/>
                  </a:lnTo>
                  <a:lnTo>
                    <a:pt x="75" y="35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8" y="67"/>
                  </a:lnTo>
                  <a:lnTo>
                    <a:pt x="68" y="65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0" y="79"/>
                  </a:lnTo>
                  <a:lnTo>
                    <a:pt x="48" y="79"/>
                  </a:lnTo>
                  <a:lnTo>
                    <a:pt x="43" y="81"/>
                  </a:lnTo>
                  <a:lnTo>
                    <a:pt x="37" y="81"/>
                  </a:lnTo>
                  <a:lnTo>
                    <a:pt x="33" y="79"/>
                  </a:lnTo>
                  <a:lnTo>
                    <a:pt x="29" y="79"/>
                  </a:lnTo>
                  <a:lnTo>
                    <a:pt x="18" y="73"/>
                  </a:lnTo>
                  <a:lnTo>
                    <a:pt x="19" y="73"/>
                  </a:lnTo>
                  <a:lnTo>
                    <a:pt x="18" y="71"/>
                  </a:lnTo>
                  <a:lnTo>
                    <a:pt x="18" y="73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6" y="58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6" y="31"/>
                  </a:lnTo>
                  <a:lnTo>
                    <a:pt x="6" y="27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63" name="Freeform 11"/>
            <p:cNvSpPr>
              <a:spLocks/>
            </p:cNvSpPr>
            <p:nvPr/>
          </p:nvSpPr>
          <p:spPr bwMode="auto">
            <a:xfrm>
              <a:off x="4241" y="2031"/>
              <a:ext cx="63" cy="64"/>
            </a:xfrm>
            <a:custGeom>
              <a:avLst/>
              <a:gdLst>
                <a:gd name="T0" fmla="*/ 28 w 77"/>
                <a:gd name="T1" fmla="*/ 0 h 78"/>
                <a:gd name="T2" fmla="*/ 22 w 77"/>
                <a:gd name="T3" fmla="*/ 2 h 78"/>
                <a:gd name="T4" fmla="*/ 17 w 77"/>
                <a:gd name="T5" fmla="*/ 3 h 78"/>
                <a:gd name="T6" fmla="*/ 12 w 77"/>
                <a:gd name="T7" fmla="*/ 6 h 78"/>
                <a:gd name="T8" fmla="*/ 7 w 77"/>
                <a:gd name="T9" fmla="*/ 11 h 78"/>
                <a:gd name="T10" fmla="*/ 4 w 77"/>
                <a:gd name="T11" fmla="*/ 16 h 78"/>
                <a:gd name="T12" fmla="*/ 2 w 77"/>
                <a:gd name="T13" fmla="*/ 22 h 78"/>
                <a:gd name="T14" fmla="*/ 0 w 77"/>
                <a:gd name="T15" fmla="*/ 28 h 78"/>
                <a:gd name="T16" fmla="*/ 0 w 77"/>
                <a:gd name="T17" fmla="*/ 34 h 78"/>
                <a:gd name="T18" fmla="*/ 2 w 77"/>
                <a:gd name="T19" fmla="*/ 41 h 78"/>
                <a:gd name="T20" fmla="*/ 4 w 77"/>
                <a:gd name="T21" fmla="*/ 47 h 78"/>
                <a:gd name="T22" fmla="*/ 7 w 77"/>
                <a:gd name="T23" fmla="*/ 52 h 78"/>
                <a:gd name="T24" fmla="*/ 12 w 77"/>
                <a:gd name="T25" fmla="*/ 57 h 78"/>
                <a:gd name="T26" fmla="*/ 17 w 77"/>
                <a:gd name="T27" fmla="*/ 60 h 78"/>
                <a:gd name="T28" fmla="*/ 22 w 77"/>
                <a:gd name="T29" fmla="*/ 63 h 78"/>
                <a:gd name="T30" fmla="*/ 28 w 77"/>
                <a:gd name="T31" fmla="*/ 64 h 78"/>
                <a:gd name="T32" fmla="*/ 34 w 77"/>
                <a:gd name="T33" fmla="*/ 64 h 78"/>
                <a:gd name="T34" fmla="*/ 41 w 77"/>
                <a:gd name="T35" fmla="*/ 63 h 78"/>
                <a:gd name="T36" fmla="*/ 47 w 77"/>
                <a:gd name="T37" fmla="*/ 60 h 78"/>
                <a:gd name="T38" fmla="*/ 52 w 77"/>
                <a:gd name="T39" fmla="*/ 57 h 78"/>
                <a:gd name="T40" fmla="*/ 56 w 77"/>
                <a:gd name="T41" fmla="*/ 52 h 78"/>
                <a:gd name="T42" fmla="*/ 60 w 77"/>
                <a:gd name="T43" fmla="*/ 47 h 78"/>
                <a:gd name="T44" fmla="*/ 61 w 77"/>
                <a:gd name="T45" fmla="*/ 41 h 78"/>
                <a:gd name="T46" fmla="*/ 63 w 77"/>
                <a:gd name="T47" fmla="*/ 34 h 78"/>
                <a:gd name="T48" fmla="*/ 63 w 77"/>
                <a:gd name="T49" fmla="*/ 28 h 78"/>
                <a:gd name="T50" fmla="*/ 61 w 77"/>
                <a:gd name="T51" fmla="*/ 22 h 78"/>
                <a:gd name="T52" fmla="*/ 60 w 77"/>
                <a:gd name="T53" fmla="*/ 16 h 78"/>
                <a:gd name="T54" fmla="*/ 56 w 77"/>
                <a:gd name="T55" fmla="*/ 11 h 78"/>
                <a:gd name="T56" fmla="*/ 52 w 77"/>
                <a:gd name="T57" fmla="*/ 6 h 78"/>
                <a:gd name="T58" fmla="*/ 47 w 77"/>
                <a:gd name="T59" fmla="*/ 3 h 78"/>
                <a:gd name="T60" fmla="*/ 41 w 77"/>
                <a:gd name="T61" fmla="*/ 2 h 78"/>
                <a:gd name="T62" fmla="*/ 34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8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7"/>
                  </a:lnTo>
                  <a:lnTo>
                    <a:pt x="5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2" y="46"/>
                  </a:lnTo>
                  <a:lnTo>
                    <a:pt x="2" y="50"/>
                  </a:lnTo>
                  <a:lnTo>
                    <a:pt x="4" y="53"/>
                  </a:lnTo>
                  <a:lnTo>
                    <a:pt x="5" y="57"/>
                  </a:lnTo>
                  <a:lnTo>
                    <a:pt x="7" y="61"/>
                  </a:lnTo>
                  <a:lnTo>
                    <a:pt x="9" y="63"/>
                  </a:lnTo>
                  <a:lnTo>
                    <a:pt x="11" y="67"/>
                  </a:lnTo>
                  <a:lnTo>
                    <a:pt x="15" y="69"/>
                  </a:lnTo>
                  <a:lnTo>
                    <a:pt x="17" y="71"/>
                  </a:lnTo>
                  <a:lnTo>
                    <a:pt x="21" y="73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0" y="78"/>
                  </a:lnTo>
                  <a:lnTo>
                    <a:pt x="34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50" y="77"/>
                  </a:lnTo>
                  <a:lnTo>
                    <a:pt x="53" y="75"/>
                  </a:lnTo>
                  <a:lnTo>
                    <a:pt x="57" y="73"/>
                  </a:lnTo>
                  <a:lnTo>
                    <a:pt x="59" y="71"/>
                  </a:lnTo>
                  <a:lnTo>
                    <a:pt x="63" y="69"/>
                  </a:lnTo>
                  <a:lnTo>
                    <a:pt x="65" y="67"/>
                  </a:lnTo>
                  <a:lnTo>
                    <a:pt x="69" y="63"/>
                  </a:lnTo>
                  <a:lnTo>
                    <a:pt x="71" y="61"/>
                  </a:lnTo>
                  <a:lnTo>
                    <a:pt x="73" y="57"/>
                  </a:lnTo>
                  <a:lnTo>
                    <a:pt x="73" y="53"/>
                  </a:lnTo>
                  <a:lnTo>
                    <a:pt x="75" y="50"/>
                  </a:lnTo>
                  <a:lnTo>
                    <a:pt x="77" y="46"/>
                  </a:lnTo>
                  <a:lnTo>
                    <a:pt x="77" y="42"/>
                  </a:lnTo>
                  <a:lnTo>
                    <a:pt x="77" y="38"/>
                  </a:lnTo>
                  <a:lnTo>
                    <a:pt x="77" y="34"/>
                  </a:lnTo>
                  <a:lnTo>
                    <a:pt x="77" y="30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3" y="19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5" y="11"/>
                  </a:lnTo>
                  <a:lnTo>
                    <a:pt x="63" y="7"/>
                  </a:lnTo>
                  <a:lnTo>
                    <a:pt x="59" y="5"/>
                  </a:lnTo>
                  <a:lnTo>
                    <a:pt x="57" y="4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64" name="Freeform 12"/>
            <p:cNvSpPr>
              <a:spLocks/>
            </p:cNvSpPr>
            <p:nvPr/>
          </p:nvSpPr>
          <p:spPr bwMode="auto">
            <a:xfrm>
              <a:off x="4239" y="2029"/>
              <a:ext cx="65" cy="68"/>
            </a:xfrm>
            <a:custGeom>
              <a:avLst/>
              <a:gdLst>
                <a:gd name="T0" fmla="*/ 19 w 80"/>
                <a:gd name="T1" fmla="*/ 2 h 82"/>
                <a:gd name="T2" fmla="*/ 15 w 80"/>
                <a:gd name="T3" fmla="*/ 5 h 82"/>
                <a:gd name="T4" fmla="*/ 7 w 80"/>
                <a:gd name="T5" fmla="*/ 12 h 82"/>
                <a:gd name="T6" fmla="*/ 5 w 80"/>
                <a:gd name="T7" fmla="*/ 16 h 82"/>
                <a:gd name="T8" fmla="*/ 2 w 80"/>
                <a:gd name="T9" fmla="*/ 27 h 82"/>
                <a:gd name="T10" fmla="*/ 2 w 80"/>
                <a:gd name="T11" fmla="*/ 40 h 82"/>
                <a:gd name="T12" fmla="*/ 6 w 80"/>
                <a:gd name="T13" fmla="*/ 54 h 82"/>
                <a:gd name="T14" fmla="*/ 9 w 80"/>
                <a:gd name="T15" fmla="*/ 57 h 82"/>
                <a:gd name="T16" fmla="*/ 14 w 80"/>
                <a:gd name="T17" fmla="*/ 61 h 82"/>
                <a:gd name="T18" fmla="*/ 15 w 80"/>
                <a:gd name="T19" fmla="*/ 62 h 82"/>
                <a:gd name="T20" fmla="*/ 19 w 80"/>
                <a:gd name="T21" fmla="*/ 66 h 82"/>
                <a:gd name="T22" fmla="*/ 39 w 80"/>
                <a:gd name="T23" fmla="*/ 68 h 82"/>
                <a:gd name="T24" fmla="*/ 51 w 80"/>
                <a:gd name="T25" fmla="*/ 62 h 82"/>
                <a:gd name="T26" fmla="*/ 54 w 80"/>
                <a:gd name="T27" fmla="*/ 61 h 82"/>
                <a:gd name="T28" fmla="*/ 63 w 80"/>
                <a:gd name="T29" fmla="*/ 49 h 82"/>
                <a:gd name="T30" fmla="*/ 65 w 80"/>
                <a:gd name="T31" fmla="*/ 27 h 82"/>
                <a:gd name="T32" fmla="*/ 61 w 80"/>
                <a:gd name="T33" fmla="*/ 14 h 82"/>
                <a:gd name="T34" fmla="*/ 59 w 80"/>
                <a:gd name="T35" fmla="*/ 11 h 82"/>
                <a:gd name="T36" fmla="*/ 56 w 80"/>
                <a:gd name="T37" fmla="*/ 11 h 82"/>
                <a:gd name="T38" fmla="*/ 53 w 80"/>
                <a:gd name="T39" fmla="*/ 6 h 82"/>
                <a:gd name="T40" fmla="*/ 50 w 80"/>
                <a:gd name="T41" fmla="*/ 3 h 82"/>
                <a:gd name="T42" fmla="*/ 42 w 80"/>
                <a:gd name="T43" fmla="*/ 2 h 82"/>
                <a:gd name="T44" fmla="*/ 26 w 80"/>
                <a:gd name="T45" fmla="*/ 3 h 82"/>
                <a:gd name="T46" fmla="*/ 45 w 80"/>
                <a:gd name="T47" fmla="*/ 5 h 82"/>
                <a:gd name="T48" fmla="*/ 48 w 80"/>
                <a:gd name="T49" fmla="*/ 7 h 82"/>
                <a:gd name="T50" fmla="*/ 51 w 80"/>
                <a:gd name="T51" fmla="*/ 7 h 82"/>
                <a:gd name="T52" fmla="*/ 54 w 80"/>
                <a:gd name="T53" fmla="*/ 12 h 82"/>
                <a:gd name="T54" fmla="*/ 58 w 80"/>
                <a:gd name="T55" fmla="*/ 16 h 82"/>
                <a:gd name="T56" fmla="*/ 59 w 80"/>
                <a:gd name="T57" fmla="*/ 17 h 82"/>
                <a:gd name="T58" fmla="*/ 63 w 80"/>
                <a:gd name="T59" fmla="*/ 40 h 82"/>
                <a:gd name="T60" fmla="*/ 58 w 80"/>
                <a:gd name="T61" fmla="*/ 52 h 82"/>
                <a:gd name="T62" fmla="*/ 53 w 80"/>
                <a:gd name="T63" fmla="*/ 57 h 82"/>
                <a:gd name="T64" fmla="*/ 46 w 80"/>
                <a:gd name="T65" fmla="*/ 61 h 82"/>
                <a:gd name="T66" fmla="*/ 26 w 80"/>
                <a:gd name="T67" fmla="*/ 66 h 82"/>
                <a:gd name="T68" fmla="*/ 20 w 80"/>
                <a:gd name="T69" fmla="*/ 61 h 82"/>
                <a:gd name="T70" fmla="*/ 17 w 80"/>
                <a:gd name="T71" fmla="*/ 59 h 82"/>
                <a:gd name="T72" fmla="*/ 11 w 80"/>
                <a:gd name="T73" fmla="*/ 56 h 82"/>
                <a:gd name="T74" fmla="*/ 11 w 80"/>
                <a:gd name="T75" fmla="*/ 52 h 82"/>
                <a:gd name="T76" fmla="*/ 5 w 80"/>
                <a:gd name="T77" fmla="*/ 43 h 82"/>
                <a:gd name="T78" fmla="*/ 3 w 80"/>
                <a:gd name="T79" fmla="*/ 30 h 82"/>
                <a:gd name="T80" fmla="*/ 7 w 80"/>
                <a:gd name="T81" fmla="*/ 17 h 82"/>
                <a:gd name="T82" fmla="*/ 9 w 80"/>
                <a:gd name="T83" fmla="*/ 16 h 82"/>
                <a:gd name="T84" fmla="*/ 17 w 80"/>
                <a:gd name="T85" fmla="*/ 7 h 82"/>
                <a:gd name="T86" fmla="*/ 20 w 80"/>
                <a:gd name="T87" fmla="*/ 6 h 82"/>
                <a:gd name="T88" fmla="*/ 24 w 80"/>
                <a:gd name="T89" fmla="*/ 5 h 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0"/>
                <a:gd name="T136" fmla="*/ 0 h 82"/>
                <a:gd name="T137" fmla="*/ 80 w 80"/>
                <a:gd name="T138" fmla="*/ 82 h 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0" h="82">
                  <a:moveTo>
                    <a:pt x="32" y="0"/>
                  </a:moveTo>
                  <a:lnTo>
                    <a:pt x="29" y="2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7" y="19"/>
                  </a:lnTo>
                  <a:lnTo>
                    <a:pt x="7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2" y="29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7" y="63"/>
                  </a:lnTo>
                  <a:lnTo>
                    <a:pt x="7" y="65"/>
                  </a:lnTo>
                  <a:lnTo>
                    <a:pt x="9" y="67"/>
                  </a:lnTo>
                  <a:lnTo>
                    <a:pt x="9" y="65"/>
                  </a:lnTo>
                  <a:lnTo>
                    <a:pt x="11" y="69"/>
                  </a:lnTo>
                  <a:lnTo>
                    <a:pt x="11" y="71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15" y="73"/>
                  </a:lnTo>
                  <a:lnTo>
                    <a:pt x="17" y="75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1" y="77"/>
                  </a:lnTo>
                  <a:lnTo>
                    <a:pt x="23" y="79"/>
                  </a:lnTo>
                  <a:lnTo>
                    <a:pt x="25" y="79"/>
                  </a:lnTo>
                  <a:lnTo>
                    <a:pt x="32" y="82"/>
                  </a:lnTo>
                  <a:lnTo>
                    <a:pt x="48" y="82"/>
                  </a:lnTo>
                  <a:lnTo>
                    <a:pt x="59" y="77"/>
                  </a:lnTo>
                  <a:lnTo>
                    <a:pt x="61" y="77"/>
                  </a:lnTo>
                  <a:lnTo>
                    <a:pt x="63" y="75"/>
                  </a:lnTo>
                  <a:lnTo>
                    <a:pt x="61" y="75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75" y="65"/>
                  </a:lnTo>
                  <a:lnTo>
                    <a:pt x="75" y="63"/>
                  </a:lnTo>
                  <a:lnTo>
                    <a:pt x="77" y="59"/>
                  </a:lnTo>
                  <a:lnTo>
                    <a:pt x="77" y="55"/>
                  </a:lnTo>
                  <a:lnTo>
                    <a:pt x="80" y="48"/>
                  </a:lnTo>
                  <a:lnTo>
                    <a:pt x="80" y="32"/>
                  </a:lnTo>
                  <a:lnTo>
                    <a:pt x="77" y="25"/>
                  </a:lnTo>
                  <a:lnTo>
                    <a:pt x="77" y="19"/>
                  </a:lnTo>
                  <a:lnTo>
                    <a:pt x="75" y="17"/>
                  </a:lnTo>
                  <a:lnTo>
                    <a:pt x="75" y="19"/>
                  </a:lnTo>
                  <a:lnTo>
                    <a:pt x="73" y="15"/>
                  </a:lnTo>
                  <a:lnTo>
                    <a:pt x="73" y="13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9" y="13"/>
                  </a:lnTo>
                  <a:lnTo>
                    <a:pt x="67" y="9"/>
                  </a:lnTo>
                  <a:lnTo>
                    <a:pt x="67" y="7"/>
                  </a:lnTo>
                  <a:lnTo>
                    <a:pt x="65" y="7"/>
                  </a:lnTo>
                  <a:lnTo>
                    <a:pt x="61" y="6"/>
                  </a:lnTo>
                  <a:lnTo>
                    <a:pt x="63" y="6"/>
                  </a:lnTo>
                  <a:lnTo>
                    <a:pt x="61" y="4"/>
                  </a:lnTo>
                  <a:lnTo>
                    <a:pt x="59" y="4"/>
                  </a:lnTo>
                  <a:lnTo>
                    <a:pt x="55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5" y="6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59" y="9"/>
                  </a:lnTo>
                  <a:lnTo>
                    <a:pt x="61" y="9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7" y="15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3" y="25"/>
                  </a:lnTo>
                  <a:lnTo>
                    <a:pt x="77" y="32"/>
                  </a:lnTo>
                  <a:lnTo>
                    <a:pt x="77" y="48"/>
                  </a:lnTo>
                  <a:lnTo>
                    <a:pt x="73" y="55"/>
                  </a:lnTo>
                  <a:lnTo>
                    <a:pt x="73" y="59"/>
                  </a:lnTo>
                  <a:lnTo>
                    <a:pt x="71" y="63"/>
                  </a:lnTo>
                  <a:lnTo>
                    <a:pt x="71" y="61"/>
                  </a:lnTo>
                  <a:lnTo>
                    <a:pt x="63" y="69"/>
                  </a:lnTo>
                  <a:lnTo>
                    <a:pt x="65" y="69"/>
                  </a:lnTo>
                  <a:lnTo>
                    <a:pt x="61" y="71"/>
                  </a:lnTo>
                  <a:lnTo>
                    <a:pt x="59" y="71"/>
                  </a:lnTo>
                  <a:lnTo>
                    <a:pt x="57" y="73"/>
                  </a:lnTo>
                  <a:lnTo>
                    <a:pt x="59" y="73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5" y="75"/>
                  </a:lnTo>
                  <a:lnTo>
                    <a:pt x="27" y="75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19" y="71"/>
                  </a:lnTo>
                  <a:lnTo>
                    <a:pt x="21" y="71"/>
                  </a:lnTo>
                  <a:lnTo>
                    <a:pt x="19" y="69"/>
                  </a:lnTo>
                  <a:lnTo>
                    <a:pt x="17" y="69"/>
                  </a:lnTo>
                  <a:lnTo>
                    <a:pt x="1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3" y="63"/>
                  </a:lnTo>
                  <a:lnTo>
                    <a:pt x="11" y="61"/>
                  </a:lnTo>
                  <a:lnTo>
                    <a:pt x="11" y="63"/>
                  </a:lnTo>
                  <a:lnTo>
                    <a:pt x="6" y="52"/>
                  </a:lnTo>
                  <a:lnTo>
                    <a:pt x="6" y="48"/>
                  </a:lnTo>
                  <a:lnTo>
                    <a:pt x="4" y="44"/>
                  </a:lnTo>
                  <a:lnTo>
                    <a:pt x="4" y="36"/>
                  </a:lnTo>
                  <a:lnTo>
                    <a:pt x="6" y="32"/>
                  </a:lnTo>
                  <a:lnTo>
                    <a:pt x="6" y="29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23" y="7"/>
                  </a:lnTo>
                  <a:lnTo>
                    <a:pt x="25" y="7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65" name="Freeform 13"/>
            <p:cNvSpPr>
              <a:spLocks/>
            </p:cNvSpPr>
            <p:nvPr/>
          </p:nvSpPr>
          <p:spPr bwMode="auto">
            <a:xfrm>
              <a:off x="4569" y="1842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7 h 79"/>
                <a:gd name="T8" fmla="*/ 7 w 77"/>
                <a:gd name="T9" fmla="*/ 12 h 79"/>
                <a:gd name="T10" fmla="*/ 3 w 77"/>
                <a:gd name="T11" fmla="*/ 16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5 h 79"/>
                <a:gd name="T18" fmla="*/ 2 w 77"/>
                <a:gd name="T19" fmla="*/ 41 h 79"/>
                <a:gd name="T20" fmla="*/ 3 w 77"/>
                <a:gd name="T21" fmla="*/ 48 h 79"/>
                <a:gd name="T22" fmla="*/ 7 w 77"/>
                <a:gd name="T23" fmla="*/ 53 h 79"/>
                <a:gd name="T24" fmla="*/ 11 w 77"/>
                <a:gd name="T25" fmla="*/ 57 h 79"/>
                <a:gd name="T26" fmla="*/ 16 w 77"/>
                <a:gd name="T27" fmla="*/ 60 h 79"/>
                <a:gd name="T28" fmla="*/ 22 w 77"/>
                <a:gd name="T29" fmla="*/ 63 h 79"/>
                <a:gd name="T30" fmla="*/ 29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6 w 77"/>
                <a:gd name="T37" fmla="*/ 60 h 79"/>
                <a:gd name="T38" fmla="*/ 51 w 77"/>
                <a:gd name="T39" fmla="*/ 57 h 79"/>
                <a:gd name="T40" fmla="*/ 55 w 77"/>
                <a:gd name="T41" fmla="*/ 53 h 79"/>
                <a:gd name="T42" fmla="*/ 58 w 77"/>
                <a:gd name="T43" fmla="*/ 48 h 79"/>
                <a:gd name="T44" fmla="*/ 61 w 77"/>
                <a:gd name="T45" fmla="*/ 41 h 79"/>
                <a:gd name="T46" fmla="*/ 61 w 77"/>
                <a:gd name="T47" fmla="*/ 35 h 79"/>
                <a:gd name="T48" fmla="*/ 61 w 77"/>
                <a:gd name="T49" fmla="*/ 29 h 79"/>
                <a:gd name="T50" fmla="*/ 61 w 77"/>
                <a:gd name="T51" fmla="*/ 22 h 79"/>
                <a:gd name="T52" fmla="*/ 58 w 77"/>
                <a:gd name="T53" fmla="*/ 16 h 79"/>
                <a:gd name="T54" fmla="*/ 55 w 77"/>
                <a:gd name="T55" fmla="*/ 12 h 79"/>
                <a:gd name="T56" fmla="*/ 51 w 77"/>
                <a:gd name="T57" fmla="*/ 7 h 79"/>
                <a:gd name="T58" fmla="*/ 46 w 77"/>
                <a:gd name="T59" fmla="*/ 3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4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7" y="71"/>
                  </a:lnTo>
                  <a:lnTo>
                    <a:pt x="19" y="73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7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2" y="79"/>
                  </a:lnTo>
                  <a:lnTo>
                    <a:pt x="46" y="77"/>
                  </a:lnTo>
                  <a:lnTo>
                    <a:pt x="50" y="77"/>
                  </a:lnTo>
                  <a:lnTo>
                    <a:pt x="54" y="75"/>
                  </a:lnTo>
                  <a:lnTo>
                    <a:pt x="56" y="73"/>
                  </a:lnTo>
                  <a:lnTo>
                    <a:pt x="60" y="71"/>
                  </a:lnTo>
                  <a:lnTo>
                    <a:pt x="62" y="69"/>
                  </a:lnTo>
                  <a:lnTo>
                    <a:pt x="65" y="67"/>
                  </a:lnTo>
                  <a:lnTo>
                    <a:pt x="67" y="64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5" y="46"/>
                  </a:lnTo>
                  <a:lnTo>
                    <a:pt x="75" y="42"/>
                  </a:lnTo>
                  <a:lnTo>
                    <a:pt x="77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4"/>
                  </a:lnTo>
                  <a:lnTo>
                    <a:pt x="65" y="10"/>
                  </a:lnTo>
                  <a:lnTo>
                    <a:pt x="62" y="8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66" name="Freeform 14"/>
            <p:cNvSpPr>
              <a:spLocks/>
            </p:cNvSpPr>
            <p:nvPr/>
          </p:nvSpPr>
          <p:spPr bwMode="auto">
            <a:xfrm>
              <a:off x="4567" y="1840"/>
              <a:ext cx="66" cy="68"/>
            </a:xfrm>
            <a:custGeom>
              <a:avLst/>
              <a:gdLst>
                <a:gd name="T0" fmla="*/ 20 w 81"/>
                <a:gd name="T1" fmla="*/ 2 h 83"/>
                <a:gd name="T2" fmla="*/ 14 w 81"/>
                <a:gd name="T3" fmla="*/ 5 h 83"/>
                <a:gd name="T4" fmla="*/ 11 w 81"/>
                <a:gd name="T5" fmla="*/ 7 h 83"/>
                <a:gd name="T6" fmla="*/ 5 w 81"/>
                <a:gd name="T7" fmla="*/ 16 h 83"/>
                <a:gd name="T8" fmla="*/ 3 w 81"/>
                <a:gd name="T9" fmla="*/ 20 h 83"/>
                <a:gd name="T10" fmla="*/ 3 w 81"/>
                <a:gd name="T11" fmla="*/ 46 h 83"/>
                <a:gd name="T12" fmla="*/ 5 w 81"/>
                <a:gd name="T13" fmla="*/ 54 h 83"/>
                <a:gd name="T14" fmla="*/ 15 w 81"/>
                <a:gd name="T15" fmla="*/ 61 h 83"/>
                <a:gd name="T16" fmla="*/ 17 w 81"/>
                <a:gd name="T17" fmla="*/ 63 h 83"/>
                <a:gd name="T18" fmla="*/ 30 w 81"/>
                <a:gd name="T19" fmla="*/ 68 h 83"/>
                <a:gd name="T20" fmla="*/ 42 w 81"/>
                <a:gd name="T21" fmla="*/ 66 h 83"/>
                <a:gd name="T22" fmla="*/ 49 w 81"/>
                <a:gd name="T23" fmla="*/ 63 h 83"/>
                <a:gd name="T24" fmla="*/ 52 w 81"/>
                <a:gd name="T25" fmla="*/ 61 h 83"/>
                <a:gd name="T26" fmla="*/ 55 w 81"/>
                <a:gd name="T27" fmla="*/ 58 h 83"/>
                <a:gd name="T28" fmla="*/ 58 w 81"/>
                <a:gd name="T29" fmla="*/ 54 h 83"/>
                <a:gd name="T30" fmla="*/ 59 w 81"/>
                <a:gd name="T31" fmla="*/ 52 h 83"/>
                <a:gd name="T32" fmla="*/ 66 w 81"/>
                <a:gd name="T33" fmla="*/ 34 h 83"/>
                <a:gd name="T34" fmla="*/ 61 w 81"/>
                <a:gd name="T35" fmla="*/ 17 h 83"/>
                <a:gd name="T36" fmla="*/ 59 w 81"/>
                <a:gd name="T37" fmla="*/ 16 h 83"/>
                <a:gd name="T38" fmla="*/ 55 w 81"/>
                <a:gd name="T39" fmla="*/ 8 h 83"/>
                <a:gd name="T40" fmla="*/ 52 w 81"/>
                <a:gd name="T41" fmla="*/ 5 h 83"/>
                <a:gd name="T42" fmla="*/ 49 w 81"/>
                <a:gd name="T43" fmla="*/ 3 h 83"/>
                <a:gd name="T44" fmla="*/ 39 w 81"/>
                <a:gd name="T45" fmla="*/ 0 h 83"/>
                <a:gd name="T46" fmla="*/ 39 w 81"/>
                <a:gd name="T47" fmla="*/ 3 h 83"/>
                <a:gd name="T48" fmla="*/ 44 w 81"/>
                <a:gd name="T49" fmla="*/ 5 h 83"/>
                <a:gd name="T50" fmla="*/ 51 w 81"/>
                <a:gd name="T51" fmla="*/ 8 h 83"/>
                <a:gd name="T52" fmla="*/ 52 w 81"/>
                <a:gd name="T53" fmla="*/ 10 h 83"/>
                <a:gd name="T54" fmla="*/ 56 w 81"/>
                <a:gd name="T55" fmla="*/ 16 h 83"/>
                <a:gd name="T56" fmla="*/ 58 w 81"/>
                <a:gd name="T57" fmla="*/ 17 h 83"/>
                <a:gd name="T58" fmla="*/ 63 w 81"/>
                <a:gd name="T59" fmla="*/ 34 h 83"/>
                <a:gd name="T60" fmla="*/ 56 w 81"/>
                <a:gd name="T61" fmla="*/ 52 h 83"/>
                <a:gd name="T62" fmla="*/ 55 w 81"/>
                <a:gd name="T63" fmla="*/ 54 h 83"/>
                <a:gd name="T64" fmla="*/ 52 w 81"/>
                <a:gd name="T65" fmla="*/ 57 h 83"/>
                <a:gd name="T66" fmla="*/ 51 w 81"/>
                <a:gd name="T67" fmla="*/ 58 h 83"/>
                <a:gd name="T68" fmla="*/ 44 w 81"/>
                <a:gd name="T69" fmla="*/ 61 h 83"/>
                <a:gd name="T70" fmla="*/ 39 w 81"/>
                <a:gd name="T71" fmla="*/ 63 h 83"/>
                <a:gd name="T72" fmla="*/ 27 w 81"/>
                <a:gd name="T73" fmla="*/ 63 h 83"/>
                <a:gd name="T74" fmla="*/ 19 w 81"/>
                <a:gd name="T75" fmla="*/ 60 h 83"/>
                <a:gd name="T76" fmla="*/ 13 w 81"/>
                <a:gd name="T77" fmla="*/ 57 h 83"/>
                <a:gd name="T78" fmla="*/ 8 w 81"/>
                <a:gd name="T79" fmla="*/ 52 h 83"/>
                <a:gd name="T80" fmla="*/ 3 w 81"/>
                <a:gd name="T81" fmla="*/ 39 h 83"/>
                <a:gd name="T82" fmla="*/ 7 w 81"/>
                <a:gd name="T83" fmla="*/ 17 h 83"/>
                <a:gd name="T84" fmla="*/ 8 w 81"/>
                <a:gd name="T85" fmla="*/ 16 h 83"/>
                <a:gd name="T86" fmla="*/ 14 w 81"/>
                <a:gd name="T87" fmla="*/ 10 h 83"/>
                <a:gd name="T88" fmla="*/ 17 w 81"/>
                <a:gd name="T89" fmla="*/ 8 h 83"/>
                <a:gd name="T90" fmla="*/ 20 w 81"/>
                <a:gd name="T91" fmla="*/ 5 h 83"/>
                <a:gd name="T92" fmla="*/ 27 w 81"/>
                <a:gd name="T93" fmla="*/ 0 h 8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1"/>
                <a:gd name="T142" fmla="*/ 0 h 83"/>
                <a:gd name="T143" fmla="*/ 81 w 81"/>
                <a:gd name="T144" fmla="*/ 83 h 8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48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6" y="64"/>
                  </a:lnTo>
                  <a:lnTo>
                    <a:pt x="6" y="66"/>
                  </a:lnTo>
                  <a:lnTo>
                    <a:pt x="14" y="73"/>
                  </a:lnTo>
                  <a:lnTo>
                    <a:pt x="16" y="73"/>
                  </a:lnTo>
                  <a:lnTo>
                    <a:pt x="19" y="75"/>
                  </a:lnTo>
                  <a:lnTo>
                    <a:pt x="17" y="75"/>
                  </a:lnTo>
                  <a:lnTo>
                    <a:pt x="19" y="77"/>
                  </a:lnTo>
                  <a:lnTo>
                    <a:pt x="21" y="77"/>
                  </a:lnTo>
                  <a:lnTo>
                    <a:pt x="29" y="81"/>
                  </a:lnTo>
                  <a:lnTo>
                    <a:pt x="33" y="81"/>
                  </a:lnTo>
                  <a:lnTo>
                    <a:pt x="37" y="83"/>
                  </a:lnTo>
                  <a:lnTo>
                    <a:pt x="44" y="83"/>
                  </a:lnTo>
                  <a:lnTo>
                    <a:pt x="48" y="81"/>
                  </a:lnTo>
                  <a:lnTo>
                    <a:pt x="52" y="81"/>
                  </a:lnTo>
                  <a:lnTo>
                    <a:pt x="56" y="79"/>
                  </a:lnTo>
                  <a:lnTo>
                    <a:pt x="58" y="79"/>
                  </a:lnTo>
                  <a:lnTo>
                    <a:pt x="60" y="77"/>
                  </a:lnTo>
                  <a:lnTo>
                    <a:pt x="58" y="77"/>
                  </a:lnTo>
                  <a:lnTo>
                    <a:pt x="62" y="75"/>
                  </a:lnTo>
                  <a:lnTo>
                    <a:pt x="64" y="75"/>
                  </a:lnTo>
                  <a:lnTo>
                    <a:pt x="66" y="73"/>
                  </a:lnTo>
                  <a:lnTo>
                    <a:pt x="64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69" y="69"/>
                  </a:lnTo>
                  <a:lnTo>
                    <a:pt x="71" y="66"/>
                  </a:lnTo>
                  <a:lnTo>
                    <a:pt x="71" y="68"/>
                  </a:lnTo>
                  <a:lnTo>
                    <a:pt x="73" y="66"/>
                  </a:lnTo>
                  <a:lnTo>
                    <a:pt x="73" y="64"/>
                  </a:lnTo>
                  <a:lnTo>
                    <a:pt x="79" y="52"/>
                  </a:lnTo>
                  <a:lnTo>
                    <a:pt x="79" y="44"/>
                  </a:lnTo>
                  <a:lnTo>
                    <a:pt x="81" y="41"/>
                  </a:lnTo>
                  <a:lnTo>
                    <a:pt x="79" y="37"/>
                  </a:lnTo>
                  <a:lnTo>
                    <a:pt x="79" y="29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69" y="12"/>
                  </a:lnTo>
                  <a:lnTo>
                    <a:pt x="69" y="10"/>
                  </a:lnTo>
                  <a:lnTo>
                    <a:pt x="67" y="10"/>
                  </a:lnTo>
                  <a:lnTo>
                    <a:pt x="64" y="8"/>
                  </a:lnTo>
                  <a:lnTo>
                    <a:pt x="66" y="8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62" y="10"/>
                  </a:lnTo>
                  <a:lnTo>
                    <a:pt x="60" y="10"/>
                  </a:lnTo>
                  <a:lnTo>
                    <a:pt x="62" y="12"/>
                  </a:lnTo>
                  <a:lnTo>
                    <a:pt x="64" y="12"/>
                  </a:lnTo>
                  <a:lnTo>
                    <a:pt x="67" y="14"/>
                  </a:lnTo>
                  <a:lnTo>
                    <a:pt x="66" y="12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5" y="29"/>
                  </a:lnTo>
                  <a:lnTo>
                    <a:pt x="75" y="37"/>
                  </a:lnTo>
                  <a:lnTo>
                    <a:pt x="77" y="41"/>
                  </a:lnTo>
                  <a:lnTo>
                    <a:pt x="75" y="44"/>
                  </a:lnTo>
                  <a:lnTo>
                    <a:pt x="75" y="52"/>
                  </a:lnTo>
                  <a:lnTo>
                    <a:pt x="69" y="64"/>
                  </a:lnTo>
                  <a:lnTo>
                    <a:pt x="69" y="62"/>
                  </a:lnTo>
                  <a:lnTo>
                    <a:pt x="67" y="64"/>
                  </a:lnTo>
                  <a:lnTo>
                    <a:pt x="67" y="66"/>
                  </a:lnTo>
                  <a:lnTo>
                    <a:pt x="66" y="69"/>
                  </a:lnTo>
                  <a:lnTo>
                    <a:pt x="67" y="68"/>
                  </a:lnTo>
                  <a:lnTo>
                    <a:pt x="64" y="69"/>
                  </a:lnTo>
                  <a:lnTo>
                    <a:pt x="62" y="69"/>
                  </a:lnTo>
                  <a:lnTo>
                    <a:pt x="60" y="71"/>
                  </a:lnTo>
                  <a:lnTo>
                    <a:pt x="62" y="71"/>
                  </a:lnTo>
                  <a:lnTo>
                    <a:pt x="58" y="73"/>
                  </a:lnTo>
                  <a:lnTo>
                    <a:pt x="56" y="73"/>
                  </a:lnTo>
                  <a:lnTo>
                    <a:pt x="54" y="75"/>
                  </a:lnTo>
                  <a:lnTo>
                    <a:pt x="56" y="75"/>
                  </a:lnTo>
                  <a:lnTo>
                    <a:pt x="52" y="77"/>
                  </a:lnTo>
                  <a:lnTo>
                    <a:pt x="48" y="77"/>
                  </a:lnTo>
                  <a:lnTo>
                    <a:pt x="44" y="79"/>
                  </a:lnTo>
                  <a:lnTo>
                    <a:pt x="37" y="79"/>
                  </a:lnTo>
                  <a:lnTo>
                    <a:pt x="33" y="77"/>
                  </a:lnTo>
                  <a:lnTo>
                    <a:pt x="29" y="77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6" y="69"/>
                  </a:lnTo>
                  <a:lnTo>
                    <a:pt x="17" y="69"/>
                  </a:lnTo>
                  <a:lnTo>
                    <a:pt x="10" y="62"/>
                  </a:lnTo>
                  <a:lnTo>
                    <a:pt x="10" y="64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4" y="48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67" name="Freeform 15"/>
            <p:cNvSpPr>
              <a:spLocks/>
            </p:cNvSpPr>
            <p:nvPr/>
          </p:nvSpPr>
          <p:spPr bwMode="auto">
            <a:xfrm>
              <a:off x="4490" y="2014"/>
              <a:ext cx="62" cy="64"/>
            </a:xfrm>
            <a:custGeom>
              <a:avLst/>
              <a:gdLst>
                <a:gd name="T0" fmla="*/ 29 w 75"/>
                <a:gd name="T1" fmla="*/ 0 h 78"/>
                <a:gd name="T2" fmla="*/ 22 w 75"/>
                <a:gd name="T3" fmla="*/ 2 h 78"/>
                <a:gd name="T4" fmla="*/ 16 w 75"/>
                <a:gd name="T5" fmla="*/ 2 h 78"/>
                <a:gd name="T6" fmla="*/ 12 w 75"/>
                <a:gd name="T7" fmla="*/ 6 h 78"/>
                <a:gd name="T8" fmla="*/ 7 w 75"/>
                <a:gd name="T9" fmla="*/ 11 h 78"/>
                <a:gd name="T10" fmla="*/ 3 w 75"/>
                <a:gd name="T11" fmla="*/ 16 h 78"/>
                <a:gd name="T12" fmla="*/ 2 w 75"/>
                <a:gd name="T13" fmla="*/ 21 h 78"/>
                <a:gd name="T14" fmla="*/ 0 w 75"/>
                <a:gd name="T15" fmla="*/ 28 h 78"/>
                <a:gd name="T16" fmla="*/ 0 w 75"/>
                <a:gd name="T17" fmla="*/ 34 h 78"/>
                <a:gd name="T18" fmla="*/ 2 w 75"/>
                <a:gd name="T19" fmla="*/ 41 h 78"/>
                <a:gd name="T20" fmla="*/ 3 w 75"/>
                <a:gd name="T21" fmla="*/ 47 h 78"/>
                <a:gd name="T22" fmla="*/ 7 w 75"/>
                <a:gd name="T23" fmla="*/ 52 h 78"/>
                <a:gd name="T24" fmla="*/ 12 w 75"/>
                <a:gd name="T25" fmla="*/ 57 h 78"/>
                <a:gd name="T26" fmla="*/ 16 w 75"/>
                <a:gd name="T27" fmla="*/ 60 h 78"/>
                <a:gd name="T28" fmla="*/ 22 w 75"/>
                <a:gd name="T29" fmla="*/ 62 h 78"/>
                <a:gd name="T30" fmla="*/ 29 w 75"/>
                <a:gd name="T31" fmla="*/ 64 h 78"/>
                <a:gd name="T32" fmla="*/ 33 w 75"/>
                <a:gd name="T33" fmla="*/ 64 h 78"/>
                <a:gd name="T34" fmla="*/ 40 w 75"/>
                <a:gd name="T35" fmla="*/ 62 h 78"/>
                <a:gd name="T36" fmla="*/ 46 w 75"/>
                <a:gd name="T37" fmla="*/ 60 h 78"/>
                <a:gd name="T38" fmla="*/ 51 w 75"/>
                <a:gd name="T39" fmla="*/ 57 h 78"/>
                <a:gd name="T40" fmla="*/ 55 w 75"/>
                <a:gd name="T41" fmla="*/ 52 h 78"/>
                <a:gd name="T42" fmla="*/ 59 w 75"/>
                <a:gd name="T43" fmla="*/ 47 h 78"/>
                <a:gd name="T44" fmla="*/ 60 w 75"/>
                <a:gd name="T45" fmla="*/ 41 h 78"/>
                <a:gd name="T46" fmla="*/ 62 w 75"/>
                <a:gd name="T47" fmla="*/ 34 h 78"/>
                <a:gd name="T48" fmla="*/ 62 w 75"/>
                <a:gd name="T49" fmla="*/ 28 h 78"/>
                <a:gd name="T50" fmla="*/ 60 w 75"/>
                <a:gd name="T51" fmla="*/ 21 h 78"/>
                <a:gd name="T52" fmla="*/ 59 w 75"/>
                <a:gd name="T53" fmla="*/ 16 h 78"/>
                <a:gd name="T54" fmla="*/ 55 w 75"/>
                <a:gd name="T55" fmla="*/ 11 h 78"/>
                <a:gd name="T56" fmla="*/ 51 w 75"/>
                <a:gd name="T57" fmla="*/ 6 h 78"/>
                <a:gd name="T58" fmla="*/ 46 w 75"/>
                <a:gd name="T59" fmla="*/ 2 h 78"/>
                <a:gd name="T60" fmla="*/ 40 w 75"/>
                <a:gd name="T61" fmla="*/ 2 h 78"/>
                <a:gd name="T62" fmla="*/ 33 w 75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8"/>
                <a:gd name="T98" fmla="*/ 75 w 75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8">
                  <a:moveTo>
                    <a:pt x="37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5" y="5"/>
                  </a:lnTo>
                  <a:lnTo>
                    <a:pt x="14" y="7"/>
                  </a:lnTo>
                  <a:lnTo>
                    <a:pt x="12" y="9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2" y="23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3"/>
                  </a:lnTo>
                  <a:lnTo>
                    <a:pt x="4" y="57"/>
                  </a:lnTo>
                  <a:lnTo>
                    <a:pt x="6" y="61"/>
                  </a:lnTo>
                  <a:lnTo>
                    <a:pt x="8" y="63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5" y="71"/>
                  </a:lnTo>
                  <a:lnTo>
                    <a:pt x="19" y="73"/>
                  </a:lnTo>
                  <a:lnTo>
                    <a:pt x="23" y="74"/>
                  </a:lnTo>
                  <a:lnTo>
                    <a:pt x="27" y="76"/>
                  </a:lnTo>
                  <a:lnTo>
                    <a:pt x="31" y="78"/>
                  </a:lnTo>
                  <a:lnTo>
                    <a:pt x="35" y="78"/>
                  </a:lnTo>
                  <a:lnTo>
                    <a:pt x="37" y="78"/>
                  </a:lnTo>
                  <a:lnTo>
                    <a:pt x="40" y="78"/>
                  </a:lnTo>
                  <a:lnTo>
                    <a:pt x="44" y="78"/>
                  </a:lnTo>
                  <a:lnTo>
                    <a:pt x="48" y="76"/>
                  </a:lnTo>
                  <a:lnTo>
                    <a:pt x="52" y="74"/>
                  </a:lnTo>
                  <a:lnTo>
                    <a:pt x="56" y="73"/>
                  </a:lnTo>
                  <a:lnTo>
                    <a:pt x="60" y="71"/>
                  </a:lnTo>
                  <a:lnTo>
                    <a:pt x="62" y="69"/>
                  </a:lnTo>
                  <a:lnTo>
                    <a:pt x="65" y="67"/>
                  </a:lnTo>
                  <a:lnTo>
                    <a:pt x="67" y="63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3"/>
                  </a:lnTo>
                  <a:lnTo>
                    <a:pt x="73" y="50"/>
                  </a:lnTo>
                  <a:lnTo>
                    <a:pt x="75" y="46"/>
                  </a:lnTo>
                  <a:lnTo>
                    <a:pt x="75" y="42"/>
                  </a:lnTo>
                  <a:lnTo>
                    <a:pt x="75" y="38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3" y="26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9"/>
                  </a:lnTo>
                  <a:lnTo>
                    <a:pt x="62" y="7"/>
                  </a:lnTo>
                  <a:lnTo>
                    <a:pt x="60" y="5"/>
                  </a:lnTo>
                  <a:lnTo>
                    <a:pt x="56" y="3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68" name="Freeform 16"/>
            <p:cNvSpPr>
              <a:spLocks/>
            </p:cNvSpPr>
            <p:nvPr/>
          </p:nvSpPr>
          <p:spPr bwMode="auto">
            <a:xfrm>
              <a:off x="4489" y="2012"/>
              <a:ext cx="64" cy="67"/>
            </a:xfrm>
            <a:custGeom>
              <a:avLst/>
              <a:gdLst>
                <a:gd name="T0" fmla="*/ 23 w 79"/>
                <a:gd name="T1" fmla="*/ 2 h 82"/>
                <a:gd name="T2" fmla="*/ 14 w 79"/>
                <a:gd name="T3" fmla="*/ 4 h 82"/>
                <a:gd name="T4" fmla="*/ 6 w 79"/>
                <a:gd name="T5" fmla="*/ 11 h 82"/>
                <a:gd name="T6" fmla="*/ 5 w 79"/>
                <a:gd name="T7" fmla="*/ 16 h 82"/>
                <a:gd name="T8" fmla="*/ 3 w 79"/>
                <a:gd name="T9" fmla="*/ 16 h 82"/>
                <a:gd name="T10" fmla="*/ 2 w 79"/>
                <a:gd name="T11" fmla="*/ 20 h 82"/>
                <a:gd name="T12" fmla="*/ 0 w 79"/>
                <a:gd name="T13" fmla="*/ 26 h 82"/>
                <a:gd name="T14" fmla="*/ 2 w 79"/>
                <a:gd name="T15" fmla="*/ 42 h 82"/>
                <a:gd name="T16" fmla="*/ 5 w 79"/>
                <a:gd name="T17" fmla="*/ 51 h 82"/>
                <a:gd name="T18" fmla="*/ 13 w 79"/>
                <a:gd name="T19" fmla="*/ 61 h 82"/>
                <a:gd name="T20" fmla="*/ 27 w 79"/>
                <a:gd name="T21" fmla="*/ 67 h 82"/>
                <a:gd name="T22" fmla="*/ 50 w 79"/>
                <a:gd name="T23" fmla="*/ 61 h 82"/>
                <a:gd name="T24" fmla="*/ 53 w 79"/>
                <a:gd name="T25" fmla="*/ 60 h 82"/>
                <a:gd name="T26" fmla="*/ 54 w 79"/>
                <a:gd name="T27" fmla="*/ 58 h 82"/>
                <a:gd name="T28" fmla="*/ 56 w 79"/>
                <a:gd name="T29" fmla="*/ 56 h 82"/>
                <a:gd name="T30" fmla="*/ 58 w 79"/>
                <a:gd name="T31" fmla="*/ 55 h 82"/>
                <a:gd name="T32" fmla="*/ 59 w 79"/>
                <a:gd name="T33" fmla="*/ 51 h 82"/>
                <a:gd name="T34" fmla="*/ 62 w 79"/>
                <a:gd name="T35" fmla="*/ 42 h 82"/>
                <a:gd name="T36" fmla="*/ 64 w 79"/>
                <a:gd name="T37" fmla="*/ 26 h 82"/>
                <a:gd name="T38" fmla="*/ 62 w 79"/>
                <a:gd name="T39" fmla="*/ 20 h 82"/>
                <a:gd name="T40" fmla="*/ 61 w 79"/>
                <a:gd name="T41" fmla="*/ 16 h 82"/>
                <a:gd name="T42" fmla="*/ 59 w 79"/>
                <a:gd name="T43" fmla="*/ 16 h 82"/>
                <a:gd name="T44" fmla="*/ 56 w 79"/>
                <a:gd name="T45" fmla="*/ 7 h 82"/>
                <a:gd name="T46" fmla="*/ 52 w 79"/>
                <a:gd name="T47" fmla="*/ 6 h 82"/>
                <a:gd name="T48" fmla="*/ 52 w 79"/>
                <a:gd name="T49" fmla="*/ 4 h 82"/>
                <a:gd name="T50" fmla="*/ 44 w 79"/>
                <a:gd name="T51" fmla="*/ 2 h 82"/>
                <a:gd name="T52" fmla="*/ 37 w 79"/>
                <a:gd name="T53" fmla="*/ 0 h 82"/>
                <a:gd name="T54" fmla="*/ 27 w 79"/>
                <a:gd name="T55" fmla="*/ 3 h 82"/>
                <a:gd name="T56" fmla="*/ 41 w 79"/>
                <a:gd name="T57" fmla="*/ 4 h 82"/>
                <a:gd name="T58" fmla="*/ 50 w 79"/>
                <a:gd name="T59" fmla="*/ 7 h 82"/>
                <a:gd name="T60" fmla="*/ 50 w 79"/>
                <a:gd name="T61" fmla="*/ 9 h 82"/>
                <a:gd name="T62" fmla="*/ 54 w 79"/>
                <a:gd name="T63" fmla="*/ 11 h 82"/>
                <a:gd name="T64" fmla="*/ 56 w 79"/>
                <a:gd name="T65" fmla="*/ 16 h 82"/>
                <a:gd name="T66" fmla="*/ 58 w 79"/>
                <a:gd name="T67" fmla="*/ 19 h 82"/>
                <a:gd name="T68" fmla="*/ 59 w 79"/>
                <a:gd name="T69" fmla="*/ 20 h 82"/>
                <a:gd name="T70" fmla="*/ 61 w 79"/>
                <a:gd name="T71" fmla="*/ 26 h 82"/>
                <a:gd name="T72" fmla="*/ 59 w 79"/>
                <a:gd name="T73" fmla="*/ 42 h 82"/>
                <a:gd name="T74" fmla="*/ 56 w 79"/>
                <a:gd name="T75" fmla="*/ 51 h 82"/>
                <a:gd name="T76" fmla="*/ 54 w 79"/>
                <a:gd name="T77" fmla="*/ 51 h 82"/>
                <a:gd name="T78" fmla="*/ 53 w 79"/>
                <a:gd name="T79" fmla="*/ 56 h 82"/>
                <a:gd name="T80" fmla="*/ 52 w 79"/>
                <a:gd name="T81" fmla="*/ 56 h 82"/>
                <a:gd name="T82" fmla="*/ 49 w 79"/>
                <a:gd name="T83" fmla="*/ 58 h 82"/>
                <a:gd name="T84" fmla="*/ 37 w 79"/>
                <a:gd name="T85" fmla="*/ 64 h 82"/>
                <a:gd name="T86" fmla="*/ 14 w 79"/>
                <a:gd name="T87" fmla="*/ 58 h 82"/>
                <a:gd name="T88" fmla="*/ 8 w 79"/>
                <a:gd name="T89" fmla="*/ 50 h 82"/>
                <a:gd name="T90" fmla="*/ 5 w 79"/>
                <a:gd name="T91" fmla="*/ 45 h 82"/>
                <a:gd name="T92" fmla="*/ 3 w 79"/>
                <a:gd name="T93" fmla="*/ 39 h 82"/>
                <a:gd name="T94" fmla="*/ 5 w 79"/>
                <a:gd name="T95" fmla="*/ 23 h 82"/>
                <a:gd name="T96" fmla="*/ 6 w 79"/>
                <a:gd name="T97" fmla="*/ 17 h 82"/>
                <a:gd name="T98" fmla="*/ 8 w 79"/>
                <a:gd name="T99" fmla="*/ 17 h 82"/>
                <a:gd name="T100" fmla="*/ 10 w 79"/>
                <a:gd name="T101" fmla="*/ 12 h 82"/>
                <a:gd name="T102" fmla="*/ 15 w 79"/>
                <a:gd name="T103" fmla="*/ 7 h 82"/>
                <a:gd name="T104" fmla="*/ 20 w 79"/>
                <a:gd name="T105" fmla="*/ 4 h 82"/>
                <a:gd name="T106" fmla="*/ 27 w 79"/>
                <a:gd name="T107" fmla="*/ 3 h 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9"/>
                <a:gd name="T163" fmla="*/ 0 h 82"/>
                <a:gd name="T164" fmla="*/ 79 w 79"/>
                <a:gd name="T165" fmla="*/ 82 h 8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9" h="82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8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5"/>
                  </a:lnTo>
                  <a:lnTo>
                    <a:pt x="6" y="63"/>
                  </a:lnTo>
                  <a:lnTo>
                    <a:pt x="6" y="65"/>
                  </a:lnTo>
                  <a:lnTo>
                    <a:pt x="16" y="75"/>
                  </a:lnTo>
                  <a:lnTo>
                    <a:pt x="17" y="75"/>
                  </a:lnTo>
                  <a:lnTo>
                    <a:pt x="33" y="82"/>
                  </a:lnTo>
                  <a:lnTo>
                    <a:pt x="46" y="82"/>
                  </a:lnTo>
                  <a:lnTo>
                    <a:pt x="62" y="75"/>
                  </a:lnTo>
                  <a:lnTo>
                    <a:pt x="64" y="75"/>
                  </a:lnTo>
                  <a:lnTo>
                    <a:pt x="65" y="73"/>
                  </a:lnTo>
                  <a:lnTo>
                    <a:pt x="64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69" y="69"/>
                  </a:lnTo>
                  <a:lnTo>
                    <a:pt x="71" y="65"/>
                  </a:lnTo>
                  <a:lnTo>
                    <a:pt x="71" y="67"/>
                  </a:lnTo>
                  <a:lnTo>
                    <a:pt x="73" y="65"/>
                  </a:lnTo>
                  <a:lnTo>
                    <a:pt x="73" y="63"/>
                  </a:lnTo>
                  <a:lnTo>
                    <a:pt x="77" y="55"/>
                  </a:lnTo>
                  <a:lnTo>
                    <a:pt x="77" y="52"/>
                  </a:lnTo>
                  <a:lnTo>
                    <a:pt x="79" y="48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69" y="11"/>
                  </a:lnTo>
                  <a:lnTo>
                    <a:pt x="69" y="9"/>
                  </a:lnTo>
                  <a:lnTo>
                    <a:pt x="67" y="9"/>
                  </a:lnTo>
                  <a:lnTo>
                    <a:pt x="64" y="7"/>
                  </a:lnTo>
                  <a:lnTo>
                    <a:pt x="65" y="7"/>
                  </a:lnTo>
                  <a:lnTo>
                    <a:pt x="64" y="5"/>
                  </a:lnTo>
                  <a:lnTo>
                    <a:pt x="62" y="5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6" y="4"/>
                  </a:lnTo>
                  <a:lnTo>
                    <a:pt x="50" y="5"/>
                  </a:lnTo>
                  <a:lnTo>
                    <a:pt x="54" y="5"/>
                  </a:lnTo>
                  <a:lnTo>
                    <a:pt x="62" y="9"/>
                  </a:lnTo>
                  <a:lnTo>
                    <a:pt x="60" y="9"/>
                  </a:lnTo>
                  <a:lnTo>
                    <a:pt x="62" y="11"/>
                  </a:lnTo>
                  <a:lnTo>
                    <a:pt x="64" y="11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8"/>
                  </a:lnTo>
                  <a:lnTo>
                    <a:pt x="75" y="32"/>
                  </a:lnTo>
                  <a:lnTo>
                    <a:pt x="75" y="48"/>
                  </a:lnTo>
                  <a:lnTo>
                    <a:pt x="73" y="52"/>
                  </a:lnTo>
                  <a:lnTo>
                    <a:pt x="73" y="55"/>
                  </a:lnTo>
                  <a:lnTo>
                    <a:pt x="69" y="63"/>
                  </a:lnTo>
                  <a:lnTo>
                    <a:pt x="69" y="61"/>
                  </a:lnTo>
                  <a:lnTo>
                    <a:pt x="67" y="63"/>
                  </a:lnTo>
                  <a:lnTo>
                    <a:pt x="67" y="65"/>
                  </a:lnTo>
                  <a:lnTo>
                    <a:pt x="65" y="69"/>
                  </a:lnTo>
                  <a:lnTo>
                    <a:pt x="67" y="67"/>
                  </a:lnTo>
                  <a:lnTo>
                    <a:pt x="64" y="69"/>
                  </a:lnTo>
                  <a:lnTo>
                    <a:pt x="62" y="69"/>
                  </a:lnTo>
                  <a:lnTo>
                    <a:pt x="60" y="71"/>
                  </a:lnTo>
                  <a:lnTo>
                    <a:pt x="62" y="71"/>
                  </a:lnTo>
                  <a:lnTo>
                    <a:pt x="46" y="78"/>
                  </a:lnTo>
                  <a:lnTo>
                    <a:pt x="33" y="78"/>
                  </a:lnTo>
                  <a:lnTo>
                    <a:pt x="17" y="71"/>
                  </a:lnTo>
                  <a:lnTo>
                    <a:pt x="19" y="71"/>
                  </a:lnTo>
                  <a:lnTo>
                    <a:pt x="10" y="61"/>
                  </a:lnTo>
                  <a:lnTo>
                    <a:pt x="10" y="63"/>
                  </a:lnTo>
                  <a:lnTo>
                    <a:pt x="6" y="55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4" y="32"/>
                  </a:lnTo>
                  <a:lnTo>
                    <a:pt x="6" y="28"/>
                  </a:lnTo>
                  <a:lnTo>
                    <a:pt x="6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69" name="Freeform 17"/>
            <p:cNvSpPr>
              <a:spLocks/>
            </p:cNvSpPr>
            <p:nvPr/>
          </p:nvSpPr>
          <p:spPr bwMode="auto">
            <a:xfrm>
              <a:off x="4538" y="1966"/>
              <a:ext cx="63" cy="65"/>
            </a:xfrm>
            <a:custGeom>
              <a:avLst/>
              <a:gdLst>
                <a:gd name="T0" fmla="*/ 28 w 77"/>
                <a:gd name="T1" fmla="*/ 0 h 79"/>
                <a:gd name="T2" fmla="*/ 22 w 77"/>
                <a:gd name="T3" fmla="*/ 2 h 79"/>
                <a:gd name="T4" fmla="*/ 16 w 77"/>
                <a:gd name="T5" fmla="*/ 5 h 79"/>
                <a:gd name="T6" fmla="*/ 11 w 77"/>
                <a:gd name="T7" fmla="*/ 8 h 79"/>
                <a:gd name="T8" fmla="*/ 6 w 77"/>
                <a:gd name="T9" fmla="*/ 12 h 79"/>
                <a:gd name="T10" fmla="*/ 3 w 77"/>
                <a:gd name="T11" fmla="*/ 17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6 h 79"/>
                <a:gd name="T18" fmla="*/ 2 w 77"/>
                <a:gd name="T19" fmla="*/ 43 h 79"/>
                <a:gd name="T20" fmla="*/ 3 w 77"/>
                <a:gd name="T21" fmla="*/ 48 h 79"/>
                <a:gd name="T22" fmla="*/ 6 w 77"/>
                <a:gd name="T23" fmla="*/ 53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3 h 79"/>
                <a:gd name="T30" fmla="*/ 28 w 77"/>
                <a:gd name="T31" fmla="*/ 65 h 79"/>
                <a:gd name="T32" fmla="*/ 34 w 77"/>
                <a:gd name="T33" fmla="*/ 65 h 79"/>
                <a:gd name="T34" fmla="*/ 39 w 77"/>
                <a:gd name="T35" fmla="*/ 63 h 79"/>
                <a:gd name="T36" fmla="*/ 45 w 77"/>
                <a:gd name="T37" fmla="*/ 62 h 79"/>
                <a:gd name="T38" fmla="*/ 50 w 77"/>
                <a:gd name="T39" fmla="*/ 58 h 79"/>
                <a:gd name="T40" fmla="*/ 55 w 77"/>
                <a:gd name="T41" fmla="*/ 53 h 79"/>
                <a:gd name="T42" fmla="*/ 58 w 77"/>
                <a:gd name="T43" fmla="*/ 48 h 79"/>
                <a:gd name="T44" fmla="*/ 61 w 77"/>
                <a:gd name="T45" fmla="*/ 43 h 79"/>
                <a:gd name="T46" fmla="*/ 61 w 77"/>
                <a:gd name="T47" fmla="*/ 36 h 79"/>
                <a:gd name="T48" fmla="*/ 61 w 77"/>
                <a:gd name="T49" fmla="*/ 29 h 79"/>
                <a:gd name="T50" fmla="*/ 61 w 77"/>
                <a:gd name="T51" fmla="*/ 22 h 79"/>
                <a:gd name="T52" fmla="*/ 58 w 77"/>
                <a:gd name="T53" fmla="*/ 17 h 79"/>
                <a:gd name="T54" fmla="*/ 55 w 77"/>
                <a:gd name="T55" fmla="*/ 12 h 79"/>
                <a:gd name="T56" fmla="*/ 50 w 77"/>
                <a:gd name="T57" fmla="*/ 8 h 79"/>
                <a:gd name="T58" fmla="*/ 45 w 77"/>
                <a:gd name="T59" fmla="*/ 5 h 79"/>
                <a:gd name="T60" fmla="*/ 39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7" y="15"/>
                  </a:lnTo>
                  <a:lnTo>
                    <a:pt x="5" y="17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58"/>
                  </a:lnTo>
                  <a:lnTo>
                    <a:pt x="5" y="61"/>
                  </a:lnTo>
                  <a:lnTo>
                    <a:pt x="7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0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53" y="77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8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40"/>
                  </a:lnTo>
                  <a:lnTo>
                    <a:pt x="75" y="35"/>
                  </a:lnTo>
                  <a:lnTo>
                    <a:pt x="75" y="33"/>
                  </a:lnTo>
                  <a:lnTo>
                    <a:pt x="75" y="27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5" y="11"/>
                  </a:lnTo>
                  <a:lnTo>
                    <a:pt x="61" y="10"/>
                  </a:lnTo>
                  <a:lnTo>
                    <a:pt x="59" y="8"/>
                  </a:lnTo>
                  <a:lnTo>
                    <a:pt x="55" y="6"/>
                  </a:lnTo>
                  <a:lnTo>
                    <a:pt x="53" y="4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70" name="Freeform 18"/>
            <p:cNvSpPr>
              <a:spLocks/>
            </p:cNvSpPr>
            <p:nvPr/>
          </p:nvSpPr>
          <p:spPr bwMode="auto">
            <a:xfrm>
              <a:off x="4536" y="1965"/>
              <a:ext cx="65" cy="68"/>
            </a:xfrm>
            <a:custGeom>
              <a:avLst/>
              <a:gdLst>
                <a:gd name="T0" fmla="*/ 12 w 80"/>
                <a:gd name="T1" fmla="*/ 7 h 83"/>
                <a:gd name="T2" fmla="*/ 3 w 80"/>
                <a:gd name="T3" fmla="*/ 19 h 83"/>
                <a:gd name="T4" fmla="*/ 2 w 80"/>
                <a:gd name="T5" fmla="*/ 22 h 83"/>
                <a:gd name="T6" fmla="*/ 0 w 80"/>
                <a:gd name="T7" fmla="*/ 41 h 83"/>
                <a:gd name="T8" fmla="*/ 6 w 80"/>
                <a:gd name="T9" fmla="*/ 55 h 83"/>
                <a:gd name="T10" fmla="*/ 11 w 80"/>
                <a:gd name="T11" fmla="*/ 58 h 83"/>
                <a:gd name="T12" fmla="*/ 11 w 80"/>
                <a:gd name="T13" fmla="*/ 61 h 83"/>
                <a:gd name="T14" fmla="*/ 20 w 80"/>
                <a:gd name="T15" fmla="*/ 66 h 83"/>
                <a:gd name="T16" fmla="*/ 41 w 80"/>
                <a:gd name="T17" fmla="*/ 68 h 83"/>
                <a:gd name="T18" fmla="*/ 46 w 80"/>
                <a:gd name="T19" fmla="*/ 66 h 83"/>
                <a:gd name="T20" fmla="*/ 50 w 80"/>
                <a:gd name="T21" fmla="*/ 63 h 83"/>
                <a:gd name="T22" fmla="*/ 58 w 80"/>
                <a:gd name="T23" fmla="*/ 55 h 83"/>
                <a:gd name="T24" fmla="*/ 63 w 80"/>
                <a:gd name="T25" fmla="*/ 49 h 83"/>
                <a:gd name="T26" fmla="*/ 64 w 80"/>
                <a:gd name="T27" fmla="*/ 38 h 83"/>
                <a:gd name="T28" fmla="*/ 64 w 80"/>
                <a:gd name="T29" fmla="*/ 22 h 83"/>
                <a:gd name="T30" fmla="*/ 59 w 80"/>
                <a:gd name="T31" fmla="*/ 16 h 83"/>
                <a:gd name="T32" fmla="*/ 58 w 80"/>
                <a:gd name="T33" fmla="*/ 14 h 83"/>
                <a:gd name="T34" fmla="*/ 54 w 80"/>
                <a:gd name="T35" fmla="*/ 10 h 83"/>
                <a:gd name="T36" fmla="*/ 51 w 80"/>
                <a:gd name="T37" fmla="*/ 7 h 83"/>
                <a:gd name="T38" fmla="*/ 48 w 80"/>
                <a:gd name="T39" fmla="*/ 5 h 83"/>
                <a:gd name="T40" fmla="*/ 41 w 80"/>
                <a:gd name="T41" fmla="*/ 2 h 83"/>
                <a:gd name="T42" fmla="*/ 39 w 80"/>
                <a:gd name="T43" fmla="*/ 0 h 83"/>
                <a:gd name="T44" fmla="*/ 39 w 80"/>
                <a:gd name="T45" fmla="*/ 3 h 83"/>
                <a:gd name="T46" fmla="*/ 41 w 80"/>
                <a:gd name="T47" fmla="*/ 5 h 83"/>
                <a:gd name="T48" fmla="*/ 45 w 80"/>
                <a:gd name="T49" fmla="*/ 8 h 83"/>
                <a:gd name="T50" fmla="*/ 48 w 80"/>
                <a:gd name="T51" fmla="*/ 10 h 83"/>
                <a:gd name="T52" fmla="*/ 54 w 80"/>
                <a:gd name="T53" fmla="*/ 12 h 83"/>
                <a:gd name="T54" fmla="*/ 54 w 80"/>
                <a:gd name="T55" fmla="*/ 16 h 83"/>
                <a:gd name="T56" fmla="*/ 59 w 80"/>
                <a:gd name="T57" fmla="*/ 22 h 83"/>
                <a:gd name="T58" fmla="*/ 61 w 80"/>
                <a:gd name="T59" fmla="*/ 24 h 83"/>
                <a:gd name="T60" fmla="*/ 61 w 80"/>
                <a:gd name="T61" fmla="*/ 38 h 83"/>
                <a:gd name="T62" fmla="*/ 59 w 80"/>
                <a:gd name="T63" fmla="*/ 46 h 83"/>
                <a:gd name="T64" fmla="*/ 54 w 80"/>
                <a:gd name="T65" fmla="*/ 55 h 83"/>
                <a:gd name="T66" fmla="*/ 50 w 80"/>
                <a:gd name="T67" fmla="*/ 60 h 83"/>
                <a:gd name="T68" fmla="*/ 44 w 80"/>
                <a:gd name="T69" fmla="*/ 63 h 83"/>
                <a:gd name="T70" fmla="*/ 39 w 80"/>
                <a:gd name="T71" fmla="*/ 63 h 83"/>
                <a:gd name="T72" fmla="*/ 26 w 80"/>
                <a:gd name="T73" fmla="*/ 65 h 83"/>
                <a:gd name="T74" fmla="*/ 14 w 80"/>
                <a:gd name="T75" fmla="*/ 60 h 83"/>
                <a:gd name="T76" fmla="*/ 14 w 80"/>
                <a:gd name="T77" fmla="*/ 60 h 83"/>
                <a:gd name="T78" fmla="*/ 11 w 80"/>
                <a:gd name="T79" fmla="*/ 55 h 83"/>
                <a:gd name="T80" fmla="*/ 6 w 80"/>
                <a:gd name="T81" fmla="*/ 49 h 83"/>
                <a:gd name="T82" fmla="*/ 3 w 80"/>
                <a:gd name="T83" fmla="*/ 29 h 83"/>
                <a:gd name="T84" fmla="*/ 6 w 80"/>
                <a:gd name="T85" fmla="*/ 24 h 83"/>
                <a:gd name="T86" fmla="*/ 7 w 80"/>
                <a:gd name="T87" fmla="*/ 16 h 83"/>
                <a:gd name="T88" fmla="*/ 14 w 80"/>
                <a:gd name="T89" fmla="*/ 10 h 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0"/>
                <a:gd name="T136" fmla="*/ 0 h 83"/>
                <a:gd name="T137" fmla="*/ 80 w 80"/>
                <a:gd name="T138" fmla="*/ 83 h 8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0" h="83">
                  <a:moveTo>
                    <a:pt x="32" y="0"/>
                  </a:moveTo>
                  <a:lnTo>
                    <a:pt x="17" y="8"/>
                  </a:lnTo>
                  <a:lnTo>
                    <a:pt x="15" y="8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4" y="60"/>
                  </a:lnTo>
                  <a:lnTo>
                    <a:pt x="7" y="67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5" y="81"/>
                  </a:lnTo>
                  <a:lnTo>
                    <a:pt x="29" y="81"/>
                  </a:lnTo>
                  <a:lnTo>
                    <a:pt x="32" y="83"/>
                  </a:lnTo>
                  <a:lnTo>
                    <a:pt x="50" y="83"/>
                  </a:lnTo>
                  <a:lnTo>
                    <a:pt x="52" y="81"/>
                  </a:lnTo>
                  <a:lnTo>
                    <a:pt x="50" y="81"/>
                  </a:lnTo>
                  <a:lnTo>
                    <a:pt x="57" y="81"/>
                  </a:lnTo>
                  <a:lnTo>
                    <a:pt x="59" y="79"/>
                  </a:lnTo>
                  <a:lnTo>
                    <a:pt x="57" y="79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5" y="60"/>
                  </a:lnTo>
                  <a:lnTo>
                    <a:pt x="75" y="62"/>
                  </a:lnTo>
                  <a:lnTo>
                    <a:pt x="77" y="60"/>
                  </a:lnTo>
                  <a:lnTo>
                    <a:pt x="77" y="58"/>
                  </a:lnTo>
                  <a:lnTo>
                    <a:pt x="79" y="54"/>
                  </a:lnTo>
                  <a:lnTo>
                    <a:pt x="79" y="46"/>
                  </a:lnTo>
                  <a:lnTo>
                    <a:pt x="80" y="42"/>
                  </a:lnTo>
                  <a:lnTo>
                    <a:pt x="79" y="37"/>
                  </a:lnTo>
                  <a:lnTo>
                    <a:pt x="79" y="27"/>
                  </a:lnTo>
                  <a:lnTo>
                    <a:pt x="77" y="25"/>
                  </a:lnTo>
                  <a:lnTo>
                    <a:pt x="77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3" y="10"/>
                  </a:lnTo>
                  <a:lnTo>
                    <a:pt x="65" y="10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57" y="6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55" y="4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5" y="8"/>
                  </a:lnTo>
                  <a:lnTo>
                    <a:pt x="54" y="8"/>
                  </a:lnTo>
                  <a:lnTo>
                    <a:pt x="55" y="10"/>
                  </a:lnTo>
                  <a:lnTo>
                    <a:pt x="57" y="10"/>
                  </a:lnTo>
                  <a:lnTo>
                    <a:pt x="61" y="12"/>
                  </a:lnTo>
                  <a:lnTo>
                    <a:pt x="59" y="12"/>
                  </a:lnTo>
                  <a:lnTo>
                    <a:pt x="61" y="13"/>
                  </a:lnTo>
                  <a:lnTo>
                    <a:pt x="63" y="13"/>
                  </a:lnTo>
                  <a:lnTo>
                    <a:pt x="67" y="15"/>
                  </a:lnTo>
                  <a:lnTo>
                    <a:pt x="65" y="13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1"/>
                  </a:lnTo>
                  <a:lnTo>
                    <a:pt x="75" y="29"/>
                  </a:lnTo>
                  <a:lnTo>
                    <a:pt x="75" y="37"/>
                  </a:lnTo>
                  <a:lnTo>
                    <a:pt x="77" y="42"/>
                  </a:lnTo>
                  <a:lnTo>
                    <a:pt x="75" y="46"/>
                  </a:lnTo>
                  <a:lnTo>
                    <a:pt x="75" y="54"/>
                  </a:lnTo>
                  <a:lnTo>
                    <a:pt x="73" y="58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71" y="60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7" y="75"/>
                  </a:lnTo>
                  <a:lnTo>
                    <a:pt x="55" y="75"/>
                  </a:lnTo>
                  <a:lnTo>
                    <a:pt x="54" y="77"/>
                  </a:lnTo>
                  <a:lnTo>
                    <a:pt x="55" y="77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7" y="29"/>
                  </a:lnTo>
                  <a:lnTo>
                    <a:pt x="7" y="27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71" name="Freeform 19"/>
            <p:cNvSpPr>
              <a:spLocks/>
            </p:cNvSpPr>
            <p:nvPr/>
          </p:nvSpPr>
          <p:spPr bwMode="auto">
            <a:xfrm>
              <a:off x="4115" y="2016"/>
              <a:ext cx="63" cy="63"/>
            </a:xfrm>
            <a:custGeom>
              <a:avLst/>
              <a:gdLst>
                <a:gd name="T0" fmla="*/ 29 w 77"/>
                <a:gd name="T1" fmla="*/ 0 h 78"/>
                <a:gd name="T2" fmla="*/ 22 w 77"/>
                <a:gd name="T3" fmla="*/ 1 h 78"/>
                <a:gd name="T4" fmla="*/ 17 w 77"/>
                <a:gd name="T5" fmla="*/ 2 h 78"/>
                <a:gd name="T6" fmla="*/ 11 w 77"/>
                <a:gd name="T7" fmla="*/ 6 h 78"/>
                <a:gd name="T8" fmla="*/ 8 w 77"/>
                <a:gd name="T9" fmla="*/ 10 h 78"/>
                <a:gd name="T10" fmla="*/ 5 w 77"/>
                <a:gd name="T11" fmla="*/ 15 h 78"/>
                <a:gd name="T12" fmla="*/ 2 w 77"/>
                <a:gd name="T13" fmla="*/ 21 h 78"/>
                <a:gd name="T14" fmla="*/ 0 w 77"/>
                <a:gd name="T15" fmla="*/ 27 h 78"/>
                <a:gd name="T16" fmla="*/ 0 w 77"/>
                <a:gd name="T17" fmla="*/ 34 h 78"/>
                <a:gd name="T18" fmla="*/ 2 w 77"/>
                <a:gd name="T19" fmla="*/ 40 h 78"/>
                <a:gd name="T20" fmla="*/ 5 w 77"/>
                <a:gd name="T21" fmla="*/ 46 h 78"/>
                <a:gd name="T22" fmla="*/ 8 w 77"/>
                <a:gd name="T23" fmla="*/ 51 h 78"/>
                <a:gd name="T24" fmla="*/ 11 w 77"/>
                <a:gd name="T25" fmla="*/ 56 h 78"/>
                <a:gd name="T26" fmla="*/ 17 w 77"/>
                <a:gd name="T27" fmla="*/ 58 h 78"/>
                <a:gd name="T28" fmla="*/ 22 w 77"/>
                <a:gd name="T29" fmla="*/ 61 h 78"/>
                <a:gd name="T30" fmla="*/ 29 w 77"/>
                <a:gd name="T31" fmla="*/ 63 h 78"/>
                <a:gd name="T32" fmla="*/ 34 w 77"/>
                <a:gd name="T33" fmla="*/ 63 h 78"/>
                <a:gd name="T34" fmla="*/ 41 w 77"/>
                <a:gd name="T35" fmla="*/ 61 h 78"/>
                <a:gd name="T36" fmla="*/ 47 w 77"/>
                <a:gd name="T37" fmla="*/ 58 h 78"/>
                <a:gd name="T38" fmla="*/ 52 w 77"/>
                <a:gd name="T39" fmla="*/ 56 h 78"/>
                <a:gd name="T40" fmla="*/ 55 w 77"/>
                <a:gd name="T41" fmla="*/ 51 h 78"/>
                <a:gd name="T42" fmla="*/ 58 w 77"/>
                <a:gd name="T43" fmla="*/ 46 h 78"/>
                <a:gd name="T44" fmla="*/ 61 w 77"/>
                <a:gd name="T45" fmla="*/ 40 h 78"/>
                <a:gd name="T46" fmla="*/ 63 w 77"/>
                <a:gd name="T47" fmla="*/ 34 h 78"/>
                <a:gd name="T48" fmla="*/ 63 w 77"/>
                <a:gd name="T49" fmla="*/ 27 h 78"/>
                <a:gd name="T50" fmla="*/ 61 w 77"/>
                <a:gd name="T51" fmla="*/ 21 h 78"/>
                <a:gd name="T52" fmla="*/ 58 w 77"/>
                <a:gd name="T53" fmla="*/ 15 h 78"/>
                <a:gd name="T54" fmla="*/ 55 w 77"/>
                <a:gd name="T55" fmla="*/ 10 h 78"/>
                <a:gd name="T56" fmla="*/ 52 w 77"/>
                <a:gd name="T57" fmla="*/ 6 h 78"/>
                <a:gd name="T58" fmla="*/ 47 w 77"/>
                <a:gd name="T59" fmla="*/ 2 h 78"/>
                <a:gd name="T60" fmla="*/ 41 w 77"/>
                <a:gd name="T61" fmla="*/ 1 h 78"/>
                <a:gd name="T62" fmla="*/ 34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8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1"/>
                  </a:lnTo>
                  <a:lnTo>
                    <a:pt x="23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2" y="11"/>
                  </a:lnTo>
                  <a:lnTo>
                    <a:pt x="10" y="13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2" y="46"/>
                  </a:lnTo>
                  <a:lnTo>
                    <a:pt x="2" y="49"/>
                  </a:lnTo>
                  <a:lnTo>
                    <a:pt x="4" y="53"/>
                  </a:lnTo>
                  <a:lnTo>
                    <a:pt x="6" y="57"/>
                  </a:lnTo>
                  <a:lnTo>
                    <a:pt x="8" y="61"/>
                  </a:lnTo>
                  <a:lnTo>
                    <a:pt x="10" y="63"/>
                  </a:lnTo>
                  <a:lnTo>
                    <a:pt x="12" y="67"/>
                  </a:lnTo>
                  <a:lnTo>
                    <a:pt x="13" y="69"/>
                  </a:lnTo>
                  <a:lnTo>
                    <a:pt x="17" y="71"/>
                  </a:lnTo>
                  <a:lnTo>
                    <a:pt x="21" y="72"/>
                  </a:lnTo>
                  <a:lnTo>
                    <a:pt x="23" y="74"/>
                  </a:lnTo>
                  <a:lnTo>
                    <a:pt x="27" y="76"/>
                  </a:lnTo>
                  <a:lnTo>
                    <a:pt x="31" y="78"/>
                  </a:lnTo>
                  <a:lnTo>
                    <a:pt x="35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50" y="76"/>
                  </a:lnTo>
                  <a:lnTo>
                    <a:pt x="54" y="74"/>
                  </a:lnTo>
                  <a:lnTo>
                    <a:pt x="58" y="72"/>
                  </a:lnTo>
                  <a:lnTo>
                    <a:pt x="60" y="71"/>
                  </a:lnTo>
                  <a:lnTo>
                    <a:pt x="63" y="69"/>
                  </a:lnTo>
                  <a:lnTo>
                    <a:pt x="65" y="67"/>
                  </a:lnTo>
                  <a:lnTo>
                    <a:pt x="67" y="63"/>
                  </a:lnTo>
                  <a:lnTo>
                    <a:pt x="71" y="61"/>
                  </a:lnTo>
                  <a:lnTo>
                    <a:pt x="71" y="57"/>
                  </a:lnTo>
                  <a:lnTo>
                    <a:pt x="73" y="53"/>
                  </a:lnTo>
                  <a:lnTo>
                    <a:pt x="75" y="49"/>
                  </a:lnTo>
                  <a:lnTo>
                    <a:pt x="77" y="46"/>
                  </a:lnTo>
                  <a:lnTo>
                    <a:pt x="77" y="42"/>
                  </a:lnTo>
                  <a:lnTo>
                    <a:pt x="77" y="38"/>
                  </a:lnTo>
                  <a:lnTo>
                    <a:pt x="77" y="34"/>
                  </a:lnTo>
                  <a:lnTo>
                    <a:pt x="77" y="30"/>
                  </a:lnTo>
                  <a:lnTo>
                    <a:pt x="75" y="26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71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3" y="7"/>
                  </a:lnTo>
                  <a:lnTo>
                    <a:pt x="60" y="5"/>
                  </a:lnTo>
                  <a:lnTo>
                    <a:pt x="58" y="3"/>
                  </a:lnTo>
                  <a:lnTo>
                    <a:pt x="54" y="1"/>
                  </a:lnTo>
                  <a:lnTo>
                    <a:pt x="50" y="1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72" name="Freeform 20"/>
            <p:cNvSpPr>
              <a:spLocks/>
            </p:cNvSpPr>
            <p:nvPr/>
          </p:nvSpPr>
          <p:spPr bwMode="auto">
            <a:xfrm>
              <a:off x="4113" y="2014"/>
              <a:ext cx="66" cy="67"/>
            </a:xfrm>
            <a:custGeom>
              <a:avLst/>
              <a:gdLst>
                <a:gd name="T0" fmla="*/ 19 w 81"/>
                <a:gd name="T1" fmla="*/ 2 h 82"/>
                <a:gd name="T2" fmla="*/ 12 w 81"/>
                <a:gd name="T3" fmla="*/ 6 h 82"/>
                <a:gd name="T4" fmla="*/ 10 w 81"/>
                <a:gd name="T5" fmla="*/ 11 h 82"/>
                <a:gd name="T6" fmla="*/ 8 w 81"/>
                <a:gd name="T7" fmla="*/ 12 h 82"/>
                <a:gd name="T8" fmla="*/ 5 w 81"/>
                <a:gd name="T9" fmla="*/ 16 h 82"/>
                <a:gd name="T10" fmla="*/ 2 w 81"/>
                <a:gd name="T11" fmla="*/ 26 h 82"/>
                <a:gd name="T12" fmla="*/ 2 w 81"/>
                <a:gd name="T13" fmla="*/ 39 h 82"/>
                <a:gd name="T14" fmla="*/ 7 w 81"/>
                <a:gd name="T15" fmla="*/ 53 h 82"/>
                <a:gd name="T16" fmla="*/ 10 w 81"/>
                <a:gd name="T17" fmla="*/ 56 h 82"/>
                <a:gd name="T18" fmla="*/ 12 w 81"/>
                <a:gd name="T19" fmla="*/ 60 h 82"/>
                <a:gd name="T20" fmla="*/ 19 w 81"/>
                <a:gd name="T21" fmla="*/ 64 h 82"/>
                <a:gd name="T22" fmla="*/ 39 w 81"/>
                <a:gd name="T23" fmla="*/ 67 h 82"/>
                <a:gd name="T24" fmla="*/ 52 w 81"/>
                <a:gd name="T25" fmla="*/ 60 h 82"/>
                <a:gd name="T26" fmla="*/ 55 w 81"/>
                <a:gd name="T27" fmla="*/ 60 h 82"/>
                <a:gd name="T28" fmla="*/ 58 w 81"/>
                <a:gd name="T29" fmla="*/ 53 h 82"/>
                <a:gd name="T30" fmla="*/ 61 w 81"/>
                <a:gd name="T31" fmla="*/ 53 h 82"/>
                <a:gd name="T32" fmla="*/ 66 w 81"/>
                <a:gd name="T33" fmla="*/ 26 h 82"/>
                <a:gd name="T34" fmla="*/ 56 w 81"/>
                <a:gd name="T35" fmla="*/ 9 h 82"/>
                <a:gd name="T36" fmla="*/ 55 w 81"/>
                <a:gd name="T37" fmla="*/ 6 h 82"/>
                <a:gd name="T38" fmla="*/ 52 w 81"/>
                <a:gd name="T39" fmla="*/ 4 h 82"/>
                <a:gd name="T40" fmla="*/ 46 w 81"/>
                <a:gd name="T41" fmla="*/ 2 h 82"/>
                <a:gd name="T42" fmla="*/ 27 w 81"/>
                <a:gd name="T43" fmla="*/ 0 h 82"/>
                <a:gd name="T44" fmla="*/ 42 w 81"/>
                <a:gd name="T45" fmla="*/ 4 h 82"/>
                <a:gd name="T46" fmla="*/ 47 w 81"/>
                <a:gd name="T47" fmla="*/ 6 h 82"/>
                <a:gd name="T48" fmla="*/ 53 w 81"/>
                <a:gd name="T49" fmla="*/ 9 h 82"/>
                <a:gd name="T50" fmla="*/ 53 w 81"/>
                <a:gd name="T51" fmla="*/ 12 h 82"/>
                <a:gd name="T52" fmla="*/ 58 w 81"/>
                <a:gd name="T53" fmla="*/ 17 h 82"/>
                <a:gd name="T54" fmla="*/ 58 w 81"/>
                <a:gd name="T55" fmla="*/ 48 h 82"/>
                <a:gd name="T56" fmla="*/ 56 w 81"/>
                <a:gd name="T57" fmla="*/ 51 h 82"/>
                <a:gd name="T58" fmla="*/ 53 w 81"/>
                <a:gd name="T59" fmla="*/ 56 h 82"/>
                <a:gd name="T60" fmla="*/ 53 w 81"/>
                <a:gd name="T61" fmla="*/ 56 h 82"/>
                <a:gd name="T62" fmla="*/ 47 w 81"/>
                <a:gd name="T63" fmla="*/ 60 h 82"/>
                <a:gd name="T64" fmla="*/ 27 w 81"/>
                <a:gd name="T65" fmla="*/ 64 h 82"/>
                <a:gd name="T66" fmla="*/ 20 w 81"/>
                <a:gd name="T67" fmla="*/ 60 h 82"/>
                <a:gd name="T68" fmla="*/ 14 w 81"/>
                <a:gd name="T69" fmla="*/ 56 h 82"/>
                <a:gd name="T70" fmla="*/ 11 w 81"/>
                <a:gd name="T71" fmla="*/ 53 h 82"/>
                <a:gd name="T72" fmla="*/ 10 w 81"/>
                <a:gd name="T73" fmla="*/ 51 h 82"/>
                <a:gd name="T74" fmla="*/ 3 w 81"/>
                <a:gd name="T75" fmla="*/ 36 h 82"/>
                <a:gd name="T76" fmla="*/ 5 w 81"/>
                <a:gd name="T77" fmla="*/ 23 h 82"/>
                <a:gd name="T78" fmla="*/ 10 w 81"/>
                <a:gd name="T79" fmla="*/ 17 h 82"/>
                <a:gd name="T80" fmla="*/ 11 w 81"/>
                <a:gd name="T81" fmla="*/ 14 h 82"/>
                <a:gd name="T82" fmla="*/ 14 w 81"/>
                <a:gd name="T83" fmla="*/ 7 h 82"/>
                <a:gd name="T84" fmla="*/ 20 w 81"/>
                <a:gd name="T85" fmla="*/ 6 h 82"/>
                <a:gd name="T86" fmla="*/ 24 w 81"/>
                <a:gd name="T87" fmla="*/ 4 h 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"/>
                <a:gd name="T133" fmla="*/ 0 h 82"/>
                <a:gd name="T134" fmla="*/ 81 w 81"/>
                <a:gd name="T135" fmla="*/ 82 h 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" h="82">
                  <a:moveTo>
                    <a:pt x="33" y="0"/>
                  </a:moveTo>
                  <a:lnTo>
                    <a:pt x="29" y="2"/>
                  </a:lnTo>
                  <a:lnTo>
                    <a:pt x="23" y="2"/>
                  </a:lnTo>
                  <a:lnTo>
                    <a:pt x="21" y="3"/>
                  </a:lnTo>
                  <a:lnTo>
                    <a:pt x="23" y="3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3"/>
                  </a:lnTo>
                  <a:lnTo>
                    <a:pt x="12" y="11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2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10" y="67"/>
                  </a:lnTo>
                  <a:lnTo>
                    <a:pt x="10" y="65"/>
                  </a:lnTo>
                  <a:lnTo>
                    <a:pt x="12" y="69"/>
                  </a:lnTo>
                  <a:lnTo>
                    <a:pt x="12" y="71"/>
                  </a:lnTo>
                  <a:lnTo>
                    <a:pt x="14" y="73"/>
                  </a:lnTo>
                  <a:lnTo>
                    <a:pt x="15" y="73"/>
                  </a:lnTo>
                  <a:lnTo>
                    <a:pt x="23" y="76"/>
                  </a:lnTo>
                  <a:lnTo>
                    <a:pt x="21" y="76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33" y="82"/>
                  </a:lnTo>
                  <a:lnTo>
                    <a:pt x="48" y="82"/>
                  </a:lnTo>
                  <a:lnTo>
                    <a:pt x="60" y="76"/>
                  </a:lnTo>
                  <a:lnTo>
                    <a:pt x="62" y="76"/>
                  </a:lnTo>
                  <a:lnTo>
                    <a:pt x="64" y="74"/>
                  </a:lnTo>
                  <a:lnTo>
                    <a:pt x="62" y="74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69" y="71"/>
                  </a:lnTo>
                  <a:lnTo>
                    <a:pt x="69" y="69"/>
                  </a:lnTo>
                  <a:lnTo>
                    <a:pt x="71" y="65"/>
                  </a:lnTo>
                  <a:lnTo>
                    <a:pt x="69" y="67"/>
                  </a:lnTo>
                  <a:lnTo>
                    <a:pt x="73" y="65"/>
                  </a:lnTo>
                  <a:lnTo>
                    <a:pt x="75" y="65"/>
                  </a:lnTo>
                  <a:lnTo>
                    <a:pt x="75" y="59"/>
                  </a:lnTo>
                  <a:lnTo>
                    <a:pt x="81" y="48"/>
                  </a:lnTo>
                  <a:lnTo>
                    <a:pt x="81" y="32"/>
                  </a:lnTo>
                  <a:lnTo>
                    <a:pt x="75" y="21"/>
                  </a:lnTo>
                  <a:lnTo>
                    <a:pt x="75" y="17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7" y="9"/>
                  </a:lnTo>
                  <a:lnTo>
                    <a:pt x="67" y="7"/>
                  </a:lnTo>
                  <a:lnTo>
                    <a:pt x="65" y="7"/>
                  </a:lnTo>
                  <a:lnTo>
                    <a:pt x="62" y="5"/>
                  </a:lnTo>
                  <a:lnTo>
                    <a:pt x="64" y="5"/>
                  </a:lnTo>
                  <a:lnTo>
                    <a:pt x="62" y="3"/>
                  </a:lnTo>
                  <a:lnTo>
                    <a:pt x="60" y="3"/>
                  </a:lnTo>
                  <a:lnTo>
                    <a:pt x="56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3"/>
                  </a:lnTo>
                  <a:lnTo>
                    <a:pt x="48" y="3"/>
                  </a:lnTo>
                  <a:lnTo>
                    <a:pt x="52" y="5"/>
                  </a:lnTo>
                  <a:lnTo>
                    <a:pt x="56" y="5"/>
                  </a:lnTo>
                  <a:lnTo>
                    <a:pt x="60" y="7"/>
                  </a:lnTo>
                  <a:lnTo>
                    <a:pt x="58" y="7"/>
                  </a:lnTo>
                  <a:lnTo>
                    <a:pt x="60" y="9"/>
                  </a:lnTo>
                  <a:lnTo>
                    <a:pt x="62" y="9"/>
                  </a:lnTo>
                  <a:lnTo>
                    <a:pt x="65" y="11"/>
                  </a:lnTo>
                  <a:lnTo>
                    <a:pt x="64" y="9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7" y="32"/>
                  </a:lnTo>
                  <a:lnTo>
                    <a:pt x="77" y="48"/>
                  </a:lnTo>
                  <a:lnTo>
                    <a:pt x="71" y="59"/>
                  </a:lnTo>
                  <a:lnTo>
                    <a:pt x="71" y="63"/>
                  </a:lnTo>
                  <a:lnTo>
                    <a:pt x="73" y="61"/>
                  </a:lnTo>
                  <a:lnTo>
                    <a:pt x="69" y="63"/>
                  </a:lnTo>
                  <a:lnTo>
                    <a:pt x="67" y="63"/>
                  </a:lnTo>
                  <a:lnTo>
                    <a:pt x="67" y="65"/>
                  </a:lnTo>
                  <a:lnTo>
                    <a:pt x="65" y="69"/>
                  </a:lnTo>
                  <a:lnTo>
                    <a:pt x="65" y="67"/>
                  </a:lnTo>
                  <a:lnTo>
                    <a:pt x="64" y="69"/>
                  </a:lnTo>
                  <a:lnTo>
                    <a:pt x="65" y="69"/>
                  </a:lnTo>
                  <a:lnTo>
                    <a:pt x="62" y="71"/>
                  </a:lnTo>
                  <a:lnTo>
                    <a:pt x="60" y="71"/>
                  </a:lnTo>
                  <a:lnTo>
                    <a:pt x="58" y="73"/>
                  </a:lnTo>
                  <a:lnTo>
                    <a:pt x="60" y="73"/>
                  </a:lnTo>
                  <a:lnTo>
                    <a:pt x="48" y="78"/>
                  </a:lnTo>
                  <a:lnTo>
                    <a:pt x="33" y="78"/>
                  </a:lnTo>
                  <a:lnTo>
                    <a:pt x="25" y="74"/>
                  </a:lnTo>
                  <a:lnTo>
                    <a:pt x="27" y="74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15" y="69"/>
                  </a:lnTo>
                  <a:lnTo>
                    <a:pt x="17" y="69"/>
                  </a:lnTo>
                  <a:lnTo>
                    <a:pt x="15" y="67"/>
                  </a:lnTo>
                  <a:lnTo>
                    <a:pt x="15" y="69"/>
                  </a:lnTo>
                  <a:lnTo>
                    <a:pt x="14" y="65"/>
                  </a:lnTo>
                  <a:lnTo>
                    <a:pt x="14" y="63"/>
                  </a:lnTo>
                  <a:lnTo>
                    <a:pt x="12" y="61"/>
                  </a:lnTo>
                  <a:lnTo>
                    <a:pt x="12" y="63"/>
                  </a:lnTo>
                  <a:lnTo>
                    <a:pt x="6" y="51"/>
                  </a:lnTo>
                  <a:lnTo>
                    <a:pt x="6" y="48"/>
                  </a:lnTo>
                  <a:lnTo>
                    <a:pt x="4" y="44"/>
                  </a:lnTo>
                  <a:lnTo>
                    <a:pt x="4" y="36"/>
                  </a:lnTo>
                  <a:lnTo>
                    <a:pt x="6" y="32"/>
                  </a:lnTo>
                  <a:lnTo>
                    <a:pt x="6" y="28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4" y="15"/>
                  </a:lnTo>
                  <a:lnTo>
                    <a:pt x="14" y="17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7" y="9"/>
                  </a:lnTo>
                  <a:lnTo>
                    <a:pt x="15" y="11"/>
                  </a:lnTo>
                  <a:lnTo>
                    <a:pt x="23" y="7"/>
                  </a:lnTo>
                  <a:lnTo>
                    <a:pt x="25" y="7"/>
                  </a:lnTo>
                  <a:lnTo>
                    <a:pt x="27" y="5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3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73" name="Freeform 21"/>
            <p:cNvSpPr>
              <a:spLocks/>
            </p:cNvSpPr>
            <p:nvPr/>
          </p:nvSpPr>
          <p:spPr bwMode="auto">
            <a:xfrm>
              <a:off x="4058" y="1982"/>
              <a:ext cx="63" cy="65"/>
            </a:xfrm>
            <a:custGeom>
              <a:avLst/>
              <a:gdLst>
                <a:gd name="T0" fmla="*/ 28 w 77"/>
                <a:gd name="T1" fmla="*/ 0 h 79"/>
                <a:gd name="T2" fmla="*/ 22 w 77"/>
                <a:gd name="T3" fmla="*/ 2 h 79"/>
                <a:gd name="T4" fmla="*/ 17 w 77"/>
                <a:gd name="T5" fmla="*/ 3 h 79"/>
                <a:gd name="T6" fmla="*/ 12 w 77"/>
                <a:gd name="T7" fmla="*/ 7 h 79"/>
                <a:gd name="T8" fmla="*/ 8 w 77"/>
                <a:gd name="T9" fmla="*/ 12 h 79"/>
                <a:gd name="T10" fmla="*/ 5 w 77"/>
                <a:gd name="T11" fmla="*/ 16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5 h 79"/>
                <a:gd name="T18" fmla="*/ 2 w 77"/>
                <a:gd name="T19" fmla="*/ 41 h 79"/>
                <a:gd name="T20" fmla="*/ 5 w 77"/>
                <a:gd name="T21" fmla="*/ 48 h 79"/>
                <a:gd name="T22" fmla="*/ 8 w 77"/>
                <a:gd name="T23" fmla="*/ 53 h 79"/>
                <a:gd name="T24" fmla="*/ 12 w 77"/>
                <a:gd name="T25" fmla="*/ 57 h 79"/>
                <a:gd name="T26" fmla="*/ 17 w 77"/>
                <a:gd name="T27" fmla="*/ 60 h 79"/>
                <a:gd name="T28" fmla="*/ 22 w 77"/>
                <a:gd name="T29" fmla="*/ 63 h 79"/>
                <a:gd name="T30" fmla="*/ 28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7 w 77"/>
                <a:gd name="T37" fmla="*/ 60 h 79"/>
                <a:gd name="T38" fmla="*/ 52 w 77"/>
                <a:gd name="T39" fmla="*/ 57 h 79"/>
                <a:gd name="T40" fmla="*/ 56 w 77"/>
                <a:gd name="T41" fmla="*/ 53 h 79"/>
                <a:gd name="T42" fmla="*/ 60 w 77"/>
                <a:gd name="T43" fmla="*/ 48 h 79"/>
                <a:gd name="T44" fmla="*/ 61 w 77"/>
                <a:gd name="T45" fmla="*/ 41 h 79"/>
                <a:gd name="T46" fmla="*/ 63 w 77"/>
                <a:gd name="T47" fmla="*/ 35 h 79"/>
                <a:gd name="T48" fmla="*/ 63 w 77"/>
                <a:gd name="T49" fmla="*/ 29 h 79"/>
                <a:gd name="T50" fmla="*/ 61 w 77"/>
                <a:gd name="T51" fmla="*/ 22 h 79"/>
                <a:gd name="T52" fmla="*/ 60 w 77"/>
                <a:gd name="T53" fmla="*/ 16 h 79"/>
                <a:gd name="T54" fmla="*/ 56 w 77"/>
                <a:gd name="T55" fmla="*/ 12 h 79"/>
                <a:gd name="T56" fmla="*/ 52 w 77"/>
                <a:gd name="T57" fmla="*/ 7 h 79"/>
                <a:gd name="T58" fmla="*/ 47 w 77"/>
                <a:gd name="T59" fmla="*/ 3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4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17" y="6"/>
                  </a:lnTo>
                  <a:lnTo>
                    <a:pt x="15" y="8"/>
                  </a:lnTo>
                  <a:lnTo>
                    <a:pt x="11" y="10"/>
                  </a:lnTo>
                  <a:lnTo>
                    <a:pt x="10" y="14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2" y="46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10" y="64"/>
                  </a:lnTo>
                  <a:lnTo>
                    <a:pt x="11" y="67"/>
                  </a:lnTo>
                  <a:lnTo>
                    <a:pt x="15" y="69"/>
                  </a:lnTo>
                  <a:lnTo>
                    <a:pt x="17" y="71"/>
                  </a:lnTo>
                  <a:lnTo>
                    <a:pt x="21" y="73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7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7"/>
                  </a:lnTo>
                  <a:lnTo>
                    <a:pt x="50" y="77"/>
                  </a:lnTo>
                  <a:lnTo>
                    <a:pt x="54" y="75"/>
                  </a:lnTo>
                  <a:lnTo>
                    <a:pt x="58" y="73"/>
                  </a:lnTo>
                  <a:lnTo>
                    <a:pt x="59" y="71"/>
                  </a:lnTo>
                  <a:lnTo>
                    <a:pt x="63" y="69"/>
                  </a:lnTo>
                  <a:lnTo>
                    <a:pt x="65" y="67"/>
                  </a:lnTo>
                  <a:lnTo>
                    <a:pt x="69" y="64"/>
                  </a:lnTo>
                  <a:lnTo>
                    <a:pt x="71" y="62"/>
                  </a:lnTo>
                  <a:lnTo>
                    <a:pt x="73" y="58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7" y="46"/>
                  </a:lnTo>
                  <a:lnTo>
                    <a:pt x="77" y="42"/>
                  </a:lnTo>
                  <a:lnTo>
                    <a:pt x="77" y="39"/>
                  </a:lnTo>
                  <a:lnTo>
                    <a:pt x="77" y="35"/>
                  </a:lnTo>
                  <a:lnTo>
                    <a:pt x="77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3" y="19"/>
                  </a:lnTo>
                  <a:lnTo>
                    <a:pt x="71" y="17"/>
                  </a:lnTo>
                  <a:lnTo>
                    <a:pt x="69" y="14"/>
                  </a:lnTo>
                  <a:lnTo>
                    <a:pt x="65" y="10"/>
                  </a:lnTo>
                  <a:lnTo>
                    <a:pt x="63" y="8"/>
                  </a:lnTo>
                  <a:lnTo>
                    <a:pt x="59" y="6"/>
                  </a:lnTo>
                  <a:lnTo>
                    <a:pt x="58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74" name="Freeform 22"/>
            <p:cNvSpPr>
              <a:spLocks/>
            </p:cNvSpPr>
            <p:nvPr/>
          </p:nvSpPr>
          <p:spPr bwMode="auto">
            <a:xfrm>
              <a:off x="4056" y="1980"/>
              <a:ext cx="67" cy="68"/>
            </a:xfrm>
            <a:custGeom>
              <a:avLst/>
              <a:gdLst>
                <a:gd name="T0" fmla="*/ 19 w 81"/>
                <a:gd name="T1" fmla="*/ 2 h 83"/>
                <a:gd name="T2" fmla="*/ 16 w 81"/>
                <a:gd name="T3" fmla="*/ 5 h 83"/>
                <a:gd name="T4" fmla="*/ 14 w 81"/>
                <a:gd name="T5" fmla="*/ 7 h 83"/>
                <a:gd name="T6" fmla="*/ 10 w 81"/>
                <a:gd name="T7" fmla="*/ 10 h 83"/>
                <a:gd name="T8" fmla="*/ 5 w 81"/>
                <a:gd name="T9" fmla="*/ 16 h 83"/>
                <a:gd name="T10" fmla="*/ 2 w 81"/>
                <a:gd name="T11" fmla="*/ 27 h 83"/>
                <a:gd name="T12" fmla="*/ 2 w 81"/>
                <a:gd name="T13" fmla="*/ 39 h 83"/>
                <a:gd name="T14" fmla="*/ 7 w 81"/>
                <a:gd name="T15" fmla="*/ 54 h 83"/>
                <a:gd name="T16" fmla="*/ 10 w 81"/>
                <a:gd name="T17" fmla="*/ 57 h 83"/>
                <a:gd name="T18" fmla="*/ 14 w 81"/>
                <a:gd name="T19" fmla="*/ 60 h 83"/>
                <a:gd name="T20" fmla="*/ 16 w 81"/>
                <a:gd name="T21" fmla="*/ 61 h 83"/>
                <a:gd name="T22" fmla="*/ 19 w 81"/>
                <a:gd name="T23" fmla="*/ 65 h 83"/>
                <a:gd name="T24" fmla="*/ 27 w 81"/>
                <a:gd name="T25" fmla="*/ 66 h 83"/>
                <a:gd name="T26" fmla="*/ 40 w 81"/>
                <a:gd name="T27" fmla="*/ 66 h 83"/>
                <a:gd name="T28" fmla="*/ 50 w 81"/>
                <a:gd name="T29" fmla="*/ 63 h 83"/>
                <a:gd name="T30" fmla="*/ 54 w 81"/>
                <a:gd name="T31" fmla="*/ 60 h 83"/>
                <a:gd name="T32" fmla="*/ 62 w 81"/>
                <a:gd name="T33" fmla="*/ 52 h 83"/>
                <a:gd name="T34" fmla="*/ 67 w 81"/>
                <a:gd name="T35" fmla="*/ 39 h 83"/>
                <a:gd name="T36" fmla="*/ 64 w 81"/>
                <a:gd name="T37" fmla="*/ 16 h 83"/>
                <a:gd name="T38" fmla="*/ 60 w 81"/>
                <a:gd name="T39" fmla="*/ 13 h 83"/>
                <a:gd name="T40" fmla="*/ 54 w 81"/>
                <a:gd name="T41" fmla="*/ 7 h 83"/>
                <a:gd name="T42" fmla="*/ 50 w 81"/>
                <a:gd name="T43" fmla="*/ 3 h 83"/>
                <a:gd name="T44" fmla="*/ 43 w 81"/>
                <a:gd name="T45" fmla="*/ 2 h 83"/>
                <a:gd name="T46" fmla="*/ 27 w 81"/>
                <a:gd name="T47" fmla="*/ 3 h 83"/>
                <a:gd name="T48" fmla="*/ 46 w 81"/>
                <a:gd name="T49" fmla="*/ 5 h 83"/>
                <a:gd name="T50" fmla="*/ 50 w 81"/>
                <a:gd name="T51" fmla="*/ 8 h 83"/>
                <a:gd name="T52" fmla="*/ 52 w 81"/>
                <a:gd name="T53" fmla="*/ 10 h 83"/>
                <a:gd name="T54" fmla="*/ 59 w 81"/>
                <a:gd name="T55" fmla="*/ 16 h 83"/>
                <a:gd name="T56" fmla="*/ 60 w 81"/>
                <a:gd name="T57" fmla="*/ 17 h 83"/>
                <a:gd name="T58" fmla="*/ 64 w 81"/>
                <a:gd name="T59" fmla="*/ 39 h 83"/>
                <a:gd name="T60" fmla="*/ 59 w 81"/>
                <a:gd name="T61" fmla="*/ 52 h 83"/>
                <a:gd name="T62" fmla="*/ 54 w 81"/>
                <a:gd name="T63" fmla="*/ 57 h 83"/>
                <a:gd name="T64" fmla="*/ 48 w 81"/>
                <a:gd name="T65" fmla="*/ 60 h 83"/>
                <a:gd name="T66" fmla="*/ 40 w 81"/>
                <a:gd name="T67" fmla="*/ 63 h 83"/>
                <a:gd name="T68" fmla="*/ 27 w 81"/>
                <a:gd name="T69" fmla="*/ 63 h 83"/>
                <a:gd name="T70" fmla="*/ 22 w 81"/>
                <a:gd name="T71" fmla="*/ 61 h 83"/>
                <a:gd name="T72" fmla="*/ 16 w 81"/>
                <a:gd name="T73" fmla="*/ 58 h 83"/>
                <a:gd name="T74" fmla="*/ 14 w 81"/>
                <a:gd name="T75" fmla="*/ 57 h 83"/>
                <a:gd name="T76" fmla="*/ 11 w 81"/>
                <a:gd name="T77" fmla="*/ 54 h 83"/>
                <a:gd name="T78" fmla="*/ 10 w 81"/>
                <a:gd name="T79" fmla="*/ 52 h 83"/>
                <a:gd name="T80" fmla="*/ 3 w 81"/>
                <a:gd name="T81" fmla="*/ 36 h 83"/>
                <a:gd name="T82" fmla="*/ 5 w 81"/>
                <a:gd name="T83" fmla="*/ 24 h 83"/>
                <a:gd name="T84" fmla="*/ 10 w 81"/>
                <a:gd name="T85" fmla="*/ 17 h 83"/>
                <a:gd name="T86" fmla="*/ 11 w 81"/>
                <a:gd name="T87" fmla="*/ 11 h 83"/>
                <a:gd name="T88" fmla="*/ 17 w 81"/>
                <a:gd name="T89" fmla="*/ 8 h 83"/>
                <a:gd name="T90" fmla="*/ 21 w 81"/>
                <a:gd name="T91" fmla="*/ 7 h 83"/>
                <a:gd name="T92" fmla="*/ 24 w 81"/>
                <a:gd name="T93" fmla="*/ 5 h 8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1"/>
                <a:gd name="T142" fmla="*/ 0 h 83"/>
                <a:gd name="T143" fmla="*/ 81 w 81"/>
                <a:gd name="T144" fmla="*/ 83 h 8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8" y="64"/>
                  </a:lnTo>
                  <a:lnTo>
                    <a:pt x="8" y="66"/>
                  </a:lnTo>
                  <a:lnTo>
                    <a:pt x="10" y="67"/>
                  </a:lnTo>
                  <a:lnTo>
                    <a:pt x="10" y="66"/>
                  </a:lnTo>
                  <a:lnTo>
                    <a:pt x="12" y="69"/>
                  </a:lnTo>
                  <a:lnTo>
                    <a:pt x="12" y="71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15" y="73"/>
                  </a:lnTo>
                  <a:lnTo>
                    <a:pt x="17" y="75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1" y="77"/>
                  </a:lnTo>
                  <a:lnTo>
                    <a:pt x="23" y="79"/>
                  </a:lnTo>
                  <a:lnTo>
                    <a:pt x="25" y="79"/>
                  </a:lnTo>
                  <a:lnTo>
                    <a:pt x="29" y="81"/>
                  </a:lnTo>
                  <a:lnTo>
                    <a:pt x="33" y="81"/>
                  </a:lnTo>
                  <a:lnTo>
                    <a:pt x="36" y="83"/>
                  </a:lnTo>
                  <a:lnTo>
                    <a:pt x="44" y="83"/>
                  </a:lnTo>
                  <a:lnTo>
                    <a:pt x="48" y="81"/>
                  </a:lnTo>
                  <a:lnTo>
                    <a:pt x="52" y="81"/>
                  </a:lnTo>
                  <a:lnTo>
                    <a:pt x="60" y="77"/>
                  </a:lnTo>
                  <a:lnTo>
                    <a:pt x="61" y="77"/>
                  </a:lnTo>
                  <a:lnTo>
                    <a:pt x="63" y="75"/>
                  </a:lnTo>
                  <a:lnTo>
                    <a:pt x="61" y="75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75" y="66"/>
                  </a:lnTo>
                  <a:lnTo>
                    <a:pt x="75" y="64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81" y="48"/>
                  </a:lnTo>
                  <a:lnTo>
                    <a:pt x="81" y="33"/>
                  </a:lnTo>
                  <a:lnTo>
                    <a:pt x="77" y="25"/>
                  </a:lnTo>
                  <a:lnTo>
                    <a:pt x="77" y="19"/>
                  </a:lnTo>
                  <a:lnTo>
                    <a:pt x="75" y="18"/>
                  </a:lnTo>
                  <a:lnTo>
                    <a:pt x="75" y="19"/>
                  </a:lnTo>
                  <a:lnTo>
                    <a:pt x="73" y="16"/>
                  </a:lnTo>
                  <a:lnTo>
                    <a:pt x="73" y="14"/>
                  </a:lnTo>
                  <a:lnTo>
                    <a:pt x="67" y="8"/>
                  </a:lnTo>
                  <a:lnTo>
                    <a:pt x="65" y="8"/>
                  </a:lnTo>
                  <a:lnTo>
                    <a:pt x="61" y="6"/>
                  </a:lnTo>
                  <a:lnTo>
                    <a:pt x="63" y="6"/>
                  </a:lnTo>
                  <a:lnTo>
                    <a:pt x="61" y="4"/>
                  </a:lnTo>
                  <a:lnTo>
                    <a:pt x="60" y="4"/>
                  </a:lnTo>
                  <a:lnTo>
                    <a:pt x="56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60" y="8"/>
                  </a:lnTo>
                  <a:lnTo>
                    <a:pt x="58" y="8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65" y="12"/>
                  </a:lnTo>
                  <a:lnTo>
                    <a:pt x="63" y="12"/>
                  </a:lnTo>
                  <a:lnTo>
                    <a:pt x="69" y="18"/>
                  </a:lnTo>
                  <a:lnTo>
                    <a:pt x="69" y="16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3" y="25"/>
                  </a:lnTo>
                  <a:lnTo>
                    <a:pt x="77" y="33"/>
                  </a:lnTo>
                  <a:lnTo>
                    <a:pt x="77" y="48"/>
                  </a:lnTo>
                  <a:lnTo>
                    <a:pt x="73" y="56"/>
                  </a:lnTo>
                  <a:lnTo>
                    <a:pt x="73" y="60"/>
                  </a:lnTo>
                  <a:lnTo>
                    <a:pt x="71" y="64"/>
                  </a:lnTo>
                  <a:lnTo>
                    <a:pt x="71" y="62"/>
                  </a:lnTo>
                  <a:lnTo>
                    <a:pt x="63" y="69"/>
                  </a:lnTo>
                  <a:lnTo>
                    <a:pt x="65" y="69"/>
                  </a:lnTo>
                  <a:lnTo>
                    <a:pt x="61" y="71"/>
                  </a:lnTo>
                  <a:lnTo>
                    <a:pt x="60" y="71"/>
                  </a:lnTo>
                  <a:lnTo>
                    <a:pt x="58" y="73"/>
                  </a:lnTo>
                  <a:lnTo>
                    <a:pt x="60" y="73"/>
                  </a:lnTo>
                  <a:lnTo>
                    <a:pt x="52" y="77"/>
                  </a:lnTo>
                  <a:lnTo>
                    <a:pt x="48" y="77"/>
                  </a:lnTo>
                  <a:lnTo>
                    <a:pt x="44" y="79"/>
                  </a:lnTo>
                  <a:lnTo>
                    <a:pt x="36" y="79"/>
                  </a:lnTo>
                  <a:lnTo>
                    <a:pt x="33" y="77"/>
                  </a:lnTo>
                  <a:lnTo>
                    <a:pt x="29" y="77"/>
                  </a:lnTo>
                  <a:lnTo>
                    <a:pt x="25" y="75"/>
                  </a:lnTo>
                  <a:lnTo>
                    <a:pt x="27" y="75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19" y="71"/>
                  </a:lnTo>
                  <a:lnTo>
                    <a:pt x="21" y="71"/>
                  </a:lnTo>
                  <a:lnTo>
                    <a:pt x="19" y="69"/>
                  </a:lnTo>
                  <a:lnTo>
                    <a:pt x="17" y="69"/>
                  </a:lnTo>
                  <a:lnTo>
                    <a:pt x="13" y="67"/>
                  </a:lnTo>
                  <a:lnTo>
                    <a:pt x="15" y="69"/>
                  </a:lnTo>
                  <a:lnTo>
                    <a:pt x="13" y="66"/>
                  </a:lnTo>
                  <a:lnTo>
                    <a:pt x="13" y="64"/>
                  </a:lnTo>
                  <a:lnTo>
                    <a:pt x="12" y="62"/>
                  </a:lnTo>
                  <a:lnTo>
                    <a:pt x="12" y="64"/>
                  </a:lnTo>
                  <a:lnTo>
                    <a:pt x="6" y="52"/>
                  </a:lnTo>
                  <a:lnTo>
                    <a:pt x="6" y="48"/>
                  </a:lnTo>
                  <a:lnTo>
                    <a:pt x="4" y="44"/>
                  </a:lnTo>
                  <a:lnTo>
                    <a:pt x="4" y="37"/>
                  </a:lnTo>
                  <a:lnTo>
                    <a:pt x="6" y="33"/>
                  </a:lnTo>
                  <a:lnTo>
                    <a:pt x="6" y="29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5" y="12"/>
                  </a:lnTo>
                  <a:lnTo>
                    <a:pt x="13" y="14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75" name="Freeform 23"/>
            <p:cNvSpPr>
              <a:spLocks/>
            </p:cNvSpPr>
            <p:nvPr/>
          </p:nvSpPr>
          <p:spPr bwMode="auto">
            <a:xfrm>
              <a:off x="4534" y="1784"/>
              <a:ext cx="62" cy="65"/>
            </a:xfrm>
            <a:custGeom>
              <a:avLst/>
              <a:gdLst>
                <a:gd name="T0" fmla="*/ 27 w 75"/>
                <a:gd name="T1" fmla="*/ 0 h 79"/>
                <a:gd name="T2" fmla="*/ 21 w 75"/>
                <a:gd name="T3" fmla="*/ 2 h 79"/>
                <a:gd name="T4" fmla="*/ 16 w 75"/>
                <a:gd name="T5" fmla="*/ 5 h 79"/>
                <a:gd name="T6" fmla="*/ 11 w 75"/>
                <a:gd name="T7" fmla="*/ 8 h 79"/>
                <a:gd name="T8" fmla="*/ 7 w 75"/>
                <a:gd name="T9" fmla="*/ 12 h 79"/>
                <a:gd name="T10" fmla="*/ 3 w 75"/>
                <a:gd name="T11" fmla="*/ 17 h 79"/>
                <a:gd name="T12" fmla="*/ 2 w 75"/>
                <a:gd name="T13" fmla="*/ 22 h 79"/>
                <a:gd name="T14" fmla="*/ 0 w 75"/>
                <a:gd name="T15" fmla="*/ 29 h 79"/>
                <a:gd name="T16" fmla="*/ 0 w 75"/>
                <a:gd name="T17" fmla="*/ 36 h 79"/>
                <a:gd name="T18" fmla="*/ 2 w 75"/>
                <a:gd name="T19" fmla="*/ 43 h 79"/>
                <a:gd name="T20" fmla="*/ 3 w 75"/>
                <a:gd name="T21" fmla="*/ 48 h 79"/>
                <a:gd name="T22" fmla="*/ 7 w 75"/>
                <a:gd name="T23" fmla="*/ 53 h 79"/>
                <a:gd name="T24" fmla="*/ 11 w 75"/>
                <a:gd name="T25" fmla="*/ 58 h 79"/>
                <a:gd name="T26" fmla="*/ 16 w 75"/>
                <a:gd name="T27" fmla="*/ 62 h 79"/>
                <a:gd name="T28" fmla="*/ 21 w 75"/>
                <a:gd name="T29" fmla="*/ 63 h 79"/>
                <a:gd name="T30" fmla="*/ 27 w 75"/>
                <a:gd name="T31" fmla="*/ 65 h 79"/>
                <a:gd name="T32" fmla="*/ 33 w 75"/>
                <a:gd name="T33" fmla="*/ 65 h 79"/>
                <a:gd name="T34" fmla="*/ 40 w 75"/>
                <a:gd name="T35" fmla="*/ 63 h 79"/>
                <a:gd name="T36" fmla="*/ 46 w 75"/>
                <a:gd name="T37" fmla="*/ 62 h 79"/>
                <a:gd name="T38" fmla="*/ 50 w 75"/>
                <a:gd name="T39" fmla="*/ 58 h 79"/>
                <a:gd name="T40" fmla="*/ 55 w 75"/>
                <a:gd name="T41" fmla="*/ 53 h 79"/>
                <a:gd name="T42" fmla="*/ 59 w 75"/>
                <a:gd name="T43" fmla="*/ 48 h 79"/>
                <a:gd name="T44" fmla="*/ 60 w 75"/>
                <a:gd name="T45" fmla="*/ 43 h 79"/>
                <a:gd name="T46" fmla="*/ 62 w 75"/>
                <a:gd name="T47" fmla="*/ 36 h 79"/>
                <a:gd name="T48" fmla="*/ 62 w 75"/>
                <a:gd name="T49" fmla="*/ 29 h 79"/>
                <a:gd name="T50" fmla="*/ 60 w 75"/>
                <a:gd name="T51" fmla="*/ 22 h 79"/>
                <a:gd name="T52" fmla="*/ 59 w 75"/>
                <a:gd name="T53" fmla="*/ 17 h 79"/>
                <a:gd name="T54" fmla="*/ 55 w 75"/>
                <a:gd name="T55" fmla="*/ 12 h 79"/>
                <a:gd name="T56" fmla="*/ 50 w 75"/>
                <a:gd name="T57" fmla="*/ 8 h 79"/>
                <a:gd name="T58" fmla="*/ 46 w 75"/>
                <a:gd name="T59" fmla="*/ 5 h 79"/>
                <a:gd name="T60" fmla="*/ 40 w 75"/>
                <a:gd name="T61" fmla="*/ 2 h 79"/>
                <a:gd name="T62" fmla="*/ 33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6" y="0"/>
                  </a:moveTo>
                  <a:lnTo>
                    <a:pt x="33" y="0"/>
                  </a:lnTo>
                  <a:lnTo>
                    <a:pt x="29" y="0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5" y="6"/>
                  </a:lnTo>
                  <a:lnTo>
                    <a:pt x="13" y="10"/>
                  </a:lnTo>
                  <a:lnTo>
                    <a:pt x="9" y="12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2" y="23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5"/>
                  </a:lnTo>
                  <a:lnTo>
                    <a:pt x="9" y="67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5" y="77"/>
                  </a:lnTo>
                  <a:lnTo>
                    <a:pt x="29" y="79"/>
                  </a:lnTo>
                  <a:lnTo>
                    <a:pt x="33" y="79"/>
                  </a:lnTo>
                  <a:lnTo>
                    <a:pt x="36" y="79"/>
                  </a:lnTo>
                  <a:lnTo>
                    <a:pt x="40" y="79"/>
                  </a:lnTo>
                  <a:lnTo>
                    <a:pt x="44" y="79"/>
                  </a:lnTo>
                  <a:lnTo>
                    <a:pt x="48" y="77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3" y="67"/>
                  </a:lnTo>
                  <a:lnTo>
                    <a:pt x="67" y="65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40"/>
                  </a:lnTo>
                  <a:lnTo>
                    <a:pt x="75" y="35"/>
                  </a:lnTo>
                  <a:lnTo>
                    <a:pt x="75" y="33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4"/>
                  </a:lnTo>
                  <a:lnTo>
                    <a:pt x="63" y="12"/>
                  </a:lnTo>
                  <a:lnTo>
                    <a:pt x="61" y="10"/>
                  </a:lnTo>
                  <a:lnTo>
                    <a:pt x="59" y="6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76" name="Freeform 24"/>
            <p:cNvSpPr>
              <a:spLocks/>
            </p:cNvSpPr>
            <p:nvPr/>
          </p:nvSpPr>
          <p:spPr bwMode="auto">
            <a:xfrm>
              <a:off x="4533" y="1782"/>
              <a:ext cx="64" cy="68"/>
            </a:xfrm>
            <a:custGeom>
              <a:avLst/>
              <a:gdLst>
                <a:gd name="T0" fmla="*/ 20 w 79"/>
                <a:gd name="T1" fmla="*/ 2 h 83"/>
                <a:gd name="T2" fmla="*/ 17 w 79"/>
                <a:gd name="T3" fmla="*/ 5 h 83"/>
                <a:gd name="T4" fmla="*/ 11 w 79"/>
                <a:gd name="T5" fmla="*/ 10 h 83"/>
                <a:gd name="T6" fmla="*/ 8 w 79"/>
                <a:gd name="T7" fmla="*/ 10 h 83"/>
                <a:gd name="T8" fmla="*/ 3 w 79"/>
                <a:gd name="T9" fmla="*/ 19 h 83"/>
                <a:gd name="T10" fmla="*/ 2 w 79"/>
                <a:gd name="T11" fmla="*/ 24 h 83"/>
                <a:gd name="T12" fmla="*/ 2 w 79"/>
                <a:gd name="T13" fmla="*/ 44 h 83"/>
                <a:gd name="T14" fmla="*/ 3 w 79"/>
                <a:gd name="T15" fmla="*/ 49 h 83"/>
                <a:gd name="T16" fmla="*/ 12 w 79"/>
                <a:gd name="T17" fmla="*/ 63 h 83"/>
                <a:gd name="T18" fmla="*/ 22 w 79"/>
                <a:gd name="T19" fmla="*/ 66 h 83"/>
                <a:gd name="T20" fmla="*/ 41 w 79"/>
                <a:gd name="T21" fmla="*/ 66 h 83"/>
                <a:gd name="T22" fmla="*/ 51 w 79"/>
                <a:gd name="T23" fmla="*/ 63 h 83"/>
                <a:gd name="T24" fmla="*/ 54 w 79"/>
                <a:gd name="T25" fmla="*/ 57 h 83"/>
                <a:gd name="T26" fmla="*/ 58 w 79"/>
                <a:gd name="T27" fmla="*/ 57 h 83"/>
                <a:gd name="T28" fmla="*/ 61 w 79"/>
                <a:gd name="T29" fmla="*/ 51 h 83"/>
                <a:gd name="T30" fmla="*/ 64 w 79"/>
                <a:gd name="T31" fmla="*/ 41 h 83"/>
                <a:gd name="T32" fmla="*/ 62 w 79"/>
                <a:gd name="T33" fmla="*/ 19 h 83"/>
                <a:gd name="T34" fmla="*/ 58 w 79"/>
                <a:gd name="T35" fmla="*/ 13 h 83"/>
                <a:gd name="T36" fmla="*/ 53 w 79"/>
                <a:gd name="T37" fmla="*/ 10 h 83"/>
                <a:gd name="T38" fmla="*/ 53 w 79"/>
                <a:gd name="T39" fmla="*/ 10 h 83"/>
                <a:gd name="T40" fmla="*/ 47 w 79"/>
                <a:gd name="T41" fmla="*/ 5 h 83"/>
                <a:gd name="T42" fmla="*/ 25 w 79"/>
                <a:gd name="T43" fmla="*/ 3 h 83"/>
                <a:gd name="T44" fmla="*/ 49 w 79"/>
                <a:gd name="T45" fmla="*/ 8 h 83"/>
                <a:gd name="T46" fmla="*/ 49 w 79"/>
                <a:gd name="T47" fmla="*/ 11 h 83"/>
                <a:gd name="T48" fmla="*/ 56 w 79"/>
                <a:gd name="T49" fmla="*/ 14 h 83"/>
                <a:gd name="T50" fmla="*/ 58 w 79"/>
                <a:gd name="T51" fmla="*/ 20 h 83"/>
                <a:gd name="T52" fmla="*/ 59 w 79"/>
                <a:gd name="T53" fmla="*/ 24 h 83"/>
                <a:gd name="T54" fmla="*/ 59 w 79"/>
                <a:gd name="T55" fmla="*/ 44 h 83"/>
                <a:gd name="T56" fmla="*/ 58 w 79"/>
                <a:gd name="T57" fmla="*/ 48 h 83"/>
                <a:gd name="T58" fmla="*/ 56 w 79"/>
                <a:gd name="T59" fmla="*/ 54 h 83"/>
                <a:gd name="T60" fmla="*/ 51 w 79"/>
                <a:gd name="T61" fmla="*/ 57 h 83"/>
                <a:gd name="T62" fmla="*/ 48 w 79"/>
                <a:gd name="T63" fmla="*/ 60 h 83"/>
                <a:gd name="T64" fmla="*/ 41 w 79"/>
                <a:gd name="T65" fmla="*/ 63 h 83"/>
                <a:gd name="T66" fmla="*/ 22 w 79"/>
                <a:gd name="T67" fmla="*/ 63 h 83"/>
                <a:gd name="T68" fmla="*/ 15 w 79"/>
                <a:gd name="T69" fmla="*/ 60 h 83"/>
                <a:gd name="T70" fmla="*/ 6 w 79"/>
                <a:gd name="T71" fmla="*/ 49 h 83"/>
                <a:gd name="T72" fmla="*/ 5 w 79"/>
                <a:gd name="T73" fmla="*/ 48 h 83"/>
                <a:gd name="T74" fmla="*/ 3 w 79"/>
                <a:gd name="T75" fmla="*/ 29 h 83"/>
                <a:gd name="T76" fmla="*/ 5 w 79"/>
                <a:gd name="T77" fmla="*/ 22 h 83"/>
                <a:gd name="T78" fmla="*/ 9 w 79"/>
                <a:gd name="T79" fmla="*/ 13 h 83"/>
                <a:gd name="T80" fmla="*/ 9 w 79"/>
                <a:gd name="T81" fmla="*/ 13 h 83"/>
                <a:gd name="T82" fmla="*/ 14 w 79"/>
                <a:gd name="T83" fmla="*/ 10 h 83"/>
                <a:gd name="T84" fmla="*/ 17 w 79"/>
                <a:gd name="T85" fmla="*/ 8 h 83"/>
                <a:gd name="T86" fmla="*/ 23 w 79"/>
                <a:gd name="T87" fmla="*/ 5 h 83"/>
                <a:gd name="T88" fmla="*/ 25 w 79"/>
                <a:gd name="T89" fmla="*/ 0 h 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9"/>
                <a:gd name="T136" fmla="*/ 0 h 83"/>
                <a:gd name="T137" fmla="*/ 79 w 79"/>
                <a:gd name="T138" fmla="*/ 83 h 8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9" h="83">
                  <a:moveTo>
                    <a:pt x="31" y="0"/>
                  </a:moveTo>
                  <a:lnTo>
                    <a:pt x="27" y="2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2" y="23"/>
                  </a:lnTo>
                  <a:lnTo>
                    <a:pt x="2" y="29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60"/>
                  </a:lnTo>
                  <a:lnTo>
                    <a:pt x="4" y="62"/>
                  </a:lnTo>
                  <a:lnTo>
                    <a:pt x="4" y="60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5" y="81"/>
                  </a:lnTo>
                  <a:lnTo>
                    <a:pt x="27" y="81"/>
                  </a:lnTo>
                  <a:lnTo>
                    <a:pt x="31" y="83"/>
                  </a:lnTo>
                  <a:lnTo>
                    <a:pt x="46" y="83"/>
                  </a:lnTo>
                  <a:lnTo>
                    <a:pt x="50" y="81"/>
                  </a:lnTo>
                  <a:lnTo>
                    <a:pt x="54" y="81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65" y="75"/>
                  </a:lnTo>
                  <a:lnTo>
                    <a:pt x="65" y="73"/>
                  </a:lnTo>
                  <a:lnTo>
                    <a:pt x="67" y="69"/>
                  </a:lnTo>
                  <a:lnTo>
                    <a:pt x="65" y="71"/>
                  </a:lnTo>
                  <a:lnTo>
                    <a:pt x="69" y="69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5" y="60"/>
                  </a:lnTo>
                  <a:lnTo>
                    <a:pt x="75" y="62"/>
                  </a:lnTo>
                  <a:lnTo>
                    <a:pt x="77" y="60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5"/>
                  </a:lnTo>
                  <a:lnTo>
                    <a:pt x="77" y="29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3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9" y="14"/>
                  </a:lnTo>
                  <a:lnTo>
                    <a:pt x="65" y="12"/>
                  </a:lnTo>
                  <a:lnTo>
                    <a:pt x="67" y="12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3" y="8"/>
                  </a:lnTo>
                  <a:lnTo>
                    <a:pt x="63" y="6"/>
                  </a:lnTo>
                  <a:lnTo>
                    <a:pt x="58" y="6"/>
                  </a:lnTo>
                  <a:lnTo>
                    <a:pt x="46" y="0"/>
                  </a:lnTo>
                  <a:lnTo>
                    <a:pt x="31" y="0"/>
                  </a:lnTo>
                  <a:lnTo>
                    <a:pt x="31" y="4"/>
                  </a:lnTo>
                  <a:lnTo>
                    <a:pt x="46" y="4"/>
                  </a:lnTo>
                  <a:lnTo>
                    <a:pt x="58" y="10"/>
                  </a:lnTo>
                  <a:lnTo>
                    <a:pt x="61" y="10"/>
                  </a:lnTo>
                  <a:lnTo>
                    <a:pt x="59" y="8"/>
                  </a:lnTo>
                  <a:lnTo>
                    <a:pt x="61" y="12"/>
                  </a:lnTo>
                  <a:lnTo>
                    <a:pt x="61" y="14"/>
                  </a:lnTo>
                  <a:lnTo>
                    <a:pt x="63" y="16"/>
                  </a:lnTo>
                  <a:lnTo>
                    <a:pt x="65" y="16"/>
                  </a:lnTo>
                  <a:lnTo>
                    <a:pt x="69" y="17"/>
                  </a:lnTo>
                  <a:lnTo>
                    <a:pt x="67" y="16"/>
                  </a:lnTo>
                  <a:lnTo>
                    <a:pt x="71" y="23"/>
                  </a:lnTo>
                  <a:lnTo>
                    <a:pt x="71" y="25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5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71" y="60"/>
                  </a:lnTo>
                  <a:lnTo>
                    <a:pt x="67" y="67"/>
                  </a:lnTo>
                  <a:lnTo>
                    <a:pt x="69" y="66"/>
                  </a:lnTo>
                  <a:lnTo>
                    <a:pt x="65" y="67"/>
                  </a:lnTo>
                  <a:lnTo>
                    <a:pt x="63" y="67"/>
                  </a:lnTo>
                  <a:lnTo>
                    <a:pt x="63" y="69"/>
                  </a:lnTo>
                  <a:lnTo>
                    <a:pt x="61" y="73"/>
                  </a:lnTo>
                  <a:lnTo>
                    <a:pt x="61" y="71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4" y="77"/>
                  </a:lnTo>
                  <a:lnTo>
                    <a:pt x="50" y="77"/>
                  </a:lnTo>
                  <a:lnTo>
                    <a:pt x="46" y="79"/>
                  </a:lnTo>
                  <a:lnTo>
                    <a:pt x="31" y="79"/>
                  </a:lnTo>
                  <a:lnTo>
                    <a:pt x="27" y="77"/>
                  </a:lnTo>
                  <a:lnTo>
                    <a:pt x="25" y="77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1" y="66"/>
                  </a:lnTo>
                  <a:lnTo>
                    <a:pt x="11" y="67"/>
                  </a:lnTo>
                  <a:lnTo>
                    <a:pt x="8" y="60"/>
                  </a:lnTo>
                  <a:lnTo>
                    <a:pt x="8" y="58"/>
                  </a:lnTo>
                  <a:lnTo>
                    <a:pt x="6" y="56"/>
                  </a:lnTo>
                  <a:lnTo>
                    <a:pt x="6" y="58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6" y="29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17" y="10"/>
                  </a:lnTo>
                  <a:lnTo>
                    <a:pt x="21" y="10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31" y="4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77" name="Freeform 25"/>
            <p:cNvSpPr>
              <a:spLocks/>
            </p:cNvSpPr>
            <p:nvPr/>
          </p:nvSpPr>
          <p:spPr bwMode="auto">
            <a:xfrm>
              <a:off x="4504" y="1719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5 h 79"/>
                <a:gd name="T6" fmla="*/ 11 w 77"/>
                <a:gd name="T7" fmla="*/ 8 h 79"/>
                <a:gd name="T8" fmla="*/ 7 w 77"/>
                <a:gd name="T9" fmla="*/ 13 h 79"/>
                <a:gd name="T10" fmla="*/ 3 w 77"/>
                <a:gd name="T11" fmla="*/ 17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7 h 79"/>
                <a:gd name="T18" fmla="*/ 2 w 77"/>
                <a:gd name="T19" fmla="*/ 43 h 79"/>
                <a:gd name="T20" fmla="*/ 3 w 77"/>
                <a:gd name="T21" fmla="*/ 48 h 79"/>
                <a:gd name="T22" fmla="*/ 7 w 77"/>
                <a:gd name="T23" fmla="*/ 54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3 h 79"/>
                <a:gd name="T30" fmla="*/ 29 w 77"/>
                <a:gd name="T31" fmla="*/ 65 h 79"/>
                <a:gd name="T32" fmla="*/ 35 w 77"/>
                <a:gd name="T33" fmla="*/ 65 h 79"/>
                <a:gd name="T34" fmla="*/ 39 w 77"/>
                <a:gd name="T35" fmla="*/ 63 h 79"/>
                <a:gd name="T36" fmla="*/ 46 w 77"/>
                <a:gd name="T37" fmla="*/ 62 h 79"/>
                <a:gd name="T38" fmla="*/ 51 w 77"/>
                <a:gd name="T39" fmla="*/ 58 h 79"/>
                <a:gd name="T40" fmla="*/ 56 w 77"/>
                <a:gd name="T41" fmla="*/ 54 h 79"/>
                <a:gd name="T42" fmla="*/ 58 w 77"/>
                <a:gd name="T43" fmla="*/ 48 h 79"/>
                <a:gd name="T44" fmla="*/ 60 w 77"/>
                <a:gd name="T45" fmla="*/ 43 h 79"/>
                <a:gd name="T46" fmla="*/ 61 w 77"/>
                <a:gd name="T47" fmla="*/ 37 h 79"/>
                <a:gd name="T48" fmla="*/ 61 w 77"/>
                <a:gd name="T49" fmla="*/ 29 h 79"/>
                <a:gd name="T50" fmla="*/ 60 w 77"/>
                <a:gd name="T51" fmla="*/ 22 h 79"/>
                <a:gd name="T52" fmla="*/ 58 w 77"/>
                <a:gd name="T53" fmla="*/ 17 h 79"/>
                <a:gd name="T54" fmla="*/ 56 w 77"/>
                <a:gd name="T55" fmla="*/ 13 h 79"/>
                <a:gd name="T56" fmla="*/ 51 w 77"/>
                <a:gd name="T57" fmla="*/ 8 h 79"/>
                <a:gd name="T58" fmla="*/ 46 w 77"/>
                <a:gd name="T59" fmla="*/ 5 h 79"/>
                <a:gd name="T60" fmla="*/ 39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6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8" y="16"/>
                  </a:lnTo>
                  <a:lnTo>
                    <a:pt x="6" y="18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2" y="68"/>
                  </a:lnTo>
                  <a:lnTo>
                    <a:pt x="14" y="71"/>
                  </a:lnTo>
                  <a:lnTo>
                    <a:pt x="16" y="73"/>
                  </a:lnTo>
                  <a:lnTo>
                    <a:pt x="20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6" y="68"/>
                  </a:lnTo>
                  <a:lnTo>
                    <a:pt x="68" y="66"/>
                  </a:lnTo>
                  <a:lnTo>
                    <a:pt x="70" y="62"/>
                  </a:lnTo>
                  <a:lnTo>
                    <a:pt x="71" y="58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5"/>
                  </a:lnTo>
                  <a:lnTo>
                    <a:pt x="77" y="41"/>
                  </a:lnTo>
                  <a:lnTo>
                    <a:pt x="75" y="35"/>
                  </a:lnTo>
                  <a:lnTo>
                    <a:pt x="75" y="33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70" y="18"/>
                  </a:lnTo>
                  <a:lnTo>
                    <a:pt x="68" y="16"/>
                  </a:lnTo>
                  <a:lnTo>
                    <a:pt x="66" y="12"/>
                  </a:lnTo>
                  <a:lnTo>
                    <a:pt x="62" y="10"/>
                  </a:lnTo>
                  <a:lnTo>
                    <a:pt x="60" y="6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78" name="Freeform 26"/>
            <p:cNvSpPr>
              <a:spLocks/>
            </p:cNvSpPr>
            <p:nvPr/>
          </p:nvSpPr>
          <p:spPr bwMode="auto">
            <a:xfrm>
              <a:off x="4502" y="1718"/>
              <a:ext cx="67" cy="68"/>
            </a:xfrm>
            <a:custGeom>
              <a:avLst/>
              <a:gdLst>
                <a:gd name="T0" fmla="*/ 13 w 81"/>
                <a:gd name="T1" fmla="*/ 5 h 83"/>
                <a:gd name="T2" fmla="*/ 12 w 81"/>
                <a:gd name="T3" fmla="*/ 8 h 83"/>
                <a:gd name="T4" fmla="*/ 3 w 81"/>
                <a:gd name="T5" fmla="*/ 19 h 83"/>
                <a:gd name="T6" fmla="*/ 2 w 81"/>
                <a:gd name="T7" fmla="*/ 22 h 83"/>
                <a:gd name="T8" fmla="*/ 0 w 81"/>
                <a:gd name="T9" fmla="*/ 41 h 83"/>
                <a:gd name="T10" fmla="*/ 7 w 81"/>
                <a:gd name="T11" fmla="*/ 56 h 83"/>
                <a:gd name="T12" fmla="*/ 12 w 81"/>
                <a:gd name="T13" fmla="*/ 59 h 83"/>
                <a:gd name="T14" fmla="*/ 12 w 81"/>
                <a:gd name="T15" fmla="*/ 61 h 83"/>
                <a:gd name="T16" fmla="*/ 21 w 81"/>
                <a:gd name="T17" fmla="*/ 66 h 83"/>
                <a:gd name="T18" fmla="*/ 41 w 81"/>
                <a:gd name="T19" fmla="*/ 68 h 83"/>
                <a:gd name="T20" fmla="*/ 45 w 81"/>
                <a:gd name="T21" fmla="*/ 66 h 83"/>
                <a:gd name="T22" fmla="*/ 60 w 81"/>
                <a:gd name="T23" fmla="*/ 57 h 83"/>
                <a:gd name="T24" fmla="*/ 62 w 81"/>
                <a:gd name="T25" fmla="*/ 51 h 83"/>
                <a:gd name="T26" fmla="*/ 65 w 81"/>
                <a:gd name="T27" fmla="*/ 41 h 83"/>
                <a:gd name="T28" fmla="*/ 65 w 81"/>
                <a:gd name="T29" fmla="*/ 30 h 83"/>
                <a:gd name="T30" fmla="*/ 64 w 81"/>
                <a:gd name="T31" fmla="*/ 22 h 83"/>
                <a:gd name="T32" fmla="*/ 60 w 81"/>
                <a:gd name="T33" fmla="*/ 13 h 83"/>
                <a:gd name="T34" fmla="*/ 58 w 81"/>
                <a:gd name="T35" fmla="*/ 10 h 83"/>
                <a:gd name="T36" fmla="*/ 55 w 81"/>
                <a:gd name="T37" fmla="*/ 10 h 83"/>
                <a:gd name="T38" fmla="*/ 48 w 81"/>
                <a:gd name="T39" fmla="*/ 5 h 83"/>
                <a:gd name="T40" fmla="*/ 41 w 81"/>
                <a:gd name="T41" fmla="*/ 0 h 83"/>
                <a:gd name="T42" fmla="*/ 27 w 81"/>
                <a:gd name="T43" fmla="*/ 3 h 83"/>
                <a:gd name="T44" fmla="*/ 40 w 81"/>
                <a:gd name="T45" fmla="*/ 5 h 83"/>
                <a:gd name="T46" fmla="*/ 51 w 81"/>
                <a:gd name="T47" fmla="*/ 8 h 83"/>
                <a:gd name="T48" fmla="*/ 51 w 81"/>
                <a:gd name="T49" fmla="*/ 11 h 83"/>
                <a:gd name="T50" fmla="*/ 55 w 81"/>
                <a:gd name="T51" fmla="*/ 11 h 83"/>
                <a:gd name="T52" fmla="*/ 58 w 81"/>
                <a:gd name="T53" fmla="*/ 18 h 83"/>
                <a:gd name="T54" fmla="*/ 60 w 81"/>
                <a:gd name="T55" fmla="*/ 24 h 83"/>
                <a:gd name="T56" fmla="*/ 64 w 81"/>
                <a:gd name="T57" fmla="*/ 35 h 83"/>
                <a:gd name="T58" fmla="*/ 60 w 81"/>
                <a:gd name="T59" fmla="*/ 44 h 83"/>
                <a:gd name="T60" fmla="*/ 60 w 81"/>
                <a:gd name="T61" fmla="*/ 48 h 83"/>
                <a:gd name="T62" fmla="*/ 56 w 81"/>
                <a:gd name="T63" fmla="*/ 54 h 83"/>
                <a:gd name="T64" fmla="*/ 45 w 81"/>
                <a:gd name="T65" fmla="*/ 63 h 83"/>
                <a:gd name="T66" fmla="*/ 39 w 81"/>
                <a:gd name="T67" fmla="*/ 65 h 83"/>
                <a:gd name="T68" fmla="*/ 24 w 81"/>
                <a:gd name="T69" fmla="*/ 63 h 83"/>
                <a:gd name="T70" fmla="*/ 17 w 81"/>
                <a:gd name="T71" fmla="*/ 60 h 83"/>
                <a:gd name="T72" fmla="*/ 13 w 81"/>
                <a:gd name="T73" fmla="*/ 57 h 83"/>
                <a:gd name="T74" fmla="*/ 8 w 81"/>
                <a:gd name="T75" fmla="*/ 54 h 83"/>
                <a:gd name="T76" fmla="*/ 7 w 81"/>
                <a:gd name="T77" fmla="*/ 48 h 83"/>
                <a:gd name="T78" fmla="*/ 5 w 81"/>
                <a:gd name="T79" fmla="*/ 24 h 83"/>
                <a:gd name="T80" fmla="*/ 7 w 81"/>
                <a:gd name="T81" fmla="*/ 22 h 83"/>
                <a:gd name="T82" fmla="*/ 8 w 81"/>
                <a:gd name="T83" fmla="*/ 18 h 83"/>
                <a:gd name="T84" fmla="*/ 17 w 81"/>
                <a:gd name="T85" fmla="*/ 7 h 83"/>
                <a:gd name="T86" fmla="*/ 27 w 81"/>
                <a:gd name="T87" fmla="*/ 3 h 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"/>
                <a:gd name="T133" fmla="*/ 0 h 83"/>
                <a:gd name="T134" fmla="*/ 81 w 81"/>
                <a:gd name="T135" fmla="*/ 83 h 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" h="83">
                  <a:moveTo>
                    <a:pt x="33" y="0"/>
                  </a:moveTo>
                  <a:lnTo>
                    <a:pt x="22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4" y="23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8" y="70"/>
                  </a:lnTo>
                  <a:lnTo>
                    <a:pt x="10" y="70"/>
                  </a:lnTo>
                  <a:lnTo>
                    <a:pt x="14" y="72"/>
                  </a:lnTo>
                  <a:lnTo>
                    <a:pt x="12" y="70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6" y="77"/>
                  </a:lnTo>
                  <a:lnTo>
                    <a:pt x="18" y="77"/>
                  </a:lnTo>
                  <a:lnTo>
                    <a:pt x="25" y="81"/>
                  </a:lnTo>
                  <a:lnTo>
                    <a:pt x="29" y="81"/>
                  </a:lnTo>
                  <a:lnTo>
                    <a:pt x="33" y="83"/>
                  </a:lnTo>
                  <a:lnTo>
                    <a:pt x="50" y="83"/>
                  </a:lnTo>
                  <a:lnTo>
                    <a:pt x="52" y="81"/>
                  </a:lnTo>
                  <a:lnTo>
                    <a:pt x="50" y="81"/>
                  </a:lnTo>
                  <a:lnTo>
                    <a:pt x="54" y="81"/>
                  </a:lnTo>
                  <a:lnTo>
                    <a:pt x="62" y="77"/>
                  </a:lnTo>
                  <a:lnTo>
                    <a:pt x="64" y="77"/>
                  </a:lnTo>
                  <a:lnTo>
                    <a:pt x="72" y="70"/>
                  </a:lnTo>
                  <a:lnTo>
                    <a:pt x="72" y="68"/>
                  </a:lnTo>
                  <a:lnTo>
                    <a:pt x="75" y="60"/>
                  </a:lnTo>
                  <a:lnTo>
                    <a:pt x="75" y="62"/>
                  </a:lnTo>
                  <a:lnTo>
                    <a:pt x="77" y="60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47"/>
                  </a:lnTo>
                  <a:lnTo>
                    <a:pt x="81" y="43"/>
                  </a:lnTo>
                  <a:lnTo>
                    <a:pt x="79" y="37"/>
                  </a:lnTo>
                  <a:lnTo>
                    <a:pt x="79" y="35"/>
                  </a:lnTo>
                  <a:lnTo>
                    <a:pt x="77" y="29"/>
                  </a:lnTo>
                  <a:lnTo>
                    <a:pt x="77" y="27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2" y="16"/>
                  </a:lnTo>
                  <a:lnTo>
                    <a:pt x="72" y="18"/>
                  </a:lnTo>
                  <a:lnTo>
                    <a:pt x="70" y="14"/>
                  </a:lnTo>
                  <a:lnTo>
                    <a:pt x="70" y="12"/>
                  </a:lnTo>
                  <a:lnTo>
                    <a:pt x="68" y="12"/>
                  </a:lnTo>
                  <a:lnTo>
                    <a:pt x="64" y="10"/>
                  </a:lnTo>
                  <a:lnTo>
                    <a:pt x="66" y="12"/>
                  </a:lnTo>
                  <a:lnTo>
                    <a:pt x="64" y="8"/>
                  </a:lnTo>
                  <a:lnTo>
                    <a:pt x="64" y="6"/>
                  </a:lnTo>
                  <a:lnTo>
                    <a:pt x="58" y="6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47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8" y="10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68" y="16"/>
                  </a:lnTo>
                  <a:lnTo>
                    <a:pt x="66" y="14"/>
                  </a:lnTo>
                  <a:lnTo>
                    <a:pt x="68" y="18"/>
                  </a:lnTo>
                  <a:lnTo>
                    <a:pt x="68" y="20"/>
                  </a:lnTo>
                  <a:lnTo>
                    <a:pt x="70" y="22"/>
                  </a:lnTo>
                  <a:lnTo>
                    <a:pt x="70" y="20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5"/>
                  </a:lnTo>
                  <a:lnTo>
                    <a:pt x="75" y="37"/>
                  </a:lnTo>
                  <a:lnTo>
                    <a:pt x="77" y="43"/>
                  </a:lnTo>
                  <a:lnTo>
                    <a:pt x="75" y="47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3" y="56"/>
                  </a:lnTo>
                  <a:lnTo>
                    <a:pt x="72" y="58"/>
                  </a:lnTo>
                  <a:lnTo>
                    <a:pt x="72" y="60"/>
                  </a:lnTo>
                  <a:lnTo>
                    <a:pt x="68" y="68"/>
                  </a:lnTo>
                  <a:lnTo>
                    <a:pt x="68" y="66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4" y="77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7" y="79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18" y="73"/>
                  </a:lnTo>
                  <a:lnTo>
                    <a:pt x="20" y="73"/>
                  </a:lnTo>
                  <a:lnTo>
                    <a:pt x="18" y="72"/>
                  </a:lnTo>
                  <a:lnTo>
                    <a:pt x="18" y="73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4" y="68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8" y="60"/>
                  </a:lnTo>
                  <a:lnTo>
                    <a:pt x="8" y="58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10" y="20"/>
                  </a:lnTo>
                  <a:lnTo>
                    <a:pt x="10" y="22"/>
                  </a:lnTo>
                  <a:lnTo>
                    <a:pt x="18" y="14"/>
                  </a:lnTo>
                  <a:lnTo>
                    <a:pt x="18" y="12"/>
                  </a:lnTo>
                  <a:lnTo>
                    <a:pt x="20" y="8"/>
                  </a:lnTo>
                  <a:lnTo>
                    <a:pt x="18" y="10"/>
                  </a:lnTo>
                  <a:lnTo>
                    <a:pt x="22" y="10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79" name="Freeform 27"/>
            <p:cNvSpPr>
              <a:spLocks/>
            </p:cNvSpPr>
            <p:nvPr/>
          </p:nvSpPr>
          <p:spPr bwMode="auto">
            <a:xfrm>
              <a:off x="4442" y="1714"/>
              <a:ext cx="60" cy="63"/>
            </a:xfrm>
            <a:custGeom>
              <a:avLst/>
              <a:gdLst>
                <a:gd name="T0" fmla="*/ 28 w 74"/>
                <a:gd name="T1" fmla="*/ 0 h 78"/>
                <a:gd name="T2" fmla="*/ 21 w 74"/>
                <a:gd name="T3" fmla="*/ 2 h 78"/>
                <a:gd name="T4" fmla="*/ 15 w 74"/>
                <a:gd name="T5" fmla="*/ 3 h 78"/>
                <a:gd name="T6" fmla="*/ 11 w 74"/>
                <a:gd name="T7" fmla="*/ 6 h 78"/>
                <a:gd name="T8" fmla="*/ 6 w 74"/>
                <a:gd name="T9" fmla="*/ 10 h 78"/>
                <a:gd name="T10" fmla="*/ 2 w 74"/>
                <a:gd name="T11" fmla="*/ 15 h 78"/>
                <a:gd name="T12" fmla="*/ 1 w 74"/>
                <a:gd name="T13" fmla="*/ 22 h 78"/>
                <a:gd name="T14" fmla="*/ 0 w 74"/>
                <a:gd name="T15" fmla="*/ 27 h 78"/>
                <a:gd name="T16" fmla="*/ 0 w 74"/>
                <a:gd name="T17" fmla="*/ 34 h 78"/>
                <a:gd name="T18" fmla="*/ 1 w 74"/>
                <a:gd name="T19" fmla="*/ 40 h 78"/>
                <a:gd name="T20" fmla="*/ 2 w 74"/>
                <a:gd name="T21" fmla="*/ 46 h 78"/>
                <a:gd name="T22" fmla="*/ 6 w 74"/>
                <a:gd name="T23" fmla="*/ 53 h 78"/>
                <a:gd name="T24" fmla="*/ 11 w 74"/>
                <a:gd name="T25" fmla="*/ 56 h 78"/>
                <a:gd name="T26" fmla="*/ 15 w 74"/>
                <a:gd name="T27" fmla="*/ 61 h 78"/>
                <a:gd name="T28" fmla="*/ 21 w 74"/>
                <a:gd name="T29" fmla="*/ 62 h 78"/>
                <a:gd name="T30" fmla="*/ 28 w 74"/>
                <a:gd name="T31" fmla="*/ 63 h 78"/>
                <a:gd name="T32" fmla="*/ 32 w 74"/>
                <a:gd name="T33" fmla="*/ 63 h 78"/>
                <a:gd name="T34" fmla="*/ 39 w 74"/>
                <a:gd name="T35" fmla="*/ 62 h 78"/>
                <a:gd name="T36" fmla="*/ 45 w 74"/>
                <a:gd name="T37" fmla="*/ 61 h 78"/>
                <a:gd name="T38" fmla="*/ 49 w 74"/>
                <a:gd name="T39" fmla="*/ 56 h 78"/>
                <a:gd name="T40" fmla="*/ 54 w 74"/>
                <a:gd name="T41" fmla="*/ 53 h 78"/>
                <a:gd name="T42" fmla="*/ 58 w 74"/>
                <a:gd name="T43" fmla="*/ 46 h 78"/>
                <a:gd name="T44" fmla="*/ 59 w 74"/>
                <a:gd name="T45" fmla="*/ 40 h 78"/>
                <a:gd name="T46" fmla="*/ 60 w 74"/>
                <a:gd name="T47" fmla="*/ 34 h 78"/>
                <a:gd name="T48" fmla="*/ 60 w 74"/>
                <a:gd name="T49" fmla="*/ 27 h 78"/>
                <a:gd name="T50" fmla="*/ 59 w 74"/>
                <a:gd name="T51" fmla="*/ 22 h 78"/>
                <a:gd name="T52" fmla="*/ 58 w 74"/>
                <a:gd name="T53" fmla="*/ 15 h 78"/>
                <a:gd name="T54" fmla="*/ 54 w 74"/>
                <a:gd name="T55" fmla="*/ 10 h 78"/>
                <a:gd name="T56" fmla="*/ 49 w 74"/>
                <a:gd name="T57" fmla="*/ 6 h 78"/>
                <a:gd name="T58" fmla="*/ 45 w 74"/>
                <a:gd name="T59" fmla="*/ 3 h 78"/>
                <a:gd name="T60" fmla="*/ 39 w 74"/>
                <a:gd name="T61" fmla="*/ 2 h 78"/>
                <a:gd name="T62" fmla="*/ 32 w 74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"/>
                <a:gd name="T97" fmla="*/ 0 h 78"/>
                <a:gd name="T98" fmla="*/ 74 w 74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" h="78">
                  <a:moveTo>
                    <a:pt x="36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5" y="5"/>
                  </a:lnTo>
                  <a:lnTo>
                    <a:pt x="13" y="7"/>
                  </a:lnTo>
                  <a:lnTo>
                    <a:pt x="11" y="11"/>
                  </a:lnTo>
                  <a:lnTo>
                    <a:pt x="7" y="13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1" y="23"/>
                  </a:lnTo>
                  <a:lnTo>
                    <a:pt x="1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1" y="50"/>
                  </a:lnTo>
                  <a:lnTo>
                    <a:pt x="1" y="53"/>
                  </a:lnTo>
                  <a:lnTo>
                    <a:pt x="3" y="57"/>
                  </a:lnTo>
                  <a:lnTo>
                    <a:pt x="5" y="61"/>
                  </a:lnTo>
                  <a:lnTo>
                    <a:pt x="7" y="65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9" y="75"/>
                  </a:lnTo>
                  <a:lnTo>
                    <a:pt x="23" y="75"/>
                  </a:lnTo>
                  <a:lnTo>
                    <a:pt x="26" y="77"/>
                  </a:lnTo>
                  <a:lnTo>
                    <a:pt x="30" y="78"/>
                  </a:lnTo>
                  <a:lnTo>
                    <a:pt x="34" y="78"/>
                  </a:lnTo>
                  <a:lnTo>
                    <a:pt x="36" y="78"/>
                  </a:lnTo>
                  <a:lnTo>
                    <a:pt x="40" y="78"/>
                  </a:lnTo>
                  <a:lnTo>
                    <a:pt x="46" y="78"/>
                  </a:lnTo>
                  <a:lnTo>
                    <a:pt x="48" y="77"/>
                  </a:lnTo>
                  <a:lnTo>
                    <a:pt x="51" y="75"/>
                  </a:lnTo>
                  <a:lnTo>
                    <a:pt x="55" y="75"/>
                  </a:lnTo>
                  <a:lnTo>
                    <a:pt x="59" y="71"/>
                  </a:lnTo>
                  <a:lnTo>
                    <a:pt x="61" y="69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3"/>
                  </a:lnTo>
                  <a:lnTo>
                    <a:pt x="73" y="50"/>
                  </a:lnTo>
                  <a:lnTo>
                    <a:pt x="74" y="48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4" y="34"/>
                  </a:lnTo>
                  <a:lnTo>
                    <a:pt x="74" y="30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1" y="7"/>
                  </a:lnTo>
                  <a:lnTo>
                    <a:pt x="59" y="5"/>
                  </a:lnTo>
                  <a:lnTo>
                    <a:pt x="55" y="4"/>
                  </a:lnTo>
                  <a:lnTo>
                    <a:pt x="51" y="2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80" name="Freeform 28"/>
            <p:cNvSpPr>
              <a:spLocks/>
            </p:cNvSpPr>
            <p:nvPr/>
          </p:nvSpPr>
          <p:spPr bwMode="auto">
            <a:xfrm>
              <a:off x="4440" y="1712"/>
              <a:ext cx="64" cy="67"/>
            </a:xfrm>
            <a:custGeom>
              <a:avLst/>
              <a:gdLst>
                <a:gd name="T0" fmla="*/ 21 w 78"/>
                <a:gd name="T1" fmla="*/ 2 h 82"/>
                <a:gd name="T2" fmla="*/ 11 w 78"/>
                <a:gd name="T3" fmla="*/ 6 h 82"/>
                <a:gd name="T4" fmla="*/ 11 w 78"/>
                <a:gd name="T5" fmla="*/ 9 h 82"/>
                <a:gd name="T6" fmla="*/ 6 w 78"/>
                <a:gd name="T7" fmla="*/ 12 h 82"/>
                <a:gd name="T8" fmla="*/ 2 w 78"/>
                <a:gd name="T9" fmla="*/ 16 h 82"/>
                <a:gd name="T10" fmla="*/ 2 w 78"/>
                <a:gd name="T11" fmla="*/ 24 h 82"/>
                <a:gd name="T12" fmla="*/ 2 w 78"/>
                <a:gd name="T13" fmla="*/ 44 h 82"/>
                <a:gd name="T14" fmla="*/ 6 w 78"/>
                <a:gd name="T15" fmla="*/ 55 h 82"/>
                <a:gd name="T16" fmla="*/ 11 w 78"/>
                <a:gd name="T17" fmla="*/ 58 h 82"/>
                <a:gd name="T18" fmla="*/ 21 w 78"/>
                <a:gd name="T19" fmla="*/ 65 h 82"/>
                <a:gd name="T20" fmla="*/ 42 w 78"/>
                <a:gd name="T21" fmla="*/ 65 h 82"/>
                <a:gd name="T22" fmla="*/ 48 w 78"/>
                <a:gd name="T23" fmla="*/ 65 h 82"/>
                <a:gd name="T24" fmla="*/ 55 w 78"/>
                <a:gd name="T25" fmla="*/ 58 h 82"/>
                <a:gd name="T26" fmla="*/ 58 w 78"/>
                <a:gd name="T27" fmla="*/ 55 h 82"/>
                <a:gd name="T28" fmla="*/ 62 w 78"/>
                <a:gd name="T29" fmla="*/ 44 h 82"/>
                <a:gd name="T30" fmla="*/ 62 w 78"/>
                <a:gd name="T31" fmla="*/ 24 h 82"/>
                <a:gd name="T32" fmla="*/ 62 w 78"/>
                <a:gd name="T33" fmla="*/ 16 h 82"/>
                <a:gd name="T34" fmla="*/ 58 w 78"/>
                <a:gd name="T35" fmla="*/ 12 h 82"/>
                <a:gd name="T36" fmla="*/ 50 w 78"/>
                <a:gd name="T37" fmla="*/ 5 h 82"/>
                <a:gd name="T38" fmla="*/ 42 w 78"/>
                <a:gd name="T39" fmla="*/ 2 h 82"/>
                <a:gd name="T40" fmla="*/ 26 w 78"/>
                <a:gd name="T41" fmla="*/ 0 h 82"/>
                <a:gd name="T42" fmla="*/ 38 w 78"/>
                <a:gd name="T43" fmla="*/ 3 h 82"/>
                <a:gd name="T44" fmla="*/ 43 w 78"/>
                <a:gd name="T45" fmla="*/ 5 h 82"/>
                <a:gd name="T46" fmla="*/ 55 w 78"/>
                <a:gd name="T47" fmla="*/ 14 h 82"/>
                <a:gd name="T48" fmla="*/ 57 w 78"/>
                <a:gd name="T49" fmla="*/ 17 h 82"/>
                <a:gd name="T50" fmla="*/ 60 w 78"/>
                <a:gd name="T51" fmla="*/ 20 h 82"/>
                <a:gd name="T52" fmla="*/ 62 w 78"/>
                <a:gd name="T53" fmla="*/ 41 h 82"/>
                <a:gd name="T54" fmla="*/ 60 w 78"/>
                <a:gd name="T55" fmla="*/ 42 h 82"/>
                <a:gd name="T56" fmla="*/ 55 w 78"/>
                <a:gd name="T57" fmla="*/ 53 h 82"/>
                <a:gd name="T58" fmla="*/ 52 w 78"/>
                <a:gd name="T59" fmla="*/ 56 h 82"/>
                <a:gd name="T60" fmla="*/ 47 w 78"/>
                <a:gd name="T61" fmla="*/ 61 h 82"/>
                <a:gd name="T62" fmla="*/ 39 w 78"/>
                <a:gd name="T63" fmla="*/ 63 h 82"/>
                <a:gd name="T64" fmla="*/ 26 w 78"/>
                <a:gd name="T65" fmla="*/ 65 h 82"/>
                <a:gd name="T66" fmla="*/ 19 w 78"/>
                <a:gd name="T67" fmla="*/ 61 h 82"/>
                <a:gd name="T68" fmla="*/ 7 w 78"/>
                <a:gd name="T69" fmla="*/ 53 h 82"/>
                <a:gd name="T70" fmla="*/ 4 w 78"/>
                <a:gd name="T71" fmla="*/ 42 h 82"/>
                <a:gd name="T72" fmla="*/ 2 w 78"/>
                <a:gd name="T73" fmla="*/ 41 h 82"/>
                <a:gd name="T74" fmla="*/ 4 w 78"/>
                <a:gd name="T75" fmla="*/ 20 h 82"/>
                <a:gd name="T76" fmla="*/ 7 w 78"/>
                <a:gd name="T77" fmla="*/ 17 h 82"/>
                <a:gd name="T78" fmla="*/ 7 w 78"/>
                <a:gd name="T79" fmla="*/ 14 h 82"/>
                <a:gd name="T80" fmla="*/ 12 w 78"/>
                <a:gd name="T81" fmla="*/ 11 h 82"/>
                <a:gd name="T82" fmla="*/ 16 w 78"/>
                <a:gd name="T83" fmla="*/ 7 h 82"/>
                <a:gd name="T84" fmla="*/ 23 w 78"/>
                <a:gd name="T85" fmla="*/ 5 h 8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"/>
                <a:gd name="T130" fmla="*/ 0 h 82"/>
                <a:gd name="T131" fmla="*/ 78 w 78"/>
                <a:gd name="T132" fmla="*/ 82 h 8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" h="82">
                  <a:moveTo>
                    <a:pt x="32" y="0"/>
                  </a:moveTo>
                  <a:lnTo>
                    <a:pt x="28" y="2"/>
                  </a:lnTo>
                  <a:lnTo>
                    <a:pt x="25" y="2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7"/>
                  </a:lnTo>
                  <a:lnTo>
                    <a:pt x="13" y="9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7" y="15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0" y="32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2" y="52"/>
                  </a:lnTo>
                  <a:lnTo>
                    <a:pt x="2" y="55"/>
                  </a:lnTo>
                  <a:lnTo>
                    <a:pt x="7" y="67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71"/>
                  </a:lnTo>
                  <a:lnTo>
                    <a:pt x="19" y="79"/>
                  </a:lnTo>
                  <a:lnTo>
                    <a:pt x="25" y="79"/>
                  </a:lnTo>
                  <a:lnTo>
                    <a:pt x="32" y="82"/>
                  </a:lnTo>
                  <a:lnTo>
                    <a:pt x="50" y="82"/>
                  </a:lnTo>
                  <a:lnTo>
                    <a:pt x="51" y="80"/>
                  </a:lnTo>
                  <a:lnTo>
                    <a:pt x="50" y="80"/>
                  </a:lnTo>
                  <a:lnTo>
                    <a:pt x="53" y="79"/>
                  </a:lnTo>
                  <a:lnTo>
                    <a:pt x="59" y="79"/>
                  </a:lnTo>
                  <a:lnTo>
                    <a:pt x="65" y="73"/>
                  </a:lnTo>
                  <a:lnTo>
                    <a:pt x="63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6" y="55"/>
                  </a:lnTo>
                  <a:lnTo>
                    <a:pt x="76" y="52"/>
                  </a:lnTo>
                  <a:lnTo>
                    <a:pt x="76" y="54"/>
                  </a:lnTo>
                  <a:lnTo>
                    <a:pt x="78" y="52"/>
                  </a:lnTo>
                  <a:lnTo>
                    <a:pt x="78" y="32"/>
                  </a:lnTo>
                  <a:lnTo>
                    <a:pt x="76" y="29"/>
                  </a:lnTo>
                  <a:lnTo>
                    <a:pt x="76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51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3" y="6"/>
                  </a:lnTo>
                  <a:lnTo>
                    <a:pt x="61" y="9"/>
                  </a:lnTo>
                  <a:lnTo>
                    <a:pt x="59" y="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2"/>
                  </a:lnTo>
                  <a:lnTo>
                    <a:pt x="75" y="50"/>
                  </a:lnTo>
                  <a:lnTo>
                    <a:pt x="75" y="48"/>
                  </a:lnTo>
                  <a:lnTo>
                    <a:pt x="73" y="50"/>
                  </a:lnTo>
                  <a:lnTo>
                    <a:pt x="73" y="52"/>
                  </a:lnTo>
                  <a:lnTo>
                    <a:pt x="73" y="55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5" y="67"/>
                  </a:lnTo>
                  <a:lnTo>
                    <a:pt x="67" y="67"/>
                  </a:lnTo>
                  <a:lnTo>
                    <a:pt x="63" y="69"/>
                  </a:lnTo>
                  <a:lnTo>
                    <a:pt x="61" y="69"/>
                  </a:lnTo>
                  <a:lnTo>
                    <a:pt x="55" y="75"/>
                  </a:lnTo>
                  <a:lnTo>
                    <a:pt x="57" y="75"/>
                  </a:lnTo>
                  <a:lnTo>
                    <a:pt x="53" y="75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5" y="75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5" y="55"/>
                  </a:lnTo>
                  <a:lnTo>
                    <a:pt x="5" y="52"/>
                  </a:lnTo>
                  <a:lnTo>
                    <a:pt x="5" y="50"/>
                  </a:lnTo>
                  <a:lnTo>
                    <a:pt x="3" y="48"/>
                  </a:lnTo>
                  <a:lnTo>
                    <a:pt x="3" y="50"/>
                  </a:lnTo>
                  <a:lnTo>
                    <a:pt x="3" y="32"/>
                  </a:lnTo>
                  <a:lnTo>
                    <a:pt x="5" y="29"/>
                  </a:lnTo>
                  <a:lnTo>
                    <a:pt x="5" y="25"/>
                  </a:lnTo>
                  <a:lnTo>
                    <a:pt x="7" y="21"/>
                  </a:lnTo>
                  <a:lnTo>
                    <a:pt x="7" y="23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25" y="6"/>
                  </a:lnTo>
                  <a:lnTo>
                    <a:pt x="28" y="6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81" name="Freeform 29"/>
            <p:cNvSpPr>
              <a:spLocks/>
            </p:cNvSpPr>
            <p:nvPr/>
          </p:nvSpPr>
          <p:spPr bwMode="auto">
            <a:xfrm>
              <a:off x="4376" y="1704"/>
              <a:ext cx="63" cy="64"/>
            </a:xfrm>
            <a:custGeom>
              <a:avLst/>
              <a:gdLst>
                <a:gd name="T0" fmla="*/ 28 w 77"/>
                <a:gd name="T1" fmla="*/ 0 h 79"/>
                <a:gd name="T2" fmla="*/ 22 w 77"/>
                <a:gd name="T3" fmla="*/ 2 h 79"/>
                <a:gd name="T4" fmla="*/ 16 w 77"/>
                <a:gd name="T5" fmla="*/ 5 h 79"/>
                <a:gd name="T6" fmla="*/ 11 w 77"/>
                <a:gd name="T7" fmla="*/ 8 h 79"/>
                <a:gd name="T8" fmla="*/ 7 w 77"/>
                <a:gd name="T9" fmla="*/ 13 h 79"/>
                <a:gd name="T10" fmla="*/ 5 w 77"/>
                <a:gd name="T11" fmla="*/ 17 h 79"/>
                <a:gd name="T12" fmla="*/ 2 w 77"/>
                <a:gd name="T13" fmla="*/ 23 h 79"/>
                <a:gd name="T14" fmla="*/ 0 w 77"/>
                <a:gd name="T15" fmla="*/ 30 h 79"/>
                <a:gd name="T16" fmla="*/ 0 w 77"/>
                <a:gd name="T17" fmla="*/ 36 h 79"/>
                <a:gd name="T18" fmla="*/ 2 w 77"/>
                <a:gd name="T19" fmla="*/ 42 h 79"/>
                <a:gd name="T20" fmla="*/ 5 w 77"/>
                <a:gd name="T21" fmla="*/ 49 h 79"/>
                <a:gd name="T22" fmla="*/ 7 w 77"/>
                <a:gd name="T23" fmla="*/ 53 h 79"/>
                <a:gd name="T24" fmla="*/ 11 w 77"/>
                <a:gd name="T25" fmla="*/ 58 h 79"/>
                <a:gd name="T26" fmla="*/ 16 w 77"/>
                <a:gd name="T27" fmla="*/ 61 h 79"/>
                <a:gd name="T28" fmla="*/ 22 w 77"/>
                <a:gd name="T29" fmla="*/ 64 h 79"/>
                <a:gd name="T30" fmla="*/ 28 w 77"/>
                <a:gd name="T31" fmla="*/ 64 h 79"/>
                <a:gd name="T32" fmla="*/ 34 w 77"/>
                <a:gd name="T33" fmla="*/ 64 h 79"/>
                <a:gd name="T34" fmla="*/ 41 w 77"/>
                <a:gd name="T35" fmla="*/ 64 h 79"/>
                <a:gd name="T36" fmla="*/ 46 w 77"/>
                <a:gd name="T37" fmla="*/ 61 h 79"/>
                <a:gd name="T38" fmla="*/ 52 w 77"/>
                <a:gd name="T39" fmla="*/ 58 h 79"/>
                <a:gd name="T40" fmla="*/ 55 w 77"/>
                <a:gd name="T41" fmla="*/ 53 h 79"/>
                <a:gd name="T42" fmla="*/ 58 w 77"/>
                <a:gd name="T43" fmla="*/ 49 h 79"/>
                <a:gd name="T44" fmla="*/ 61 w 77"/>
                <a:gd name="T45" fmla="*/ 42 h 79"/>
                <a:gd name="T46" fmla="*/ 61 w 77"/>
                <a:gd name="T47" fmla="*/ 36 h 79"/>
                <a:gd name="T48" fmla="*/ 61 w 77"/>
                <a:gd name="T49" fmla="*/ 30 h 79"/>
                <a:gd name="T50" fmla="*/ 61 w 77"/>
                <a:gd name="T51" fmla="*/ 23 h 79"/>
                <a:gd name="T52" fmla="*/ 58 w 77"/>
                <a:gd name="T53" fmla="*/ 17 h 79"/>
                <a:gd name="T54" fmla="*/ 55 w 77"/>
                <a:gd name="T55" fmla="*/ 13 h 79"/>
                <a:gd name="T56" fmla="*/ 52 w 77"/>
                <a:gd name="T57" fmla="*/ 8 h 79"/>
                <a:gd name="T58" fmla="*/ 46 w 77"/>
                <a:gd name="T59" fmla="*/ 5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4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7" y="8"/>
                  </a:lnTo>
                  <a:lnTo>
                    <a:pt x="13" y="10"/>
                  </a:lnTo>
                  <a:lnTo>
                    <a:pt x="11" y="12"/>
                  </a:lnTo>
                  <a:lnTo>
                    <a:pt x="9" y="16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59" y="73"/>
                  </a:lnTo>
                  <a:lnTo>
                    <a:pt x="63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40"/>
                  </a:lnTo>
                  <a:lnTo>
                    <a:pt x="75" y="37"/>
                  </a:lnTo>
                  <a:lnTo>
                    <a:pt x="75" y="33"/>
                  </a:lnTo>
                  <a:lnTo>
                    <a:pt x="75" y="29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6"/>
                  </a:lnTo>
                  <a:lnTo>
                    <a:pt x="65" y="12"/>
                  </a:lnTo>
                  <a:lnTo>
                    <a:pt x="63" y="10"/>
                  </a:lnTo>
                  <a:lnTo>
                    <a:pt x="59" y="8"/>
                  </a:lnTo>
                  <a:lnTo>
                    <a:pt x="56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82" name="Freeform 30"/>
            <p:cNvSpPr>
              <a:spLocks/>
            </p:cNvSpPr>
            <p:nvPr/>
          </p:nvSpPr>
          <p:spPr bwMode="auto">
            <a:xfrm>
              <a:off x="4374" y="1702"/>
              <a:ext cx="66" cy="68"/>
            </a:xfrm>
            <a:custGeom>
              <a:avLst/>
              <a:gdLst>
                <a:gd name="T0" fmla="*/ 24 w 81"/>
                <a:gd name="T1" fmla="*/ 2 h 83"/>
                <a:gd name="T2" fmla="*/ 14 w 81"/>
                <a:gd name="T3" fmla="*/ 7 h 83"/>
                <a:gd name="T4" fmla="*/ 11 w 81"/>
                <a:gd name="T5" fmla="*/ 8 h 83"/>
                <a:gd name="T6" fmla="*/ 8 w 81"/>
                <a:gd name="T7" fmla="*/ 15 h 83"/>
                <a:gd name="T8" fmla="*/ 7 w 81"/>
                <a:gd name="T9" fmla="*/ 16 h 83"/>
                <a:gd name="T10" fmla="*/ 5 w 81"/>
                <a:gd name="T11" fmla="*/ 51 h 83"/>
                <a:gd name="T12" fmla="*/ 7 w 81"/>
                <a:gd name="T13" fmla="*/ 52 h 83"/>
                <a:gd name="T14" fmla="*/ 9 w 81"/>
                <a:gd name="T15" fmla="*/ 58 h 83"/>
                <a:gd name="T16" fmla="*/ 11 w 81"/>
                <a:gd name="T17" fmla="*/ 61 h 83"/>
                <a:gd name="T18" fmla="*/ 14 w 81"/>
                <a:gd name="T19" fmla="*/ 63 h 83"/>
                <a:gd name="T20" fmla="*/ 24 w 81"/>
                <a:gd name="T21" fmla="*/ 68 h 83"/>
                <a:gd name="T22" fmla="*/ 47 w 81"/>
                <a:gd name="T23" fmla="*/ 66 h 83"/>
                <a:gd name="T24" fmla="*/ 53 w 81"/>
                <a:gd name="T25" fmla="*/ 61 h 83"/>
                <a:gd name="T26" fmla="*/ 56 w 81"/>
                <a:gd name="T27" fmla="*/ 57 h 83"/>
                <a:gd name="T28" fmla="*/ 58 w 81"/>
                <a:gd name="T29" fmla="*/ 55 h 83"/>
                <a:gd name="T30" fmla="*/ 61 w 81"/>
                <a:gd name="T31" fmla="*/ 52 h 83"/>
                <a:gd name="T32" fmla="*/ 64 w 81"/>
                <a:gd name="T33" fmla="*/ 38 h 83"/>
                <a:gd name="T34" fmla="*/ 64 w 81"/>
                <a:gd name="T35" fmla="*/ 25 h 83"/>
                <a:gd name="T36" fmla="*/ 58 w 81"/>
                <a:gd name="T37" fmla="*/ 13 h 83"/>
                <a:gd name="T38" fmla="*/ 56 w 81"/>
                <a:gd name="T39" fmla="*/ 10 h 83"/>
                <a:gd name="T40" fmla="*/ 47 w 81"/>
                <a:gd name="T41" fmla="*/ 5 h 83"/>
                <a:gd name="T42" fmla="*/ 46 w 81"/>
                <a:gd name="T43" fmla="*/ 3 h 83"/>
                <a:gd name="T44" fmla="*/ 36 w 81"/>
                <a:gd name="T45" fmla="*/ 0 h 83"/>
                <a:gd name="T46" fmla="*/ 36 w 81"/>
                <a:gd name="T47" fmla="*/ 3 h 83"/>
                <a:gd name="T48" fmla="*/ 46 w 81"/>
                <a:gd name="T49" fmla="*/ 7 h 83"/>
                <a:gd name="T50" fmla="*/ 47 w 81"/>
                <a:gd name="T51" fmla="*/ 8 h 83"/>
                <a:gd name="T52" fmla="*/ 53 w 81"/>
                <a:gd name="T53" fmla="*/ 13 h 83"/>
                <a:gd name="T54" fmla="*/ 55 w 81"/>
                <a:gd name="T55" fmla="*/ 16 h 83"/>
                <a:gd name="T56" fmla="*/ 61 w 81"/>
                <a:gd name="T57" fmla="*/ 25 h 83"/>
                <a:gd name="T58" fmla="*/ 61 w 81"/>
                <a:gd name="T59" fmla="*/ 38 h 83"/>
                <a:gd name="T60" fmla="*/ 58 w 81"/>
                <a:gd name="T61" fmla="*/ 49 h 83"/>
                <a:gd name="T62" fmla="*/ 55 w 81"/>
                <a:gd name="T63" fmla="*/ 55 h 83"/>
                <a:gd name="T64" fmla="*/ 53 w 81"/>
                <a:gd name="T65" fmla="*/ 57 h 83"/>
                <a:gd name="T66" fmla="*/ 47 w 81"/>
                <a:gd name="T67" fmla="*/ 61 h 83"/>
                <a:gd name="T68" fmla="*/ 46 w 81"/>
                <a:gd name="T69" fmla="*/ 63 h 83"/>
                <a:gd name="T70" fmla="*/ 17 w 81"/>
                <a:gd name="T71" fmla="*/ 61 h 83"/>
                <a:gd name="T72" fmla="*/ 15 w 81"/>
                <a:gd name="T73" fmla="*/ 60 h 83"/>
                <a:gd name="T74" fmla="*/ 12 w 81"/>
                <a:gd name="T75" fmla="*/ 57 h 83"/>
                <a:gd name="T76" fmla="*/ 11 w 81"/>
                <a:gd name="T77" fmla="*/ 55 h 83"/>
                <a:gd name="T78" fmla="*/ 8 w 81"/>
                <a:gd name="T79" fmla="*/ 49 h 83"/>
                <a:gd name="T80" fmla="*/ 3 w 81"/>
                <a:gd name="T81" fmla="*/ 29 h 83"/>
                <a:gd name="T82" fmla="*/ 11 w 81"/>
                <a:gd name="T83" fmla="*/ 16 h 83"/>
                <a:gd name="T84" fmla="*/ 12 w 81"/>
                <a:gd name="T85" fmla="*/ 13 h 83"/>
                <a:gd name="T86" fmla="*/ 15 w 81"/>
                <a:gd name="T87" fmla="*/ 10 h 83"/>
                <a:gd name="T88" fmla="*/ 17 w 81"/>
                <a:gd name="T89" fmla="*/ 8 h 83"/>
                <a:gd name="T90" fmla="*/ 29 w 81"/>
                <a:gd name="T91" fmla="*/ 3 h 8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"/>
                <a:gd name="T139" fmla="*/ 0 h 83"/>
                <a:gd name="T140" fmla="*/ 81 w 81"/>
                <a:gd name="T141" fmla="*/ 83 h 8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" h="83">
                  <a:moveTo>
                    <a:pt x="36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21" y="6"/>
                  </a:lnTo>
                  <a:lnTo>
                    <a:pt x="19" y="6"/>
                  </a:lnTo>
                  <a:lnTo>
                    <a:pt x="17" y="8"/>
                  </a:lnTo>
                  <a:lnTo>
                    <a:pt x="19" y="8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11" y="12"/>
                  </a:lnTo>
                  <a:lnTo>
                    <a:pt x="11" y="14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1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5"/>
                  </a:lnTo>
                  <a:lnTo>
                    <a:pt x="19" y="77"/>
                  </a:lnTo>
                  <a:lnTo>
                    <a:pt x="17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9" y="83"/>
                  </a:lnTo>
                  <a:lnTo>
                    <a:pt x="52" y="83"/>
                  </a:lnTo>
                  <a:lnTo>
                    <a:pt x="56" y="81"/>
                  </a:lnTo>
                  <a:lnTo>
                    <a:pt x="58" y="81"/>
                  </a:lnTo>
                  <a:lnTo>
                    <a:pt x="60" y="79"/>
                  </a:lnTo>
                  <a:lnTo>
                    <a:pt x="58" y="79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4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79" y="54"/>
                  </a:lnTo>
                  <a:lnTo>
                    <a:pt x="79" y="46"/>
                  </a:lnTo>
                  <a:lnTo>
                    <a:pt x="81" y="42"/>
                  </a:lnTo>
                  <a:lnTo>
                    <a:pt x="79" y="39"/>
                  </a:lnTo>
                  <a:lnTo>
                    <a:pt x="79" y="31"/>
                  </a:lnTo>
                  <a:lnTo>
                    <a:pt x="73" y="19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71" y="18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7" y="10"/>
                  </a:lnTo>
                  <a:lnTo>
                    <a:pt x="65" y="10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56" y="8"/>
                  </a:lnTo>
                  <a:lnTo>
                    <a:pt x="54" y="8"/>
                  </a:lnTo>
                  <a:lnTo>
                    <a:pt x="56" y="10"/>
                  </a:lnTo>
                  <a:lnTo>
                    <a:pt x="58" y="10"/>
                  </a:lnTo>
                  <a:lnTo>
                    <a:pt x="65" y="14"/>
                  </a:lnTo>
                  <a:lnTo>
                    <a:pt x="63" y="14"/>
                  </a:lnTo>
                  <a:lnTo>
                    <a:pt x="65" y="16"/>
                  </a:lnTo>
                  <a:lnTo>
                    <a:pt x="65" y="14"/>
                  </a:lnTo>
                  <a:lnTo>
                    <a:pt x="67" y="18"/>
                  </a:lnTo>
                  <a:lnTo>
                    <a:pt x="67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5" y="31"/>
                  </a:lnTo>
                  <a:lnTo>
                    <a:pt x="75" y="39"/>
                  </a:lnTo>
                  <a:lnTo>
                    <a:pt x="77" y="42"/>
                  </a:lnTo>
                  <a:lnTo>
                    <a:pt x="75" y="46"/>
                  </a:lnTo>
                  <a:lnTo>
                    <a:pt x="75" y="54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5" y="71"/>
                  </a:lnTo>
                  <a:lnTo>
                    <a:pt x="58" y="75"/>
                  </a:lnTo>
                  <a:lnTo>
                    <a:pt x="56" y="75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9"/>
                  </a:lnTo>
                  <a:lnTo>
                    <a:pt x="29" y="79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1" y="73"/>
                  </a:lnTo>
                  <a:lnTo>
                    <a:pt x="19" y="73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6"/>
                  </a:lnTo>
                  <a:lnTo>
                    <a:pt x="13" y="67"/>
                  </a:lnTo>
                  <a:lnTo>
                    <a:pt x="11" y="64"/>
                  </a:lnTo>
                  <a:lnTo>
                    <a:pt x="11" y="62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13" y="19"/>
                  </a:lnTo>
                  <a:lnTo>
                    <a:pt x="13" y="18"/>
                  </a:lnTo>
                  <a:lnTo>
                    <a:pt x="15" y="14"/>
                  </a:lnTo>
                  <a:lnTo>
                    <a:pt x="15" y="16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83" name="Freeform 31"/>
            <p:cNvSpPr>
              <a:spLocks/>
            </p:cNvSpPr>
            <p:nvPr/>
          </p:nvSpPr>
          <p:spPr bwMode="auto">
            <a:xfrm>
              <a:off x="4000" y="1951"/>
              <a:ext cx="63" cy="65"/>
            </a:xfrm>
            <a:custGeom>
              <a:avLst/>
              <a:gdLst>
                <a:gd name="T0" fmla="*/ 28 w 77"/>
                <a:gd name="T1" fmla="*/ 0 h 79"/>
                <a:gd name="T2" fmla="*/ 22 w 77"/>
                <a:gd name="T3" fmla="*/ 2 h 79"/>
                <a:gd name="T4" fmla="*/ 16 w 77"/>
                <a:gd name="T5" fmla="*/ 5 h 79"/>
                <a:gd name="T6" fmla="*/ 11 w 77"/>
                <a:gd name="T7" fmla="*/ 7 h 79"/>
                <a:gd name="T8" fmla="*/ 7 w 77"/>
                <a:gd name="T9" fmla="*/ 12 h 79"/>
                <a:gd name="T10" fmla="*/ 3 w 77"/>
                <a:gd name="T11" fmla="*/ 17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6 h 79"/>
                <a:gd name="T18" fmla="*/ 2 w 77"/>
                <a:gd name="T19" fmla="*/ 43 h 79"/>
                <a:gd name="T20" fmla="*/ 3 w 77"/>
                <a:gd name="T21" fmla="*/ 49 h 79"/>
                <a:gd name="T22" fmla="*/ 7 w 77"/>
                <a:gd name="T23" fmla="*/ 53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5 h 79"/>
                <a:gd name="T30" fmla="*/ 28 w 77"/>
                <a:gd name="T31" fmla="*/ 65 h 79"/>
                <a:gd name="T32" fmla="*/ 34 w 77"/>
                <a:gd name="T33" fmla="*/ 65 h 79"/>
                <a:gd name="T34" fmla="*/ 41 w 77"/>
                <a:gd name="T35" fmla="*/ 65 h 79"/>
                <a:gd name="T36" fmla="*/ 46 w 77"/>
                <a:gd name="T37" fmla="*/ 62 h 79"/>
                <a:gd name="T38" fmla="*/ 50 w 77"/>
                <a:gd name="T39" fmla="*/ 58 h 79"/>
                <a:gd name="T40" fmla="*/ 55 w 77"/>
                <a:gd name="T41" fmla="*/ 53 h 79"/>
                <a:gd name="T42" fmla="*/ 58 w 77"/>
                <a:gd name="T43" fmla="*/ 49 h 79"/>
                <a:gd name="T44" fmla="*/ 61 w 77"/>
                <a:gd name="T45" fmla="*/ 43 h 79"/>
                <a:gd name="T46" fmla="*/ 61 w 77"/>
                <a:gd name="T47" fmla="*/ 36 h 79"/>
                <a:gd name="T48" fmla="*/ 61 w 77"/>
                <a:gd name="T49" fmla="*/ 28 h 79"/>
                <a:gd name="T50" fmla="*/ 61 w 77"/>
                <a:gd name="T51" fmla="*/ 22 h 79"/>
                <a:gd name="T52" fmla="*/ 58 w 77"/>
                <a:gd name="T53" fmla="*/ 17 h 79"/>
                <a:gd name="T54" fmla="*/ 55 w 77"/>
                <a:gd name="T55" fmla="*/ 12 h 79"/>
                <a:gd name="T56" fmla="*/ 50 w 77"/>
                <a:gd name="T57" fmla="*/ 7 h 79"/>
                <a:gd name="T58" fmla="*/ 46 w 77"/>
                <a:gd name="T59" fmla="*/ 5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4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5"/>
                  </a:lnTo>
                  <a:lnTo>
                    <a:pt x="4" y="59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9"/>
                  </a:lnTo>
                  <a:lnTo>
                    <a:pt x="73" y="55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40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27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5" y="11"/>
                  </a:lnTo>
                  <a:lnTo>
                    <a:pt x="61" y="9"/>
                  </a:lnTo>
                  <a:lnTo>
                    <a:pt x="59" y="7"/>
                  </a:lnTo>
                  <a:lnTo>
                    <a:pt x="56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84" name="Freeform 32"/>
            <p:cNvSpPr>
              <a:spLocks/>
            </p:cNvSpPr>
            <p:nvPr/>
          </p:nvSpPr>
          <p:spPr bwMode="auto">
            <a:xfrm>
              <a:off x="3998" y="1949"/>
              <a:ext cx="67" cy="67"/>
            </a:xfrm>
            <a:custGeom>
              <a:avLst/>
              <a:gdLst>
                <a:gd name="T0" fmla="*/ 24 w 81"/>
                <a:gd name="T1" fmla="*/ 2 h 82"/>
                <a:gd name="T2" fmla="*/ 14 w 81"/>
                <a:gd name="T3" fmla="*/ 7 h 82"/>
                <a:gd name="T4" fmla="*/ 11 w 81"/>
                <a:gd name="T5" fmla="*/ 7 h 82"/>
                <a:gd name="T6" fmla="*/ 3 w 81"/>
                <a:gd name="T7" fmla="*/ 19 h 82"/>
                <a:gd name="T8" fmla="*/ 2 w 81"/>
                <a:gd name="T9" fmla="*/ 22 h 82"/>
                <a:gd name="T10" fmla="*/ 0 w 81"/>
                <a:gd name="T11" fmla="*/ 41 h 82"/>
                <a:gd name="T12" fmla="*/ 5 w 81"/>
                <a:gd name="T13" fmla="*/ 53 h 82"/>
                <a:gd name="T14" fmla="*/ 7 w 81"/>
                <a:gd name="T15" fmla="*/ 56 h 82"/>
                <a:gd name="T16" fmla="*/ 9 w 81"/>
                <a:gd name="T17" fmla="*/ 56 h 82"/>
                <a:gd name="T18" fmla="*/ 12 w 81"/>
                <a:gd name="T19" fmla="*/ 61 h 82"/>
                <a:gd name="T20" fmla="*/ 16 w 81"/>
                <a:gd name="T21" fmla="*/ 65 h 82"/>
                <a:gd name="T22" fmla="*/ 43 w 81"/>
                <a:gd name="T23" fmla="*/ 67 h 82"/>
                <a:gd name="T24" fmla="*/ 49 w 81"/>
                <a:gd name="T25" fmla="*/ 65 h 82"/>
                <a:gd name="T26" fmla="*/ 52 w 81"/>
                <a:gd name="T27" fmla="*/ 63 h 82"/>
                <a:gd name="T28" fmla="*/ 60 w 81"/>
                <a:gd name="T29" fmla="*/ 51 h 82"/>
                <a:gd name="T30" fmla="*/ 62 w 81"/>
                <a:gd name="T31" fmla="*/ 50 h 82"/>
                <a:gd name="T32" fmla="*/ 67 w 81"/>
                <a:gd name="T33" fmla="*/ 34 h 82"/>
                <a:gd name="T34" fmla="*/ 64 w 81"/>
                <a:gd name="T35" fmla="*/ 20 h 82"/>
                <a:gd name="T36" fmla="*/ 60 w 81"/>
                <a:gd name="T37" fmla="*/ 14 h 82"/>
                <a:gd name="T38" fmla="*/ 57 w 81"/>
                <a:gd name="T39" fmla="*/ 11 h 82"/>
                <a:gd name="T40" fmla="*/ 52 w 81"/>
                <a:gd name="T41" fmla="*/ 7 h 82"/>
                <a:gd name="T42" fmla="*/ 50 w 81"/>
                <a:gd name="T43" fmla="*/ 7 h 82"/>
                <a:gd name="T44" fmla="*/ 48 w 81"/>
                <a:gd name="T45" fmla="*/ 3 h 82"/>
                <a:gd name="T46" fmla="*/ 40 w 81"/>
                <a:gd name="T47" fmla="*/ 2 h 82"/>
                <a:gd name="T48" fmla="*/ 30 w 81"/>
                <a:gd name="T49" fmla="*/ 3 h 82"/>
                <a:gd name="T50" fmla="*/ 43 w 81"/>
                <a:gd name="T51" fmla="*/ 5 h 82"/>
                <a:gd name="T52" fmla="*/ 46 w 81"/>
                <a:gd name="T53" fmla="*/ 7 h 82"/>
                <a:gd name="T54" fmla="*/ 49 w 81"/>
                <a:gd name="T55" fmla="*/ 9 h 82"/>
                <a:gd name="T56" fmla="*/ 55 w 81"/>
                <a:gd name="T57" fmla="*/ 12 h 82"/>
                <a:gd name="T58" fmla="*/ 55 w 81"/>
                <a:gd name="T59" fmla="*/ 16 h 82"/>
                <a:gd name="T60" fmla="*/ 60 w 81"/>
                <a:gd name="T61" fmla="*/ 22 h 82"/>
                <a:gd name="T62" fmla="*/ 62 w 81"/>
                <a:gd name="T63" fmla="*/ 24 h 82"/>
                <a:gd name="T64" fmla="*/ 62 w 81"/>
                <a:gd name="T65" fmla="*/ 38 h 82"/>
                <a:gd name="T66" fmla="*/ 59 w 81"/>
                <a:gd name="T67" fmla="*/ 48 h 82"/>
                <a:gd name="T68" fmla="*/ 55 w 81"/>
                <a:gd name="T69" fmla="*/ 55 h 82"/>
                <a:gd name="T70" fmla="*/ 50 w 81"/>
                <a:gd name="T71" fmla="*/ 60 h 82"/>
                <a:gd name="T72" fmla="*/ 45 w 81"/>
                <a:gd name="T73" fmla="*/ 63 h 82"/>
                <a:gd name="T74" fmla="*/ 24 w 81"/>
                <a:gd name="T75" fmla="*/ 65 h 82"/>
                <a:gd name="T76" fmla="*/ 17 w 81"/>
                <a:gd name="T77" fmla="*/ 60 h 82"/>
                <a:gd name="T78" fmla="*/ 14 w 81"/>
                <a:gd name="T79" fmla="*/ 60 h 82"/>
                <a:gd name="T80" fmla="*/ 11 w 81"/>
                <a:gd name="T81" fmla="*/ 55 h 82"/>
                <a:gd name="T82" fmla="*/ 8 w 81"/>
                <a:gd name="T83" fmla="*/ 51 h 82"/>
                <a:gd name="T84" fmla="*/ 7 w 81"/>
                <a:gd name="T85" fmla="*/ 50 h 82"/>
                <a:gd name="T86" fmla="*/ 3 w 81"/>
                <a:gd name="T87" fmla="*/ 28 h 82"/>
                <a:gd name="T88" fmla="*/ 7 w 81"/>
                <a:gd name="T89" fmla="*/ 24 h 82"/>
                <a:gd name="T90" fmla="*/ 8 w 81"/>
                <a:gd name="T91" fmla="*/ 16 h 82"/>
                <a:gd name="T92" fmla="*/ 12 w 81"/>
                <a:gd name="T93" fmla="*/ 11 h 82"/>
                <a:gd name="T94" fmla="*/ 19 w 81"/>
                <a:gd name="T95" fmla="*/ 7 h 82"/>
                <a:gd name="T96" fmla="*/ 27 w 81"/>
                <a:gd name="T97" fmla="*/ 5 h 8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1"/>
                <a:gd name="T148" fmla="*/ 0 h 82"/>
                <a:gd name="T149" fmla="*/ 81 w 81"/>
                <a:gd name="T150" fmla="*/ 82 h 8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1" h="82">
                  <a:moveTo>
                    <a:pt x="36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21" y="6"/>
                  </a:lnTo>
                  <a:lnTo>
                    <a:pt x="19" y="6"/>
                  </a:lnTo>
                  <a:lnTo>
                    <a:pt x="17" y="8"/>
                  </a:lnTo>
                  <a:lnTo>
                    <a:pt x="19" y="8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34"/>
                  </a:lnTo>
                  <a:lnTo>
                    <a:pt x="0" y="50"/>
                  </a:lnTo>
                  <a:lnTo>
                    <a:pt x="4" y="57"/>
                  </a:lnTo>
                  <a:lnTo>
                    <a:pt x="4" y="63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3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5"/>
                  </a:lnTo>
                  <a:lnTo>
                    <a:pt x="19" y="77"/>
                  </a:lnTo>
                  <a:lnTo>
                    <a:pt x="17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9" y="82"/>
                  </a:lnTo>
                  <a:lnTo>
                    <a:pt x="52" y="82"/>
                  </a:lnTo>
                  <a:lnTo>
                    <a:pt x="56" y="81"/>
                  </a:lnTo>
                  <a:lnTo>
                    <a:pt x="58" y="81"/>
                  </a:lnTo>
                  <a:lnTo>
                    <a:pt x="59" y="79"/>
                  </a:lnTo>
                  <a:lnTo>
                    <a:pt x="58" y="79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5" y="63"/>
                  </a:lnTo>
                  <a:lnTo>
                    <a:pt x="75" y="61"/>
                  </a:lnTo>
                  <a:lnTo>
                    <a:pt x="79" y="54"/>
                  </a:lnTo>
                  <a:lnTo>
                    <a:pt x="79" y="46"/>
                  </a:lnTo>
                  <a:lnTo>
                    <a:pt x="81" y="42"/>
                  </a:lnTo>
                  <a:lnTo>
                    <a:pt x="79" y="36"/>
                  </a:lnTo>
                  <a:lnTo>
                    <a:pt x="79" y="27"/>
                  </a:lnTo>
                  <a:lnTo>
                    <a:pt x="77" y="25"/>
                  </a:lnTo>
                  <a:lnTo>
                    <a:pt x="77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58" y="6"/>
                  </a:lnTo>
                  <a:lnTo>
                    <a:pt x="59" y="6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56" y="8"/>
                  </a:lnTo>
                  <a:lnTo>
                    <a:pt x="54" y="8"/>
                  </a:lnTo>
                  <a:lnTo>
                    <a:pt x="56" y="9"/>
                  </a:lnTo>
                  <a:lnTo>
                    <a:pt x="58" y="9"/>
                  </a:lnTo>
                  <a:lnTo>
                    <a:pt x="61" y="11"/>
                  </a:lnTo>
                  <a:lnTo>
                    <a:pt x="59" y="11"/>
                  </a:lnTo>
                  <a:lnTo>
                    <a:pt x="61" y="13"/>
                  </a:lnTo>
                  <a:lnTo>
                    <a:pt x="63" y="13"/>
                  </a:lnTo>
                  <a:lnTo>
                    <a:pt x="67" y="15"/>
                  </a:lnTo>
                  <a:lnTo>
                    <a:pt x="65" y="13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1"/>
                  </a:lnTo>
                  <a:lnTo>
                    <a:pt x="75" y="29"/>
                  </a:lnTo>
                  <a:lnTo>
                    <a:pt x="75" y="36"/>
                  </a:lnTo>
                  <a:lnTo>
                    <a:pt x="77" y="42"/>
                  </a:lnTo>
                  <a:lnTo>
                    <a:pt x="75" y="46"/>
                  </a:lnTo>
                  <a:lnTo>
                    <a:pt x="75" y="54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9" y="63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8" y="75"/>
                  </a:lnTo>
                  <a:lnTo>
                    <a:pt x="56" y="75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9"/>
                  </a:lnTo>
                  <a:lnTo>
                    <a:pt x="29" y="79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1" y="73"/>
                  </a:lnTo>
                  <a:lnTo>
                    <a:pt x="19" y="73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0" y="65"/>
                  </a:lnTo>
                  <a:lnTo>
                    <a:pt x="11" y="67"/>
                  </a:lnTo>
                  <a:lnTo>
                    <a:pt x="10" y="63"/>
                  </a:lnTo>
                  <a:lnTo>
                    <a:pt x="10" y="61"/>
                  </a:lnTo>
                  <a:lnTo>
                    <a:pt x="8" y="59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4" y="50"/>
                  </a:lnTo>
                  <a:lnTo>
                    <a:pt x="4" y="34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3" y="9"/>
                  </a:lnTo>
                  <a:lnTo>
                    <a:pt x="21" y="9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85" name="Freeform 33"/>
            <p:cNvSpPr>
              <a:spLocks/>
            </p:cNvSpPr>
            <p:nvPr/>
          </p:nvSpPr>
          <p:spPr bwMode="auto">
            <a:xfrm>
              <a:off x="4178" y="2028"/>
              <a:ext cx="61" cy="65"/>
            </a:xfrm>
            <a:custGeom>
              <a:avLst/>
              <a:gdLst>
                <a:gd name="T0" fmla="*/ 28 w 75"/>
                <a:gd name="T1" fmla="*/ 0 h 79"/>
                <a:gd name="T2" fmla="*/ 20 w 75"/>
                <a:gd name="T3" fmla="*/ 2 h 79"/>
                <a:gd name="T4" fmla="*/ 15 w 75"/>
                <a:gd name="T5" fmla="*/ 5 h 79"/>
                <a:gd name="T6" fmla="*/ 11 w 75"/>
                <a:gd name="T7" fmla="*/ 7 h 79"/>
                <a:gd name="T8" fmla="*/ 7 w 75"/>
                <a:gd name="T9" fmla="*/ 12 h 79"/>
                <a:gd name="T10" fmla="*/ 3 w 75"/>
                <a:gd name="T11" fmla="*/ 17 h 79"/>
                <a:gd name="T12" fmla="*/ 2 w 75"/>
                <a:gd name="T13" fmla="*/ 22 h 79"/>
                <a:gd name="T14" fmla="*/ 0 w 75"/>
                <a:gd name="T15" fmla="*/ 28 h 79"/>
                <a:gd name="T16" fmla="*/ 0 w 75"/>
                <a:gd name="T17" fmla="*/ 36 h 79"/>
                <a:gd name="T18" fmla="*/ 2 w 75"/>
                <a:gd name="T19" fmla="*/ 43 h 79"/>
                <a:gd name="T20" fmla="*/ 3 w 75"/>
                <a:gd name="T21" fmla="*/ 47 h 79"/>
                <a:gd name="T22" fmla="*/ 7 w 75"/>
                <a:gd name="T23" fmla="*/ 53 h 79"/>
                <a:gd name="T24" fmla="*/ 11 w 75"/>
                <a:gd name="T25" fmla="*/ 58 h 79"/>
                <a:gd name="T26" fmla="*/ 15 w 75"/>
                <a:gd name="T27" fmla="*/ 62 h 79"/>
                <a:gd name="T28" fmla="*/ 20 w 75"/>
                <a:gd name="T29" fmla="*/ 63 h 79"/>
                <a:gd name="T30" fmla="*/ 28 w 75"/>
                <a:gd name="T31" fmla="*/ 65 h 79"/>
                <a:gd name="T32" fmla="*/ 33 w 75"/>
                <a:gd name="T33" fmla="*/ 65 h 79"/>
                <a:gd name="T34" fmla="*/ 39 w 75"/>
                <a:gd name="T35" fmla="*/ 63 h 79"/>
                <a:gd name="T36" fmla="*/ 46 w 75"/>
                <a:gd name="T37" fmla="*/ 62 h 79"/>
                <a:gd name="T38" fmla="*/ 50 w 75"/>
                <a:gd name="T39" fmla="*/ 58 h 79"/>
                <a:gd name="T40" fmla="*/ 54 w 75"/>
                <a:gd name="T41" fmla="*/ 53 h 79"/>
                <a:gd name="T42" fmla="*/ 58 w 75"/>
                <a:gd name="T43" fmla="*/ 47 h 79"/>
                <a:gd name="T44" fmla="*/ 59 w 75"/>
                <a:gd name="T45" fmla="*/ 43 h 79"/>
                <a:gd name="T46" fmla="*/ 61 w 75"/>
                <a:gd name="T47" fmla="*/ 36 h 79"/>
                <a:gd name="T48" fmla="*/ 61 w 75"/>
                <a:gd name="T49" fmla="*/ 28 h 79"/>
                <a:gd name="T50" fmla="*/ 59 w 75"/>
                <a:gd name="T51" fmla="*/ 22 h 79"/>
                <a:gd name="T52" fmla="*/ 58 w 75"/>
                <a:gd name="T53" fmla="*/ 17 h 79"/>
                <a:gd name="T54" fmla="*/ 54 w 75"/>
                <a:gd name="T55" fmla="*/ 12 h 79"/>
                <a:gd name="T56" fmla="*/ 50 w 75"/>
                <a:gd name="T57" fmla="*/ 7 h 79"/>
                <a:gd name="T58" fmla="*/ 46 w 75"/>
                <a:gd name="T59" fmla="*/ 5 h 79"/>
                <a:gd name="T60" fmla="*/ 39 w 75"/>
                <a:gd name="T61" fmla="*/ 2 h 79"/>
                <a:gd name="T62" fmla="*/ 33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6" y="0"/>
                  </a:moveTo>
                  <a:lnTo>
                    <a:pt x="34" y="0"/>
                  </a:lnTo>
                  <a:lnTo>
                    <a:pt x="29" y="0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5" y="6"/>
                  </a:lnTo>
                  <a:lnTo>
                    <a:pt x="13" y="9"/>
                  </a:lnTo>
                  <a:lnTo>
                    <a:pt x="9" y="11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4" y="57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9" y="67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5" y="77"/>
                  </a:lnTo>
                  <a:lnTo>
                    <a:pt x="29" y="79"/>
                  </a:lnTo>
                  <a:lnTo>
                    <a:pt x="34" y="79"/>
                  </a:lnTo>
                  <a:lnTo>
                    <a:pt x="36" y="79"/>
                  </a:lnTo>
                  <a:lnTo>
                    <a:pt x="40" y="79"/>
                  </a:lnTo>
                  <a:lnTo>
                    <a:pt x="44" y="79"/>
                  </a:lnTo>
                  <a:lnTo>
                    <a:pt x="48" y="77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3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40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3" y="11"/>
                  </a:lnTo>
                  <a:lnTo>
                    <a:pt x="61" y="9"/>
                  </a:lnTo>
                  <a:lnTo>
                    <a:pt x="59" y="6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86" name="Freeform 34"/>
            <p:cNvSpPr>
              <a:spLocks/>
            </p:cNvSpPr>
            <p:nvPr/>
          </p:nvSpPr>
          <p:spPr bwMode="auto">
            <a:xfrm>
              <a:off x="4176" y="2026"/>
              <a:ext cx="65" cy="68"/>
            </a:xfrm>
            <a:custGeom>
              <a:avLst/>
              <a:gdLst>
                <a:gd name="T0" fmla="*/ 22 w 79"/>
                <a:gd name="T1" fmla="*/ 2 h 83"/>
                <a:gd name="T2" fmla="*/ 19 w 79"/>
                <a:gd name="T3" fmla="*/ 3 h 83"/>
                <a:gd name="T4" fmla="*/ 17 w 79"/>
                <a:gd name="T5" fmla="*/ 5 h 83"/>
                <a:gd name="T6" fmla="*/ 12 w 79"/>
                <a:gd name="T7" fmla="*/ 7 h 83"/>
                <a:gd name="T8" fmla="*/ 12 w 79"/>
                <a:gd name="T9" fmla="*/ 8 h 83"/>
                <a:gd name="T10" fmla="*/ 8 w 79"/>
                <a:gd name="T11" fmla="*/ 9 h 83"/>
                <a:gd name="T12" fmla="*/ 7 w 79"/>
                <a:gd name="T13" fmla="*/ 14 h 83"/>
                <a:gd name="T14" fmla="*/ 5 w 79"/>
                <a:gd name="T15" fmla="*/ 14 h 83"/>
                <a:gd name="T16" fmla="*/ 2 w 79"/>
                <a:gd name="T17" fmla="*/ 22 h 83"/>
                <a:gd name="T18" fmla="*/ 0 w 79"/>
                <a:gd name="T19" fmla="*/ 29 h 83"/>
                <a:gd name="T20" fmla="*/ 2 w 79"/>
                <a:gd name="T21" fmla="*/ 44 h 83"/>
                <a:gd name="T22" fmla="*/ 3 w 79"/>
                <a:gd name="T23" fmla="*/ 50 h 83"/>
                <a:gd name="T24" fmla="*/ 7 w 79"/>
                <a:gd name="T25" fmla="*/ 55 h 83"/>
                <a:gd name="T26" fmla="*/ 12 w 79"/>
                <a:gd name="T27" fmla="*/ 63 h 83"/>
                <a:gd name="T28" fmla="*/ 21 w 79"/>
                <a:gd name="T29" fmla="*/ 66 h 83"/>
                <a:gd name="T30" fmla="*/ 26 w 79"/>
                <a:gd name="T31" fmla="*/ 68 h 83"/>
                <a:gd name="T32" fmla="*/ 41 w 79"/>
                <a:gd name="T33" fmla="*/ 66 h 83"/>
                <a:gd name="T34" fmla="*/ 50 w 79"/>
                <a:gd name="T35" fmla="*/ 63 h 83"/>
                <a:gd name="T36" fmla="*/ 53 w 79"/>
                <a:gd name="T37" fmla="*/ 61 h 83"/>
                <a:gd name="T38" fmla="*/ 55 w 79"/>
                <a:gd name="T39" fmla="*/ 57 h 83"/>
                <a:gd name="T40" fmla="*/ 57 w 79"/>
                <a:gd name="T41" fmla="*/ 57 h 83"/>
                <a:gd name="T42" fmla="*/ 58 w 79"/>
                <a:gd name="T43" fmla="*/ 55 h 83"/>
                <a:gd name="T44" fmla="*/ 62 w 79"/>
                <a:gd name="T45" fmla="*/ 50 h 83"/>
                <a:gd name="T46" fmla="*/ 63 w 79"/>
                <a:gd name="T47" fmla="*/ 44 h 83"/>
                <a:gd name="T48" fmla="*/ 65 w 79"/>
                <a:gd name="T49" fmla="*/ 29 h 83"/>
                <a:gd name="T50" fmla="*/ 63 w 79"/>
                <a:gd name="T51" fmla="*/ 22 h 83"/>
                <a:gd name="T52" fmla="*/ 60 w 79"/>
                <a:gd name="T53" fmla="*/ 14 h 83"/>
                <a:gd name="T54" fmla="*/ 53 w 79"/>
                <a:gd name="T55" fmla="*/ 9 h 83"/>
                <a:gd name="T56" fmla="*/ 52 w 79"/>
                <a:gd name="T57" fmla="*/ 5 h 83"/>
                <a:gd name="T58" fmla="*/ 38 w 79"/>
                <a:gd name="T59" fmla="*/ 0 h 83"/>
                <a:gd name="T60" fmla="*/ 26 w 79"/>
                <a:gd name="T61" fmla="*/ 3 h 83"/>
                <a:gd name="T62" fmla="*/ 48 w 79"/>
                <a:gd name="T63" fmla="*/ 8 h 83"/>
                <a:gd name="T64" fmla="*/ 49 w 79"/>
                <a:gd name="T65" fmla="*/ 7 h 83"/>
                <a:gd name="T66" fmla="*/ 50 w 79"/>
                <a:gd name="T67" fmla="*/ 11 h 83"/>
                <a:gd name="T68" fmla="*/ 57 w 79"/>
                <a:gd name="T69" fmla="*/ 16 h 83"/>
                <a:gd name="T70" fmla="*/ 60 w 79"/>
                <a:gd name="T71" fmla="*/ 24 h 83"/>
                <a:gd name="T72" fmla="*/ 62 w 79"/>
                <a:gd name="T73" fmla="*/ 41 h 83"/>
                <a:gd name="T74" fmla="*/ 60 w 79"/>
                <a:gd name="T75" fmla="*/ 48 h 83"/>
                <a:gd name="T76" fmla="*/ 58 w 79"/>
                <a:gd name="T77" fmla="*/ 48 h 83"/>
                <a:gd name="T78" fmla="*/ 55 w 79"/>
                <a:gd name="T79" fmla="*/ 55 h 83"/>
                <a:gd name="T80" fmla="*/ 53 w 79"/>
                <a:gd name="T81" fmla="*/ 55 h 83"/>
                <a:gd name="T82" fmla="*/ 52 w 79"/>
                <a:gd name="T83" fmla="*/ 57 h 83"/>
                <a:gd name="T84" fmla="*/ 50 w 79"/>
                <a:gd name="T85" fmla="*/ 58 h 83"/>
                <a:gd name="T86" fmla="*/ 50 w 79"/>
                <a:gd name="T87" fmla="*/ 60 h 83"/>
                <a:gd name="T88" fmla="*/ 41 w 79"/>
                <a:gd name="T89" fmla="*/ 63 h 83"/>
                <a:gd name="T90" fmla="*/ 26 w 79"/>
                <a:gd name="T91" fmla="*/ 65 h 83"/>
                <a:gd name="T92" fmla="*/ 21 w 79"/>
                <a:gd name="T93" fmla="*/ 63 h 83"/>
                <a:gd name="T94" fmla="*/ 16 w 79"/>
                <a:gd name="T95" fmla="*/ 60 h 83"/>
                <a:gd name="T96" fmla="*/ 9 w 79"/>
                <a:gd name="T97" fmla="*/ 55 h 83"/>
                <a:gd name="T98" fmla="*/ 7 w 79"/>
                <a:gd name="T99" fmla="*/ 48 h 83"/>
                <a:gd name="T100" fmla="*/ 5 w 79"/>
                <a:gd name="T101" fmla="*/ 48 h 83"/>
                <a:gd name="T102" fmla="*/ 3 w 79"/>
                <a:gd name="T103" fmla="*/ 41 h 83"/>
                <a:gd name="T104" fmla="*/ 5 w 79"/>
                <a:gd name="T105" fmla="*/ 24 h 83"/>
                <a:gd name="T106" fmla="*/ 8 w 79"/>
                <a:gd name="T107" fmla="*/ 16 h 83"/>
                <a:gd name="T108" fmla="*/ 9 w 79"/>
                <a:gd name="T109" fmla="*/ 16 h 83"/>
                <a:gd name="T110" fmla="*/ 11 w 79"/>
                <a:gd name="T111" fmla="*/ 11 h 83"/>
                <a:gd name="T112" fmla="*/ 12 w 79"/>
                <a:gd name="T113" fmla="*/ 11 h 83"/>
                <a:gd name="T114" fmla="*/ 14 w 79"/>
                <a:gd name="T115" fmla="*/ 9 h 83"/>
                <a:gd name="T116" fmla="*/ 14 w 79"/>
                <a:gd name="T117" fmla="*/ 8 h 83"/>
                <a:gd name="T118" fmla="*/ 21 w 79"/>
                <a:gd name="T119" fmla="*/ 7 h 83"/>
                <a:gd name="T120" fmla="*/ 24 w 79"/>
                <a:gd name="T121" fmla="*/ 5 h 83"/>
                <a:gd name="T122" fmla="*/ 26 w 79"/>
                <a:gd name="T123" fmla="*/ 3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9"/>
                <a:gd name="T187" fmla="*/ 0 h 83"/>
                <a:gd name="T188" fmla="*/ 79 w 79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9" h="83">
                  <a:moveTo>
                    <a:pt x="31" y="0"/>
                  </a:moveTo>
                  <a:lnTo>
                    <a:pt x="27" y="2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3" y="11"/>
                  </a:lnTo>
                  <a:lnTo>
                    <a:pt x="15" y="10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3"/>
                  </a:lnTo>
                  <a:lnTo>
                    <a:pt x="8" y="17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9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5" y="81"/>
                  </a:lnTo>
                  <a:lnTo>
                    <a:pt x="27" y="81"/>
                  </a:lnTo>
                  <a:lnTo>
                    <a:pt x="31" y="83"/>
                  </a:lnTo>
                  <a:lnTo>
                    <a:pt x="46" y="83"/>
                  </a:lnTo>
                  <a:lnTo>
                    <a:pt x="50" y="81"/>
                  </a:lnTo>
                  <a:lnTo>
                    <a:pt x="54" y="81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65" y="75"/>
                  </a:lnTo>
                  <a:lnTo>
                    <a:pt x="65" y="73"/>
                  </a:lnTo>
                  <a:lnTo>
                    <a:pt x="67" y="69"/>
                  </a:lnTo>
                  <a:lnTo>
                    <a:pt x="65" y="71"/>
                  </a:lnTo>
                  <a:lnTo>
                    <a:pt x="69" y="69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5" y="59"/>
                  </a:lnTo>
                  <a:lnTo>
                    <a:pt x="75" y="61"/>
                  </a:lnTo>
                  <a:lnTo>
                    <a:pt x="77" y="59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5"/>
                  </a:lnTo>
                  <a:lnTo>
                    <a:pt x="77" y="29"/>
                  </a:lnTo>
                  <a:lnTo>
                    <a:pt x="77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65" y="10"/>
                  </a:lnTo>
                  <a:lnTo>
                    <a:pt x="65" y="11"/>
                  </a:lnTo>
                  <a:lnTo>
                    <a:pt x="63" y="8"/>
                  </a:lnTo>
                  <a:lnTo>
                    <a:pt x="63" y="6"/>
                  </a:lnTo>
                  <a:lnTo>
                    <a:pt x="58" y="6"/>
                  </a:lnTo>
                  <a:lnTo>
                    <a:pt x="46" y="0"/>
                  </a:lnTo>
                  <a:lnTo>
                    <a:pt x="31" y="0"/>
                  </a:lnTo>
                  <a:lnTo>
                    <a:pt x="31" y="4"/>
                  </a:lnTo>
                  <a:lnTo>
                    <a:pt x="46" y="4"/>
                  </a:lnTo>
                  <a:lnTo>
                    <a:pt x="58" y="10"/>
                  </a:lnTo>
                  <a:lnTo>
                    <a:pt x="61" y="10"/>
                  </a:lnTo>
                  <a:lnTo>
                    <a:pt x="59" y="8"/>
                  </a:lnTo>
                  <a:lnTo>
                    <a:pt x="61" y="11"/>
                  </a:lnTo>
                  <a:lnTo>
                    <a:pt x="61" y="13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5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71" y="59"/>
                  </a:lnTo>
                  <a:lnTo>
                    <a:pt x="67" y="67"/>
                  </a:lnTo>
                  <a:lnTo>
                    <a:pt x="69" y="65"/>
                  </a:lnTo>
                  <a:lnTo>
                    <a:pt x="65" y="67"/>
                  </a:lnTo>
                  <a:lnTo>
                    <a:pt x="63" y="67"/>
                  </a:lnTo>
                  <a:lnTo>
                    <a:pt x="63" y="69"/>
                  </a:lnTo>
                  <a:lnTo>
                    <a:pt x="61" y="73"/>
                  </a:lnTo>
                  <a:lnTo>
                    <a:pt x="61" y="71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4" y="77"/>
                  </a:lnTo>
                  <a:lnTo>
                    <a:pt x="50" y="77"/>
                  </a:lnTo>
                  <a:lnTo>
                    <a:pt x="46" y="79"/>
                  </a:lnTo>
                  <a:lnTo>
                    <a:pt x="31" y="79"/>
                  </a:lnTo>
                  <a:lnTo>
                    <a:pt x="27" y="77"/>
                  </a:lnTo>
                  <a:lnTo>
                    <a:pt x="25" y="77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1" y="65"/>
                  </a:lnTo>
                  <a:lnTo>
                    <a:pt x="11" y="67"/>
                  </a:lnTo>
                  <a:lnTo>
                    <a:pt x="8" y="59"/>
                  </a:lnTo>
                  <a:lnTo>
                    <a:pt x="8" y="58"/>
                  </a:lnTo>
                  <a:lnTo>
                    <a:pt x="6" y="56"/>
                  </a:lnTo>
                  <a:lnTo>
                    <a:pt x="6" y="58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6" y="29"/>
                  </a:lnTo>
                  <a:lnTo>
                    <a:pt x="6" y="27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15" y="13"/>
                  </a:lnTo>
                  <a:lnTo>
                    <a:pt x="17" y="13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17" y="10"/>
                  </a:lnTo>
                  <a:lnTo>
                    <a:pt x="21" y="10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31" y="4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87" name="Freeform 35"/>
            <p:cNvSpPr>
              <a:spLocks/>
            </p:cNvSpPr>
            <p:nvPr/>
          </p:nvSpPr>
          <p:spPr bwMode="auto">
            <a:xfrm>
              <a:off x="4304" y="2020"/>
              <a:ext cx="60" cy="64"/>
            </a:xfrm>
            <a:custGeom>
              <a:avLst/>
              <a:gdLst>
                <a:gd name="T0" fmla="*/ 28 w 74"/>
                <a:gd name="T1" fmla="*/ 0 h 79"/>
                <a:gd name="T2" fmla="*/ 21 w 74"/>
                <a:gd name="T3" fmla="*/ 2 h 79"/>
                <a:gd name="T4" fmla="*/ 15 w 74"/>
                <a:gd name="T5" fmla="*/ 5 h 79"/>
                <a:gd name="T6" fmla="*/ 11 w 74"/>
                <a:gd name="T7" fmla="*/ 8 h 79"/>
                <a:gd name="T8" fmla="*/ 6 w 74"/>
                <a:gd name="T9" fmla="*/ 11 h 79"/>
                <a:gd name="T10" fmla="*/ 2 w 74"/>
                <a:gd name="T11" fmla="*/ 17 h 79"/>
                <a:gd name="T12" fmla="*/ 1 w 74"/>
                <a:gd name="T13" fmla="*/ 22 h 79"/>
                <a:gd name="T14" fmla="*/ 0 w 74"/>
                <a:gd name="T15" fmla="*/ 28 h 79"/>
                <a:gd name="T16" fmla="*/ 0 w 74"/>
                <a:gd name="T17" fmla="*/ 36 h 79"/>
                <a:gd name="T18" fmla="*/ 1 w 74"/>
                <a:gd name="T19" fmla="*/ 42 h 79"/>
                <a:gd name="T20" fmla="*/ 2 w 74"/>
                <a:gd name="T21" fmla="*/ 47 h 79"/>
                <a:gd name="T22" fmla="*/ 6 w 74"/>
                <a:gd name="T23" fmla="*/ 53 h 79"/>
                <a:gd name="T24" fmla="*/ 11 w 74"/>
                <a:gd name="T25" fmla="*/ 58 h 79"/>
                <a:gd name="T26" fmla="*/ 15 w 74"/>
                <a:gd name="T27" fmla="*/ 61 h 79"/>
                <a:gd name="T28" fmla="*/ 21 w 74"/>
                <a:gd name="T29" fmla="*/ 62 h 79"/>
                <a:gd name="T30" fmla="*/ 28 w 74"/>
                <a:gd name="T31" fmla="*/ 64 h 79"/>
                <a:gd name="T32" fmla="*/ 34 w 74"/>
                <a:gd name="T33" fmla="*/ 64 h 79"/>
                <a:gd name="T34" fmla="*/ 39 w 74"/>
                <a:gd name="T35" fmla="*/ 62 h 79"/>
                <a:gd name="T36" fmla="*/ 45 w 74"/>
                <a:gd name="T37" fmla="*/ 61 h 79"/>
                <a:gd name="T38" fmla="*/ 49 w 74"/>
                <a:gd name="T39" fmla="*/ 58 h 79"/>
                <a:gd name="T40" fmla="*/ 54 w 74"/>
                <a:gd name="T41" fmla="*/ 53 h 79"/>
                <a:gd name="T42" fmla="*/ 58 w 74"/>
                <a:gd name="T43" fmla="*/ 47 h 79"/>
                <a:gd name="T44" fmla="*/ 59 w 74"/>
                <a:gd name="T45" fmla="*/ 42 h 79"/>
                <a:gd name="T46" fmla="*/ 60 w 74"/>
                <a:gd name="T47" fmla="*/ 36 h 79"/>
                <a:gd name="T48" fmla="*/ 60 w 74"/>
                <a:gd name="T49" fmla="*/ 28 h 79"/>
                <a:gd name="T50" fmla="*/ 59 w 74"/>
                <a:gd name="T51" fmla="*/ 22 h 79"/>
                <a:gd name="T52" fmla="*/ 58 w 74"/>
                <a:gd name="T53" fmla="*/ 17 h 79"/>
                <a:gd name="T54" fmla="*/ 54 w 74"/>
                <a:gd name="T55" fmla="*/ 11 h 79"/>
                <a:gd name="T56" fmla="*/ 49 w 74"/>
                <a:gd name="T57" fmla="*/ 8 h 79"/>
                <a:gd name="T58" fmla="*/ 45 w 74"/>
                <a:gd name="T59" fmla="*/ 5 h 79"/>
                <a:gd name="T60" fmla="*/ 39 w 74"/>
                <a:gd name="T61" fmla="*/ 2 h 79"/>
                <a:gd name="T62" fmla="*/ 34 w 74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"/>
                <a:gd name="T97" fmla="*/ 0 h 79"/>
                <a:gd name="T98" fmla="*/ 74 w 74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" h="79">
                  <a:moveTo>
                    <a:pt x="36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6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5" y="6"/>
                  </a:lnTo>
                  <a:lnTo>
                    <a:pt x="13" y="10"/>
                  </a:lnTo>
                  <a:lnTo>
                    <a:pt x="11" y="12"/>
                  </a:lnTo>
                  <a:lnTo>
                    <a:pt x="7" y="14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1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1" y="52"/>
                  </a:lnTo>
                  <a:lnTo>
                    <a:pt x="3" y="56"/>
                  </a:lnTo>
                  <a:lnTo>
                    <a:pt x="3" y="58"/>
                  </a:lnTo>
                  <a:lnTo>
                    <a:pt x="5" y="62"/>
                  </a:lnTo>
                  <a:lnTo>
                    <a:pt x="7" y="66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6" y="77"/>
                  </a:lnTo>
                  <a:lnTo>
                    <a:pt x="30" y="79"/>
                  </a:lnTo>
                  <a:lnTo>
                    <a:pt x="34" y="79"/>
                  </a:lnTo>
                  <a:lnTo>
                    <a:pt x="36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51" y="77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5" y="67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4" y="48"/>
                  </a:lnTo>
                  <a:lnTo>
                    <a:pt x="74" y="44"/>
                  </a:lnTo>
                  <a:lnTo>
                    <a:pt x="74" y="39"/>
                  </a:lnTo>
                  <a:lnTo>
                    <a:pt x="74" y="35"/>
                  </a:lnTo>
                  <a:lnTo>
                    <a:pt x="74" y="31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21"/>
                  </a:lnTo>
                  <a:lnTo>
                    <a:pt x="69" y="18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1" y="10"/>
                  </a:lnTo>
                  <a:lnTo>
                    <a:pt x="59" y="6"/>
                  </a:lnTo>
                  <a:lnTo>
                    <a:pt x="55" y="6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88" name="Freeform 36"/>
            <p:cNvSpPr>
              <a:spLocks/>
            </p:cNvSpPr>
            <p:nvPr/>
          </p:nvSpPr>
          <p:spPr bwMode="auto">
            <a:xfrm>
              <a:off x="4302" y="2018"/>
              <a:ext cx="64" cy="68"/>
            </a:xfrm>
            <a:custGeom>
              <a:avLst/>
              <a:gdLst>
                <a:gd name="T0" fmla="*/ 17 w 78"/>
                <a:gd name="T1" fmla="*/ 5 h 83"/>
                <a:gd name="T2" fmla="*/ 12 w 78"/>
                <a:gd name="T3" fmla="*/ 7 h 83"/>
                <a:gd name="T4" fmla="*/ 11 w 78"/>
                <a:gd name="T5" fmla="*/ 8 h 83"/>
                <a:gd name="T6" fmla="*/ 11 w 78"/>
                <a:gd name="T7" fmla="*/ 10 h 83"/>
                <a:gd name="T8" fmla="*/ 6 w 78"/>
                <a:gd name="T9" fmla="*/ 11 h 83"/>
                <a:gd name="T10" fmla="*/ 2 w 78"/>
                <a:gd name="T11" fmla="*/ 19 h 83"/>
                <a:gd name="T12" fmla="*/ 0 w 78"/>
                <a:gd name="T13" fmla="*/ 27 h 83"/>
                <a:gd name="T14" fmla="*/ 2 w 78"/>
                <a:gd name="T15" fmla="*/ 48 h 83"/>
                <a:gd name="T16" fmla="*/ 6 w 78"/>
                <a:gd name="T17" fmla="*/ 56 h 83"/>
                <a:gd name="T18" fmla="*/ 7 w 78"/>
                <a:gd name="T19" fmla="*/ 57 h 83"/>
                <a:gd name="T20" fmla="*/ 9 w 78"/>
                <a:gd name="T21" fmla="*/ 57 h 83"/>
                <a:gd name="T22" fmla="*/ 11 w 78"/>
                <a:gd name="T23" fmla="*/ 61 h 83"/>
                <a:gd name="T24" fmla="*/ 14 w 78"/>
                <a:gd name="T25" fmla="*/ 63 h 83"/>
                <a:gd name="T26" fmla="*/ 23 w 78"/>
                <a:gd name="T27" fmla="*/ 66 h 83"/>
                <a:gd name="T28" fmla="*/ 41 w 78"/>
                <a:gd name="T29" fmla="*/ 68 h 83"/>
                <a:gd name="T30" fmla="*/ 41 w 78"/>
                <a:gd name="T31" fmla="*/ 66 h 83"/>
                <a:gd name="T32" fmla="*/ 50 w 78"/>
                <a:gd name="T33" fmla="*/ 63 h 83"/>
                <a:gd name="T34" fmla="*/ 58 w 78"/>
                <a:gd name="T35" fmla="*/ 57 h 83"/>
                <a:gd name="T36" fmla="*/ 62 w 78"/>
                <a:gd name="T37" fmla="*/ 49 h 83"/>
                <a:gd name="T38" fmla="*/ 62 w 78"/>
                <a:gd name="T39" fmla="*/ 49 h 83"/>
                <a:gd name="T40" fmla="*/ 64 w 78"/>
                <a:gd name="T41" fmla="*/ 41 h 83"/>
                <a:gd name="T42" fmla="*/ 62 w 78"/>
                <a:gd name="T43" fmla="*/ 24 h 83"/>
                <a:gd name="T44" fmla="*/ 62 w 78"/>
                <a:gd name="T45" fmla="*/ 17 h 83"/>
                <a:gd name="T46" fmla="*/ 58 w 78"/>
                <a:gd name="T47" fmla="*/ 13 h 83"/>
                <a:gd name="T48" fmla="*/ 57 w 78"/>
                <a:gd name="T49" fmla="*/ 10 h 83"/>
                <a:gd name="T50" fmla="*/ 52 w 78"/>
                <a:gd name="T51" fmla="*/ 8 h 83"/>
                <a:gd name="T52" fmla="*/ 52 w 78"/>
                <a:gd name="T53" fmla="*/ 7 h 83"/>
                <a:gd name="T54" fmla="*/ 47 w 78"/>
                <a:gd name="T55" fmla="*/ 5 h 83"/>
                <a:gd name="T56" fmla="*/ 42 w 78"/>
                <a:gd name="T57" fmla="*/ 2 h 83"/>
                <a:gd name="T58" fmla="*/ 39 w 78"/>
                <a:gd name="T59" fmla="*/ 0 h 83"/>
                <a:gd name="T60" fmla="*/ 26 w 78"/>
                <a:gd name="T61" fmla="*/ 3 h 83"/>
                <a:gd name="T62" fmla="*/ 38 w 78"/>
                <a:gd name="T63" fmla="*/ 3 h 83"/>
                <a:gd name="T64" fmla="*/ 41 w 78"/>
                <a:gd name="T65" fmla="*/ 5 h 83"/>
                <a:gd name="T66" fmla="*/ 50 w 78"/>
                <a:gd name="T67" fmla="*/ 8 h 83"/>
                <a:gd name="T68" fmla="*/ 50 w 78"/>
                <a:gd name="T69" fmla="*/ 10 h 83"/>
                <a:gd name="T70" fmla="*/ 52 w 78"/>
                <a:gd name="T71" fmla="*/ 11 h 83"/>
                <a:gd name="T72" fmla="*/ 53 w 78"/>
                <a:gd name="T73" fmla="*/ 13 h 83"/>
                <a:gd name="T74" fmla="*/ 55 w 78"/>
                <a:gd name="T75" fmla="*/ 13 h 83"/>
                <a:gd name="T76" fmla="*/ 58 w 78"/>
                <a:gd name="T77" fmla="*/ 20 h 83"/>
                <a:gd name="T78" fmla="*/ 60 w 78"/>
                <a:gd name="T79" fmla="*/ 20 h 83"/>
                <a:gd name="T80" fmla="*/ 62 w 78"/>
                <a:gd name="T81" fmla="*/ 27 h 83"/>
                <a:gd name="T82" fmla="*/ 60 w 78"/>
                <a:gd name="T83" fmla="*/ 44 h 83"/>
                <a:gd name="T84" fmla="*/ 60 w 78"/>
                <a:gd name="T85" fmla="*/ 46 h 83"/>
                <a:gd name="T86" fmla="*/ 58 w 78"/>
                <a:gd name="T87" fmla="*/ 49 h 83"/>
                <a:gd name="T88" fmla="*/ 55 w 78"/>
                <a:gd name="T89" fmla="*/ 54 h 83"/>
                <a:gd name="T90" fmla="*/ 50 w 78"/>
                <a:gd name="T91" fmla="*/ 60 h 83"/>
                <a:gd name="T92" fmla="*/ 41 w 78"/>
                <a:gd name="T93" fmla="*/ 63 h 83"/>
                <a:gd name="T94" fmla="*/ 38 w 78"/>
                <a:gd name="T95" fmla="*/ 65 h 83"/>
                <a:gd name="T96" fmla="*/ 26 w 78"/>
                <a:gd name="T97" fmla="*/ 65 h 83"/>
                <a:gd name="T98" fmla="*/ 21 w 78"/>
                <a:gd name="T99" fmla="*/ 63 h 83"/>
                <a:gd name="T100" fmla="*/ 16 w 78"/>
                <a:gd name="T101" fmla="*/ 60 h 83"/>
                <a:gd name="T102" fmla="*/ 14 w 78"/>
                <a:gd name="T103" fmla="*/ 60 h 83"/>
                <a:gd name="T104" fmla="*/ 12 w 78"/>
                <a:gd name="T105" fmla="*/ 56 h 83"/>
                <a:gd name="T106" fmla="*/ 7 w 78"/>
                <a:gd name="T107" fmla="*/ 54 h 83"/>
                <a:gd name="T108" fmla="*/ 6 w 78"/>
                <a:gd name="T109" fmla="*/ 49 h 83"/>
                <a:gd name="T110" fmla="*/ 2 w 78"/>
                <a:gd name="T111" fmla="*/ 41 h 83"/>
                <a:gd name="T112" fmla="*/ 6 w 78"/>
                <a:gd name="T113" fmla="*/ 20 h 83"/>
                <a:gd name="T114" fmla="*/ 9 w 78"/>
                <a:gd name="T115" fmla="*/ 13 h 83"/>
                <a:gd name="T116" fmla="*/ 11 w 78"/>
                <a:gd name="T117" fmla="*/ 13 h 83"/>
                <a:gd name="T118" fmla="*/ 14 w 78"/>
                <a:gd name="T119" fmla="*/ 11 h 83"/>
                <a:gd name="T120" fmla="*/ 16 w 78"/>
                <a:gd name="T121" fmla="*/ 7 h 83"/>
                <a:gd name="T122" fmla="*/ 17 w 78"/>
                <a:gd name="T123" fmla="*/ 8 h 83"/>
                <a:gd name="T124" fmla="*/ 26 w 78"/>
                <a:gd name="T125" fmla="*/ 0 h 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8"/>
                <a:gd name="T190" fmla="*/ 0 h 83"/>
                <a:gd name="T191" fmla="*/ 78 w 78"/>
                <a:gd name="T192" fmla="*/ 83 h 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8" h="83">
                  <a:moveTo>
                    <a:pt x="32" y="0"/>
                  </a:moveTo>
                  <a:lnTo>
                    <a:pt x="21" y="6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1" y="12"/>
                  </a:lnTo>
                  <a:lnTo>
                    <a:pt x="13" y="12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3" y="23"/>
                  </a:lnTo>
                  <a:lnTo>
                    <a:pt x="3" y="25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3" y="58"/>
                  </a:lnTo>
                  <a:lnTo>
                    <a:pt x="3" y="60"/>
                  </a:lnTo>
                  <a:lnTo>
                    <a:pt x="7" y="68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5" y="81"/>
                  </a:lnTo>
                  <a:lnTo>
                    <a:pt x="28" y="81"/>
                  </a:lnTo>
                  <a:lnTo>
                    <a:pt x="32" y="83"/>
                  </a:lnTo>
                  <a:lnTo>
                    <a:pt x="50" y="83"/>
                  </a:lnTo>
                  <a:lnTo>
                    <a:pt x="51" y="81"/>
                  </a:lnTo>
                  <a:lnTo>
                    <a:pt x="50" y="81"/>
                  </a:lnTo>
                  <a:lnTo>
                    <a:pt x="53" y="81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71" y="69"/>
                  </a:lnTo>
                  <a:lnTo>
                    <a:pt x="71" y="68"/>
                  </a:lnTo>
                  <a:lnTo>
                    <a:pt x="75" y="60"/>
                  </a:lnTo>
                  <a:lnTo>
                    <a:pt x="75" y="62"/>
                  </a:lnTo>
                  <a:lnTo>
                    <a:pt x="76" y="60"/>
                  </a:lnTo>
                  <a:lnTo>
                    <a:pt x="76" y="54"/>
                  </a:lnTo>
                  <a:lnTo>
                    <a:pt x="78" y="50"/>
                  </a:lnTo>
                  <a:lnTo>
                    <a:pt x="78" y="33"/>
                  </a:lnTo>
                  <a:lnTo>
                    <a:pt x="76" y="29"/>
                  </a:lnTo>
                  <a:lnTo>
                    <a:pt x="76" y="23"/>
                  </a:lnTo>
                  <a:lnTo>
                    <a:pt x="75" y="21"/>
                  </a:lnTo>
                  <a:lnTo>
                    <a:pt x="75" y="23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3" y="10"/>
                  </a:lnTo>
                  <a:lnTo>
                    <a:pt x="65" y="12"/>
                  </a:lnTo>
                  <a:lnTo>
                    <a:pt x="63" y="8"/>
                  </a:lnTo>
                  <a:lnTo>
                    <a:pt x="63" y="6"/>
                  </a:lnTo>
                  <a:lnTo>
                    <a:pt x="57" y="6"/>
                  </a:lnTo>
                  <a:lnTo>
                    <a:pt x="50" y="2"/>
                  </a:lnTo>
                  <a:lnTo>
                    <a:pt x="51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7" y="10"/>
                  </a:lnTo>
                  <a:lnTo>
                    <a:pt x="61" y="10"/>
                  </a:lnTo>
                  <a:lnTo>
                    <a:pt x="59" y="8"/>
                  </a:lnTo>
                  <a:lnTo>
                    <a:pt x="61" y="12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7" y="16"/>
                  </a:lnTo>
                  <a:lnTo>
                    <a:pt x="65" y="16"/>
                  </a:lnTo>
                  <a:lnTo>
                    <a:pt x="67" y="18"/>
                  </a:lnTo>
                  <a:lnTo>
                    <a:pt x="67" y="16"/>
                  </a:lnTo>
                  <a:lnTo>
                    <a:pt x="71" y="23"/>
                  </a:lnTo>
                  <a:lnTo>
                    <a:pt x="71" y="25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3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71" y="60"/>
                  </a:lnTo>
                  <a:lnTo>
                    <a:pt x="67" y="68"/>
                  </a:lnTo>
                  <a:lnTo>
                    <a:pt x="67" y="66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3" y="77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8" y="77"/>
                  </a:lnTo>
                  <a:lnTo>
                    <a:pt x="25" y="77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8"/>
                  </a:lnTo>
                  <a:lnTo>
                    <a:pt x="13" y="68"/>
                  </a:lnTo>
                  <a:lnTo>
                    <a:pt x="9" y="66"/>
                  </a:lnTo>
                  <a:lnTo>
                    <a:pt x="11" y="68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3" y="50"/>
                  </a:lnTo>
                  <a:lnTo>
                    <a:pt x="3" y="33"/>
                  </a:lnTo>
                  <a:lnTo>
                    <a:pt x="7" y="25"/>
                  </a:lnTo>
                  <a:lnTo>
                    <a:pt x="7" y="23"/>
                  </a:lnTo>
                  <a:lnTo>
                    <a:pt x="11" y="16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6"/>
                  </a:lnTo>
                  <a:lnTo>
                    <a:pt x="17" y="14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17" y="10"/>
                  </a:lnTo>
                  <a:lnTo>
                    <a:pt x="21" y="10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89" name="Freeform 37"/>
            <p:cNvSpPr>
              <a:spLocks/>
            </p:cNvSpPr>
            <p:nvPr/>
          </p:nvSpPr>
          <p:spPr bwMode="auto">
            <a:xfrm>
              <a:off x="4364" y="2016"/>
              <a:ext cx="63" cy="63"/>
            </a:xfrm>
            <a:custGeom>
              <a:avLst/>
              <a:gdLst>
                <a:gd name="T0" fmla="*/ 29 w 77"/>
                <a:gd name="T1" fmla="*/ 0 h 78"/>
                <a:gd name="T2" fmla="*/ 22 w 77"/>
                <a:gd name="T3" fmla="*/ 1 h 78"/>
                <a:gd name="T4" fmla="*/ 18 w 77"/>
                <a:gd name="T5" fmla="*/ 2 h 78"/>
                <a:gd name="T6" fmla="*/ 11 w 77"/>
                <a:gd name="T7" fmla="*/ 7 h 78"/>
                <a:gd name="T8" fmla="*/ 8 w 77"/>
                <a:gd name="T9" fmla="*/ 10 h 78"/>
                <a:gd name="T10" fmla="*/ 5 w 77"/>
                <a:gd name="T11" fmla="*/ 15 h 78"/>
                <a:gd name="T12" fmla="*/ 2 w 77"/>
                <a:gd name="T13" fmla="*/ 21 h 78"/>
                <a:gd name="T14" fmla="*/ 0 w 77"/>
                <a:gd name="T15" fmla="*/ 27 h 78"/>
                <a:gd name="T16" fmla="*/ 0 w 77"/>
                <a:gd name="T17" fmla="*/ 36 h 78"/>
                <a:gd name="T18" fmla="*/ 2 w 77"/>
                <a:gd name="T19" fmla="*/ 41 h 78"/>
                <a:gd name="T20" fmla="*/ 5 w 77"/>
                <a:gd name="T21" fmla="*/ 46 h 78"/>
                <a:gd name="T22" fmla="*/ 8 w 77"/>
                <a:gd name="T23" fmla="*/ 53 h 78"/>
                <a:gd name="T24" fmla="*/ 11 w 77"/>
                <a:gd name="T25" fmla="*/ 56 h 78"/>
                <a:gd name="T26" fmla="*/ 18 w 77"/>
                <a:gd name="T27" fmla="*/ 60 h 78"/>
                <a:gd name="T28" fmla="*/ 22 w 77"/>
                <a:gd name="T29" fmla="*/ 61 h 78"/>
                <a:gd name="T30" fmla="*/ 29 w 77"/>
                <a:gd name="T31" fmla="*/ 63 h 78"/>
                <a:gd name="T32" fmla="*/ 35 w 77"/>
                <a:gd name="T33" fmla="*/ 63 h 78"/>
                <a:gd name="T34" fmla="*/ 41 w 77"/>
                <a:gd name="T35" fmla="*/ 61 h 78"/>
                <a:gd name="T36" fmla="*/ 47 w 77"/>
                <a:gd name="T37" fmla="*/ 60 h 78"/>
                <a:gd name="T38" fmla="*/ 52 w 77"/>
                <a:gd name="T39" fmla="*/ 56 h 78"/>
                <a:gd name="T40" fmla="*/ 56 w 77"/>
                <a:gd name="T41" fmla="*/ 53 h 78"/>
                <a:gd name="T42" fmla="*/ 60 w 77"/>
                <a:gd name="T43" fmla="*/ 46 h 78"/>
                <a:gd name="T44" fmla="*/ 61 w 77"/>
                <a:gd name="T45" fmla="*/ 41 h 78"/>
                <a:gd name="T46" fmla="*/ 63 w 77"/>
                <a:gd name="T47" fmla="*/ 36 h 78"/>
                <a:gd name="T48" fmla="*/ 63 w 77"/>
                <a:gd name="T49" fmla="*/ 27 h 78"/>
                <a:gd name="T50" fmla="*/ 61 w 77"/>
                <a:gd name="T51" fmla="*/ 21 h 78"/>
                <a:gd name="T52" fmla="*/ 60 w 77"/>
                <a:gd name="T53" fmla="*/ 15 h 78"/>
                <a:gd name="T54" fmla="*/ 56 w 77"/>
                <a:gd name="T55" fmla="*/ 10 h 78"/>
                <a:gd name="T56" fmla="*/ 52 w 77"/>
                <a:gd name="T57" fmla="*/ 7 h 78"/>
                <a:gd name="T58" fmla="*/ 47 w 77"/>
                <a:gd name="T59" fmla="*/ 2 h 78"/>
                <a:gd name="T60" fmla="*/ 41 w 77"/>
                <a:gd name="T61" fmla="*/ 1 h 78"/>
                <a:gd name="T62" fmla="*/ 35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1"/>
                  </a:lnTo>
                  <a:lnTo>
                    <a:pt x="23" y="1"/>
                  </a:lnTo>
                  <a:lnTo>
                    <a:pt x="22" y="3"/>
                  </a:lnTo>
                  <a:lnTo>
                    <a:pt x="18" y="5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0" y="13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1"/>
                  </a:lnTo>
                  <a:lnTo>
                    <a:pt x="4" y="53"/>
                  </a:lnTo>
                  <a:lnTo>
                    <a:pt x="6" y="57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8" y="71"/>
                  </a:lnTo>
                  <a:lnTo>
                    <a:pt x="22" y="74"/>
                  </a:lnTo>
                  <a:lnTo>
                    <a:pt x="23" y="76"/>
                  </a:lnTo>
                  <a:lnTo>
                    <a:pt x="27" y="76"/>
                  </a:lnTo>
                  <a:lnTo>
                    <a:pt x="31" y="78"/>
                  </a:lnTo>
                  <a:lnTo>
                    <a:pt x="35" y="78"/>
                  </a:lnTo>
                  <a:lnTo>
                    <a:pt x="39" y="78"/>
                  </a:lnTo>
                  <a:lnTo>
                    <a:pt x="43" y="78"/>
                  </a:lnTo>
                  <a:lnTo>
                    <a:pt x="47" y="78"/>
                  </a:lnTo>
                  <a:lnTo>
                    <a:pt x="50" y="76"/>
                  </a:lnTo>
                  <a:lnTo>
                    <a:pt x="54" y="76"/>
                  </a:lnTo>
                  <a:lnTo>
                    <a:pt x="58" y="74"/>
                  </a:lnTo>
                  <a:lnTo>
                    <a:pt x="60" y="71"/>
                  </a:lnTo>
                  <a:lnTo>
                    <a:pt x="64" y="69"/>
                  </a:lnTo>
                  <a:lnTo>
                    <a:pt x="66" y="67"/>
                  </a:lnTo>
                  <a:lnTo>
                    <a:pt x="68" y="65"/>
                  </a:lnTo>
                  <a:lnTo>
                    <a:pt x="72" y="61"/>
                  </a:lnTo>
                  <a:lnTo>
                    <a:pt x="73" y="57"/>
                  </a:lnTo>
                  <a:lnTo>
                    <a:pt x="73" y="53"/>
                  </a:lnTo>
                  <a:lnTo>
                    <a:pt x="75" y="51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38"/>
                  </a:lnTo>
                  <a:lnTo>
                    <a:pt x="77" y="34"/>
                  </a:lnTo>
                  <a:lnTo>
                    <a:pt x="77" y="30"/>
                  </a:lnTo>
                  <a:lnTo>
                    <a:pt x="75" y="26"/>
                  </a:lnTo>
                  <a:lnTo>
                    <a:pt x="73" y="23"/>
                  </a:lnTo>
                  <a:lnTo>
                    <a:pt x="73" y="19"/>
                  </a:lnTo>
                  <a:lnTo>
                    <a:pt x="72" y="17"/>
                  </a:lnTo>
                  <a:lnTo>
                    <a:pt x="68" y="13"/>
                  </a:lnTo>
                  <a:lnTo>
                    <a:pt x="66" y="11"/>
                  </a:lnTo>
                  <a:lnTo>
                    <a:pt x="64" y="9"/>
                  </a:lnTo>
                  <a:lnTo>
                    <a:pt x="60" y="5"/>
                  </a:lnTo>
                  <a:lnTo>
                    <a:pt x="58" y="3"/>
                  </a:lnTo>
                  <a:lnTo>
                    <a:pt x="54" y="1"/>
                  </a:lnTo>
                  <a:lnTo>
                    <a:pt x="50" y="1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90" name="Freeform 38"/>
            <p:cNvSpPr>
              <a:spLocks/>
            </p:cNvSpPr>
            <p:nvPr/>
          </p:nvSpPr>
          <p:spPr bwMode="auto">
            <a:xfrm>
              <a:off x="4363" y="2014"/>
              <a:ext cx="66" cy="67"/>
            </a:xfrm>
            <a:custGeom>
              <a:avLst/>
              <a:gdLst>
                <a:gd name="T0" fmla="*/ 23 w 80"/>
                <a:gd name="T1" fmla="*/ 2 h 82"/>
                <a:gd name="T2" fmla="*/ 17 w 80"/>
                <a:gd name="T3" fmla="*/ 2 h 82"/>
                <a:gd name="T4" fmla="*/ 16 w 80"/>
                <a:gd name="T5" fmla="*/ 4 h 82"/>
                <a:gd name="T6" fmla="*/ 7 w 80"/>
                <a:gd name="T7" fmla="*/ 11 h 82"/>
                <a:gd name="T8" fmla="*/ 6 w 80"/>
                <a:gd name="T9" fmla="*/ 16 h 82"/>
                <a:gd name="T10" fmla="*/ 4 w 80"/>
                <a:gd name="T11" fmla="*/ 16 h 82"/>
                <a:gd name="T12" fmla="*/ 1 w 80"/>
                <a:gd name="T13" fmla="*/ 23 h 82"/>
                <a:gd name="T14" fmla="*/ 0 w 80"/>
                <a:gd name="T15" fmla="*/ 29 h 82"/>
                <a:gd name="T16" fmla="*/ 1 w 80"/>
                <a:gd name="T17" fmla="*/ 41 h 82"/>
                <a:gd name="T18" fmla="*/ 2 w 80"/>
                <a:gd name="T19" fmla="*/ 47 h 82"/>
                <a:gd name="T20" fmla="*/ 7 w 80"/>
                <a:gd name="T21" fmla="*/ 55 h 82"/>
                <a:gd name="T22" fmla="*/ 11 w 80"/>
                <a:gd name="T23" fmla="*/ 60 h 82"/>
                <a:gd name="T24" fmla="*/ 16 w 80"/>
                <a:gd name="T25" fmla="*/ 60 h 82"/>
                <a:gd name="T26" fmla="*/ 19 w 80"/>
                <a:gd name="T27" fmla="*/ 65 h 82"/>
                <a:gd name="T28" fmla="*/ 26 w 80"/>
                <a:gd name="T29" fmla="*/ 67 h 82"/>
                <a:gd name="T30" fmla="*/ 42 w 80"/>
                <a:gd name="T31" fmla="*/ 65 h 82"/>
                <a:gd name="T32" fmla="*/ 49 w 80"/>
                <a:gd name="T33" fmla="*/ 64 h 82"/>
                <a:gd name="T34" fmla="*/ 50 w 80"/>
                <a:gd name="T35" fmla="*/ 62 h 82"/>
                <a:gd name="T36" fmla="*/ 50 w 80"/>
                <a:gd name="T37" fmla="*/ 60 h 82"/>
                <a:gd name="T38" fmla="*/ 55 w 80"/>
                <a:gd name="T39" fmla="*/ 60 h 82"/>
                <a:gd name="T40" fmla="*/ 61 w 80"/>
                <a:gd name="T41" fmla="*/ 51 h 82"/>
                <a:gd name="T42" fmla="*/ 63 w 80"/>
                <a:gd name="T43" fmla="*/ 45 h 82"/>
                <a:gd name="T44" fmla="*/ 64 w 80"/>
                <a:gd name="T45" fmla="*/ 45 h 82"/>
                <a:gd name="T46" fmla="*/ 66 w 80"/>
                <a:gd name="T47" fmla="*/ 41 h 82"/>
                <a:gd name="T48" fmla="*/ 63 w 80"/>
                <a:gd name="T49" fmla="*/ 20 h 82"/>
                <a:gd name="T50" fmla="*/ 50 w 80"/>
                <a:gd name="T51" fmla="*/ 2 h 82"/>
                <a:gd name="T52" fmla="*/ 45 w 80"/>
                <a:gd name="T53" fmla="*/ 2 h 82"/>
                <a:gd name="T54" fmla="*/ 40 w 80"/>
                <a:gd name="T55" fmla="*/ 0 h 82"/>
                <a:gd name="T56" fmla="*/ 26 w 80"/>
                <a:gd name="T57" fmla="*/ 2 h 82"/>
                <a:gd name="T58" fmla="*/ 42 w 80"/>
                <a:gd name="T59" fmla="*/ 4 h 82"/>
                <a:gd name="T60" fmla="*/ 49 w 80"/>
                <a:gd name="T61" fmla="*/ 6 h 82"/>
                <a:gd name="T62" fmla="*/ 60 w 80"/>
                <a:gd name="T63" fmla="*/ 19 h 82"/>
                <a:gd name="T64" fmla="*/ 60 w 80"/>
                <a:gd name="T65" fmla="*/ 20 h 82"/>
                <a:gd name="T66" fmla="*/ 63 w 80"/>
                <a:gd name="T67" fmla="*/ 41 h 82"/>
                <a:gd name="T68" fmla="*/ 61 w 80"/>
                <a:gd name="T69" fmla="*/ 42 h 82"/>
                <a:gd name="T70" fmla="*/ 60 w 80"/>
                <a:gd name="T71" fmla="*/ 45 h 82"/>
                <a:gd name="T72" fmla="*/ 59 w 80"/>
                <a:gd name="T73" fmla="*/ 51 h 82"/>
                <a:gd name="T74" fmla="*/ 52 w 80"/>
                <a:gd name="T75" fmla="*/ 56 h 82"/>
                <a:gd name="T76" fmla="*/ 50 w 80"/>
                <a:gd name="T77" fmla="*/ 58 h 82"/>
                <a:gd name="T78" fmla="*/ 49 w 80"/>
                <a:gd name="T79" fmla="*/ 60 h 82"/>
                <a:gd name="T80" fmla="*/ 49 w 80"/>
                <a:gd name="T81" fmla="*/ 60 h 82"/>
                <a:gd name="T82" fmla="*/ 42 w 80"/>
                <a:gd name="T83" fmla="*/ 62 h 82"/>
                <a:gd name="T84" fmla="*/ 20 w 80"/>
                <a:gd name="T85" fmla="*/ 62 h 82"/>
                <a:gd name="T86" fmla="*/ 17 w 80"/>
                <a:gd name="T87" fmla="*/ 58 h 82"/>
                <a:gd name="T88" fmla="*/ 12 w 80"/>
                <a:gd name="T89" fmla="*/ 56 h 82"/>
                <a:gd name="T90" fmla="*/ 11 w 80"/>
                <a:gd name="T91" fmla="*/ 53 h 82"/>
                <a:gd name="T92" fmla="*/ 6 w 80"/>
                <a:gd name="T93" fmla="*/ 45 h 82"/>
                <a:gd name="T94" fmla="*/ 4 w 80"/>
                <a:gd name="T95" fmla="*/ 42 h 82"/>
                <a:gd name="T96" fmla="*/ 4 w 80"/>
                <a:gd name="T97" fmla="*/ 41 h 82"/>
                <a:gd name="T98" fmla="*/ 2 w 80"/>
                <a:gd name="T99" fmla="*/ 29 h 82"/>
                <a:gd name="T100" fmla="*/ 4 w 80"/>
                <a:gd name="T101" fmla="*/ 23 h 82"/>
                <a:gd name="T102" fmla="*/ 7 w 80"/>
                <a:gd name="T103" fmla="*/ 19 h 82"/>
                <a:gd name="T104" fmla="*/ 9 w 80"/>
                <a:gd name="T105" fmla="*/ 16 h 82"/>
                <a:gd name="T106" fmla="*/ 11 w 80"/>
                <a:gd name="T107" fmla="*/ 14 h 82"/>
                <a:gd name="T108" fmla="*/ 16 w 80"/>
                <a:gd name="T109" fmla="*/ 7 h 82"/>
                <a:gd name="T110" fmla="*/ 20 w 80"/>
                <a:gd name="T111" fmla="*/ 6 h 82"/>
                <a:gd name="T112" fmla="*/ 20 w 80"/>
                <a:gd name="T113" fmla="*/ 4 h 82"/>
                <a:gd name="T114" fmla="*/ 26 w 80"/>
                <a:gd name="T115" fmla="*/ 2 h 8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0"/>
                <a:gd name="T175" fmla="*/ 0 h 82"/>
                <a:gd name="T176" fmla="*/ 80 w 80"/>
                <a:gd name="T177" fmla="*/ 82 h 8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0" h="82">
                  <a:moveTo>
                    <a:pt x="32" y="0"/>
                  </a:moveTo>
                  <a:lnTo>
                    <a:pt x="28" y="2"/>
                  </a:lnTo>
                  <a:lnTo>
                    <a:pt x="23" y="2"/>
                  </a:lnTo>
                  <a:lnTo>
                    <a:pt x="21" y="3"/>
                  </a:lnTo>
                  <a:lnTo>
                    <a:pt x="23" y="3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7" y="19"/>
                  </a:lnTo>
                  <a:lnTo>
                    <a:pt x="7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1" y="28"/>
                  </a:lnTo>
                  <a:lnTo>
                    <a:pt x="1" y="32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1" y="50"/>
                  </a:lnTo>
                  <a:lnTo>
                    <a:pt x="1" y="55"/>
                  </a:lnTo>
                  <a:lnTo>
                    <a:pt x="3" y="57"/>
                  </a:lnTo>
                  <a:lnTo>
                    <a:pt x="3" y="55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3" y="73"/>
                  </a:lnTo>
                  <a:lnTo>
                    <a:pt x="15" y="73"/>
                  </a:lnTo>
                  <a:lnTo>
                    <a:pt x="19" y="74"/>
                  </a:lnTo>
                  <a:lnTo>
                    <a:pt x="17" y="74"/>
                  </a:lnTo>
                  <a:lnTo>
                    <a:pt x="23" y="80"/>
                  </a:lnTo>
                  <a:lnTo>
                    <a:pt x="28" y="80"/>
                  </a:lnTo>
                  <a:lnTo>
                    <a:pt x="32" y="82"/>
                  </a:lnTo>
                  <a:lnTo>
                    <a:pt x="48" y="82"/>
                  </a:lnTo>
                  <a:lnTo>
                    <a:pt x="51" y="80"/>
                  </a:lnTo>
                  <a:lnTo>
                    <a:pt x="55" y="80"/>
                  </a:lnTo>
                  <a:lnTo>
                    <a:pt x="59" y="78"/>
                  </a:lnTo>
                  <a:lnTo>
                    <a:pt x="61" y="78"/>
                  </a:lnTo>
                  <a:lnTo>
                    <a:pt x="61" y="76"/>
                  </a:lnTo>
                  <a:lnTo>
                    <a:pt x="63" y="73"/>
                  </a:lnTo>
                  <a:lnTo>
                    <a:pt x="61" y="74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74" y="65"/>
                  </a:lnTo>
                  <a:lnTo>
                    <a:pt x="74" y="63"/>
                  </a:lnTo>
                  <a:lnTo>
                    <a:pt x="76" y="59"/>
                  </a:lnTo>
                  <a:lnTo>
                    <a:pt x="76" y="55"/>
                  </a:lnTo>
                  <a:lnTo>
                    <a:pt x="76" y="57"/>
                  </a:lnTo>
                  <a:lnTo>
                    <a:pt x="78" y="55"/>
                  </a:lnTo>
                  <a:lnTo>
                    <a:pt x="78" y="53"/>
                  </a:lnTo>
                  <a:lnTo>
                    <a:pt x="80" y="50"/>
                  </a:lnTo>
                  <a:lnTo>
                    <a:pt x="80" y="32"/>
                  </a:lnTo>
                  <a:lnTo>
                    <a:pt x="76" y="25"/>
                  </a:lnTo>
                  <a:lnTo>
                    <a:pt x="76" y="19"/>
                  </a:lnTo>
                  <a:lnTo>
                    <a:pt x="61" y="3"/>
                  </a:lnTo>
                  <a:lnTo>
                    <a:pt x="59" y="3"/>
                  </a:lnTo>
                  <a:lnTo>
                    <a:pt x="55" y="2"/>
                  </a:lnTo>
                  <a:lnTo>
                    <a:pt x="51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48" y="3"/>
                  </a:lnTo>
                  <a:lnTo>
                    <a:pt x="51" y="5"/>
                  </a:lnTo>
                  <a:lnTo>
                    <a:pt x="55" y="5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3" y="25"/>
                  </a:lnTo>
                  <a:lnTo>
                    <a:pt x="76" y="32"/>
                  </a:lnTo>
                  <a:lnTo>
                    <a:pt x="76" y="50"/>
                  </a:lnTo>
                  <a:lnTo>
                    <a:pt x="74" y="53"/>
                  </a:lnTo>
                  <a:lnTo>
                    <a:pt x="74" y="51"/>
                  </a:lnTo>
                  <a:lnTo>
                    <a:pt x="73" y="53"/>
                  </a:lnTo>
                  <a:lnTo>
                    <a:pt x="73" y="55"/>
                  </a:lnTo>
                  <a:lnTo>
                    <a:pt x="73" y="59"/>
                  </a:lnTo>
                  <a:lnTo>
                    <a:pt x="71" y="63"/>
                  </a:lnTo>
                  <a:lnTo>
                    <a:pt x="71" y="61"/>
                  </a:lnTo>
                  <a:lnTo>
                    <a:pt x="63" y="69"/>
                  </a:lnTo>
                  <a:lnTo>
                    <a:pt x="65" y="69"/>
                  </a:lnTo>
                  <a:lnTo>
                    <a:pt x="61" y="71"/>
                  </a:lnTo>
                  <a:lnTo>
                    <a:pt x="59" y="71"/>
                  </a:lnTo>
                  <a:lnTo>
                    <a:pt x="59" y="73"/>
                  </a:lnTo>
                  <a:lnTo>
                    <a:pt x="57" y="76"/>
                  </a:lnTo>
                  <a:lnTo>
                    <a:pt x="59" y="74"/>
                  </a:lnTo>
                  <a:lnTo>
                    <a:pt x="55" y="76"/>
                  </a:lnTo>
                  <a:lnTo>
                    <a:pt x="51" y="76"/>
                  </a:lnTo>
                  <a:lnTo>
                    <a:pt x="48" y="78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5" y="69"/>
                  </a:lnTo>
                  <a:lnTo>
                    <a:pt x="17" y="69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7" y="55"/>
                  </a:lnTo>
                  <a:lnTo>
                    <a:pt x="7" y="53"/>
                  </a:lnTo>
                  <a:lnTo>
                    <a:pt x="5" y="51"/>
                  </a:lnTo>
                  <a:lnTo>
                    <a:pt x="5" y="53"/>
                  </a:lnTo>
                  <a:lnTo>
                    <a:pt x="5" y="50"/>
                  </a:lnTo>
                  <a:lnTo>
                    <a:pt x="3" y="46"/>
                  </a:lnTo>
                  <a:lnTo>
                    <a:pt x="3" y="36"/>
                  </a:lnTo>
                  <a:lnTo>
                    <a:pt x="5" y="32"/>
                  </a:lnTo>
                  <a:lnTo>
                    <a:pt x="5" y="28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6" y="5"/>
                  </a:lnTo>
                  <a:lnTo>
                    <a:pt x="24" y="5"/>
                  </a:lnTo>
                  <a:lnTo>
                    <a:pt x="28" y="5"/>
                  </a:lnTo>
                  <a:lnTo>
                    <a:pt x="32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91" name="Freeform 39"/>
            <p:cNvSpPr>
              <a:spLocks/>
            </p:cNvSpPr>
            <p:nvPr/>
          </p:nvSpPr>
          <p:spPr bwMode="auto">
            <a:xfrm>
              <a:off x="4429" y="2021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7 h 79"/>
                <a:gd name="T8" fmla="*/ 7 w 77"/>
                <a:gd name="T9" fmla="*/ 12 h 79"/>
                <a:gd name="T10" fmla="*/ 3 w 77"/>
                <a:gd name="T11" fmla="*/ 16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5 h 79"/>
                <a:gd name="T18" fmla="*/ 2 w 77"/>
                <a:gd name="T19" fmla="*/ 41 h 79"/>
                <a:gd name="T20" fmla="*/ 3 w 77"/>
                <a:gd name="T21" fmla="*/ 48 h 79"/>
                <a:gd name="T22" fmla="*/ 7 w 77"/>
                <a:gd name="T23" fmla="*/ 53 h 79"/>
                <a:gd name="T24" fmla="*/ 11 w 77"/>
                <a:gd name="T25" fmla="*/ 57 h 79"/>
                <a:gd name="T26" fmla="*/ 16 w 77"/>
                <a:gd name="T27" fmla="*/ 60 h 79"/>
                <a:gd name="T28" fmla="*/ 22 w 77"/>
                <a:gd name="T29" fmla="*/ 63 h 79"/>
                <a:gd name="T30" fmla="*/ 29 w 77"/>
                <a:gd name="T31" fmla="*/ 65 h 79"/>
                <a:gd name="T32" fmla="*/ 34 w 77"/>
                <a:gd name="T33" fmla="*/ 65 h 79"/>
                <a:gd name="T34" fmla="*/ 39 w 77"/>
                <a:gd name="T35" fmla="*/ 63 h 79"/>
                <a:gd name="T36" fmla="*/ 46 w 77"/>
                <a:gd name="T37" fmla="*/ 60 h 79"/>
                <a:gd name="T38" fmla="*/ 51 w 77"/>
                <a:gd name="T39" fmla="*/ 57 h 79"/>
                <a:gd name="T40" fmla="*/ 55 w 77"/>
                <a:gd name="T41" fmla="*/ 53 h 79"/>
                <a:gd name="T42" fmla="*/ 58 w 77"/>
                <a:gd name="T43" fmla="*/ 48 h 79"/>
                <a:gd name="T44" fmla="*/ 60 w 77"/>
                <a:gd name="T45" fmla="*/ 41 h 79"/>
                <a:gd name="T46" fmla="*/ 61 w 77"/>
                <a:gd name="T47" fmla="*/ 35 h 79"/>
                <a:gd name="T48" fmla="*/ 61 w 77"/>
                <a:gd name="T49" fmla="*/ 29 h 79"/>
                <a:gd name="T50" fmla="*/ 60 w 77"/>
                <a:gd name="T51" fmla="*/ 22 h 79"/>
                <a:gd name="T52" fmla="*/ 58 w 77"/>
                <a:gd name="T53" fmla="*/ 16 h 79"/>
                <a:gd name="T54" fmla="*/ 55 w 77"/>
                <a:gd name="T55" fmla="*/ 12 h 79"/>
                <a:gd name="T56" fmla="*/ 51 w 77"/>
                <a:gd name="T57" fmla="*/ 7 h 79"/>
                <a:gd name="T58" fmla="*/ 46 w 77"/>
                <a:gd name="T59" fmla="*/ 3 h 79"/>
                <a:gd name="T60" fmla="*/ 39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4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6" y="71"/>
                  </a:lnTo>
                  <a:lnTo>
                    <a:pt x="19" y="73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52" y="75"/>
                  </a:lnTo>
                  <a:lnTo>
                    <a:pt x="56" y="73"/>
                  </a:lnTo>
                  <a:lnTo>
                    <a:pt x="60" y="71"/>
                  </a:lnTo>
                  <a:lnTo>
                    <a:pt x="62" y="69"/>
                  </a:lnTo>
                  <a:lnTo>
                    <a:pt x="65" y="67"/>
                  </a:lnTo>
                  <a:lnTo>
                    <a:pt x="67" y="64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3" y="50"/>
                  </a:lnTo>
                  <a:lnTo>
                    <a:pt x="75" y="46"/>
                  </a:lnTo>
                  <a:lnTo>
                    <a:pt x="75" y="42"/>
                  </a:lnTo>
                  <a:lnTo>
                    <a:pt x="77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2" y="8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92" name="Freeform 40"/>
            <p:cNvSpPr>
              <a:spLocks/>
            </p:cNvSpPr>
            <p:nvPr/>
          </p:nvSpPr>
          <p:spPr bwMode="auto">
            <a:xfrm>
              <a:off x="4427" y="2020"/>
              <a:ext cx="66" cy="68"/>
            </a:xfrm>
            <a:custGeom>
              <a:avLst/>
              <a:gdLst>
                <a:gd name="T0" fmla="*/ 24 w 81"/>
                <a:gd name="T1" fmla="*/ 2 h 83"/>
                <a:gd name="T2" fmla="*/ 15 w 81"/>
                <a:gd name="T3" fmla="*/ 5 h 83"/>
                <a:gd name="T4" fmla="*/ 11 w 81"/>
                <a:gd name="T5" fmla="*/ 7 h 83"/>
                <a:gd name="T6" fmla="*/ 10 w 81"/>
                <a:gd name="T7" fmla="*/ 11 h 83"/>
                <a:gd name="T8" fmla="*/ 8 w 81"/>
                <a:gd name="T9" fmla="*/ 11 h 83"/>
                <a:gd name="T10" fmla="*/ 7 w 81"/>
                <a:gd name="T11" fmla="*/ 13 h 83"/>
                <a:gd name="T12" fmla="*/ 5 w 81"/>
                <a:gd name="T13" fmla="*/ 15 h 83"/>
                <a:gd name="T14" fmla="*/ 3 w 81"/>
                <a:gd name="T15" fmla="*/ 20 h 83"/>
                <a:gd name="T16" fmla="*/ 0 w 81"/>
                <a:gd name="T17" fmla="*/ 39 h 83"/>
                <a:gd name="T18" fmla="*/ 3 w 81"/>
                <a:gd name="T19" fmla="*/ 49 h 83"/>
                <a:gd name="T20" fmla="*/ 5 w 81"/>
                <a:gd name="T21" fmla="*/ 54 h 83"/>
                <a:gd name="T22" fmla="*/ 15 w 81"/>
                <a:gd name="T23" fmla="*/ 61 h 83"/>
                <a:gd name="T24" fmla="*/ 41 w 81"/>
                <a:gd name="T25" fmla="*/ 68 h 83"/>
                <a:gd name="T26" fmla="*/ 41 w 81"/>
                <a:gd name="T27" fmla="*/ 66 h 83"/>
                <a:gd name="T28" fmla="*/ 52 w 81"/>
                <a:gd name="T29" fmla="*/ 61 h 83"/>
                <a:gd name="T30" fmla="*/ 52 w 81"/>
                <a:gd name="T31" fmla="*/ 60 h 83"/>
                <a:gd name="T32" fmla="*/ 56 w 81"/>
                <a:gd name="T33" fmla="*/ 58 h 83"/>
                <a:gd name="T34" fmla="*/ 58 w 81"/>
                <a:gd name="T35" fmla="*/ 54 h 83"/>
                <a:gd name="T36" fmla="*/ 59 w 81"/>
                <a:gd name="T37" fmla="*/ 54 h 83"/>
                <a:gd name="T38" fmla="*/ 63 w 81"/>
                <a:gd name="T39" fmla="*/ 46 h 83"/>
                <a:gd name="T40" fmla="*/ 64 w 81"/>
                <a:gd name="T41" fmla="*/ 39 h 83"/>
                <a:gd name="T42" fmla="*/ 66 w 81"/>
                <a:gd name="T43" fmla="*/ 34 h 83"/>
                <a:gd name="T44" fmla="*/ 64 w 81"/>
                <a:gd name="T45" fmla="*/ 27 h 83"/>
                <a:gd name="T46" fmla="*/ 63 w 81"/>
                <a:gd name="T47" fmla="*/ 20 h 83"/>
                <a:gd name="T48" fmla="*/ 61 w 81"/>
                <a:gd name="T49" fmla="*/ 16 h 83"/>
                <a:gd name="T50" fmla="*/ 59 w 81"/>
                <a:gd name="T51" fmla="*/ 16 h 83"/>
                <a:gd name="T52" fmla="*/ 58 w 81"/>
                <a:gd name="T53" fmla="*/ 11 h 83"/>
                <a:gd name="T54" fmla="*/ 51 w 81"/>
                <a:gd name="T55" fmla="*/ 5 h 83"/>
                <a:gd name="T56" fmla="*/ 41 w 81"/>
                <a:gd name="T57" fmla="*/ 2 h 83"/>
                <a:gd name="T58" fmla="*/ 41 w 81"/>
                <a:gd name="T59" fmla="*/ 0 h 83"/>
                <a:gd name="T60" fmla="*/ 27 w 81"/>
                <a:gd name="T61" fmla="*/ 0 h 83"/>
                <a:gd name="T62" fmla="*/ 39 w 81"/>
                <a:gd name="T63" fmla="*/ 3 h 83"/>
                <a:gd name="T64" fmla="*/ 39 w 81"/>
                <a:gd name="T65" fmla="*/ 5 h 83"/>
                <a:gd name="T66" fmla="*/ 44 w 81"/>
                <a:gd name="T67" fmla="*/ 5 h 83"/>
                <a:gd name="T68" fmla="*/ 49 w 81"/>
                <a:gd name="T69" fmla="*/ 8 h 83"/>
                <a:gd name="T70" fmla="*/ 55 w 81"/>
                <a:gd name="T71" fmla="*/ 13 h 83"/>
                <a:gd name="T72" fmla="*/ 56 w 81"/>
                <a:gd name="T73" fmla="*/ 17 h 83"/>
                <a:gd name="T74" fmla="*/ 58 w 81"/>
                <a:gd name="T75" fmla="*/ 17 h 83"/>
                <a:gd name="T76" fmla="*/ 59 w 81"/>
                <a:gd name="T77" fmla="*/ 24 h 83"/>
                <a:gd name="T78" fmla="*/ 61 w 81"/>
                <a:gd name="T79" fmla="*/ 30 h 83"/>
                <a:gd name="T80" fmla="*/ 61 w 81"/>
                <a:gd name="T81" fmla="*/ 36 h 83"/>
                <a:gd name="T82" fmla="*/ 59 w 81"/>
                <a:gd name="T83" fmla="*/ 43 h 83"/>
                <a:gd name="T84" fmla="*/ 56 w 81"/>
                <a:gd name="T85" fmla="*/ 52 h 83"/>
                <a:gd name="T86" fmla="*/ 55 w 81"/>
                <a:gd name="T87" fmla="*/ 54 h 83"/>
                <a:gd name="T88" fmla="*/ 55 w 81"/>
                <a:gd name="T89" fmla="*/ 55 h 83"/>
                <a:gd name="T90" fmla="*/ 51 w 81"/>
                <a:gd name="T91" fmla="*/ 57 h 83"/>
                <a:gd name="T92" fmla="*/ 51 w 81"/>
                <a:gd name="T93" fmla="*/ 58 h 83"/>
                <a:gd name="T94" fmla="*/ 39 w 81"/>
                <a:gd name="T95" fmla="*/ 63 h 83"/>
                <a:gd name="T96" fmla="*/ 39 w 81"/>
                <a:gd name="T97" fmla="*/ 65 h 83"/>
                <a:gd name="T98" fmla="*/ 15 w 81"/>
                <a:gd name="T99" fmla="*/ 58 h 83"/>
                <a:gd name="T100" fmla="*/ 8 w 81"/>
                <a:gd name="T101" fmla="*/ 51 h 83"/>
                <a:gd name="T102" fmla="*/ 7 w 81"/>
                <a:gd name="T103" fmla="*/ 49 h 83"/>
                <a:gd name="T104" fmla="*/ 3 w 81"/>
                <a:gd name="T105" fmla="*/ 39 h 83"/>
                <a:gd name="T106" fmla="*/ 7 w 81"/>
                <a:gd name="T107" fmla="*/ 20 h 83"/>
                <a:gd name="T108" fmla="*/ 7 w 81"/>
                <a:gd name="T109" fmla="*/ 19 h 83"/>
                <a:gd name="T110" fmla="*/ 8 w 81"/>
                <a:gd name="T111" fmla="*/ 16 h 83"/>
                <a:gd name="T112" fmla="*/ 8 w 81"/>
                <a:gd name="T113" fmla="*/ 15 h 83"/>
                <a:gd name="T114" fmla="*/ 13 w 81"/>
                <a:gd name="T115" fmla="*/ 13 h 83"/>
                <a:gd name="T116" fmla="*/ 15 w 81"/>
                <a:gd name="T117" fmla="*/ 8 h 83"/>
                <a:gd name="T118" fmla="*/ 15 w 81"/>
                <a:gd name="T119" fmla="*/ 8 h 83"/>
                <a:gd name="T120" fmla="*/ 20 w 81"/>
                <a:gd name="T121" fmla="*/ 5 h 83"/>
                <a:gd name="T122" fmla="*/ 27 w 81"/>
                <a:gd name="T123" fmla="*/ 3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1"/>
                <a:gd name="T187" fmla="*/ 0 h 83"/>
                <a:gd name="T188" fmla="*/ 81 w 81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48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6" y="64"/>
                  </a:lnTo>
                  <a:lnTo>
                    <a:pt x="6" y="66"/>
                  </a:lnTo>
                  <a:lnTo>
                    <a:pt x="16" y="75"/>
                  </a:lnTo>
                  <a:lnTo>
                    <a:pt x="18" y="75"/>
                  </a:lnTo>
                  <a:lnTo>
                    <a:pt x="33" y="83"/>
                  </a:lnTo>
                  <a:lnTo>
                    <a:pt x="50" y="83"/>
                  </a:lnTo>
                  <a:lnTo>
                    <a:pt x="52" y="81"/>
                  </a:lnTo>
                  <a:lnTo>
                    <a:pt x="50" y="81"/>
                  </a:lnTo>
                  <a:lnTo>
                    <a:pt x="62" y="75"/>
                  </a:lnTo>
                  <a:lnTo>
                    <a:pt x="64" y="75"/>
                  </a:lnTo>
                  <a:lnTo>
                    <a:pt x="66" y="73"/>
                  </a:lnTo>
                  <a:lnTo>
                    <a:pt x="64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69" y="69"/>
                  </a:lnTo>
                  <a:lnTo>
                    <a:pt x="71" y="66"/>
                  </a:lnTo>
                  <a:lnTo>
                    <a:pt x="71" y="67"/>
                  </a:lnTo>
                  <a:lnTo>
                    <a:pt x="73" y="66"/>
                  </a:lnTo>
                  <a:lnTo>
                    <a:pt x="73" y="64"/>
                  </a:lnTo>
                  <a:lnTo>
                    <a:pt x="77" y="56"/>
                  </a:lnTo>
                  <a:lnTo>
                    <a:pt x="77" y="52"/>
                  </a:lnTo>
                  <a:lnTo>
                    <a:pt x="79" y="48"/>
                  </a:lnTo>
                  <a:lnTo>
                    <a:pt x="79" y="44"/>
                  </a:lnTo>
                  <a:lnTo>
                    <a:pt x="81" y="41"/>
                  </a:lnTo>
                  <a:lnTo>
                    <a:pt x="79" y="37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4" y="6"/>
                  </a:lnTo>
                  <a:lnTo>
                    <a:pt x="62" y="10"/>
                  </a:lnTo>
                  <a:lnTo>
                    <a:pt x="60" y="10"/>
                  </a:lnTo>
                  <a:lnTo>
                    <a:pt x="67" y="18"/>
                  </a:lnTo>
                  <a:lnTo>
                    <a:pt x="67" y="16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3"/>
                  </a:lnTo>
                  <a:lnTo>
                    <a:pt x="75" y="37"/>
                  </a:lnTo>
                  <a:lnTo>
                    <a:pt x="77" y="41"/>
                  </a:lnTo>
                  <a:lnTo>
                    <a:pt x="75" y="44"/>
                  </a:lnTo>
                  <a:lnTo>
                    <a:pt x="75" y="48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69" y="64"/>
                  </a:lnTo>
                  <a:lnTo>
                    <a:pt x="69" y="62"/>
                  </a:lnTo>
                  <a:lnTo>
                    <a:pt x="67" y="66"/>
                  </a:lnTo>
                  <a:lnTo>
                    <a:pt x="66" y="69"/>
                  </a:lnTo>
                  <a:lnTo>
                    <a:pt x="67" y="67"/>
                  </a:lnTo>
                  <a:lnTo>
                    <a:pt x="64" y="69"/>
                  </a:lnTo>
                  <a:lnTo>
                    <a:pt x="62" y="69"/>
                  </a:lnTo>
                  <a:lnTo>
                    <a:pt x="60" y="71"/>
                  </a:lnTo>
                  <a:lnTo>
                    <a:pt x="62" y="71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18" y="71"/>
                  </a:lnTo>
                  <a:lnTo>
                    <a:pt x="19" y="71"/>
                  </a:lnTo>
                  <a:lnTo>
                    <a:pt x="10" y="62"/>
                  </a:lnTo>
                  <a:lnTo>
                    <a:pt x="10" y="64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4" y="48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93" name="Rectangle 41"/>
            <p:cNvSpPr>
              <a:spLocks noChangeArrowheads="1"/>
            </p:cNvSpPr>
            <p:nvPr/>
          </p:nvSpPr>
          <p:spPr bwMode="auto">
            <a:xfrm>
              <a:off x="3951" y="1922"/>
              <a:ext cx="4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M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494" name="Rectangle 42"/>
            <p:cNvSpPr>
              <a:spLocks noChangeArrowheads="1"/>
            </p:cNvSpPr>
            <p:nvPr/>
          </p:nvSpPr>
          <p:spPr bwMode="auto">
            <a:xfrm>
              <a:off x="4386" y="1709"/>
              <a:ext cx="33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K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495" name="Rectangle 43"/>
            <p:cNvSpPr>
              <a:spLocks noChangeArrowheads="1"/>
            </p:cNvSpPr>
            <p:nvPr/>
          </p:nvSpPr>
          <p:spPr bwMode="auto">
            <a:xfrm>
              <a:off x="4583" y="1844"/>
              <a:ext cx="36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N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496" name="Rectangle 44"/>
            <p:cNvSpPr>
              <a:spLocks noChangeArrowheads="1"/>
            </p:cNvSpPr>
            <p:nvPr/>
          </p:nvSpPr>
          <p:spPr bwMode="auto">
            <a:xfrm>
              <a:off x="4552" y="1968"/>
              <a:ext cx="33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V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497" name="Rectangle 45"/>
            <p:cNvSpPr>
              <a:spLocks noChangeArrowheads="1"/>
            </p:cNvSpPr>
            <p:nvPr/>
          </p:nvSpPr>
          <p:spPr bwMode="auto">
            <a:xfrm>
              <a:off x="4439" y="2025"/>
              <a:ext cx="38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Q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498" name="Rectangle 46"/>
            <p:cNvSpPr>
              <a:spLocks noChangeArrowheads="1"/>
            </p:cNvSpPr>
            <p:nvPr/>
          </p:nvSpPr>
          <p:spPr bwMode="auto">
            <a:xfrm>
              <a:off x="4372" y="2020"/>
              <a:ext cx="47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W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499" name="Rectangle 47"/>
            <p:cNvSpPr>
              <a:spLocks noChangeArrowheads="1"/>
            </p:cNvSpPr>
            <p:nvPr/>
          </p:nvSpPr>
          <p:spPr bwMode="auto">
            <a:xfrm>
              <a:off x="4317" y="2024"/>
              <a:ext cx="31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E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00" name="Rectangle 48"/>
            <p:cNvSpPr>
              <a:spLocks noChangeArrowheads="1"/>
            </p:cNvSpPr>
            <p:nvPr/>
          </p:nvSpPr>
          <p:spPr bwMode="auto">
            <a:xfrm>
              <a:off x="4190" y="2029"/>
              <a:ext cx="35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D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01" name="Rectangle 49"/>
            <p:cNvSpPr>
              <a:spLocks noChangeArrowheads="1"/>
            </p:cNvSpPr>
            <p:nvPr/>
          </p:nvSpPr>
          <p:spPr bwMode="auto">
            <a:xfrm>
              <a:off x="4133" y="2015"/>
              <a:ext cx="28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S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02" name="Rectangle 50"/>
            <p:cNvSpPr>
              <a:spLocks noChangeArrowheads="1"/>
            </p:cNvSpPr>
            <p:nvPr/>
          </p:nvSpPr>
          <p:spPr bwMode="auto">
            <a:xfrm>
              <a:off x="4074" y="1982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03" name="Rectangle 51"/>
            <p:cNvSpPr>
              <a:spLocks noChangeArrowheads="1"/>
            </p:cNvSpPr>
            <p:nvPr/>
          </p:nvSpPr>
          <p:spPr bwMode="auto">
            <a:xfrm>
              <a:off x="4011" y="1955"/>
              <a:ext cx="36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04" name="Rectangle 52"/>
            <p:cNvSpPr>
              <a:spLocks noChangeArrowheads="1"/>
            </p:cNvSpPr>
            <p:nvPr/>
          </p:nvSpPr>
          <p:spPr bwMode="auto">
            <a:xfrm>
              <a:off x="4253" y="2032"/>
              <a:ext cx="35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05" name="Rectangle 53"/>
            <p:cNvSpPr>
              <a:spLocks noChangeArrowheads="1"/>
            </p:cNvSpPr>
            <p:nvPr/>
          </p:nvSpPr>
          <p:spPr bwMode="auto">
            <a:xfrm>
              <a:off x="4507" y="2015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06" name="Rectangle 54"/>
            <p:cNvSpPr>
              <a:spLocks noChangeArrowheads="1"/>
            </p:cNvSpPr>
            <p:nvPr/>
          </p:nvSpPr>
          <p:spPr bwMode="auto">
            <a:xfrm>
              <a:off x="4584" y="1910"/>
              <a:ext cx="30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07" name="Rectangle 55"/>
            <p:cNvSpPr>
              <a:spLocks noChangeArrowheads="1"/>
            </p:cNvSpPr>
            <p:nvPr/>
          </p:nvSpPr>
          <p:spPr bwMode="auto">
            <a:xfrm>
              <a:off x="4547" y="1787"/>
              <a:ext cx="34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V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08" name="Rectangle 56"/>
            <p:cNvSpPr>
              <a:spLocks noChangeArrowheads="1"/>
            </p:cNvSpPr>
            <p:nvPr/>
          </p:nvSpPr>
          <p:spPr bwMode="auto">
            <a:xfrm>
              <a:off x="4511" y="1724"/>
              <a:ext cx="47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W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09" name="Rectangle 57"/>
            <p:cNvSpPr>
              <a:spLocks noChangeArrowheads="1"/>
            </p:cNvSpPr>
            <p:nvPr/>
          </p:nvSpPr>
          <p:spPr bwMode="auto">
            <a:xfrm>
              <a:off x="4453" y="1716"/>
              <a:ext cx="35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10" name="Rectangle 58"/>
            <p:cNvSpPr>
              <a:spLocks noChangeArrowheads="1"/>
            </p:cNvSpPr>
            <p:nvPr/>
          </p:nvSpPr>
          <p:spPr bwMode="auto">
            <a:xfrm>
              <a:off x="4016" y="1695"/>
              <a:ext cx="4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M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11" name="Rectangle 59"/>
            <p:cNvSpPr>
              <a:spLocks noChangeArrowheads="1"/>
            </p:cNvSpPr>
            <p:nvPr/>
          </p:nvSpPr>
          <p:spPr bwMode="auto">
            <a:xfrm>
              <a:off x="4119" y="1751"/>
              <a:ext cx="35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12" name="Rectangle 60"/>
            <p:cNvSpPr>
              <a:spLocks noChangeArrowheads="1"/>
            </p:cNvSpPr>
            <p:nvPr/>
          </p:nvSpPr>
          <p:spPr bwMode="auto">
            <a:xfrm>
              <a:off x="4096" y="1809"/>
              <a:ext cx="31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E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13" name="Rectangle 61"/>
            <p:cNvSpPr>
              <a:spLocks noChangeArrowheads="1"/>
            </p:cNvSpPr>
            <p:nvPr/>
          </p:nvSpPr>
          <p:spPr bwMode="auto">
            <a:xfrm>
              <a:off x="4234" y="1796"/>
              <a:ext cx="35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14" name="Freeform 62"/>
            <p:cNvSpPr>
              <a:spLocks/>
            </p:cNvSpPr>
            <p:nvPr/>
          </p:nvSpPr>
          <p:spPr bwMode="auto">
            <a:xfrm>
              <a:off x="4003" y="1697"/>
              <a:ext cx="63" cy="65"/>
            </a:xfrm>
            <a:custGeom>
              <a:avLst/>
              <a:gdLst>
                <a:gd name="T0" fmla="*/ 28 w 77"/>
                <a:gd name="T1" fmla="*/ 0 h 79"/>
                <a:gd name="T2" fmla="*/ 22 w 77"/>
                <a:gd name="T3" fmla="*/ 2 h 79"/>
                <a:gd name="T4" fmla="*/ 17 w 77"/>
                <a:gd name="T5" fmla="*/ 3 h 79"/>
                <a:gd name="T6" fmla="*/ 12 w 77"/>
                <a:gd name="T7" fmla="*/ 7 h 79"/>
                <a:gd name="T8" fmla="*/ 7 w 77"/>
                <a:gd name="T9" fmla="*/ 12 h 79"/>
                <a:gd name="T10" fmla="*/ 4 w 77"/>
                <a:gd name="T11" fmla="*/ 16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5 h 79"/>
                <a:gd name="T18" fmla="*/ 2 w 77"/>
                <a:gd name="T19" fmla="*/ 41 h 79"/>
                <a:gd name="T20" fmla="*/ 4 w 77"/>
                <a:gd name="T21" fmla="*/ 48 h 79"/>
                <a:gd name="T22" fmla="*/ 7 w 77"/>
                <a:gd name="T23" fmla="*/ 53 h 79"/>
                <a:gd name="T24" fmla="*/ 12 w 77"/>
                <a:gd name="T25" fmla="*/ 58 h 79"/>
                <a:gd name="T26" fmla="*/ 17 w 77"/>
                <a:gd name="T27" fmla="*/ 60 h 79"/>
                <a:gd name="T28" fmla="*/ 22 w 77"/>
                <a:gd name="T29" fmla="*/ 63 h 79"/>
                <a:gd name="T30" fmla="*/ 28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7 w 77"/>
                <a:gd name="T37" fmla="*/ 60 h 79"/>
                <a:gd name="T38" fmla="*/ 52 w 77"/>
                <a:gd name="T39" fmla="*/ 58 h 79"/>
                <a:gd name="T40" fmla="*/ 56 w 77"/>
                <a:gd name="T41" fmla="*/ 53 h 79"/>
                <a:gd name="T42" fmla="*/ 60 w 77"/>
                <a:gd name="T43" fmla="*/ 48 h 79"/>
                <a:gd name="T44" fmla="*/ 61 w 77"/>
                <a:gd name="T45" fmla="*/ 41 h 79"/>
                <a:gd name="T46" fmla="*/ 63 w 77"/>
                <a:gd name="T47" fmla="*/ 35 h 79"/>
                <a:gd name="T48" fmla="*/ 63 w 77"/>
                <a:gd name="T49" fmla="*/ 29 h 79"/>
                <a:gd name="T50" fmla="*/ 61 w 77"/>
                <a:gd name="T51" fmla="*/ 22 h 79"/>
                <a:gd name="T52" fmla="*/ 60 w 77"/>
                <a:gd name="T53" fmla="*/ 16 h 79"/>
                <a:gd name="T54" fmla="*/ 56 w 77"/>
                <a:gd name="T55" fmla="*/ 12 h 79"/>
                <a:gd name="T56" fmla="*/ 52 w 77"/>
                <a:gd name="T57" fmla="*/ 7 h 79"/>
                <a:gd name="T58" fmla="*/ 47 w 77"/>
                <a:gd name="T59" fmla="*/ 3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17" y="6"/>
                  </a:lnTo>
                  <a:lnTo>
                    <a:pt x="15" y="8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7" y="18"/>
                  </a:lnTo>
                  <a:lnTo>
                    <a:pt x="5" y="20"/>
                  </a:lnTo>
                  <a:lnTo>
                    <a:pt x="4" y="24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2" y="47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5" y="58"/>
                  </a:lnTo>
                  <a:lnTo>
                    <a:pt x="7" y="62"/>
                  </a:lnTo>
                  <a:lnTo>
                    <a:pt x="9" y="64"/>
                  </a:lnTo>
                  <a:lnTo>
                    <a:pt x="11" y="68"/>
                  </a:lnTo>
                  <a:lnTo>
                    <a:pt x="15" y="70"/>
                  </a:lnTo>
                  <a:lnTo>
                    <a:pt x="17" y="72"/>
                  </a:lnTo>
                  <a:lnTo>
                    <a:pt x="21" y="73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0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3" y="75"/>
                  </a:lnTo>
                  <a:lnTo>
                    <a:pt x="57" y="73"/>
                  </a:lnTo>
                  <a:lnTo>
                    <a:pt x="59" y="72"/>
                  </a:lnTo>
                  <a:lnTo>
                    <a:pt x="63" y="70"/>
                  </a:lnTo>
                  <a:lnTo>
                    <a:pt x="65" y="68"/>
                  </a:lnTo>
                  <a:lnTo>
                    <a:pt x="69" y="64"/>
                  </a:lnTo>
                  <a:lnTo>
                    <a:pt x="71" y="62"/>
                  </a:lnTo>
                  <a:lnTo>
                    <a:pt x="73" y="58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7" y="47"/>
                  </a:lnTo>
                  <a:lnTo>
                    <a:pt x="77" y="43"/>
                  </a:lnTo>
                  <a:lnTo>
                    <a:pt x="77" y="39"/>
                  </a:lnTo>
                  <a:lnTo>
                    <a:pt x="77" y="35"/>
                  </a:lnTo>
                  <a:lnTo>
                    <a:pt x="77" y="31"/>
                  </a:lnTo>
                  <a:lnTo>
                    <a:pt x="75" y="27"/>
                  </a:lnTo>
                  <a:lnTo>
                    <a:pt x="73" y="24"/>
                  </a:lnTo>
                  <a:lnTo>
                    <a:pt x="73" y="20"/>
                  </a:lnTo>
                  <a:lnTo>
                    <a:pt x="71" y="18"/>
                  </a:lnTo>
                  <a:lnTo>
                    <a:pt x="69" y="14"/>
                  </a:lnTo>
                  <a:lnTo>
                    <a:pt x="65" y="12"/>
                  </a:lnTo>
                  <a:lnTo>
                    <a:pt x="63" y="8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15" name="Freeform 63"/>
            <p:cNvSpPr>
              <a:spLocks/>
            </p:cNvSpPr>
            <p:nvPr/>
          </p:nvSpPr>
          <p:spPr bwMode="auto">
            <a:xfrm>
              <a:off x="4002" y="1696"/>
              <a:ext cx="65" cy="67"/>
            </a:xfrm>
            <a:custGeom>
              <a:avLst/>
              <a:gdLst>
                <a:gd name="T0" fmla="*/ 19 w 80"/>
                <a:gd name="T1" fmla="*/ 1 h 82"/>
                <a:gd name="T2" fmla="*/ 15 w 80"/>
                <a:gd name="T3" fmla="*/ 4 h 82"/>
                <a:gd name="T4" fmla="*/ 7 w 80"/>
                <a:gd name="T5" fmla="*/ 12 h 82"/>
                <a:gd name="T6" fmla="*/ 5 w 80"/>
                <a:gd name="T7" fmla="*/ 16 h 82"/>
                <a:gd name="T8" fmla="*/ 2 w 80"/>
                <a:gd name="T9" fmla="*/ 26 h 82"/>
                <a:gd name="T10" fmla="*/ 2 w 80"/>
                <a:gd name="T11" fmla="*/ 39 h 82"/>
                <a:gd name="T12" fmla="*/ 6 w 80"/>
                <a:gd name="T13" fmla="*/ 53 h 82"/>
                <a:gd name="T14" fmla="*/ 9 w 80"/>
                <a:gd name="T15" fmla="*/ 56 h 82"/>
                <a:gd name="T16" fmla="*/ 14 w 80"/>
                <a:gd name="T17" fmla="*/ 60 h 82"/>
                <a:gd name="T18" fmla="*/ 15 w 80"/>
                <a:gd name="T19" fmla="*/ 60 h 82"/>
                <a:gd name="T20" fmla="*/ 19 w 80"/>
                <a:gd name="T21" fmla="*/ 64 h 82"/>
                <a:gd name="T22" fmla="*/ 39 w 80"/>
                <a:gd name="T23" fmla="*/ 67 h 82"/>
                <a:gd name="T24" fmla="*/ 51 w 80"/>
                <a:gd name="T25" fmla="*/ 60 h 82"/>
                <a:gd name="T26" fmla="*/ 54 w 80"/>
                <a:gd name="T27" fmla="*/ 60 h 82"/>
                <a:gd name="T28" fmla="*/ 63 w 80"/>
                <a:gd name="T29" fmla="*/ 48 h 82"/>
                <a:gd name="T30" fmla="*/ 65 w 80"/>
                <a:gd name="T31" fmla="*/ 26 h 82"/>
                <a:gd name="T32" fmla="*/ 61 w 80"/>
                <a:gd name="T33" fmla="*/ 14 h 82"/>
                <a:gd name="T34" fmla="*/ 59 w 80"/>
                <a:gd name="T35" fmla="*/ 11 h 82"/>
                <a:gd name="T36" fmla="*/ 56 w 80"/>
                <a:gd name="T37" fmla="*/ 11 h 82"/>
                <a:gd name="T38" fmla="*/ 53 w 80"/>
                <a:gd name="T39" fmla="*/ 6 h 82"/>
                <a:gd name="T40" fmla="*/ 50 w 80"/>
                <a:gd name="T41" fmla="*/ 2 h 82"/>
                <a:gd name="T42" fmla="*/ 42 w 80"/>
                <a:gd name="T43" fmla="*/ 1 h 82"/>
                <a:gd name="T44" fmla="*/ 26 w 80"/>
                <a:gd name="T45" fmla="*/ 2 h 82"/>
                <a:gd name="T46" fmla="*/ 45 w 80"/>
                <a:gd name="T47" fmla="*/ 4 h 82"/>
                <a:gd name="T48" fmla="*/ 48 w 80"/>
                <a:gd name="T49" fmla="*/ 7 h 82"/>
                <a:gd name="T50" fmla="*/ 51 w 80"/>
                <a:gd name="T51" fmla="*/ 7 h 82"/>
                <a:gd name="T52" fmla="*/ 54 w 80"/>
                <a:gd name="T53" fmla="*/ 12 h 82"/>
                <a:gd name="T54" fmla="*/ 58 w 80"/>
                <a:gd name="T55" fmla="*/ 16 h 82"/>
                <a:gd name="T56" fmla="*/ 59 w 80"/>
                <a:gd name="T57" fmla="*/ 17 h 82"/>
                <a:gd name="T58" fmla="*/ 63 w 80"/>
                <a:gd name="T59" fmla="*/ 39 h 82"/>
                <a:gd name="T60" fmla="*/ 58 w 80"/>
                <a:gd name="T61" fmla="*/ 51 h 82"/>
                <a:gd name="T62" fmla="*/ 53 w 80"/>
                <a:gd name="T63" fmla="*/ 56 h 82"/>
                <a:gd name="T64" fmla="*/ 46 w 80"/>
                <a:gd name="T65" fmla="*/ 60 h 82"/>
                <a:gd name="T66" fmla="*/ 26 w 80"/>
                <a:gd name="T67" fmla="*/ 64 h 82"/>
                <a:gd name="T68" fmla="*/ 20 w 80"/>
                <a:gd name="T69" fmla="*/ 60 h 82"/>
                <a:gd name="T70" fmla="*/ 17 w 80"/>
                <a:gd name="T71" fmla="*/ 58 h 82"/>
                <a:gd name="T72" fmla="*/ 11 w 80"/>
                <a:gd name="T73" fmla="*/ 55 h 82"/>
                <a:gd name="T74" fmla="*/ 11 w 80"/>
                <a:gd name="T75" fmla="*/ 51 h 82"/>
                <a:gd name="T76" fmla="*/ 5 w 80"/>
                <a:gd name="T77" fmla="*/ 42 h 82"/>
                <a:gd name="T78" fmla="*/ 3 w 80"/>
                <a:gd name="T79" fmla="*/ 29 h 82"/>
                <a:gd name="T80" fmla="*/ 7 w 80"/>
                <a:gd name="T81" fmla="*/ 17 h 82"/>
                <a:gd name="T82" fmla="*/ 9 w 80"/>
                <a:gd name="T83" fmla="*/ 16 h 82"/>
                <a:gd name="T84" fmla="*/ 17 w 80"/>
                <a:gd name="T85" fmla="*/ 7 h 82"/>
                <a:gd name="T86" fmla="*/ 20 w 80"/>
                <a:gd name="T87" fmla="*/ 6 h 82"/>
                <a:gd name="T88" fmla="*/ 24 w 80"/>
                <a:gd name="T89" fmla="*/ 4 h 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0"/>
                <a:gd name="T136" fmla="*/ 0 h 82"/>
                <a:gd name="T137" fmla="*/ 80 w 80"/>
                <a:gd name="T138" fmla="*/ 82 h 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0" h="82">
                  <a:moveTo>
                    <a:pt x="32" y="0"/>
                  </a:moveTo>
                  <a:lnTo>
                    <a:pt x="29" y="1"/>
                  </a:lnTo>
                  <a:lnTo>
                    <a:pt x="23" y="1"/>
                  </a:lnTo>
                  <a:lnTo>
                    <a:pt x="21" y="3"/>
                  </a:lnTo>
                  <a:lnTo>
                    <a:pt x="23" y="3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7" y="19"/>
                  </a:lnTo>
                  <a:lnTo>
                    <a:pt x="7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2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1"/>
                  </a:lnTo>
                  <a:lnTo>
                    <a:pt x="7" y="63"/>
                  </a:lnTo>
                  <a:lnTo>
                    <a:pt x="7" y="65"/>
                  </a:lnTo>
                  <a:lnTo>
                    <a:pt x="9" y="67"/>
                  </a:lnTo>
                  <a:lnTo>
                    <a:pt x="9" y="65"/>
                  </a:lnTo>
                  <a:lnTo>
                    <a:pt x="11" y="69"/>
                  </a:lnTo>
                  <a:lnTo>
                    <a:pt x="11" y="71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15" y="73"/>
                  </a:lnTo>
                  <a:lnTo>
                    <a:pt x="17" y="74"/>
                  </a:lnTo>
                  <a:lnTo>
                    <a:pt x="19" y="74"/>
                  </a:lnTo>
                  <a:lnTo>
                    <a:pt x="23" y="76"/>
                  </a:lnTo>
                  <a:lnTo>
                    <a:pt x="21" y="76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32" y="82"/>
                  </a:lnTo>
                  <a:lnTo>
                    <a:pt x="48" y="82"/>
                  </a:lnTo>
                  <a:lnTo>
                    <a:pt x="59" y="76"/>
                  </a:lnTo>
                  <a:lnTo>
                    <a:pt x="61" y="76"/>
                  </a:lnTo>
                  <a:lnTo>
                    <a:pt x="63" y="74"/>
                  </a:lnTo>
                  <a:lnTo>
                    <a:pt x="61" y="74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75" y="65"/>
                  </a:lnTo>
                  <a:lnTo>
                    <a:pt x="75" y="63"/>
                  </a:lnTo>
                  <a:lnTo>
                    <a:pt x="77" y="59"/>
                  </a:lnTo>
                  <a:lnTo>
                    <a:pt x="77" y="55"/>
                  </a:lnTo>
                  <a:lnTo>
                    <a:pt x="80" y="48"/>
                  </a:lnTo>
                  <a:lnTo>
                    <a:pt x="80" y="32"/>
                  </a:lnTo>
                  <a:lnTo>
                    <a:pt x="77" y="25"/>
                  </a:lnTo>
                  <a:lnTo>
                    <a:pt x="77" y="19"/>
                  </a:lnTo>
                  <a:lnTo>
                    <a:pt x="75" y="17"/>
                  </a:lnTo>
                  <a:lnTo>
                    <a:pt x="75" y="19"/>
                  </a:lnTo>
                  <a:lnTo>
                    <a:pt x="73" y="15"/>
                  </a:lnTo>
                  <a:lnTo>
                    <a:pt x="73" y="13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9" y="13"/>
                  </a:lnTo>
                  <a:lnTo>
                    <a:pt x="67" y="9"/>
                  </a:lnTo>
                  <a:lnTo>
                    <a:pt x="67" y="7"/>
                  </a:lnTo>
                  <a:lnTo>
                    <a:pt x="65" y="7"/>
                  </a:lnTo>
                  <a:lnTo>
                    <a:pt x="61" y="5"/>
                  </a:lnTo>
                  <a:lnTo>
                    <a:pt x="63" y="5"/>
                  </a:lnTo>
                  <a:lnTo>
                    <a:pt x="61" y="3"/>
                  </a:lnTo>
                  <a:lnTo>
                    <a:pt x="59" y="3"/>
                  </a:lnTo>
                  <a:lnTo>
                    <a:pt x="55" y="1"/>
                  </a:lnTo>
                  <a:lnTo>
                    <a:pt x="52" y="1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48" y="3"/>
                  </a:lnTo>
                  <a:lnTo>
                    <a:pt x="52" y="5"/>
                  </a:lnTo>
                  <a:lnTo>
                    <a:pt x="55" y="5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59" y="9"/>
                  </a:lnTo>
                  <a:lnTo>
                    <a:pt x="61" y="9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7" y="15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3" y="25"/>
                  </a:lnTo>
                  <a:lnTo>
                    <a:pt x="77" y="32"/>
                  </a:lnTo>
                  <a:lnTo>
                    <a:pt x="77" y="48"/>
                  </a:lnTo>
                  <a:lnTo>
                    <a:pt x="73" y="55"/>
                  </a:lnTo>
                  <a:lnTo>
                    <a:pt x="73" y="59"/>
                  </a:lnTo>
                  <a:lnTo>
                    <a:pt x="71" y="63"/>
                  </a:lnTo>
                  <a:lnTo>
                    <a:pt x="71" y="61"/>
                  </a:lnTo>
                  <a:lnTo>
                    <a:pt x="63" y="69"/>
                  </a:lnTo>
                  <a:lnTo>
                    <a:pt x="65" y="69"/>
                  </a:lnTo>
                  <a:lnTo>
                    <a:pt x="61" y="71"/>
                  </a:lnTo>
                  <a:lnTo>
                    <a:pt x="59" y="71"/>
                  </a:lnTo>
                  <a:lnTo>
                    <a:pt x="57" y="73"/>
                  </a:lnTo>
                  <a:lnTo>
                    <a:pt x="59" y="73"/>
                  </a:lnTo>
                  <a:lnTo>
                    <a:pt x="48" y="78"/>
                  </a:lnTo>
                  <a:lnTo>
                    <a:pt x="32" y="78"/>
                  </a:lnTo>
                  <a:lnTo>
                    <a:pt x="25" y="74"/>
                  </a:lnTo>
                  <a:lnTo>
                    <a:pt x="27" y="74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19" y="71"/>
                  </a:lnTo>
                  <a:lnTo>
                    <a:pt x="21" y="71"/>
                  </a:lnTo>
                  <a:lnTo>
                    <a:pt x="19" y="69"/>
                  </a:lnTo>
                  <a:lnTo>
                    <a:pt x="17" y="69"/>
                  </a:lnTo>
                  <a:lnTo>
                    <a:pt x="1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3" y="63"/>
                  </a:lnTo>
                  <a:lnTo>
                    <a:pt x="11" y="61"/>
                  </a:lnTo>
                  <a:lnTo>
                    <a:pt x="11" y="63"/>
                  </a:lnTo>
                  <a:lnTo>
                    <a:pt x="6" y="51"/>
                  </a:lnTo>
                  <a:lnTo>
                    <a:pt x="6" y="48"/>
                  </a:lnTo>
                  <a:lnTo>
                    <a:pt x="4" y="44"/>
                  </a:lnTo>
                  <a:lnTo>
                    <a:pt x="4" y="36"/>
                  </a:lnTo>
                  <a:lnTo>
                    <a:pt x="6" y="32"/>
                  </a:lnTo>
                  <a:lnTo>
                    <a:pt x="6" y="28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23" y="7"/>
                  </a:lnTo>
                  <a:lnTo>
                    <a:pt x="25" y="7"/>
                  </a:lnTo>
                  <a:lnTo>
                    <a:pt x="27" y="5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2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16" name="Freeform 64"/>
            <p:cNvSpPr>
              <a:spLocks/>
            </p:cNvSpPr>
            <p:nvPr/>
          </p:nvSpPr>
          <p:spPr bwMode="auto">
            <a:xfrm>
              <a:off x="3696" y="1663"/>
              <a:ext cx="63" cy="66"/>
            </a:xfrm>
            <a:custGeom>
              <a:avLst/>
              <a:gdLst>
                <a:gd name="T0" fmla="*/ 29 w 77"/>
                <a:gd name="T1" fmla="*/ 0 h 81"/>
                <a:gd name="T2" fmla="*/ 22 w 77"/>
                <a:gd name="T3" fmla="*/ 2 h 81"/>
                <a:gd name="T4" fmla="*/ 17 w 77"/>
                <a:gd name="T5" fmla="*/ 5 h 81"/>
                <a:gd name="T6" fmla="*/ 13 w 77"/>
                <a:gd name="T7" fmla="*/ 8 h 81"/>
                <a:gd name="T8" fmla="*/ 8 w 77"/>
                <a:gd name="T9" fmla="*/ 13 h 81"/>
                <a:gd name="T10" fmla="*/ 5 w 77"/>
                <a:gd name="T11" fmla="*/ 17 h 81"/>
                <a:gd name="T12" fmla="*/ 2 w 77"/>
                <a:gd name="T13" fmla="*/ 24 h 81"/>
                <a:gd name="T14" fmla="*/ 0 w 77"/>
                <a:gd name="T15" fmla="*/ 30 h 81"/>
                <a:gd name="T16" fmla="*/ 0 w 77"/>
                <a:gd name="T17" fmla="*/ 36 h 81"/>
                <a:gd name="T18" fmla="*/ 2 w 77"/>
                <a:gd name="T19" fmla="*/ 42 h 81"/>
                <a:gd name="T20" fmla="*/ 5 w 77"/>
                <a:gd name="T21" fmla="*/ 49 h 81"/>
                <a:gd name="T22" fmla="*/ 8 w 77"/>
                <a:gd name="T23" fmla="*/ 54 h 81"/>
                <a:gd name="T24" fmla="*/ 13 w 77"/>
                <a:gd name="T25" fmla="*/ 58 h 81"/>
                <a:gd name="T26" fmla="*/ 17 w 77"/>
                <a:gd name="T27" fmla="*/ 61 h 81"/>
                <a:gd name="T28" fmla="*/ 22 w 77"/>
                <a:gd name="T29" fmla="*/ 64 h 81"/>
                <a:gd name="T30" fmla="*/ 29 w 77"/>
                <a:gd name="T31" fmla="*/ 66 h 81"/>
                <a:gd name="T32" fmla="*/ 34 w 77"/>
                <a:gd name="T33" fmla="*/ 66 h 81"/>
                <a:gd name="T34" fmla="*/ 41 w 77"/>
                <a:gd name="T35" fmla="*/ 64 h 81"/>
                <a:gd name="T36" fmla="*/ 47 w 77"/>
                <a:gd name="T37" fmla="*/ 61 h 81"/>
                <a:gd name="T38" fmla="*/ 52 w 77"/>
                <a:gd name="T39" fmla="*/ 58 h 81"/>
                <a:gd name="T40" fmla="*/ 56 w 77"/>
                <a:gd name="T41" fmla="*/ 54 h 81"/>
                <a:gd name="T42" fmla="*/ 60 w 77"/>
                <a:gd name="T43" fmla="*/ 49 h 81"/>
                <a:gd name="T44" fmla="*/ 61 w 77"/>
                <a:gd name="T45" fmla="*/ 42 h 81"/>
                <a:gd name="T46" fmla="*/ 63 w 77"/>
                <a:gd name="T47" fmla="*/ 36 h 81"/>
                <a:gd name="T48" fmla="*/ 63 w 77"/>
                <a:gd name="T49" fmla="*/ 30 h 81"/>
                <a:gd name="T50" fmla="*/ 61 w 77"/>
                <a:gd name="T51" fmla="*/ 24 h 81"/>
                <a:gd name="T52" fmla="*/ 60 w 77"/>
                <a:gd name="T53" fmla="*/ 17 h 81"/>
                <a:gd name="T54" fmla="*/ 56 w 77"/>
                <a:gd name="T55" fmla="*/ 13 h 81"/>
                <a:gd name="T56" fmla="*/ 52 w 77"/>
                <a:gd name="T57" fmla="*/ 8 h 81"/>
                <a:gd name="T58" fmla="*/ 47 w 77"/>
                <a:gd name="T59" fmla="*/ 5 h 81"/>
                <a:gd name="T60" fmla="*/ 41 w 77"/>
                <a:gd name="T61" fmla="*/ 2 h 81"/>
                <a:gd name="T62" fmla="*/ 34 w 77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1"/>
                <a:gd name="T98" fmla="*/ 77 w 77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1">
                  <a:moveTo>
                    <a:pt x="39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8" y="62"/>
                  </a:lnTo>
                  <a:lnTo>
                    <a:pt x="10" y="66"/>
                  </a:lnTo>
                  <a:lnTo>
                    <a:pt x="12" y="67"/>
                  </a:lnTo>
                  <a:lnTo>
                    <a:pt x="16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81"/>
                  </a:lnTo>
                  <a:lnTo>
                    <a:pt x="39" y="81"/>
                  </a:lnTo>
                  <a:lnTo>
                    <a:pt x="42" y="81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60" y="73"/>
                  </a:lnTo>
                  <a:lnTo>
                    <a:pt x="64" y="71"/>
                  </a:lnTo>
                  <a:lnTo>
                    <a:pt x="65" y="67"/>
                  </a:lnTo>
                  <a:lnTo>
                    <a:pt x="69" y="66"/>
                  </a:lnTo>
                  <a:lnTo>
                    <a:pt x="71" y="62"/>
                  </a:lnTo>
                  <a:lnTo>
                    <a:pt x="73" y="60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1"/>
                  </a:lnTo>
                  <a:lnTo>
                    <a:pt x="77" y="37"/>
                  </a:lnTo>
                  <a:lnTo>
                    <a:pt x="77" y="33"/>
                  </a:lnTo>
                  <a:lnTo>
                    <a:pt x="75" y="29"/>
                  </a:lnTo>
                  <a:lnTo>
                    <a:pt x="73" y="25"/>
                  </a:lnTo>
                  <a:lnTo>
                    <a:pt x="73" y="21"/>
                  </a:lnTo>
                  <a:lnTo>
                    <a:pt x="71" y="17"/>
                  </a:lnTo>
                  <a:lnTo>
                    <a:pt x="69" y="16"/>
                  </a:lnTo>
                  <a:lnTo>
                    <a:pt x="65" y="12"/>
                  </a:lnTo>
                  <a:lnTo>
                    <a:pt x="64" y="10"/>
                  </a:lnTo>
                  <a:lnTo>
                    <a:pt x="60" y="8"/>
                  </a:lnTo>
                  <a:lnTo>
                    <a:pt x="58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17" name="Freeform 65"/>
            <p:cNvSpPr>
              <a:spLocks/>
            </p:cNvSpPr>
            <p:nvPr/>
          </p:nvSpPr>
          <p:spPr bwMode="auto">
            <a:xfrm>
              <a:off x="3695" y="1661"/>
              <a:ext cx="66" cy="70"/>
            </a:xfrm>
            <a:custGeom>
              <a:avLst/>
              <a:gdLst>
                <a:gd name="T0" fmla="*/ 24 w 81"/>
                <a:gd name="T1" fmla="*/ 2 h 85"/>
                <a:gd name="T2" fmla="*/ 17 w 81"/>
                <a:gd name="T3" fmla="*/ 5 h 85"/>
                <a:gd name="T4" fmla="*/ 15 w 81"/>
                <a:gd name="T5" fmla="*/ 7 h 85"/>
                <a:gd name="T6" fmla="*/ 11 w 81"/>
                <a:gd name="T7" fmla="*/ 10 h 85"/>
                <a:gd name="T8" fmla="*/ 8 w 81"/>
                <a:gd name="T9" fmla="*/ 15 h 85"/>
                <a:gd name="T10" fmla="*/ 7 w 81"/>
                <a:gd name="T11" fmla="*/ 16 h 85"/>
                <a:gd name="T12" fmla="*/ 0 w 81"/>
                <a:gd name="T13" fmla="*/ 32 h 85"/>
                <a:gd name="T14" fmla="*/ 2 w 81"/>
                <a:gd name="T15" fmla="*/ 44 h 85"/>
                <a:gd name="T16" fmla="*/ 7 w 81"/>
                <a:gd name="T17" fmla="*/ 54 h 85"/>
                <a:gd name="T18" fmla="*/ 8 w 81"/>
                <a:gd name="T19" fmla="*/ 57 h 85"/>
                <a:gd name="T20" fmla="*/ 19 w 81"/>
                <a:gd name="T21" fmla="*/ 65 h 85"/>
                <a:gd name="T22" fmla="*/ 20 w 81"/>
                <a:gd name="T23" fmla="*/ 67 h 85"/>
                <a:gd name="T24" fmla="*/ 30 w 81"/>
                <a:gd name="T25" fmla="*/ 70 h 85"/>
                <a:gd name="T26" fmla="*/ 42 w 81"/>
                <a:gd name="T27" fmla="*/ 68 h 85"/>
                <a:gd name="T28" fmla="*/ 52 w 81"/>
                <a:gd name="T29" fmla="*/ 63 h 85"/>
                <a:gd name="T30" fmla="*/ 55 w 81"/>
                <a:gd name="T31" fmla="*/ 62 h 85"/>
                <a:gd name="T32" fmla="*/ 55 w 81"/>
                <a:gd name="T33" fmla="*/ 58 h 85"/>
                <a:gd name="T34" fmla="*/ 59 w 81"/>
                <a:gd name="T35" fmla="*/ 56 h 85"/>
                <a:gd name="T36" fmla="*/ 63 w 81"/>
                <a:gd name="T37" fmla="*/ 53 h 85"/>
                <a:gd name="T38" fmla="*/ 66 w 81"/>
                <a:gd name="T39" fmla="*/ 29 h 85"/>
                <a:gd name="T40" fmla="*/ 61 w 81"/>
                <a:gd name="T41" fmla="*/ 16 h 85"/>
                <a:gd name="T42" fmla="*/ 54 w 81"/>
                <a:gd name="T43" fmla="*/ 8 h 85"/>
                <a:gd name="T44" fmla="*/ 51 w 81"/>
                <a:gd name="T45" fmla="*/ 5 h 85"/>
                <a:gd name="T46" fmla="*/ 39 w 81"/>
                <a:gd name="T47" fmla="*/ 2 h 85"/>
                <a:gd name="T48" fmla="*/ 30 w 81"/>
                <a:gd name="T49" fmla="*/ 3 h 85"/>
                <a:gd name="T50" fmla="*/ 42 w 81"/>
                <a:gd name="T51" fmla="*/ 5 h 85"/>
                <a:gd name="T52" fmla="*/ 49 w 81"/>
                <a:gd name="T53" fmla="*/ 10 h 85"/>
                <a:gd name="T54" fmla="*/ 52 w 81"/>
                <a:gd name="T55" fmla="*/ 12 h 85"/>
                <a:gd name="T56" fmla="*/ 59 w 81"/>
                <a:gd name="T57" fmla="*/ 19 h 85"/>
                <a:gd name="T58" fmla="*/ 63 w 81"/>
                <a:gd name="T59" fmla="*/ 41 h 85"/>
                <a:gd name="T60" fmla="*/ 59 w 81"/>
                <a:gd name="T61" fmla="*/ 49 h 85"/>
                <a:gd name="T62" fmla="*/ 56 w 81"/>
                <a:gd name="T63" fmla="*/ 56 h 85"/>
                <a:gd name="T64" fmla="*/ 54 w 81"/>
                <a:gd name="T65" fmla="*/ 56 h 85"/>
                <a:gd name="T66" fmla="*/ 54 w 81"/>
                <a:gd name="T67" fmla="*/ 58 h 85"/>
                <a:gd name="T68" fmla="*/ 47 w 81"/>
                <a:gd name="T69" fmla="*/ 62 h 85"/>
                <a:gd name="T70" fmla="*/ 39 w 81"/>
                <a:gd name="T71" fmla="*/ 65 h 85"/>
                <a:gd name="T72" fmla="*/ 27 w 81"/>
                <a:gd name="T73" fmla="*/ 65 h 85"/>
                <a:gd name="T74" fmla="*/ 22 w 81"/>
                <a:gd name="T75" fmla="*/ 63 h 85"/>
                <a:gd name="T76" fmla="*/ 15 w 81"/>
                <a:gd name="T77" fmla="*/ 60 h 85"/>
                <a:gd name="T78" fmla="*/ 11 w 81"/>
                <a:gd name="T79" fmla="*/ 56 h 85"/>
                <a:gd name="T80" fmla="*/ 8 w 81"/>
                <a:gd name="T81" fmla="*/ 49 h 85"/>
                <a:gd name="T82" fmla="*/ 5 w 81"/>
                <a:gd name="T83" fmla="*/ 41 h 85"/>
                <a:gd name="T84" fmla="*/ 5 w 81"/>
                <a:gd name="T85" fmla="*/ 29 h 85"/>
                <a:gd name="T86" fmla="*/ 10 w 81"/>
                <a:gd name="T87" fmla="*/ 17 h 85"/>
                <a:gd name="T88" fmla="*/ 13 w 81"/>
                <a:gd name="T89" fmla="*/ 12 h 85"/>
                <a:gd name="T90" fmla="*/ 15 w 81"/>
                <a:gd name="T91" fmla="*/ 12 h 85"/>
                <a:gd name="T92" fmla="*/ 19 w 81"/>
                <a:gd name="T93" fmla="*/ 8 h 85"/>
                <a:gd name="T94" fmla="*/ 20 w 81"/>
                <a:gd name="T95" fmla="*/ 7 h 85"/>
                <a:gd name="T96" fmla="*/ 30 w 81"/>
                <a:gd name="T97" fmla="*/ 3 h 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1"/>
                <a:gd name="T148" fmla="*/ 0 h 85"/>
                <a:gd name="T149" fmla="*/ 81 w 81"/>
                <a:gd name="T150" fmla="*/ 85 h 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1" h="85">
                  <a:moveTo>
                    <a:pt x="37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23" y="6"/>
                  </a:lnTo>
                  <a:lnTo>
                    <a:pt x="19" y="8"/>
                  </a:lnTo>
                  <a:lnTo>
                    <a:pt x="18" y="8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2" y="31"/>
                  </a:lnTo>
                  <a:lnTo>
                    <a:pt x="2" y="35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10" y="68"/>
                  </a:lnTo>
                  <a:lnTo>
                    <a:pt x="10" y="69"/>
                  </a:lnTo>
                  <a:lnTo>
                    <a:pt x="18" y="77"/>
                  </a:lnTo>
                  <a:lnTo>
                    <a:pt x="19" y="77"/>
                  </a:lnTo>
                  <a:lnTo>
                    <a:pt x="23" y="79"/>
                  </a:lnTo>
                  <a:lnTo>
                    <a:pt x="21" y="79"/>
                  </a:lnTo>
                  <a:lnTo>
                    <a:pt x="23" y="81"/>
                  </a:lnTo>
                  <a:lnTo>
                    <a:pt x="25" y="81"/>
                  </a:lnTo>
                  <a:lnTo>
                    <a:pt x="29" y="83"/>
                  </a:lnTo>
                  <a:lnTo>
                    <a:pt x="33" y="83"/>
                  </a:lnTo>
                  <a:lnTo>
                    <a:pt x="37" y="85"/>
                  </a:lnTo>
                  <a:lnTo>
                    <a:pt x="44" y="85"/>
                  </a:lnTo>
                  <a:lnTo>
                    <a:pt x="48" y="83"/>
                  </a:lnTo>
                  <a:lnTo>
                    <a:pt x="52" y="83"/>
                  </a:lnTo>
                  <a:lnTo>
                    <a:pt x="60" y="79"/>
                  </a:lnTo>
                  <a:lnTo>
                    <a:pt x="62" y="79"/>
                  </a:lnTo>
                  <a:lnTo>
                    <a:pt x="64" y="77"/>
                  </a:lnTo>
                  <a:lnTo>
                    <a:pt x="62" y="77"/>
                  </a:lnTo>
                  <a:lnTo>
                    <a:pt x="66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7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8"/>
                  </a:lnTo>
                  <a:lnTo>
                    <a:pt x="75" y="64"/>
                  </a:lnTo>
                  <a:lnTo>
                    <a:pt x="75" y="66"/>
                  </a:lnTo>
                  <a:lnTo>
                    <a:pt x="77" y="64"/>
                  </a:lnTo>
                  <a:lnTo>
                    <a:pt x="77" y="58"/>
                  </a:lnTo>
                  <a:lnTo>
                    <a:pt x="81" y="50"/>
                  </a:lnTo>
                  <a:lnTo>
                    <a:pt x="81" y="35"/>
                  </a:lnTo>
                  <a:lnTo>
                    <a:pt x="77" y="27"/>
                  </a:lnTo>
                  <a:lnTo>
                    <a:pt x="77" y="23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67" y="10"/>
                  </a:lnTo>
                  <a:lnTo>
                    <a:pt x="66" y="10"/>
                  </a:lnTo>
                  <a:lnTo>
                    <a:pt x="62" y="8"/>
                  </a:lnTo>
                  <a:lnTo>
                    <a:pt x="64" y="8"/>
                  </a:lnTo>
                  <a:lnTo>
                    <a:pt x="62" y="6"/>
                  </a:lnTo>
                  <a:lnTo>
                    <a:pt x="60" y="6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60" y="10"/>
                  </a:lnTo>
                  <a:lnTo>
                    <a:pt x="58" y="10"/>
                  </a:lnTo>
                  <a:lnTo>
                    <a:pt x="60" y="12"/>
                  </a:lnTo>
                  <a:lnTo>
                    <a:pt x="62" y="12"/>
                  </a:lnTo>
                  <a:lnTo>
                    <a:pt x="66" y="14"/>
                  </a:lnTo>
                  <a:lnTo>
                    <a:pt x="64" y="14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3" y="23"/>
                  </a:lnTo>
                  <a:lnTo>
                    <a:pt x="73" y="27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73" y="58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1" y="62"/>
                  </a:lnTo>
                  <a:lnTo>
                    <a:pt x="71" y="64"/>
                  </a:lnTo>
                  <a:lnTo>
                    <a:pt x="69" y="68"/>
                  </a:lnTo>
                  <a:lnTo>
                    <a:pt x="71" y="66"/>
                  </a:lnTo>
                  <a:lnTo>
                    <a:pt x="67" y="68"/>
                  </a:lnTo>
                  <a:lnTo>
                    <a:pt x="66" y="68"/>
                  </a:lnTo>
                  <a:lnTo>
                    <a:pt x="66" y="69"/>
                  </a:lnTo>
                  <a:lnTo>
                    <a:pt x="64" y="73"/>
                  </a:lnTo>
                  <a:lnTo>
                    <a:pt x="66" y="71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81"/>
                  </a:lnTo>
                  <a:lnTo>
                    <a:pt x="37" y="81"/>
                  </a:lnTo>
                  <a:lnTo>
                    <a:pt x="33" y="79"/>
                  </a:lnTo>
                  <a:lnTo>
                    <a:pt x="29" y="79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25" y="75"/>
                  </a:lnTo>
                  <a:lnTo>
                    <a:pt x="23" y="75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14" y="66"/>
                  </a:lnTo>
                  <a:lnTo>
                    <a:pt x="14" y="68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9"/>
                  </a:lnTo>
                  <a:lnTo>
                    <a:pt x="6" y="35"/>
                  </a:lnTo>
                  <a:lnTo>
                    <a:pt x="6" y="31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6" y="14"/>
                  </a:lnTo>
                  <a:lnTo>
                    <a:pt x="14" y="16"/>
                  </a:lnTo>
                  <a:lnTo>
                    <a:pt x="18" y="14"/>
                  </a:lnTo>
                  <a:lnTo>
                    <a:pt x="19" y="14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18" name="Rectangle 66"/>
            <p:cNvSpPr>
              <a:spLocks noChangeArrowheads="1"/>
            </p:cNvSpPr>
            <p:nvPr/>
          </p:nvSpPr>
          <p:spPr bwMode="auto">
            <a:xfrm>
              <a:off x="3710" y="1668"/>
              <a:ext cx="33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A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19" name="Freeform 67"/>
            <p:cNvSpPr>
              <a:spLocks/>
            </p:cNvSpPr>
            <p:nvPr/>
          </p:nvSpPr>
          <p:spPr bwMode="auto">
            <a:xfrm>
              <a:off x="4355" y="1874"/>
              <a:ext cx="62" cy="64"/>
            </a:xfrm>
            <a:custGeom>
              <a:avLst/>
              <a:gdLst>
                <a:gd name="T0" fmla="*/ 28 w 75"/>
                <a:gd name="T1" fmla="*/ 0 h 78"/>
                <a:gd name="T2" fmla="*/ 22 w 75"/>
                <a:gd name="T3" fmla="*/ 2 h 78"/>
                <a:gd name="T4" fmla="*/ 16 w 75"/>
                <a:gd name="T5" fmla="*/ 4 h 78"/>
                <a:gd name="T6" fmla="*/ 11 w 75"/>
                <a:gd name="T7" fmla="*/ 7 h 78"/>
                <a:gd name="T8" fmla="*/ 7 w 75"/>
                <a:gd name="T9" fmla="*/ 12 h 78"/>
                <a:gd name="T10" fmla="*/ 3 w 75"/>
                <a:gd name="T11" fmla="*/ 17 h 78"/>
                <a:gd name="T12" fmla="*/ 2 w 75"/>
                <a:gd name="T13" fmla="*/ 22 h 78"/>
                <a:gd name="T14" fmla="*/ 0 w 75"/>
                <a:gd name="T15" fmla="*/ 30 h 78"/>
                <a:gd name="T16" fmla="*/ 0 w 75"/>
                <a:gd name="T17" fmla="*/ 36 h 78"/>
                <a:gd name="T18" fmla="*/ 2 w 75"/>
                <a:gd name="T19" fmla="*/ 42 h 78"/>
                <a:gd name="T20" fmla="*/ 3 w 75"/>
                <a:gd name="T21" fmla="*/ 48 h 78"/>
                <a:gd name="T22" fmla="*/ 7 w 75"/>
                <a:gd name="T23" fmla="*/ 53 h 78"/>
                <a:gd name="T24" fmla="*/ 11 w 75"/>
                <a:gd name="T25" fmla="*/ 58 h 78"/>
                <a:gd name="T26" fmla="*/ 16 w 75"/>
                <a:gd name="T27" fmla="*/ 62 h 78"/>
                <a:gd name="T28" fmla="*/ 22 w 75"/>
                <a:gd name="T29" fmla="*/ 64 h 78"/>
                <a:gd name="T30" fmla="*/ 28 w 75"/>
                <a:gd name="T31" fmla="*/ 64 h 78"/>
                <a:gd name="T32" fmla="*/ 33 w 75"/>
                <a:gd name="T33" fmla="*/ 64 h 78"/>
                <a:gd name="T34" fmla="*/ 40 w 75"/>
                <a:gd name="T35" fmla="*/ 64 h 78"/>
                <a:gd name="T36" fmla="*/ 46 w 75"/>
                <a:gd name="T37" fmla="*/ 62 h 78"/>
                <a:gd name="T38" fmla="*/ 50 w 75"/>
                <a:gd name="T39" fmla="*/ 58 h 78"/>
                <a:gd name="T40" fmla="*/ 55 w 75"/>
                <a:gd name="T41" fmla="*/ 53 h 78"/>
                <a:gd name="T42" fmla="*/ 59 w 75"/>
                <a:gd name="T43" fmla="*/ 48 h 78"/>
                <a:gd name="T44" fmla="*/ 60 w 75"/>
                <a:gd name="T45" fmla="*/ 42 h 78"/>
                <a:gd name="T46" fmla="*/ 62 w 75"/>
                <a:gd name="T47" fmla="*/ 36 h 78"/>
                <a:gd name="T48" fmla="*/ 62 w 75"/>
                <a:gd name="T49" fmla="*/ 30 h 78"/>
                <a:gd name="T50" fmla="*/ 60 w 75"/>
                <a:gd name="T51" fmla="*/ 22 h 78"/>
                <a:gd name="T52" fmla="*/ 59 w 75"/>
                <a:gd name="T53" fmla="*/ 17 h 78"/>
                <a:gd name="T54" fmla="*/ 55 w 75"/>
                <a:gd name="T55" fmla="*/ 12 h 78"/>
                <a:gd name="T56" fmla="*/ 50 w 75"/>
                <a:gd name="T57" fmla="*/ 7 h 78"/>
                <a:gd name="T58" fmla="*/ 46 w 75"/>
                <a:gd name="T59" fmla="*/ 4 h 78"/>
                <a:gd name="T60" fmla="*/ 40 w 75"/>
                <a:gd name="T61" fmla="*/ 2 h 78"/>
                <a:gd name="T62" fmla="*/ 33 w 75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8"/>
                <a:gd name="T98" fmla="*/ 75 w 75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8">
                  <a:moveTo>
                    <a:pt x="36" y="0"/>
                  </a:moveTo>
                  <a:lnTo>
                    <a:pt x="34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3"/>
                  </a:lnTo>
                  <a:lnTo>
                    <a:pt x="19" y="5"/>
                  </a:lnTo>
                  <a:lnTo>
                    <a:pt x="15" y="7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1"/>
                  </a:lnTo>
                  <a:lnTo>
                    <a:pt x="2" y="55"/>
                  </a:lnTo>
                  <a:lnTo>
                    <a:pt x="4" y="59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6"/>
                  </a:lnTo>
                  <a:lnTo>
                    <a:pt x="27" y="78"/>
                  </a:lnTo>
                  <a:lnTo>
                    <a:pt x="31" y="78"/>
                  </a:lnTo>
                  <a:lnTo>
                    <a:pt x="34" y="78"/>
                  </a:lnTo>
                  <a:lnTo>
                    <a:pt x="36" y="78"/>
                  </a:lnTo>
                  <a:lnTo>
                    <a:pt x="40" y="78"/>
                  </a:lnTo>
                  <a:lnTo>
                    <a:pt x="44" y="78"/>
                  </a:lnTo>
                  <a:lnTo>
                    <a:pt x="48" y="78"/>
                  </a:lnTo>
                  <a:lnTo>
                    <a:pt x="52" y="76"/>
                  </a:lnTo>
                  <a:lnTo>
                    <a:pt x="56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9"/>
                  </a:lnTo>
                  <a:lnTo>
                    <a:pt x="73" y="55"/>
                  </a:lnTo>
                  <a:lnTo>
                    <a:pt x="73" y="51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40"/>
                  </a:lnTo>
                  <a:lnTo>
                    <a:pt x="75" y="36"/>
                  </a:lnTo>
                  <a:lnTo>
                    <a:pt x="75" y="32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5" y="11"/>
                  </a:lnTo>
                  <a:lnTo>
                    <a:pt x="61" y="9"/>
                  </a:lnTo>
                  <a:lnTo>
                    <a:pt x="59" y="7"/>
                  </a:lnTo>
                  <a:lnTo>
                    <a:pt x="56" y="5"/>
                  </a:lnTo>
                  <a:lnTo>
                    <a:pt x="52" y="3"/>
                  </a:lnTo>
                  <a:lnTo>
                    <a:pt x="48" y="2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20" name="Freeform 68"/>
            <p:cNvSpPr>
              <a:spLocks/>
            </p:cNvSpPr>
            <p:nvPr/>
          </p:nvSpPr>
          <p:spPr bwMode="auto">
            <a:xfrm>
              <a:off x="4354" y="1872"/>
              <a:ext cx="64" cy="67"/>
            </a:xfrm>
            <a:custGeom>
              <a:avLst/>
              <a:gdLst>
                <a:gd name="T0" fmla="*/ 27 w 79"/>
                <a:gd name="T1" fmla="*/ 2 h 82"/>
                <a:gd name="T2" fmla="*/ 14 w 79"/>
                <a:gd name="T3" fmla="*/ 6 h 82"/>
                <a:gd name="T4" fmla="*/ 5 w 79"/>
                <a:gd name="T5" fmla="*/ 14 h 82"/>
                <a:gd name="T6" fmla="*/ 2 w 79"/>
                <a:gd name="T7" fmla="*/ 22 h 82"/>
                <a:gd name="T8" fmla="*/ 0 w 79"/>
                <a:gd name="T9" fmla="*/ 28 h 82"/>
                <a:gd name="T10" fmla="*/ 2 w 79"/>
                <a:gd name="T11" fmla="*/ 43 h 82"/>
                <a:gd name="T12" fmla="*/ 3 w 79"/>
                <a:gd name="T13" fmla="*/ 50 h 82"/>
                <a:gd name="T14" fmla="*/ 5 w 79"/>
                <a:gd name="T15" fmla="*/ 53 h 82"/>
                <a:gd name="T16" fmla="*/ 6 w 79"/>
                <a:gd name="T17" fmla="*/ 55 h 82"/>
                <a:gd name="T18" fmla="*/ 8 w 79"/>
                <a:gd name="T19" fmla="*/ 56 h 82"/>
                <a:gd name="T20" fmla="*/ 10 w 79"/>
                <a:gd name="T21" fmla="*/ 56 h 82"/>
                <a:gd name="T22" fmla="*/ 11 w 79"/>
                <a:gd name="T23" fmla="*/ 61 h 82"/>
                <a:gd name="T24" fmla="*/ 14 w 79"/>
                <a:gd name="T25" fmla="*/ 63 h 82"/>
                <a:gd name="T26" fmla="*/ 41 w 79"/>
                <a:gd name="T27" fmla="*/ 67 h 82"/>
                <a:gd name="T28" fmla="*/ 51 w 79"/>
                <a:gd name="T29" fmla="*/ 63 h 82"/>
                <a:gd name="T30" fmla="*/ 58 w 79"/>
                <a:gd name="T31" fmla="*/ 55 h 82"/>
                <a:gd name="T32" fmla="*/ 59 w 79"/>
                <a:gd name="T33" fmla="*/ 53 h 82"/>
                <a:gd name="T34" fmla="*/ 61 w 79"/>
                <a:gd name="T35" fmla="*/ 50 h 82"/>
                <a:gd name="T36" fmla="*/ 62 w 79"/>
                <a:gd name="T37" fmla="*/ 43 h 82"/>
                <a:gd name="T38" fmla="*/ 64 w 79"/>
                <a:gd name="T39" fmla="*/ 28 h 82"/>
                <a:gd name="T40" fmla="*/ 62 w 79"/>
                <a:gd name="T41" fmla="*/ 22 h 82"/>
                <a:gd name="T42" fmla="*/ 59 w 79"/>
                <a:gd name="T43" fmla="*/ 14 h 82"/>
                <a:gd name="T44" fmla="*/ 58 w 79"/>
                <a:gd name="T45" fmla="*/ 14 h 82"/>
                <a:gd name="T46" fmla="*/ 56 w 79"/>
                <a:gd name="T47" fmla="*/ 9 h 82"/>
                <a:gd name="T48" fmla="*/ 51 w 79"/>
                <a:gd name="T49" fmla="*/ 7 h 82"/>
                <a:gd name="T50" fmla="*/ 51 w 79"/>
                <a:gd name="T51" fmla="*/ 6 h 82"/>
                <a:gd name="T52" fmla="*/ 41 w 79"/>
                <a:gd name="T53" fmla="*/ 2 h 82"/>
                <a:gd name="T54" fmla="*/ 34 w 79"/>
                <a:gd name="T55" fmla="*/ 0 h 82"/>
                <a:gd name="T56" fmla="*/ 29 w 79"/>
                <a:gd name="T57" fmla="*/ 3 h 82"/>
                <a:gd name="T58" fmla="*/ 37 w 79"/>
                <a:gd name="T59" fmla="*/ 4 h 82"/>
                <a:gd name="T60" fmla="*/ 49 w 79"/>
                <a:gd name="T61" fmla="*/ 9 h 82"/>
                <a:gd name="T62" fmla="*/ 49 w 79"/>
                <a:gd name="T63" fmla="*/ 11 h 82"/>
                <a:gd name="T64" fmla="*/ 54 w 79"/>
                <a:gd name="T65" fmla="*/ 12 h 82"/>
                <a:gd name="T66" fmla="*/ 54 w 79"/>
                <a:gd name="T67" fmla="*/ 14 h 82"/>
                <a:gd name="T68" fmla="*/ 56 w 79"/>
                <a:gd name="T69" fmla="*/ 17 h 82"/>
                <a:gd name="T70" fmla="*/ 59 w 79"/>
                <a:gd name="T71" fmla="*/ 22 h 82"/>
                <a:gd name="T72" fmla="*/ 61 w 79"/>
                <a:gd name="T73" fmla="*/ 28 h 82"/>
                <a:gd name="T74" fmla="*/ 59 w 79"/>
                <a:gd name="T75" fmla="*/ 43 h 82"/>
                <a:gd name="T76" fmla="*/ 58 w 79"/>
                <a:gd name="T77" fmla="*/ 50 h 82"/>
                <a:gd name="T78" fmla="*/ 56 w 79"/>
                <a:gd name="T79" fmla="*/ 50 h 82"/>
                <a:gd name="T80" fmla="*/ 54 w 79"/>
                <a:gd name="T81" fmla="*/ 55 h 82"/>
                <a:gd name="T82" fmla="*/ 49 w 79"/>
                <a:gd name="T83" fmla="*/ 60 h 82"/>
                <a:gd name="T84" fmla="*/ 41 w 79"/>
                <a:gd name="T85" fmla="*/ 64 h 82"/>
                <a:gd name="T86" fmla="*/ 14 w 79"/>
                <a:gd name="T87" fmla="*/ 60 h 82"/>
                <a:gd name="T88" fmla="*/ 14 w 79"/>
                <a:gd name="T89" fmla="*/ 58 h 82"/>
                <a:gd name="T90" fmla="*/ 12 w 79"/>
                <a:gd name="T91" fmla="*/ 56 h 82"/>
                <a:gd name="T92" fmla="*/ 11 w 79"/>
                <a:gd name="T93" fmla="*/ 55 h 82"/>
                <a:gd name="T94" fmla="*/ 10 w 79"/>
                <a:gd name="T95" fmla="*/ 55 h 82"/>
                <a:gd name="T96" fmla="*/ 8 w 79"/>
                <a:gd name="T97" fmla="*/ 50 h 82"/>
                <a:gd name="T98" fmla="*/ 6 w 79"/>
                <a:gd name="T99" fmla="*/ 50 h 82"/>
                <a:gd name="T100" fmla="*/ 5 w 79"/>
                <a:gd name="T101" fmla="*/ 43 h 82"/>
                <a:gd name="T102" fmla="*/ 3 w 79"/>
                <a:gd name="T103" fmla="*/ 28 h 82"/>
                <a:gd name="T104" fmla="*/ 5 w 79"/>
                <a:gd name="T105" fmla="*/ 22 h 82"/>
                <a:gd name="T106" fmla="*/ 8 w 79"/>
                <a:gd name="T107" fmla="*/ 17 h 82"/>
                <a:gd name="T108" fmla="*/ 14 w 79"/>
                <a:gd name="T109" fmla="*/ 9 h 82"/>
                <a:gd name="T110" fmla="*/ 27 w 79"/>
                <a:gd name="T111" fmla="*/ 4 h 82"/>
                <a:gd name="T112" fmla="*/ 29 w 79"/>
                <a:gd name="T113" fmla="*/ 0 h 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9"/>
                <a:gd name="T172" fmla="*/ 0 h 82"/>
                <a:gd name="T173" fmla="*/ 79 w 79"/>
                <a:gd name="T174" fmla="*/ 82 h 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9" h="82">
                  <a:moveTo>
                    <a:pt x="36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17" y="7"/>
                  </a:lnTo>
                  <a:lnTo>
                    <a:pt x="15" y="7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34"/>
                  </a:lnTo>
                  <a:lnTo>
                    <a:pt x="0" y="50"/>
                  </a:lnTo>
                  <a:lnTo>
                    <a:pt x="2" y="53"/>
                  </a:lnTo>
                  <a:lnTo>
                    <a:pt x="2" y="57"/>
                  </a:lnTo>
                  <a:lnTo>
                    <a:pt x="4" y="61"/>
                  </a:lnTo>
                  <a:lnTo>
                    <a:pt x="4" y="63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3" y="71"/>
                  </a:lnTo>
                  <a:lnTo>
                    <a:pt x="12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9" y="82"/>
                  </a:lnTo>
                  <a:lnTo>
                    <a:pt x="50" y="82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5" y="63"/>
                  </a:lnTo>
                  <a:lnTo>
                    <a:pt x="75" y="61"/>
                  </a:lnTo>
                  <a:lnTo>
                    <a:pt x="77" y="57"/>
                  </a:lnTo>
                  <a:lnTo>
                    <a:pt x="77" y="53"/>
                  </a:lnTo>
                  <a:lnTo>
                    <a:pt x="79" y="50"/>
                  </a:lnTo>
                  <a:lnTo>
                    <a:pt x="79" y="34"/>
                  </a:lnTo>
                  <a:lnTo>
                    <a:pt x="77" y="29"/>
                  </a:lnTo>
                  <a:lnTo>
                    <a:pt x="77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3" y="7"/>
                  </a:lnTo>
                  <a:lnTo>
                    <a:pt x="61" y="7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2" y="4"/>
                  </a:lnTo>
                  <a:lnTo>
                    <a:pt x="46" y="5"/>
                  </a:lnTo>
                  <a:lnTo>
                    <a:pt x="50" y="5"/>
                  </a:lnTo>
                  <a:lnTo>
                    <a:pt x="61" y="11"/>
                  </a:lnTo>
                  <a:lnTo>
                    <a:pt x="60" y="11"/>
                  </a:lnTo>
                  <a:lnTo>
                    <a:pt x="61" y="13"/>
                  </a:lnTo>
                  <a:lnTo>
                    <a:pt x="63" y="13"/>
                  </a:lnTo>
                  <a:lnTo>
                    <a:pt x="67" y="15"/>
                  </a:lnTo>
                  <a:lnTo>
                    <a:pt x="65" y="13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4"/>
                  </a:lnTo>
                  <a:lnTo>
                    <a:pt x="75" y="50"/>
                  </a:lnTo>
                  <a:lnTo>
                    <a:pt x="73" y="53"/>
                  </a:lnTo>
                  <a:lnTo>
                    <a:pt x="73" y="57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9" y="63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0" y="73"/>
                  </a:lnTo>
                  <a:lnTo>
                    <a:pt x="61" y="73"/>
                  </a:lnTo>
                  <a:lnTo>
                    <a:pt x="50" y="78"/>
                  </a:lnTo>
                  <a:lnTo>
                    <a:pt x="29" y="78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0" y="63"/>
                  </a:lnTo>
                  <a:lnTo>
                    <a:pt x="10" y="61"/>
                  </a:lnTo>
                  <a:lnTo>
                    <a:pt x="8" y="59"/>
                  </a:lnTo>
                  <a:lnTo>
                    <a:pt x="8" y="61"/>
                  </a:lnTo>
                  <a:lnTo>
                    <a:pt x="6" y="57"/>
                  </a:lnTo>
                  <a:lnTo>
                    <a:pt x="6" y="53"/>
                  </a:lnTo>
                  <a:lnTo>
                    <a:pt x="4" y="50"/>
                  </a:lnTo>
                  <a:lnTo>
                    <a:pt x="4" y="34"/>
                  </a:lnTo>
                  <a:lnTo>
                    <a:pt x="6" y="29"/>
                  </a:lnTo>
                  <a:lnTo>
                    <a:pt x="6" y="27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19" y="11"/>
                  </a:lnTo>
                  <a:lnTo>
                    <a:pt x="17" y="11"/>
                  </a:lnTo>
                  <a:lnTo>
                    <a:pt x="29" y="5"/>
                  </a:lnTo>
                  <a:lnTo>
                    <a:pt x="33" y="5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21" name="Freeform 69"/>
            <p:cNvSpPr>
              <a:spLocks/>
            </p:cNvSpPr>
            <p:nvPr/>
          </p:nvSpPr>
          <p:spPr bwMode="auto">
            <a:xfrm>
              <a:off x="4061" y="1727"/>
              <a:ext cx="63" cy="65"/>
            </a:xfrm>
            <a:custGeom>
              <a:avLst/>
              <a:gdLst>
                <a:gd name="T0" fmla="*/ 28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7 h 79"/>
                <a:gd name="T8" fmla="*/ 6 w 77"/>
                <a:gd name="T9" fmla="*/ 11 h 79"/>
                <a:gd name="T10" fmla="*/ 3 w 77"/>
                <a:gd name="T11" fmla="*/ 16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6 h 79"/>
                <a:gd name="T18" fmla="*/ 2 w 77"/>
                <a:gd name="T19" fmla="*/ 43 h 79"/>
                <a:gd name="T20" fmla="*/ 3 w 77"/>
                <a:gd name="T21" fmla="*/ 48 h 79"/>
                <a:gd name="T22" fmla="*/ 6 w 77"/>
                <a:gd name="T23" fmla="*/ 53 h 79"/>
                <a:gd name="T24" fmla="*/ 11 w 77"/>
                <a:gd name="T25" fmla="*/ 57 h 79"/>
                <a:gd name="T26" fmla="*/ 16 w 77"/>
                <a:gd name="T27" fmla="*/ 62 h 79"/>
                <a:gd name="T28" fmla="*/ 22 w 77"/>
                <a:gd name="T29" fmla="*/ 63 h 79"/>
                <a:gd name="T30" fmla="*/ 28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5 w 77"/>
                <a:gd name="T37" fmla="*/ 62 h 79"/>
                <a:gd name="T38" fmla="*/ 50 w 77"/>
                <a:gd name="T39" fmla="*/ 57 h 79"/>
                <a:gd name="T40" fmla="*/ 55 w 77"/>
                <a:gd name="T41" fmla="*/ 53 h 79"/>
                <a:gd name="T42" fmla="*/ 58 w 77"/>
                <a:gd name="T43" fmla="*/ 48 h 79"/>
                <a:gd name="T44" fmla="*/ 61 w 77"/>
                <a:gd name="T45" fmla="*/ 43 h 79"/>
                <a:gd name="T46" fmla="*/ 61 w 77"/>
                <a:gd name="T47" fmla="*/ 36 h 79"/>
                <a:gd name="T48" fmla="*/ 61 w 77"/>
                <a:gd name="T49" fmla="*/ 29 h 79"/>
                <a:gd name="T50" fmla="*/ 61 w 77"/>
                <a:gd name="T51" fmla="*/ 22 h 79"/>
                <a:gd name="T52" fmla="*/ 58 w 77"/>
                <a:gd name="T53" fmla="*/ 16 h 79"/>
                <a:gd name="T54" fmla="*/ 55 w 77"/>
                <a:gd name="T55" fmla="*/ 11 h 79"/>
                <a:gd name="T56" fmla="*/ 50 w 77"/>
                <a:gd name="T57" fmla="*/ 7 h 79"/>
                <a:gd name="T58" fmla="*/ 45 w 77"/>
                <a:gd name="T59" fmla="*/ 3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7" y="13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1"/>
                  </a:lnTo>
                  <a:lnTo>
                    <a:pt x="7" y="65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7" y="71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0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5" y="75"/>
                  </a:lnTo>
                  <a:lnTo>
                    <a:pt x="59" y="71"/>
                  </a:lnTo>
                  <a:lnTo>
                    <a:pt x="61" y="69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38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1" y="8"/>
                  </a:lnTo>
                  <a:lnTo>
                    <a:pt x="59" y="6"/>
                  </a:lnTo>
                  <a:lnTo>
                    <a:pt x="55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22" name="Freeform 70"/>
            <p:cNvSpPr>
              <a:spLocks/>
            </p:cNvSpPr>
            <p:nvPr/>
          </p:nvSpPr>
          <p:spPr bwMode="auto">
            <a:xfrm>
              <a:off x="4060" y="1726"/>
              <a:ext cx="65" cy="68"/>
            </a:xfrm>
            <a:custGeom>
              <a:avLst/>
              <a:gdLst>
                <a:gd name="T0" fmla="*/ 20 w 80"/>
                <a:gd name="T1" fmla="*/ 2 h 83"/>
                <a:gd name="T2" fmla="*/ 14 w 80"/>
                <a:gd name="T3" fmla="*/ 5 h 83"/>
                <a:gd name="T4" fmla="*/ 11 w 80"/>
                <a:gd name="T5" fmla="*/ 7 h 83"/>
                <a:gd name="T6" fmla="*/ 11 w 80"/>
                <a:gd name="T7" fmla="*/ 10 h 83"/>
                <a:gd name="T8" fmla="*/ 7 w 80"/>
                <a:gd name="T9" fmla="*/ 12 h 83"/>
                <a:gd name="T10" fmla="*/ 3 w 80"/>
                <a:gd name="T11" fmla="*/ 16 h 83"/>
                <a:gd name="T12" fmla="*/ 0 w 80"/>
                <a:gd name="T13" fmla="*/ 41 h 83"/>
                <a:gd name="T14" fmla="*/ 3 w 80"/>
                <a:gd name="T15" fmla="*/ 48 h 83"/>
                <a:gd name="T16" fmla="*/ 7 w 80"/>
                <a:gd name="T17" fmla="*/ 55 h 83"/>
                <a:gd name="T18" fmla="*/ 11 w 80"/>
                <a:gd name="T19" fmla="*/ 58 h 83"/>
                <a:gd name="T20" fmla="*/ 12 w 80"/>
                <a:gd name="T21" fmla="*/ 60 h 83"/>
                <a:gd name="T22" fmla="*/ 15 w 80"/>
                <a:gd name="T23" fmla="*/ 63 h 83"/>
                <a:gd name="T24" fmla="*/ 20 w 80"/>
                <a:gd name="T25" fmla="*/ 66 h 83"/>
                <a:gd name="T26" fmla="*/ 39 w 80"/>
                <a:gd name="T27" fmla="*/ 68 h 83"/>
                <a:gd name="T28" fmla="*/ 53 w 80"/>
                <a:gd name="T29" fmla="*/ 60 h 83"/>
                <a:gd name="T30" fmla="*/ 56 w 80"/>
                <a:gd name="T31" fmla="*/ 58 h 83"/>
                <a:gd name="T32" fmla="*/ 63 w 80"/>
                <a:gd name="T33" fmla="*/ 46 h 83"/>
                <a:gd name="T34" fmla="*/ 64 w 80"/>
                <a:gd name="T35" fmla="*/ 38 h 83"/>
                <a:gd name="T36" fmla="*/ 64 w 80"/>
                <a:gd name="T37" fmla="*/ 24 h 83"/>
                <a:gd name="T38" fmla="*/ 59 w 80"/>
                <a:gd name="T39" fmla="*/ 14 h 83"/>
                <a:gd name="T40" fmla="*/ 58 w 80"/>
                <a:gd name="T41" fmla="*/ 11 h 83"/>
                <a:gd name="T42" fmla="*/ 46 w 80"/>
                <a:gd name="T43" fmla="*/ 3 h 83"/>
                <a:gd name="T44" fmla="*/ 42 w 80"/>
                <a:gd name="T45" fmla="*/ 2 h 83"/>
                <a:gd name="T46" fmla="*/ 26 w 80"/>
                <a:gd name="T47" fmla="*/ 3 h 83"/>
                <a:gd name="T48" fmla="*/ 45 w 80"/>
                <a:gd name="T49" fmla="*/ 5 h 83"/>
                <a:gd name="T50" fmla="*/ 46 w 80"/>
                <a:gd name="T51" fmla="*/ 7 h 83"/>
                <a:gd name="T52" fmla="*/ 54 w 80"/>
                <a:gd name="T53" fmla="*/ 14 h 83"/>
                <a:gd name="T54" fmla="*/ 56 w 80"/>
                <a:gd name="T55" fmla="*/ 17 h 83"/>
                <a:gd name="T56" fmla="*/ 61 w 80"/>
                <a:gd name="T57" fmla="*/ 24 h 83"/>
                <a:gd name="T58" fmla="*/ 61 w 80"/>
                <a:gd name="T59" fmla="*/ 38 h 83"/>
                <a:gd name="T60" fmla="*/ 59 w 80"/>
                <a:gd name="T61" fmla="*/ 44 h 83"/>
                <a:gd name="T62" fmla="*/ 54 w 80"/>
                <a:gd name="T63" fmla="*/ 53 h 83"/>
                <a:gd name="T64" fmla="*/ 51 w 80"/>
                <a:gd name="T65" fmla="*/ 57 h 83"/>
                <a:gd name="T66" fmla="*/ 45 w 80"/>
                <a:gd name="T67" fmla="*/ 63 h 83"/>
                <a:gd name="T68" fmla="*/ 26 w 80"/>
                <a:gd name="T69" fmla="*/ 65 h 83"/>
                <a:gd name="T70" fmla="*/ 17 w 80"/>
                <a:gd name="T71" fmla="*/ 61 h 83"/>
                <a:gd name="T72" fmla="*/ 17 w 80"/>
                <a:gd name="T73" fmla="*/ 58 h 83"/>
                <a:gd name="T74" fmla="*/ 14 w 80"/>
                <a:gd name="T75" fmla="*/ 57 h 83"/>
                <a:gd name="T76" fmla="*/ 7 w 80"/>
                <a:gd name="T77" fmla="*/ 53 h 83"/>
                <a:gd name="T78" fmla="*/ 7 w 80"/>
                <a:gd name="T79" fmla="*/ 46 h 83"/>
                <a:gd name="T80" fmla="*/ 5 w 80"/>
                <a:gd name="T81" fmla="*/ 44 h 83"/>
                <a:gd name="T82" fmla="*/ 7 w 80"/>
                <a:gd name="T83" fmla="*/ 20 h 83"/>
                <a:gd name="T84" fmla="*/ 7 w 80"/>
                <a:gd name="T85" fmla="*/ 17 h 83"/>
                <a:gd name="T86" fmla="*/ 7 w 80"/>
                <a:gd name="T87" fmla="*/ 14 h 83"/>
                <a:gd name="T88" fmla="*/ 12 w 80"/>
                <a:gd name="T89" fmla="*/ 11 h 83"/>
                <a:gd name="T90" fmla="*/ 15 w 80"/>
                <a:gd name="T91" fmla="*/ 8 h 83"/>
                <a:gd name="T92" fmla="*/ 17 w 80"/>
                <a:gd name="T93" fmla="*/ 7 h 83"/>
                <a:gd name="T94" fmla="*/ 26 w 80"/>
                <a:gd name="T95" fmla="*/ 3 h 8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"/>
                <a:gd name="T145" fmla="*/ 0 h 83"/>
                <a:gd name="T146" fmla="*/ 80 w 80"/>
                <a:gd name="T147" fmla="*/ 83 h 8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" h="83">
                  <a:moveTo>
                    <a:pt x="32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1" y="13"/>
                  </a:lnTo>
                  <a:lnTo>
                    <a:pt x="13" y="12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4" y="58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71"/>
                  </a:lnTo>
                  <a:lnTo>
                    <a:pt x="13" y="73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17" y="73"/>
                  </a:lnTo>
                  <a:lnTo>
                    <a:pt x="19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29" y="81"/>
                  </a:lnTo>
                  <a:lnTo>
                    <a:pt x="32" y="83"/>
                  </a:lnTo>
                  <a:lnTo>
                    <a:pt x="48" y="83"/>
                  </a:lnTo>
                  <a:lnTo>
                    <a:pt x="52" y="81"/>
                  </a:lnTo>
                  <a:lnTo>
                    <a:pt x="57" y="81"/>
                  </a:lnTo>
                  <a:lnTo>
                    <a:pt x="65" y="73"/>
                  </a:lnTo>
                  <a:lnTo>
                    <a:pt x="63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6"/>
                  </a:lnTo>
                  <a:lnTo>
                    <a:pt x="77" y="58"/>
                  </a:lnTo>
                  <a:lnTo>
                    <a:pt x="79" y="56"/>
                  </a:lnTo>
                  <a:lnTo>
                    <a:pt x="79" y="46"/>
                  </a:lnTo>
                  <a:lnTo>
                    <a:pt x="80" y="40"/>
                  </a:lnTo>
                  <a:lnTo>
                    <a:pt x="79" y="37"/>
                  </a:lnTo>
                  <a:lnTo>
                    <a:pt x="79" y="29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57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6" y="8"/>
                  </a:lnTo>
                  <a:lnTo>
                    <a:pt x="57" y="8"/>
                  </a:lnTo>
                  <a:lnTo>
                    <a:pt x="61" y="10"/>
                  </a:lnTo>
                  <a:lnTo>
                    <a:pt x="59" y="10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5" y="29"/>
                  </a:lnTo>
                  <a:lnTo>
                    <a:pt x="75" y="37"/>
                  </a:lnTo>
                  <a:lnTo>
                    <a:pt x="77" y="40"/>
                  </a:lnTo>
                  <a:lnTo>
                    <a:pt x="75" y="46"/>
                  </a:lnTo>
                  <a:lnTo>
                    <a:pt x="75" y="54"/>
                  </a:lnTo>
                  <a:lnTo>
                    <a:pt x="75" y="52"/>
                  </a:lnTo>
                  <a:lnTo>
                    <a:pt x="73" y="54"/>
                  </a:lnTo>
                  <a:lnTo>
                    <a:pt x="73" y="56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5" y="67"/>
                  </a:lnTo>
                  <a:lnTo>
                    <a:pt x="67" y="67"/>
                  </a:lnTo>
                  <a:lnTo>
                    <a:pt x="63" y="69"/>
                  </a:lnTo>
                  <a:lnTo>
                    <a:pt x="61" y="69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5" y="69"/>
                  </a:lnTo>
                  <a:lnTo>
                    <a:pt x="17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7" y="10"/>
                  </a:lnTo>
                  <a:lnTo>
                    <a:pt x="15" y="12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23" name="Rectangle 71"/>
            <p:cNvSpPr>
              <a:spLocks noChangeArrowheads="1"/>
            </p:cNvSpPr>
            <p:nvPr/>
          </p:nvSpPr>
          <p:spPr bwMode="auto">
            <a:xfrm>
              <a:off x="4376" y="1878"/>
              <a:ext cx="14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I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24" name="Rectangle 72"/>
            <p:cNvSpPr>
              <a:spLocks noChangeArrowheads="1"/>
            </p:cNvSpPr>
            <p:nvPr/>
          </p:nvSpPr>
          <p:spPr bwMode="auto">
            <a:xfrm>
              <a:off x="4014" y="1699"/>
              <a:ext cx="37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H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25" name="Freeform 73"/>
            <p:cNvSpPr>
              <a:spLocks/>
            </p:cNvSpPr>
            <p:nvPr/>
          </p:nvSpPr>
          <p:spPr bwMode="auto">
            <a:xfrm>
              <a:off x="3580" y="1601"/>
              <a:ext cx="62" cy="65"/>
            </a:xfrm>
            <a:custGeom>
              <a:avLst/>
              <a:gdLst>
                <a:gd name="T0" fmla="*/ 29 w 75"/>
                <a:gd name="T1" fmla="*/ 0 h 79"/>
                <a:gd name="T2" fmla="*/ 22 w 75"/>
                <a:gd name="T3" fmla="*/ 2 h 79"/>
                <a:gd name="T4" fmla="*/ 16 w 75"/>
                <a:gd name="T5" fmla="*/ 3 h 79"/>
                <a:gd name="T6" fmla="*/ 11 w 75"/>
                <a:gd name="T7" fmla="*/ 8 h 79"/>
                <a:gd name="T8" fmla="*/ 7 w 75"/>
                <a:gd name="T9" fmla="*/ 12 h 79"/>
                <a:gd name="T10" fmla="*/ 3 w 75"/>
                <a:gd name="T11" fmla="*/ 17 h 79"/>
                <a:gd name="T12" fmla="*/ 2 w 75"/>
                <a:gd name="T13" fmla="*/ 22 h 79"/>
                <a:gd name="T14" fmla="*/ 0 w 75"/>
                <a:gd name="T15" fmla="*/ 29 h 79"/>
                <a:gd name="T16" fmla="*/ 0 w 75"/>
                <a:gd name="T17" fmla="*/ 36 h 79"/>
                <a:gd name="T18" fmla="*/ 2 w 75"/>
                <a:gd name="T19" fmla="*/ 43 h 79"/>
                <a:gd name="T20" fmla="*/ 3 w 75"/>
                <a:gd name="T21" fmla="*/ 48 h 79"/>
                <a:gd name="T22" fmla="*/ 7 w 75"/>
                <a:gd name="T23" fmla="*/ 54 h 79"/>
                <a:gd name="T24" fmla="*/ 11 w 75"/>
                <a:gd name="T25" fmla="*/ 58 h 79"/>
                <a:gd name="T26" fmla="*/ 16 w 75"/>
                <a:gd name="T27" fmla="*/ 62 h 79"/>
                <a:gd name="T28" fmla="*/ 22 w 75"/>
                <a:gd name="T29" fmla="*/ 63 h 79"/>
                <a:gd name="T30" fmla="*/ 29 w 75"/>
                <a:gd name="T31" fmla="*/ 65 h 79"/>
                <a:gd name="T32" fmla="*/ 33 w 75"/>
                <a:gd name="T33" fmla="*/ 65 h 79"/>
                <a:gd name="T34" fmla="*/ 40 w 75"/>
                <a:gd name="T35" fmla="*/ 63 h 79"/>
                <a:gd name="T36" fmla="*/ 46 w 75"/>
                <a:gd name="T37" fmla="*/ 62 h 79"/>
                <a:gd name="T38" fmla="*/ 50 w 75"/>
                <a:gd name="T39" fmla="*/ 58 h 79"/>
                <a:gd name="T40" fmla="*/ 55 w 75"/>
                <a:gd name="T41" fmla="*/ 54 h 79"/>
                <a:gd name="T42" fmla="*/ 59 w 75"/>
                <a:gd name="T43" fmla="*/ 48 h 79"/>
                <a:gd name="T44" fmla="*/ 60 w 75"/>
                <a:gd name="T45" fmla="*/ 43 h 79"/>
                <a:gd name="T46" fmla="*/ 62 w 75"/>
                <a:gd name="T47" fmla="*/ 36 h 79"/>
                <a:gd name="T48" fmla="*/ 62 w 75"/>
                <a:gd name="T49" fmla="*/ 29 h 79"/>
                <a:gd name="T50" fmla="*/ 60 w 75"/>
                <a:gd name="T51" fmla="*/ 22 h 79"/>
                <a:gd name="T52" fmla="*/ 59 w 75"/>
                <a:gd name="T53" fmla="*/ 17 h 79"/>
                <a:gd name="T54" fmla="*/ 55 w 75"/>
                <a:gd name="T55" fmla="*/ 12 h 79"/>
                <a:gd name="T56" fmla="*/ 50 w 75"/>
                <a:gd name="T57" fmla="*/ 8 h 79"/>
                <a:gd name="T58" fmla="*/ 46 w 75"/>
                <a:gd name="T59" fmla="*/ 3 h 79"/>
                <a:gd name="T60" fmla="*/ 40 w 75"/>
                <a:gd name="T61" fmla="*/ 2 h 79"/>
                <a:gd name="T62" fmla="*/ 33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7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4"/>
                  </a:lnTo>
                  <a:lnTo>
                    <a:pt x="15" y="6"/>
                  </a:lnTo>
                  <a:lnTo>
                    <a:pt x="13" y="10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8"/>
                  </a:lnTo>
                  <a:lnTo>
                    <a:pt x="4" y="21"/>
                  </a:lnTo>
                  <a:lnTo>
                    <a:pt x="2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2" y="68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7" y="79"/>
                  </a:lnTo>
                  <a:lnTo>
                    <a:pt x="40" y="79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1" y="71"/>
                  </a:lnTo>
                  <a:lnTo>
                    <a:pt x="65" y="68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21"/>
                  </a:lnTo>
                  <a:lnTo>
                    <a:pt x="69" y="18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1" y="10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26" name="Freeform 74"/>
            <p:cNvSpPr>
              <a:spLocks/>
            </p:cNvSpPr>
            <p:nvPr/>
          </p:nvSpPr>
          <p:spPr bwMode="auto">
            <a:xfrm>
              <a:off x="3579" y="1600"/>
              <a:ext cx="64" cy="68"/>
            </a:xfrm>
            <a:custGeom>
              <a:avLst/>
              <a:gdLst>
                <a:gd name="T0" fmla="*/ 17 w 79"/>
                <a:gd name="T1" fmla="*/ 3 h 83"/>
                <a:gd name="T2" fmla="*/ 12 w 79"/>
                <a:gd name="T3" fmla="*/ 7 h 83"/>
                <a:gd name="T4" fmla="*/ 10 w 79"/>
                <a:gd name="T5" fmla="*/ 10 h 83"/>
                <a:gd name="T6" fmla="*/ 6 w 79"/>
                <a:gd name="T7" fmla="*/ 11 h 83"/>
                <a:gd name="T8" fmla="*/ 3 w 79"/>
                <a:gd name="T9" fmla="*/ 17 h 83"/>
                <a:gd name="T10" fmla="*/ 0 w 79"/>
                <a:gd name="T11" fmla="*/ 27 h 83"/>
                <a:gd name="T12" fmla="*/ 2 w 79"/>
                <a:gd name="T13" fmla="*/ 46 h 83"/>
                <a:gd name="T14" fmla="*/ 8 w 79"/>
                <a:gd name="T15" fmla="*/ 57 h 83"/>
                <a:gd name="T16" fmla="*/ 11 w 79"/>
                <a:gd name="T17" fmla="*/ 60 h 83"/>
                <a:gd name="T18" fmla="*/ 14 w 79"/>
                <a:gd name="T19" fmla="*/ 63 h 83"/>
                <a:gd name="T20" fmla="*/ 27 w 79"/>
                <a:gd name="T21" fmla="*/ 68 h 83"/>
                <a:gd name="T22" fmla="*/ 41 w 79"/>
                <a:gd name="T23" fmla="*/ 66 h 83"/>
                <a:gd name="T24" fmla="*/ 51 w 79"/>
                <a:gd name="T25" fmla="*/ 63 h 83"/>
                <a:gd name="T26" fmla="*/ 62 w 79"/>
                <a:gd name="T27" fmla="*/ 46 h 83"/>
                <a:gd name="T28" fmla="*/ 64 w 79"/>
                <a:gd name="T29" fmla="*/ 27 h 83"/>
                <a:gd name="T30" fmla="*/ 61 w 79"/>
                <a:gd name="T31" fmla="*/ 17 h 83"/>
                <a:gd name="T32" fmla="*/ 58 w 79"/>
                <a:gd name="T33" fmla="*/ 11 h 83"/>
                <a:gd name="T34" fmla="*/ 51 w 79"/>
                <a:gd name="T35" fmla="*/ 8 h 83"/>
                <a:gd name="T36" fmla="*/ 51 w 79"/>
                <a:gd name="T37" fmla="*/ 5 h 83"/>
                <a:gd name="T38" fmla="*/ 44 w 79"/>
                <a:gd name="T39" fmla="*/ 3 h 83"/>
                <a:gd name="T40" fmla="*/ 41 w 79"/>
                <a:gd name="T41" fmla="*/ 0 h 83"/>
                <a:gd name="T42" fmla="*/ 27 w 79"/>
                <a:gd name="T43" fmla="*/ 3 h 83"/>
                <a:gd name="T44" fmla="*/ 39 w 79"/>
                <a:gd name="T45" fmla="*/ 5 h 83"/>
                <a:gd name="T46" fmla="*/ 47 w 79"/>
                <a:gd name="T47" fmla="*/ 7 h 83"/>
                <a:gd name="T48" fmla="*/ 50 w 79"/>
                <a:gd name="T49" fmla="*/ 10 h 83"/>
                <a:gd name="T50" fmla="*/ 54 w 79"/>
                <a:gd name="T51" fmla="*/ 13 h 83"/>
                <a:gd name="T52" fmla="*/ 54 w 79"/>
                <a:gd name="T53" fmla="*/ 13 h 83"/>
                <a:gd name="T54" fmla="*/ 59 w 79"/>
                <a:gd name="T55" fmla="*/ 22 h 83"/>
                <a:gd name="T56" fmla="*/ 61 w 79"/>
                <a:gd name="T57" fmla="*/ 27 h 83"/>
                <a:gd name="T58" fmla="*/ 59 w 79"/>
                <a:gd name="T59" fmla="*/ 46 h 83"/>
                <a:gd name="T60" fmla="*/ 49 w 79"/>
                <a:gd name="T61" fmla="*/ 60 h 83"/>
                <a:gd name="T62" fmla="*/ 41 w 79"/>
                <a:gd name="T63" fmla="*/ 63 h 83"/>
                <a:gd name="T64" fmla="*/ 39 w 79"/>
                <a:gd name="T65" fmla="*/ 65 h 83"/>
                <a:gd name="T66" fmla="*/ 20 w 79"/>
                <a:gd name="T67" fmla="*/ 63 h 83"/>
                <a:gd name="T68" fmla="*/ 14 w 79"/>
                <a:gd name="T69" fmla="*/ 58 h 83"/>
                <a:gd name="T70" fmla="*/ 12 w 79"/>
                <a:gd name="T71" fmla="*/ 56 h 83"/>
                <a:gd name="T72" fmla="*/ 10 w 79"/>
                <a:gd name="T73" fmla="*/ 56 h 83"/>
                <a:gd name="T74" fmla="*/ 3 w 79"/>
                <a:gd name="T75" fmla="*/ 41 h 83"/>
                <a:gd name="T76" fmla="*/ 5 w 79"/>
                <a:gd name="T77" fmla="*/ 20 h 83"/>
                <a:gd name="T78" fmla="*/ 6 w 79"/>
                <a:gd name="T79" fmla="*/ 19 h 83"/>
                <a:gd name="T80" fmla="*/ 11 w 79"/>
                <a:gd name="T81" fmla="*/ 13 h 83"/>
                <a:gd name="T82" fmla="*/ 14 w 79"/>
                <a:gd name="T83" fmla="*/ 10 h 83"/>
                <a:gd name="T84" fmla="*/ 17 w 79"/>
                <a:gd name="T85" fmla="*/ 7 h 83"/>
                <a:gd name="T86" fmla="*/ 27 w 79"/>
                <a:gd name="T87" fmla="*/ 0 h 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9"/>
                <a:gd name="T133" fmla="*/ 0 h 83"/>
                <a:gd name="T134" fmla="*/ 79 w 79"/>
                <a:gd name="T135" fmla="*/ 83 h 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9" h="83">
                  <a:moveTo>
                    <a:pt x="33" y="0"/>
                  </a:moveTo>
                  <a:lnTo>
                    <a:pt x="25" y="4"/>
                  </a:lnTo>
                  <a:lnTo>
                    <a:pt x="21" y="4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2" y="23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8" y="68"/>
                  </a:lnTo>
                  <a:lnTo>
                    <a:pt x="8" y="70"/>
                  </a:lnTo>
                  <a:lnTo>
                    <a:pt x="10" y="70"/>
                  </a:lnTo>
                  <a:lnTo>
                    <a:pt x="14" y="71"/>
                  </a:lnTo>
                  <a:lnTo>
                    <a:pt x="12" y="70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5" y="81"/>
                  </a:lnTo>
                  <a:lnTo>
                    <a:pt x="29" y="81"/>
                  </a:lnTo>
                  <a:lnTo>
                    <a:pt x="33" y="83"/>
                  </a:lnTo>
                  <a:lnTo>
                    <a:pt x="50" y="83"/>
                  </a:lnTo>
                  <a:lnTo>
                    <a:pt x="52" y="81"/>
                  </a:lnTo>
                  <a:lnTo>
                    <a:pt x="50" y="81"/>
                  </a:lnTo>
                  <a:lnTo>
                    <a:pt x="54" y="81"/>
                  </a:lnTo>
                  <a:lnTo>
                    <a:pt x="62" y="77"/>
                  </a:lnTo>
                  <a:lnTo>
                    <a:pt x="63" y="77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7" y="56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3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3" y="10"/>
                  </a:lnTo>
                  <a:lnTo>
                    <a:pt x="65" y="12"/>
                  </a:lnTo>
                  <a:lnTo>
                    <a:pt x="63" y="8"/>
                  </a:lnTo>
                  <a:lnTo>
                    <a:pt x="63" y="6"/>
                  </a:lnTo>
                  <a:lnTo>
                    <a:pt x="62" y="6"/>
                  </a:lnTo>
                  <a:lnTo>
                    <a:pt x="58" y="4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4" y="8"/>
                  </a:lnTo>
                  <a:lnTo>
                    <a:pt x="58" y="8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3" y="14"/>
                  </a:lnTo>
                  <a:lnTo>
                    <a:pt x="67" y="16"/>
                  </a:lnTo>
                  <a:lnTo>
                    <a:pt x="65" y="16"/>
                  </a:lnTo>
                  <a:lnTo>
                    <a:pt x="67" y="18"/>
                  </a:lnTo>
                  <a:lnTo>
                    <a:pt x="67" y="16"/>
                  </a:lnTo>
                  <a:lnTo>
                    <a:pt x="71" y="23"/>
                  </a:lnTo>
                  <a:lnTo>
                    <a:pt x="71" y="25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3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6"/>
                  </a:lnTo>
                  <a:lnTo>
                    <a:pt x="67" y="68"/>
                  </a:lnTo>
                  <a:lnTo>
                    <a:pt x="67" y="66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4" y="77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4" y="68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6" y="56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6" y="29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7" y="14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17" y="10"/>
                  </a:lnTo>
                  <a:lnTo>
                    <a:pt x="21" y="8"/>
                  </a:lnTo>
                  <a:lnTo>
                    <a:pt x="25" y="8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27" name="Freeform 75"/>
            <p:cNvSpPr>
              <a:spLocks/>
            </p:cNvSpPr>
            <p:nvPr/>
          </p:nvSpPr>
          <p:spPr bwMode="auto">
            <a:xfrm>
              <a:off x="3879" y="1712"/>
              <a:ext cx="63" cy="65"/>
            </a:xfrm>
            <a:custGeom>
              <a:avLst/>
              <a:gdLst>
                <a:gd name="T0" fmla="*/ 29 w 77"/>
                <a:gd name="T1" fmla="*/ 0 h 80"/>
                <a:gd name="T2" fmla="*/ 22 w 77"/>
                <a:gd name="T3" fmla="*/ 2 h 80"/>
                <a:gd name="T4" fmla="*/ 17 w 77"/>
                <a:gd name="T5" fmla="*/ 5 h 80"/>
                <a:gd name="T6" fmla="*/ 12 w 77"/>
                <a:gd name="T7" fmla="*/ 7 h 80"/>
                <a:gd name="T8" fmla="*/ 8 w 77"/>
                <a:gd name="T9" fmla="*/ 12 h 80"/>
                <a:gd name="T10" fmla="*/ 5 w 77"/>
                <a:gd name="T11" fmla="*/ 17 h 80"/>
                <a:gd name="T12" fmla="*/ 2 w 77"/>
                <a:gd name="T13" fmla="*/ 24 h 80"/>
                <a:gd name="T14" fmla="*/ 0 w 77"/>
                <a:gd name="T15" fmla="*/ 29 h 80"/>
                <a:gd name="T16" fmla="*/ 0 w 77"/>
                <a:gd name="T17" fmla="*/ 36 h 80"/>
                <a:gd name="T18" fmla="*/ 2 w 77"/>
                <a:gd name="T19" fmla="*/ 42 h 80"/>
                <a:gd name="T20" fmla="*/ 5 w 77"/>
                <a:gd name="T21" fmla="*/ 48 h 80"/>
                <a:gd name="T22" fmla="*/ 8 w 77"/>
                <a:gd name="T23" fmla="*/ 53 h 80"/>
                <a:gd name="T24" fmla="*/ 12 w 77"/>
                <a:gd name="T25" fmla="*/ 58 h 80"/>
                <a:gd name="T26" fmla="*/ 17 w 77"/>
                <a:gd name="T27" fmla="*/ 61 h 80"/>
                <a:gd name="T28" fmla="*/ 22 w 77"/>
                <a:gd name="T29" fmla="*/ 64 h 80"/>
                <a:gd name="T30" fmla="*/ 29 w 77"/>
                <a:gd name="T31" fmla="*/ 65 h 80"/>
                <a:gd name="T32" fmla="*/ 34 w 77"/>
                <a:gd name="T33" fmla="*/ 65 h 80"/>
                <a:gd name="T34" fmla="*/ 41 w 77"/>
                <a:gd name="T35" fmla="*/ 64 h 80"/>
                <a:gd name="T36" fmla="*/ 47 w 77"/>
                <a:gd name="T37" fmla="*/ 61 h 80"/>
                <a:gd name="T38" fmla="*/ 52 w 77"/>
                <a:gd name="T39" fmla="*/ 58 h 80"/>
                <a:gd name="T40" fmla="*/ 56 w 77"/>
                <a:gd name="T41" fmla="*/ 53 h 80"/>
                <a:gd name="T42" fmla="*/ 60 w 77"/>
                <a:gd name="T43" fmla="*/ 48 h 80"/>
                <a:gd name="T44" fmla="*/ 61 w 77"/>
                <a:gd name="T45" fmla="*/ 42 h 80"/>
                <a:gd name="T46" fmla="*/ 63 w 77"/>
                <a:gd name="T47" fmla="*/ 36 h 80"/>
                <a:gd name="T48" fmla="*/ 63 w 77"/>
                <a:gd name="T49" fmla="*/ 29 h 80"/>
                <a:gd name="T50" fmla="*/ 61 w 77"/>
                <a:gd name="T51" fmla="*/ 24 h 80"/>
                <a:gd name="T52" fmla="*/ 60 w 77"/>
                <a:gd name="T53" fmla="*/ 17 h 80"/>
                <a:gd name="T54" fmla="*/ 56 w 77"/>
                <a:gd name="T55" fmla="*/ 12 h 80"/>
                <a:gd name="T56" fmla="*/ 52 w 77"/>
                <a:gd name="T57" fmla="*/ 7 h 80"/>
                <a:gd name="T58" fmla="*/ 47 w 77"/>
                <a:gd name="T59" fmla="*/ 5 h 80"/>
                <a:gd name="T60" fmla="*/ 41 w 77"/>
                <a:gd name="T61" fmla="*/ 2 h 80"/>
                <a:gd name="T62" fmla="*/ 34 w 77"/>
                <a:gd name="T63" fmla="*/ 0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0"/>
                <a:gd name="T98" fmla="*/ 77 w 77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0">
                  <a:moveTo>
                    <a:pt x="38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1" y="11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5"/>
                  </a:lnTo>
                  <a:lnTo>
                    <a:pt x="6" y="59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1" y="67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80"/>
                  </a:lnTo>
                  <a:lnTo>
                    <a:pt x="38" y="80"/>
                  </a:lnTo>
                  <a:lnTo>
                    <a:pt x="42" y="80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59" y="73"/>
                  </a:lnTo>
                  <a:lnTo>
                    <a:pt x="63" y="71"/>
                  </a:lnTo>
                  <a:lnTo>
                    <a:pt x="65" y="67"/>
                  </a:lnTo>
                  <a:lnTo>
                    <a:pt x="69" y="65"/>
                  </a:lnTo>
                  <a:lnTo>
                    <a:pt x="71" y="61"/>
                  </a:lnTo>
                  <a:lnTo>
                    <a:pt x="73" y="59"/>
                  </a:lnTo>
                  <a:lnTo>
                    <a:pt x="73" y="55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6"/>
                  </a:lnTo>
                  <a:lnTo>
                    <a:pt x="77" y="32"/>
                  </a:lnTo>
                  <a:lnTo>
                    <a:pt x="75" y="29"/>
                  </a:lnTo>
                  <a:lnTo>
                    <a:pt x="73" y="25"/>
                  </a:lnTo>
                  <a:lnTo>
                    <a:pt x="73" y="21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59" y="7"/>
                  </a:lnTo>
                  <a:lnTo>
                    <a:pt x="58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28" name="Freeform 76"/>
            <p:cNvSpPr>
              <a:spLocks/>
            </p:cNvSpPr>
            <p:nvPr/>
          </p:nvSpPr>
          <p:spPr bwMode="auto">
            <a:xfrm>
              <a:off x="3877" y="1710"/>
              <a:ext cx="67" cy="69"/>
            </a:xfrm>
            <a:custGeom>
              <a:avLst/>
              <a:gdLst>
                <a:gd name="T0" fmla="*/ 24 w 81"/>
                <a:gd name="T1" fmla="*/ 2 h 84"/>
                <a:gd name="T2" fmla="*/ 17 w 81"/>
                <a:gd name="T3" fmla="*/ 5 h 84"/>
                <a:gd name="T4" fmla="*/ 14 w 81"/>
                <a:gd name="T5" fmla="*/ 7 h 84"/>
                <a:gd name="T6" fmla="*/ 11 w 81"/>
                <a:gd name="T7" fmla="*/ 9 h 84"/>
                <a:gd name="T8" fmla="*/ 8 w 81"/>
                <a:gd name="T9" fmla="*/ 14 h 84"/>
                <a:gd name="T10" fmla="*/ 7 w 81"/>
                <a:gd name="T11" fmla="*/ 16 h 84"/>
                <a:gd name="T12" fmla="*/ 0 w 81"/>
                <a:gd name="T13" fmla="*/ 31 h 84"/>
                <a:gd name="T14" fmla="*/ 2 w 81"/>
                <a:gd name="T15" fmla="*/ 44 h 84"/>
                <a:gd name="T16" fmla="*/ 7 w 81"/>
                <a:gd name="T17" fmla="*/ 53 h 84"/>
                <a:gd name="T18" fmla="*/ 8 w 81"/>
                <a:gd name="T19" fmla="*/ 57 h 84"/>
                <a:gd name="T20" fmla="*/ 19 w 81"/>
                <a:gd name="T21" fmla="*/ 65 h 84"/>
                <a:gd name="T22" fmla="*/ 21 w 81"/>
                <a:gd name="T23" fmla="*/ 67 h 84"/>
                <a:gd name="T24" fmla="*/ 31 w 81"/>
                <a:gd name="T25" fmla="*/ 69 h 84"/>
                <a:gd name="T26" fmla="*/ 43 w 81"/>
                <a:gd name="T27" fmla="*/ 67 h 84"/>
                <a:gd name="T28" fmla="*/ 52 w 81"/>
                <a:gd name="T29" fmla="*/ 63 h 84"/>
                <a:gd name="T30" fmla="*/ 55 w 81"/>
                <a:gd name="T31" fmla="*/ 62 h 84"/>
                <a:gd name="T32" fmla="*/ 55 w 81"/>
                <a:gd name="T33" fmla="*/ 58 h 84"/>
                <a:gd name="T34" fmla="*/ 60 w 81"/>
                <a:gd name="T35" fmla="*/ 55 h 84"/>
                <a:gd name="T36" fmla="*/ 64 w 81"/>
                <a:gd name="T37" fmla="*/ 52 h 84"/>
                <a:gd name="T38" fmla="*/ 67 w 81"/>
                <a:gd name="T39" fmla="*/ 28 h 84"/>
                <a:gd name="T40" fmla="*/ 62 w 81"/>
                <a:gd name="T41" fmla="*/ 16 h 84"/>
                <a:gd name="T42" fmla="*/ 54 w 81"/>
                <a:gd name="T43" fmla="*/ 7 h 84"/>
                <a:gd name="T44" fmla="*/ 50 w 81"/>
                <a:gd name="T45" fmla="*/ 5 h 84"/>
                <a:gd name="T46" fmla="*/ 40 w 81"/>
                <a:gd name="T47" fmla="*/ 2 h 84"/>
                <a:gd name="T48" fmla="*/ 31 w 81"/>
                <a:gd name="T49" fmla="*/ 3 h 84"/>
                <a:gd name="T50" fmla="*/ 43 w 81"/>
                <a:gd name="T51" fmla="*/ 5 h 84"/>
                <a:gd name="T52" fmla="*/ 50 w 81"/>
                <a:gd name="T53" fmla="*/ 9 h 84"/>
                <a:gd name="T54" fmla="*/ 52 w 81"/>
                <a:gd name="T55" fmla="*/ 11 h 84"/>
                <a:gd name="T56" fmla="*/ 60 w 81"/>
                <a:gd name="T57" fmla="*/ 19 h 84"/>
                <a:gd name="T58" fmla="*/ 64 w 81"/>
                <a:gd name="T59" fmla="*/ 41 h 84"/>
                <a:gd name="T60" fmla="*/ 60 w 81"/>
                <a:gd name="T61" fmla="*/ 48 h 84"/>
                <a:gd name="T62" fmla="*/ 57 w 81"/>
                <a:gd name="T63" fmla="*/ 55 h 84"/>
                <a:gd name="T64" fmla="*/ 54 w 81"/>
                <a:gd name="T65" fmla="*/ 55 h 84"/>
                <a:gd name="T66" fmla="*/ 54 w 81"/>
                <a:gd name="T67" fmla="*/ 58 h 84"/>
                <a:gd name="T68" fmla="*/ 48 w 81"/>
                <a:gd name="T69" fmla="*/ 62 h 84"/>
                <a:gd name="T70" fmla="*/ 40 w 81"/>
                <a:gd name="T71" fmla="*/ 65 h 84"/>
                <a:gd name="T72" fmla="*/ 27 w 81"/>
                <a:gd name="T73" fmla="*/ 65 h 84"/>
                <a:gd name="T74" fmla="*/ 22 w 81"/>
                <a:gd name="T75" fmla="*/ 63 h 84"/>
                <a:gd name="T76" fmla="*/ 16 w 81"/>
                <a:gd name="T77" fmla="*/ 60 h 84"/>
                <a:gd name="T78" fmla="*/ 11 w 81"/>
                <a:gd name="T79" fmla="*/ 55 h 84"/>
                <a:gd name="T80" fmla="*/ 8 w 81"/>
                <a:gd name="T81" fmla="*/ 48 h 84"/>
                <a:gd name="T82" fmla="*/ 5 w 81"/>
                <a:gd name="T83" fmla="*/ 41 h 84"/>
                <a:gd name="T84" fmla="*/ 5 w 81"/>
                <a:gd name="T85" fmla="*/ 28 h 84"/>
                <a:gd name="T86" fmla="*/ 10 w 81"/>
                <a:gd name="T87" fmla="*/ 17 h 84"/>
                <a:gd name="T88" fmla="*/ 12 w 81"/>
                <a:gd name="T89" fmla="*/ 11 h 84"/>
                <a:gd name="T90" fmla="*/ 16 w 81"/>
                <a:gd name="T91" fmla="*/ 11 h 84"/>
                <a:gd name="T92" fmla="*/ 19 w 81"/>
                <a:gd name="T93" fmla="*/ 7 h 84"/>
                <a:gd name="T94" fmla="*/ 21 w 81"/>
                <a:gd name="T95" fmla="*/ 7 h 84"/>
                <a:gd name="T96" fmla="*/ 31 w 81"/>
                <a:gd name="T97" fmla="*/ 3 h 8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1"/>
                <a:gd name="T148" fmla="*/ 0 h 84"/>
                <a:gd name="T149" fmla="*/ 81 w 81"/>
                <a:gd name="T150" fmla="*/ 84 h 8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1" h="84">
                  <a:moveTo>
                    <a:pt x="37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23" y="6"/>
                  </a:lnTo>
                  <a:lnTo>
                    <a:pt x="19" y="8"/>
                  </a:lnTo>
                  <a:lnTo>
                    <a:pt x="17" y="8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2" y="31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6" y="61"/>
                  </a:lnTo>
                  <a:lnTo>
                    <a:pt x="6" y="63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7" y="77"/>
                  </a:lnTo>
                  <a:lnTo>
                    <a:pt x="19" y="77"/>
                  </a:lnTo>
                  <a:lnTo>
                    <a:pt x="23" y="79"/>
                  </a:lnTo>
                  <a:lnTo>
                    <a:pt x="21" y="79"/>
                  </a:lnTo>
                  <a:lnTo>
                    <a:pt x="23" y="81"/>
                  </a:lnTo>
                  <a:lnTo>
                    <a:pt x="25" y="81"/>
                  </a:lnTo>
                  <a:lnTo>
                    <a:pt x="29" y="82"/>
                  </a:lnTo>
                  <a:lnTo>
                    <a:pt x="33" y="82"/>
                  </a:lnTo>
                  <a:lnTo>
                    <a:pt x="37" y="84"/>
                  </a:lnTo>
                  <a:lnTo>
                    <a:pt x="44" y="84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60" y="79"/>
                  </a:lnTo>
                  <a:lnTo>
                    <a:pt x="61" y="79"/>
                  </a:lnTo>
                  <a:lnTo>
                    <a:pt x="63" y="77"/>
                  </a:lnTo>
                  <a:lnTo>
                    <a:pt x="61" y="77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7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5" y="63"/>
                  </a:lnTo>
                  <a:lnTo>
                    <a:pt x="75" y="65"/>
                  </a:lnTo>
                  <a:lnTo>
                    <a:pt x="77" y="63"/>
                  </a:lnTo>
                  <a:lnTo>
                    <a:pt x="77" y="57"/>
                  </a:lnTo>
                  <a:lnTo>
                    <a:pt x="81" y="50"/>
                  </a:lnTo>
                  <a:lnTo>
                    <a:pt x="81" y="34"/>
                  </a:lnTo>
                  <a:lnTo>
                    <a:pt x="77" y="27"/>
                  </a:lnTo>
                  <a:lnTo>
                    <a:pt x="77" y="23"/>
                  </a:lnTo>
                  <a:lnTo>
                    <a:pt x="75" y="19"/>
                  </a:lnTo>
                  <a:lnTo>
                    <a:pt x="75" y="17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1" y="8"/>
                  </a:lnTo>
                  <a:lnTo>
                    <a:pt x="63" y="8"/>
                  </a:lnTo>
                  <a:lnTo>
                    <a:pt x="61" y="6"/>
                  </a:lnTo>
                  <a:lnTo>
                    <a:pt x="60" y="6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60" y="9"/>
                  </a:lnTo>
                  <a:lnTo>
                    <a:pt x="58" y="9"/>
                  </a:lnTo>
                  <a:lnTo>
                    <a:pt x="60" y="11"/>
                  </a:lnTo>
                  <a:lnTo>
                    <a:pt x="61" y="11"/>
                  </a:lnTo>
                  <a:lnTo>
                    <a:pt x="65" y="13"/>
                  </a:lnTo>
                  <a:lnTo>
                    <a:pt x="63" y="13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3" y="23"/>
                  </a:lnTo>
                  <a:lnTo>
                    <a:pt x="73" y="27"/>
                  </a:lnTo>
                  <a:lnTo>
                    <a:pt x="77" y="34"/>
                  </a:lnTo>
                  <a:lnTo>
                    <a:pt x="77" y="50"/>
                  </a:lnTo>
                  <a:lnTo>
                    <a:pt x="73" y="57"/>
                  </a:lnTo>
                  <a:lnTo>
                    <a:pt x="73" y="61"/>
                  </a:lnTo>
                  <a:lnTo>
                    <a:pt x="73" y="59"/>
                  </a:lnTo>
                  <a:lnTo>
                    <a:pt x="71" y="61"/>
                  </a:lnTo>
                  <a:lnTo>
                    <a:pt x="71" y="63"/>
                  </a:lnTo>
                  <a:lnTo>
                    <a:pt x="69" y="67"/>
                  </a:lnTo>
                  <a:lnTo>
                    <a:pt x="71" y="65"/>
                  </a:lnTo>
                  <a:lnTo>
                    <a:pt x="67" y="67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5" y="71"/>
                  </a:lnTo>
                  <a:lnTo>
                    <a:pt x="61" y="73"/>
                  </a:lnTo>
                  <a:lnTo>
                    <a:pt x="60" y="73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81"/>
                  </a:lnTo>
                  <a:lnTo>
                    <a:pt x="37" y="81"/>
                  </a:lnTo>
                  <a:lnTo>
                    <a:pt x="33" y="79"/>
                  </a:lnTo>
                  <a:lnTo>
                    <a:pt x="29" y="79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25" y="75"/>
                  </a:lnTo>
                  <a:lnTo>
                    <a:pt x="23" y="75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0" y="59"/>
                  </a:lnTo>
                  <a:lnTo>
                    <a:pt x="10" y="61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8"/>
                  </a:lnTo>
                  <a:lnTo>
                    <a:pt x="6" y="34"/>
                  </a:lnTo>
                  <a:lnTo>
                    <a:pt x="6" y="31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23" y="9"/>
                  </a:lnTo>
                  <a:lnTo>
                    <a:pt x="25" y="9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29" name="Freeform 77"/>
            <p:cNvSpPr>
              <a:spLocks/>
            </p:cNvSpPr>
            <p:nvPr/>
          </p:nvSpPr>
          <p:spPr bwMode="auto">
            <a:xfrm>
              <a:off x="3753" y="1696"/>
              <a:ext cx="63" cy="66"/>
            </a:xfrm>
            <a:custGeom>
              <a:avLst/>
              <a:gdLst>
                <a:gd name="T0" fmla="*/ 29 w 77"/>
                <a:gd name="T1" fmla="*/ 0 h 80"/>
                <a:gd name="T2" fmla="*/ 22 w 77"/>
                <a:gd name="T3" fmla="*/ 1 h 80"/>
                <a:gd name="T4" fmla="*/ 17 w 77"/>
                <a:gd name="T5" fmla="*/ 4 h 80"/>
                <a:gd name="T6" fmla="*/ 11 w 77"/>
                <a:gd name="T7" fmla="*/ 7 h 80"/>
                <a:gd name="T8" fmla="*/ 8 w 77"/>
                <a:gd name="T9" fmla="*/ 12 h 80"/>
                <a:gd name="T10" fmla="*/ 5 w 77"/>
                <a:gd name="T11" fmla="*/ 17 h 80"/>
                <a:gd name="T12" fmla="*/ 2 w 77"/>
                <a:gd name="T13" fmla="*/ 23 h 80"/>
                <a:gd name="T14" fmla="*/ 0 w 77"/>
                <a:gd name="T15" fmla="*/ 30 h 80"/>
                <a:gd name="T16" fmla="*/ 0 w 77"/>
                <a:gd name="T17" fmla="*/ 36 h 80"/>
                <a:gd name="T18" fmla="*/ 2 w 77"/>
                <a:gd name="T19" fmla="*/ 42 h 80"/>
                <a:gd name="T20" fmla="*/ 5 w 77"/>
                <a:gd name="T21" fmla="*/ 49 h 80"/>
                <a:gd name="T22" fmla="*/ 8 w 77"/>
                <a:gd name="T23" fmla="*/ 54 h 80"/>
                <a:gd name="T24" fmla="*/ 11 w 77"/>
                <a:gd name="T25" fmla="*/ 59 h 80"/>
                <a:gd name="T26" fmla="*/ 17 w 77"/>
                <a:gd name="T27" fmla="*/ 61 h 80"/>
                <a:gd name="T28" fmla="*/ 22 w 77"/>
                <a:gd name="T29" fmla="*/ 64 h 80"/>
                <a:gd name="T30" fmla="*/ 29 w 77"/>
                <a:gd name="T31" fmla="*/ 66 h 80"/>
                <a:gd name="T32" fmla="*/ 35 w 77"/>
                <a:gd name="T33" fmla="*/ 66 h 80"/>
                <a:gd name="T34" fmla="*/ 41 w 77"/>
                <a:gd name="T35" fmla="*/ 64 h 80"/>
                <a:gd name="T36" fmla="*/ 47 w 77"/>
                <a:gd name="T37" fmla="*/ 61 h 80"/>
                <a:gd name="T38" fmla="*/ 52 w 77"/>
                <a:gd name="T39" fmla="*/ 59 h 80"/>
                <a:gd name="T40" fmla="*/ 56 w 77"/>
                <a:gd name="T41" fmla="*/ 54 h 80"/>
                <a:gd name="T42" fmla="*/ 60 w 77"/>
                <a:gd name="T43" fmla="*/ 49 h 80"/>
                <a:gd name="T44" fmla="*/ 61 w 77"/>
                <a:gd name="T45" fmla="*/ 42 h 80"/>
                <a:gd name="T46" fmla="*/ 63 w 77"/>
                <a:gd name="T47" fmla="*/ 36 h 80"/>
                <a:gd name="T48" fmla="*/ 63 w 77"/>
                <a:gd name="T49" fmla="*/ 30 h 80"/>
                <a:gd name="T50" fmla="*/ 61 w 77"/>
                <a:gd name="T51" fmla="*/ 23 h 80"/>
                <a:gd name="T52" fmla="*/ 60 w 77"/>
                <a:gd name="T53" fmla="*/ 17 h 80"/>
                <a:gd name="T54" fmla="*/ 56 w 77"/>
                <a:gd name="T55" fmla="*/ 12 h 80"/>
                <a:gd name="T56" fmla="*/ 52 w 77"/>
                <a:gd name="T57" fmla="*/ 7 h 80"/>
                <a:gd name="T58" fmla="*/ 47 w 77"/>
                <a:gd name="T59" fmla="*/ 4 h 80"/>
                <a:gd name="T60" fmla="*/ 41 w 77"/>
                <a:gd name="T61" fmla="*/ 1 h 80"/>
                <a:gd name="T62" fmla="*/ 35 w 77"/>
                <a:gd name="T63" fmla="*/ 0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0"/>
                <a:gd name="T98" fmla="*/ 77 w 77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0">
                  <a:moveTo>
                    <a:pt x="39" y="0"/>
                  </a:moveTo>
                  <a:lnTo>
                    <a:pt x="35" y="0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21" y="5"/>
                  </a:lnTo>
                  <a:lnTo>
                    <a:pt x="18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1"/>
                  </a:lnTo>
                  <a:lnTo>
                    <a:pt x="4" y="55"/>
                  </a:lnTo>
                  <a:lnTo>
                    <a:pt x="6" y="59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2" y="69"/>
                  </a:lnTo>
                  <a:lnTo>
                    <a:pt x="14" y="71"/>
                  </a:lnTo>
                  <a:lnTo>
                    <a:pt x="18" y="73"/>
                  </a:lnTo>
                  <a:lnTo>
                    <a:pt x="21" y="74"/>
                  </a:lnTo>
                  <a:lnTo>
                    <a:pt x="23" y="76"/>
                  </a:lnTo>
                  <a:lnTo>
                    <a:pt x="27" y="78"/>
                  </a:lnTo>
                  <a:lnTo>
                    <a:pt x="31" y="78"/>
                  </a:lnTo>
                  <a:lnTo>
                    <a:pt x="35" y="80"/>
                  </a:lnTo>
                  <a:lnTo>
                    <a:pt x="39" y="80"/>
                  </a:lnTo>
                  <a:lnTo>
                    <a:pt x="43" y="80"/>
                  </a:lnTo>
                  <a:lnTo>
                    <a:pt x="46" y="78"/>
                  </a:lnTo>
                  <a:lnTo>
                    <a:pt x="50" y="78"/>
                  </a:lnTo>
                  <a:lnTo>
                    <a:pt x="54" y="76"/>
                  </a:lnTo>
                  <a:lnTo>
                    <a:pt x="58" y="74"/>
                  </a:lnTo>
                  <a:lnTo>
                    <a:pt x="60" y="73"/>
                  </a:lnTo>
                  <a:lnTo>
                    <a:pt x="64" y="71"/>
                  </a:lnTo>
                  <a:lnTo>
                    <a:pt x="66" y="69"/>
                  </a:lnTo>
                  <a:lnTo>
                    <a:pt x="68" y="65"/>
                  </a:lnTo>
                  <a:lnTo>
                    <a:pt x="71" y="61"/>
                  </a:lnTo>
                  <a:lnTo>
                    <a:pt x="73" y="59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6"/>
                  </a:lnTo>
                  <a:lnTo>
                    <a:pt x="77" y="32"/>
                  </a:lnTo>
                  <a:lnTo>
                    <a:pt x="75" y="28"/>
                  </a:lnTo>
                  <a:lnTo>
                    <a:pt x="73" y="25"/>
                  </a:lnTo>
                  <a:lnTo>
                    <a:pt x="73" y="21"/>
                  </a:lnTo>
                  <a:lnTo>
                    <a:pt x="71" y="17"/>
                  </a:lnTo>
                  <a:lnTo>
                    <a:pt x="68" y="15"/>
                  </a:lnTo>
                  <a:lnTo>
                    <a:pt x="66" y="11"/>
                  </a:lnTo>
                  <a:lnTo>
                    <a:pt x="64" y="9"/>
                  </a:lnTo>
                  <a:lnTo>
                    <a:pt x="60" y="7"/>
                  </a:lnTo>
                  <a:lnTo>
                    <a:pt x="58" y="5"/>
                  </a:lnTo>
                  <a:lnTo>
                    <a:pt x="54" y="3"/>
                  </a:lnTo>
                  <a:lnTo>
                    <a:pt x="50" y="1"/>
                  </a:lnTo>
                  <a:lnTo>
                    <a:pt x="46" y="1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30" name="Freeform 78"/>
            <p:cNvSpPr>
              <a:spLocks/>
            </p:cNvSpPr>
            <p:nvPr/>
          </p:nvSpPr>
          <p:spPr bwMode="auto">
            <a:xfrm>
              <a:off x="3751" y="1695"/>
              <a:ext cx="67" cy="68"/>
            </a:xfrm>
            <a:custGeom>
              <a:avLst/>
              <a:gdLst>
                <a:gd name="T0" fmla="*/ 24 w 81"/>
                <a:gd name="T1" fmla="*/ 2 h 84"/>
                <a:gd name="T2" fmla="*/ 18 w 81"/>
                <a:gd name="T3" fmla="*/ 4 h 84"/>
                <a:gd name="T4" fmla="*/ 12 w 81"/>
                <a:gd name="T5" fmla="*/ 7 h 84"/>
                <a:gd name="T6" fmla="*/ 8 w 81"/>
                <a:gd name="T7" fmla="*/ 14 h 84"/>
                <a:gd name="T8" fmla="*/ 7 w 81"/>
                <a:gd name="T9" fmla="*/ 15 h 84"/>
                <a:gd name="T10" fmla="*/ 0 w 81"/>
                <a:gd name="T11" fmla="*/ 31 h 84"/>
                <a:gd name="T12" fmla="*/ 2 w 81"/>
                <a:gd name="T13" fmla="*/ 43 h 84"/>
                <a:gd name="T14" fmla="*/ 7 w 81"/>
                <a:gd name="T15" fmla="*/ 53 h 84"/>
                <a:gd name="T16" fmla="*/ 10 w 81"/>
                <a:gd name="T17" fmla="*/ 59 h 84"/>
                <a:gd name="T18" fmla="*/ 19 w 81"/>
                <a:gd name="T19" fmla="*/ 63 h 84"/>
                <a:gd name="T20" fmla="*/ 21 w 81"/>
                <a:gd name="T21" fmla="*/ 65 h 84"/>
                <a:gd name="T22" fmla="*/ 31 w 81"/>
                <a:gd name="T23" fmla="*/ 68 h 84"/>
                <a:gd name="T24" fmla="*/ 43 w 81"/>
                <a:gd name="T25" fmla="*/ 66 h 84"/>
                <a:gd name="T26" fmla="*/ 53 w 81"/>
                <a:gd name="T27" fmla="*/ 62 h 84"/>
                <a:gd name="T28" fmla="*/ 56 w 81"/>
                <a:gd name="T29" fmla="*/ 61 h 84"/>
                <a:gd name="T30" fmla="*/ 59 w 81"/>
                <a:gd name="T31" fmla="*/ 54 h 84"/>
                <a:gd name="T32" fmla="*/ 64 w 81"/>
                <a:gd name="T33" fmla="*/ 46 h 84"/>
                <a:gd name="T34" fmla="*/ 64 w 81"/>
                <a:gd name="T35" fmla="*/ 22 h 84"/>
                <a:gd name="T36" fmla="*/ 62 w 81"/>
                <a:gd name="T37" fmla="*/ 14 h 84"/>
                <a:gd name="T38" fmla="*/ 59 w 81"/>
                <a:gd name="T39" fmla="*/ 14 h 84"/>
                <a:gd name="T40" fmla="*/ 56 w 81"/>
                <a:gd name="T41" fmla="*/ 7 h 84"/>
                <a:gd name="T42" fmla="*/ 53 w 81"/>
                <a:gd name="T43" fmla="*/ 6 h 84"/>
                <a:gd name="T44" fmla="*/ 43 w 81"/>
                <a:gd name="T45" fmla="*/ 2 h 84"/>
                <a:gd name="T46" fmla="*/ 31 w 81"/>
                <a:gd name="T47" fmla="*/ 0 h 84"/>
                <a:gd name="T48" fmla="*/ 40 w 81"/>
                <a:gd name="T49" fmla="*/ 4 h 84"/>
                <a:gd name="T50" fmla="*/ 48 w 81"/>
                <a:gd name="T51" fmla="*/ 7 h 84"/>
                <a:gd name="T52" fmla="*/ 55 w 81"/>
                <a:gd name="T53" fmla="*/ 11 h 84"/>
                <a:gd name="T54" fmla="*/ 55 w 81"/>
                <a:gd name="T55" fmla="*/ 11 h 84"/>
                <a:gd name="T56" fmla="*/ 58 w 81"/>
                <a:gd name="T57" fmla="*/ 15 h 84"/>
                <a:gd name="T58" fmla="*/ 60 w 81"/>
                <a:gd name="T59" fmla="*/ 19 h 84"/>
                <a:gd name="T60" fmla="*/ 64 w 81"/>
                <a:gd name="T61" fmla="*/ 40 h 84"/>
                <a:gd name="T62" fmla="*/ 60 w 81"/>
                <a:gd name="T63" fmla="*/ 48 h 84"/>
                <a:gd name="T64" fmla="*/ 55 w 81"/>
                <a:gd name="T65" fmla="*/ 57 h 84"/>
                <a:gd name="T66" fmla="*/ 55 w 81"/>
                <a:gd name="T67" fmla="*/ 57 h 84"/>
                <a:gd name="T68" fmla="*/ 48 w 81"/>
                <a:gd name="T69" fmla="*/ 61 h 84"/>
                <a:gd name="T70" fmla="*/ 40 w 81"/>
                <a:gd name="T71" fmla="*/ 63 h 84"/>
                <a:gd name="T72" fmla="*/ 27 w 81"/>
                <a:gd name="T73" fmla="*/ 63 h 84"/>
                <a:gd name="T74" fmla="*/ 22 w 81"/>
                <a:gd name="T75" fmla="*/ 62 h 84"/>
                <a:gd name="T76" fmla="*/ 13 w 81"/>
                <a:gd name="T77" fmla="*/ 57 h 84"/>
                <a:gd name="T78" fmla="*/ 13 w 81"/>
                <a:gd name="T79" fmla="*/ 57 h 84"/>
                <a:gd name="T80" fmla="*/ 8 w 81"/>
                <a:gd name="T81" fmla="*/ 48 h 84"/>
                <a:gd name="T82" fmla="*/ 5 w 81"/>
                <a:gd name="T83" fmla="*/ 40 h 84"/>
                <a:gd name="T84" fmla="*/ 5 w 81"/>
                <a:gd name="T85" fmla="*/ 28 h 84"/>
                <a:gd name="T86" fmla="*/ 10 w 81"/>
                <a:gd name="T87" fmla="*/ 17 h 84"/>
                <a:gd name="T88" fmla="*/ 13 w 81"/>
                <a:gd name="T89" fmla="*/ 11 h 84"/>
                <a:gd name="T90" fmla="*/ 13 w 81"/>
                <a:gd name="T91" fmla="*/ 11 h 84"/>
                <a:gd name="T92" fmla="*/ 22 w 81"/>
                <a:gd name="T93" fmla="*/ 6 h 84"/>
                <a:gd name="T94" fmla="*/ 27 w 81"/>
                <a:gd name="T95" fmla="*/ 4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"/>
                <a:gd name="T145" fmla="*/ 0 h 84"/>
                <a:gd name="T146" fmla="*/ 81 w 81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" h="84">
                  <a:moveTo>
                    <a:pt x="37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2" y="5"/>
                  </a:lnTo>
                  <a:lnTo>
                    <a:pt x="23" y="5"/>
                  </a:lnTo>
                  <a:lnTo>
                    <a:pt x="16" y="9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2" y="30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3"/>
                  </a:lnTo>
                  <a:lnTo>
                    <a:pt x="6" y="61"/>
                  </a:lnTo>
                  <a:lnTo>
                    <a:pt x="6" y="63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12" y="71"/>
                  </a:lnTo>
                  <a:lnTo>
                    <a:pt x="12" y="73"/>
                  </a:lnTo>
                  <a:lnTo>
                    <a:pt x="14" y="75"/>
                  </a:lnTo>
                  <a:lnTo>
                    <a:pt x="16" y="75"/>
                  </a:lnTo>
                  <a:lnTo>
                    <a:pt x="23" y="78"/>
                  </a:lnTo>
                  <a:lnTo>
                    <a:pt x="22" y="78"/>
                  </a:lnTo>
                  <a:lnTo>
                    <a:pt x="23" y="80"/>
                  </a:lnTo>
                  <a:lnTo>
                    <a:pt x="25" y="80"/>
                  </a:lnTo>
                  <a:lnTo>
                    <a:pt x="29" y="82"/>
                  </a:lnTo>
                  <a:lnTo>
                    <a:pt x="33" y="82"/>
                  </a:lnTo>
                  <a:lnTo>
                    <a:pt x="37" y="84"/>
                  </a:lnTo>
                  <a:lnTo>
                    <a:pt x="45" y="84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60" y="78"/>
                  </a:lnTo>
                  <a:lnTo>
                    <a:pt x="62" y="78"/>
                  </a:lnTo>
                  <a:lnTo>
                    <a:pt x="64" y="76"/>
                  </a:lnTo>
                  <a:lnTo>
                    <a:pt x="62" y="76"/>
                  </a:lnTo>
                  <a:lnTo>
                    <a:pt x="66" y="75"/>
                  </a:lnTo>
                  <a:lnTo>
                    <a:pt x="68" y="75"/>
                  </a:lnTo>
                  <a:lnTo>
                    <a:pt x="70" y="73"/>
                  </a:lnTo>
                  <a:lnTo>
                    <a:pt x="70" y="71"/>
                  </a:lnTo>
                  <a:lnTo>
                    <a:pt x="71" y="67"/>
                  </a:lnTo>
                  <a:lnTo>
                    <a:pt x="71" y="69"/>
                  </a:lnTo>
                  <a:lnTo>
                    <a:pt x="77" y="63"/>
                  </a:lnTo>
                  <a:lnTo>
                    <a:pt x="77" y="57"/>
                  </a:lnTo>
                  <a:lnTo>
                    <a:pt x="81" y="50"/>
                  </a:lnTo>
                  <a:lnTo>
                    <a:pt x="81" y="34"/>
                  </a:lnTo>
                  <a:lnTo>
                    <a:pt x="77" y="27"/>
                  </a:lnTo>
                  <a:lnTo>
                    <a:pt x="77" y="23"/>
                  </a:lnTo>
                  <a:lnTo>
                    <a:pt x="75" y="19"/>
                  </a:lnTo>
                  <a:lnTo>
                    <a:pt x="75" y="17"/>
                  </a:lnTo>
                  <a:lnTo>
                    <a:pt x="73" y="17"/>
                  </a:lnTo>
                  <a:lnTo>
                    <a:pt x="70" y="15"/>
                  </a:lnTo>
                  <a:lnTo>
                    <a:pt x="71" y="17"/>
                  </a:lnTo>
                  <a:lnTo>
                    <a:pt x="70" y="13"/>
                  </a:lnTo>
                  <a:lnTo>
                    <a:pt x="70" y="11"/>
                  </a:lnTo>
                  <a:lnTo>
                    <a:pt x="68" y="9"/>
                  </a:lnTo>
                  <a:lnTo>
                    <a:pt x="66" y="9"/>
                  </a:lnTo>
                  <a:lnTo>
                    <a:pt x="62" y="7"/>
                  </a:lnTo>
                  <a:lnTo>
                    <a:pt x="64" y="7"/>
                  </a:lnTo>
                  <a:lnTo>
                    <a:pt x="62" y="5"/>
                  </a:lnTo>
                  <a:lnTo>
                    <a:pt x="60" y="5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45" y="3"/>
                  </a:lnTo>
                  <a:lnTo>
                    <a:pt x="48" y="5"/>
                  </a:lnTo>
                  <a:lnTo>
                    <a:pt x="52" y="5"/>
                  </a:lnTo>
                  <a:lnTo>
                    <a:pt x="60" y="9"/>
                  </a:lnTo>
                  <a:lnTo>
                    <a:pt x="58" y="9"/>
                  </a:lnTo>
                  <a:lnTo>
                    <a:pt x="60" y="11"/>
                  </a:lnTo>
                  <a:lnTo>
                    <a:pt x="62" y="11"/>
                  </a:lnTo>
                  <a:lnTo>
                    <a:pt x="66" y="13"/>
                  </a:lnTo>
                  <a:lnTo>
                    <a:pt x="64" y="13"/>
                  </a:lnTo>
                  <a:lnTo>
                    <a:pt x="66" y="15"/>
                  </a:lnTo>
                  <a:lnTo>
                    <a:pt x="66" y="13"/>
                  </a:lnTo>
                  <a:lnTo>
                    <a:pt x="68" y="17"/>
                  </a:lnTo>
                  <a:lnTo>
                    <a:pt x="68" y="19"/>
                  </a:lnTo>
                  <a:lnTo>
                    <a:pt x="70" y="19"/>
                  </a:lnTo>
                  <a:lnTo>
                    <a:pt x="73" y="21"/>
                  </a:lnTo>
                  <a:lnTo>
                    <a:pt x="71" y="19"/>
                  </a:lnTo>
                  <a:lnTo>
                    <a:pt x="73" y="23"/>
                  </a:lnTo>
                  <a:lnTo>
                    <a:pt x="73" y="27"/>
                  </a:lnTo>
                  <a:lnTo>
                    <a:pt x="77" y="34"/>
                  </a:lnTo>
                  <a:lnTo>
                    <a:pt x="77" y="50"/>
                  </a:lnTo>
                  <a:lnTo>
                    <a:pt x="73" y="57"/>
                  </a:lnTo>
                  <a:lnTo>
                    <a:pt x="73" y="61"/>
                  </a:lnTo>
                  <a:lnTo>
                    <a:pt x="73" y="59"/>
                  </a:lnTo>
                  <a:lnTo>
                    <a:pt x="68" y="65"/>
                  </a:lnTo>
                  <a:lnTo>
                    <a:pt x="68" y="67"/>
                  </a:lnTo>
                  <a:lnTo>
                    <a:pt x="66" y="71"/>
                  </a:lnTo>
                  <a:lnTo>
                    <a:pt x="66" y="69"/>
                  </a:lnTo>
                  <a:lnTo>
                    <a:pt x="64" y="71"/>
                  </a:lnTo>
                  <a:lnTo>
                    <a:pt x="66" y="71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52" y="78"/>
                  </a:lnTo>
                  <a:lnTo>
                    <a:pt x="48" y="78"/>
                  </a:lnTo>
                  <a:lnTo>
                    <a:pt x="45" y="80"/>
                  </a:lnTo>
                  <a:lnTo>
                    <a:pt x="37" y="80"/>
                  </a:lnTo>
                  <a:lnTo>
                    <a:pt x="33" y="78"/>
                  </a:lnTo>
                  <a:lnTo>
                    <a:pt x="29" y="78"/>
                  </a:lnTo>
                  <a:lnTo>
                    <a:pt x="25" y="76"/>
                  </a:lnTo>
                  <a:lnTo>
                    <a:pt x="27" y="76"/>
                  </a:lnTo>
                  <a:lnTo>
                    <a:pt x="25" y="75"/>
                  </a:lnTo>
                  <a:lnTo>
                    <a:pt x="23" y="75"/>
                  </a:lnTo>
                  <a:lnTo>
                    <a:pt x="16" y="71"/>
                  </a:lnTo>
                  <a:lnTo>
                    <a:pt x="18" y="71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0" y="59"/>
                  </a:lnTo>
                  <a:lnTo>
                    <a:pt x="10" y="61"/>
                  </a:lnTo>
                  <a:lnTo>
                    <a:pt x="6" y="53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8"/>
                  </a:lnTo>
                  <a:lnTo>
                    <a:pt x="6" y="34"/>
                  </a:lnTo>
                  <a:lnTo>
                    <a:pt x="6" y="30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4" y="17"/>
                  </a:lnTo>
                  <a:lnTo>
                    <a:pt x="16" y="13"/>
                  </a:lnTo>
                  <a:lnTo>
                    <a:pt x="16" y="15"/>
                  </a:lnTo>
                  <a:lnTo>
                    <a:pt x="18" y="13"/>
                  </a:lnTo>
                  <a:lnTo>
                    <a:pt x="16" y="13"/>
                  </a:lnTo>
                  <a:lnTo>
                    <a:pt x="23" y="9"/>
                  </a:lnTo>
                  <a:lnTo>
                    <a:pt x="25" y="9"/>
                  </a:lnTo>
                  <a:lnTo>
                    <a:pt x="27" y="7"/>
                  </a:lnTo>
                  <a:lnTo>
                    <a:pt x="25" y="7"/>
                  </a:lnTo>
                  <a:lnTo>
                    <a:pt x="29" y="5"/>
                  </a:lnTo>
                  <a:lnTo>
                    <a:pt x="33" y="5"/>
                  </a:lnTo>
                  <a:lnTo>
                    <a:pt x="37" y="3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31" name="Freeform 79"/>
            <p:cNvSpPr>
              <a:spLocks/>
            </p:cNvSpPr>
            <p:nvPr/>
          </p:nvSpPr>
          <p:spPr bwMode="auto">
            <a:xfrm>
              <a:off x="4408" y="1915"/>
              <a:ext cx="63" cy="65"/>
            </a:xfrm>
            <a:custGeom>
              <a:avLst/>
              <a:gdLst>
                <a:gd name="T0" fmla="*/ 29 w 77"/>
                <a:gd name="T1" fmla="*/ 0 h 80"/>
                <a:gd name="T2" fmla="*/ 22 w 77"/>
                <a:gd name="T3" fmla="*/ 1 h 80"/>
                <a:gd name="T4" fmla="*/ 17 w 77"/>
                <a:gd name="T5" fmla="*/ 4 h 80"/>
                <a:gd name="T6" fmla="*/ 13 w 77"/>
                <a:gd name="T7" fmla="*/ 7 h 80"/>
                <a:gd name="T8" fmla="*/ 8 w 77"/>
                <a:gd name="T9" fmla="*/ 12 h 80"/>
                <a:gd name="T10" fmla="*/ 5 w 77"/>
                <a:gd name="T11" fmla="*/ 17 h 80"/>
                <a:gd name="T12" fmla="*/ 3 w 77"/>
                <a:gd name="T13" fmla="*/ 23 h 80"/>
                <a:gd name="T14" fmla="*/ 0 w 77"/>
                <a:gd name="T15" fmla="*/ 29 h 80"/>
                <a:gd name="T16" fmla="*/ 0 w 77"/>
                <a:gd name="T17" fmla="*/ 36 h 80"/>
                <a:gd name="T18" fmla="*/ 3 w 77"/>
                <a:gd name="T19" fmla="*/ 41 h 80"/>
                <a:gd name="T20" fmla="*/ 5 w 77"/>
                <a:gd name="T21" fmla="*/ 48 h 80"/>
                <a:gd name="T22" fmla="*/ 8 w 77"/>
                <a:gd name="T23" fmla="*/ 53 h 80"/>
                <a:gd name="T24" fmla="*/ 13 w 77"/>
                <a:gd name="T25" fmla="*/ 58 h 80"/>
                <a:gd name="T26" fmla="*/ 17 w 77"/>
                <a:gd name="T27" fmla="*/ 60 h 80"/>
                <a:gd name="T28" fmla="*/ 22 w 77"/>
                <a:gd name="T29" fmla="*/ 63 h 80"/>
                <a:gd name="T30" fmla="*/ 29 w 77"/>
                <a:gd name="T31" fmla="*/ 65 h 80"/>
                <a:gd name="T32" fmla="*/ 34 w 77"/>
                <a:gd name="T33" fmla="*/ 65 h 80"/>
                <a:gd name="T34" fmla="*/ 41 w 77"/>
                <a:gd name="T35" fmla="*/ 63 h 80"/>
                <a:gd name="T36" fmla="*/ 47 w 77"/>
                <a:gd name="T37" fmla="*/ 60 h 80"/>
                <a:gd name="T38" fmla="*/ 52 w 77"/>
                <a:gd name="T39" fmla="*/ 58 h 80"/>
                <a:gd name="T40" fmla="*/ 56 w 77"/>
                <a:gd name="T41" fmla="*/ 53 h 80"/>
                <a:gd name="T42" fmla="*/ 60 w 77"/>
                <a:gd name="T43" fmla="*/ 48 h 80"/>
                <a:gd name="T44" fmla="*/ 61 w 77"/>
                <a:gd name="T45" fmla="*/ 41 h 80"/>
                <a:gd name="T46" fmla="*/ 63 w 77"/>
                <a:gd name="T47" fmla="*/ 36 h 80"/>
                <a:gd name="T48" fmla="*/ 63 w 77"/>
                <a:gd name="T49" fmla="*/ 29 h 80"/>
                <a:gd name="T50" fmla="*/ 61 w 77"/>
                <a:gd name="T51" fmla="*/ 23 h 80"/>
                <a:gd name="T52" fmla="*/ 60 w 77"/>
                <a:gd name="T53" fmla="*/ 17 h 80"/>
                <a:gd name="T54" fmla="*/ 56 w 77"/>
                <a:gd name="T55" fmla="*/ 12 h 80"/>
                <a:gd name="T56" fmla="*/ 52 w 77"/>
                <a:gd name="T57" fmla="*/ 7 h 80"/>
                <a:gd name="T58" fmla="*/ 47 w 77"/>
                <a:gd name="T59" fmla="*/ 4 h 80"/>
                <a:gd name="T60" fmla="*/ 41 w 77"/>
                <a:gd name="T61" fmla="*/ 1 h 80"/>
                <a:gd name="T62" fmla="*/ 34 w 77"/>
                <a:gd name="T63" fmla="*/ 0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0"/>
                <a:gd name="T98" fmla="*/ 77 w 77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0">
                  <a:moveTo>
                    <a:pt x="39" y="0"/>
                  </a:moveTo>
                  <a:lnTo>
                    <a:pt x="35" y="0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5" y="3"/>
                  </a:lnTo>
                  <a:lnTo>
                    <a:pt x="21" y="5"/>
                  </a:lnTo>
                  <a:lnTo>
                    <a:pt x="18" y="7"/>
                  </a:lnTo>
                  <a:lnTo>
                    <a:pt x="16" y="9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4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4" y="51"/>
                  </a:lnTo>
                  <a:lnTo>
                    <a:pt x="4" y="55"/>
                  </a:lnTo>
                  <a:lnTo>
                    <a:pt x="6" y="59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21" y="74"/>
                  </a:lnTo>
                  <a:lnTo>
                    <a:pt x="25" y="76"/>
                  </a:lnTo>
                  <a:lnTo>
                    <a:pt x="27" y="78"/>
                  </a:lnTo>
                  <a:lnTo>
                    <a:pt x="31" y="78"/>
                  </a:lnTo>
                  <a:lnTo>
                    <a:pt x="35" y="80"/>
                  </a:lnTo>
                  <a:lnTo>
                    <a:pt x="39" y="80"/>
                  </a:lnTo>
                  <a:lnTo>
                    <a:pt x="42" y="80"/>
                  </a:lnTo>
                  <a:lnTo>
                    <a:pt x="46" y="78"/>
                  </a:lnTo>
                  <a:lnTo>
                    <a:pt x="50" y="78"/>
                  </a:lnTo>
                  <a:lnTo>
                    <a:pt x="54" y="76"/>
                  </a:lnTo>
                  <a:lnTo>
                    <a:pt x="58" y="74"/>
                  </a:lnTo>
                  <a:lnTo>
                    <a:pt x="62" y="73"/>
                  </a:lnTo>
                  <a:lnTo>
                    <a:pt x="64" y="71"/>
                  </a:lnTo>
                  <a:lnTo>
                    <a:pt x="66" y="67"/>
                  </a:lnTo>
                  <a:lnTo>
                    <a:pt x="69" y="65"/>
                  </a:lnTo>
                  <a:lnTo>
                    <a:pt x="71" y="61"/>
                  </a:lnTo>
                  <a:lnTo>
                    <a:pt x="73" y="59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6"/>
                  </a:lnTo>
                  <a:lnTo>
                    <a:pt x="77" y="32"/>
                  </a:lnTo>
                  <a:lnTo>
                    <a:pt x="75" y="28"/>
                  </a:lnTo>
                  <a:lnTo>
                    <a:pt x="73" y="25"/>
                  </a:lnTo>
                  <a:lnTo>
                    <a:pt x="73" y="21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66" y="11"/>
                  </a:lnTo>
                  <a:lnTo>
                    <a:pt x="64" y="9"/>
                  </a:lnTo>
                  <a:lnTo>
                    <a:pt x="62" y="7"/>
                  </a:lnTo>
                  <a:lnTo>
                    <a:pt x="58" y="5"/>
                  </a:lnTo>
                  <a:lnTo>
                    <a:pt x="54" y="3"/>
                  </a:lnTo>
                  <a:lnTo>
                    <a:pt x="50" y="1"/>
                  </a:lnTo>
                  <a:lnTo>
                    <a:pt x="46" y="1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32" name="Freeform 80"/>
            <p:cNvSpPr>
              <a:spLocks/>
            </p:cNvSpPr>
            <p:nvPr/>
          </p:nvSpPr>
          <p:spPr bwMode="auto">
            <a:xfrm>
              <a:off x="4407" y="1913"/>
              <a:ext cx="66" cy="69"/>
            </a:xfrm>
            <a:custGeom>
              <a:avLst/>
              <a:gdLst>
                <a:gd name="T0" fmla="*/ 22 w 81"/>
                <a:gd name="T1" fmla="*/ 2 h 84"/>
                <a:gd name="T2" fmla="*/ 16 w 81"/>
                <a:gd name="T3" fmla="*/ 6 h 84"/>
                <a:gd name="T4" fmla="*/ 15 w 81"/>
                <a:gd name="T5" fmla="*/ 7 h 84"/>
                <a:gd name="T6" fmla="*/ 10 w 81"/>
                <a:gd name="T7" fmla="*/ 11 h 84"/>
                <a:gd name="T8" fmla="*/ 7 w 81"/>
                <a:gd name="T9" fmla="*/ 14 h 84"/>
                <a:gd name="T10" fmla="*/ 3 w 81"/>
                <a:gd name="T11" fmla="*/ 25 h 84"/>
                <a:gd name="T12" fmla="*/ 3 w 81"/>
                <a:gd name="T13" fmla="*/ 44 h 84"/>
                <a:gd name="T14" fmla="*/ 5 w 81"/>
                <a:gd name="T15" fmla="*/ 52 h 84"/>
                <a:gd name="T16" fmla="*/ 8 w 81"/>
                <a:gd name="T17" fmla="*/ 55 h 84"/>
                <a:gd name="T18" fmla="*/ 16 w 81"/>
                <a:gd name="T19" fmla="*/ 62 h 84"/>
                <a:gd name="T20" fmla="*/ 22 w 81"/>
                <a:gd name="T21" fmla="*/ 67 h 84"/>
                <a:gd name="T22" fmla="*/ 36 w 81"/>
                <a:gd name="T23" fmla="*/ 69 h 84"/>
                <a:gd name="T24" fmla="*/ 52 w 81"/>
                <a:gd name="T25" fmla="*/ 62 h 84"/>
                <a:gd name="T26" fmla="*/ 55 w 81"/>
                <a:gd name="T27" fmla="*/ 60 h 84"/>
                <a:gd name="T28" fmla="*/ 58 w 81"/>
                <a:gd name="T29" fmla="*/ 57 h 84"/>
                <a:gd name="T30" fmla="*/ 61 w 81"/>
                <a:gd name="T31" fmla="*/ 52 h 84"/>
                <a:gd name="T32" fmla="*/ 63 w 81"/>
                <a:gd name="T33" fmla="*/ 47 h 84"/>
                <a:gd name="T34" fmla="*/ 63 w 81"/>
                <a:gd name="T35" fmla="*/ 22 h 84"/>
                <a:gd name="T36" fmla="*/ 61 w 81"/>
                <a:gd name="T37" fmla="*/ 14 h 84"/>
                <a:gd name="T38" fmla="*/ 42 w 81"/>
                <a:gd name="T39" fmla="*/ 2 h 84"/>
                <a:gd name="T40" fmla="*/ 30 w 81"/>
                <a:gd name="T41" fmla="*/ 0 h 84"/>
                <a:gd name="T42" fmla="*/ 39 w 81"/>
                <a:gd name="T43" fmla="*/ 4 h 84"/>
                <a:gd name="T44" fmla="*/ 51 w 81"/>
                <a:gd name="T45" fmla="*/ 9 h 84"/>
                <a:gd name="T46" fmla="*/ 59 w 81"/>
                <a:gd name="T47" fmla="*/ 19 h 84"/>
                <a:gd name="T48" fmla="*/ 63 w 81"/>
                <a:gd name="T49" fmla="*/ 41 h 84"/>
                <a:gd name="T50" fmla="*/ 59 w 81"/>
                <a:gd name="T51" fmla="*/ 48 h 84"/>
                <a:gd name="T52" fmla="*/ 56 w 81"/>
                <a:gd name="T53" fmla="*/ 55 h 84"/>
                <a:gd name="T54" fmla="*/ 54 w 81"/>
                <a:gd name="T55" fmla="*/ 55 h 84"/>
                <a:gd name="T56" fmla="*/ 52 w 81"/>
                <a:gd name="T57" fmla="*/ 58 h 84"/>
                <a:gd name="T58" fmla="*/ 42 w 81"/>
                <a:gd name="T59" fmla="*/ 64 h 84"/>
                <a:gd name="T60" fmla="*/ 30 w 81"/>
                <a:gd name="T61" fmla="*/ 66 h 84"/>
                <a:gd name="T62" fmla="*/ 25 w 81"/>
                <a:gd name="T63" fmla="*/ 64 h 84"/>
                <a:gd name="T64" fmla="*/ 16 w 81"/>
                <a:gd name="T65" fmla="*/ 60 h 84"/>
                <a:gd name="T66" fmla="*/ 11 w 81"/>
                <a:gd name="T67" fmla="*/ 55 h 84"/>
                <a:gd name="T68" fmla="*/ 8 w 81"/>
                <a:gd name="T69" fmla="*/ 48 h 84"/>
                <a:gd name="T70" fmla="*/ 7 w 81"/>
                <a:gd name="T71" fmla="*/ 44 h 84"/>
                <a:gd name="T72" fmla="*/ 7 w 81"/>
                <a:gd name="T73" fmla="*/ 25 h 84"/>
                <a:gd name="T74" fmla="*/ 10 w 81"/>
                <a:gd name="T75" fmla="*/ 17 h 84"/>
                <a:gd name="T76" fmla="*/ 13 w 81"/>
                <a:gd name="T77" fmla="*/ 11 h 84"/>
                <a:gd name="T78" fmla="*/ 16 w 81"/>
                <a:gd name="T79" fmla="*/ 11 h 84"/>
                <a:gd name="T80" fmla="*/ 22 w 81"/>
                <a:gd name="T81" fmla="*/ 6 h 84"/>
                <a:gd name="T82" fmla="*/ 24 w 81"/>
                <a:gd name="T83" fmla="*/ 4 h 84"/>
                <a:gd name="T84" fmla="*/ 30 w 81"/>
                <a:gd name="T85" fmla="*/ 0 h 8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1"/>
                <a:gd name="T130" fmla="*/ 0 h 84"/>
                <a:gd name="T131" fmla="*/ 81 w 81"/>
                <a:gd name="T132" fmla="*/ 84 h 8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1" h="84">
                  <a:moveTo>
                    <a:pt x="37" y="0"/>
                  </a:moveTo>
                  <a:lnTo>
                    <a:pt x="33" y="2"/>
                  </a:lnTo>
                  <a:lnTo>
                    <a:pt x="27" y="2"/>
                  </a:lnTo>
                  <a:lnTo>
                    <a:pt x="25" y="3"/>
                  </a:lnTo>
                  <a:lnTo>
                    <a:pt x="27" y="3"/>
                  </a:lnTo>
                  <a:lnTo>
                    <a:pt x="20" y="7"/>
                  </a:lnTo>
                  <a:lnTo>
                    <a:pt x="18" y="7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4" y="27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4" y="53"/>
                  </a:lnTo>
                  <a:lnTo>
                    <a:pt x="4" y="57"/>
                  </a:lnTo>
                  <a:lnTo>
                    <a:pt x="6" y="61"/>
                  </a:lnTo>
                  <a:lnTo>
                    <a:pt x="6" y="63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8" y="76"/>
                  </a:lnTo>
                  <a:lnTo>
                    <a:pt x="20" y="76"/>
                  </a:lnTo>
                  <a:lnTo>
                    <a:pt x="27" y="80"/>
                  </a:lnTo>
                  <a:lnTo>
                    <a:pt x="25" y="80"/>
                  </a:lnTo>
                  <a:lnTo>
                    <a:pt x="27" y="82"/>
                  </a:lnTo>
                  <a:lnTo>
                    <a:pt x="33" y="82"/>
                  </a:lnTo>
                  <a:lnTo>
                    <a:pt x="37" y="84"/>
                  </a:lnTo>
                  <a:lnTo>
                    <a:pt x="44" y="84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64" y="76"/>
                  </a:lnTo>
                  <a:lnTo>
                    <a:pt x="66" y="76"/>
                  </a:lnTo>
                  <a:lnTo>
                    <a:pt x="68" y="75"/>
                  </a:lnTo>
                  <a:lnTo>
                    <a:pt x="68" y="73"/>
                  </a:lnTo>
                  <a:lnTo>
                    <a:pt x="69" y="69"/>
                  </a:lnTo>
                  <a:lnTo>
                    <a:pt x="68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5" y="63"/>
                  </a:lnTo>
                  <a:lnTo>
                    <a:pt x="75" y="65"/>
                  </a:lnTo>
                  <a:lnTo>
                    <a:pt x="77" y="63"/>
                  </a:lnTo>
                  <a:lnTo>
                    <a:pt x="77" y="57"/>
                  </a:lnTo>
                  <a:lnTo>
                    <a:pt x="81" y="50"/>
                  </a:lnTo>
                  <a:lnTo>
                    <a:pt x="81" y="34"/>
                  </a:lnTo>
                  <a:lnTo>
                    <a:pt x="77" y="27"/>
                  </a:lnTo>
                  <a:lnTo>
                    <a:pt x="77" y="23"/>
                  </a:lnTo>
                  <a:lnTo>
                    <a:pt x="75" y="19"/>
                  </a:lnTo>
                  <a:lnTo>
                    <a:pt x="75" y="17"/>
                  </a:lnTo>
                  <a:lnTo>
                    <a:pt x="66" y="7"/>
                  </a:lnTo>
                  <a:lnTo>
                    <a:pt x="64" y="7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44" y="3"/>
                  </a:lnTo>
                  <a:lnTo>
                    <a:pt x="48" y="5"/>
                  </a:lnTo>
                  <a:lnTo>
                    <a:pt x="52" y="5"/>
                  </a:lnTo>
                  <a:lnTo>
                    <a:pt x="64" y="11"/>
                  </a:lnTo>
                  <a:lnTo>
                    <a:pt x="62" y="11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3" y="23"/>
                  </a:lnTo>
                  <a:lnTo>
                    <a:pt x="73" y="27"/>
                  </a:lnTo>
                  <a:lnTo>
                    <a:pt x="77" y="34"/>
                  </a:lnTo>
                  <a:lnTo>
                    <a:pt x="77" y="50"/>
                  </a:lnTo>
                  <a:lnTo>
                    <a:pt x="73" y="57"/>
                  </a:lnTo>
                  <a:lnTo>
                    <a:pt x="73" y="61"/>
                  </a:lnTo>
                  <a:lnTo>
                    <a:pt x="73" y="59"/>
                  </a:lnTo>
                  <a:lnTo>
                    <a:pt x="71" y="61"/>
                  </a:lnTo>
                  <a:lnTo>
                    <a:pt x="71" y="63"/>
                  </a:lnTo>
                  <a:lnTo>
                    <a:pt x="69" y="67"/>
                  </a:lnTo>
                  <a:lnTo>
                    <a:pt x="71" y="65"/>
                  </a:lnTo>
                  <a:lnTo>
                    <a:pt x="68" y="67"/>
                  </a:lnTo>
                  <a:lnTo>
                    <a:pt x="66" y="67"/>
                  </a:lnTo>
                  <a:lnTo>
                    <a:pt x="66" y="69"/>
                  </a:lnTo>
                  <a:lnTo>
                    <a:pt x="64" y="73"/>
                  </a:lnTo>
                  <a:lnTo>
                    <a:pt x="64" y="71"/>
                  </a:lnTo>
                  <a:lnTo>
                    <a:pt x="62" y="73"/>
                  </a:lnTo>
                  <a:lnTo>
                    <a:pt x="64" y="73"/>
                  </a:lnTo>
                  <a:lnTo>
                    <a:pt x="52" y="78"/>
                  </a:lnTo>
                  <a:lnTo>
                    <a:pt x="48" y="78"/>
                  </a:lnTo>
                  <a:lnTo>
                    <a:pt x="44" y="80"/>
                  </a:lnTo>
                  <a:lnTo>
                    <a:pt x="37" y="80"/>
                  </a:lnTo>
                  <a:lnTo>
                    <a:pt x="33" y="78"/>
                  </a:lnTo>
                  <a:lnTo>
                    <a:pt x="29" y="78"/>
                  </a:lnTo>
                  <a:lnTo>
                    <a:pt x="31" y="78"/>
                  </a:lnTo>
                  <a:lnTo>
                    <a:pt x="29" y="76"/>
                  </a:lnTo>
                  <a:lnTo>
                    <a:pt x="27" y="76"/>
                  </a:lnTo>
                  <a:lnTo>
                    <a:pt x="20" y="73"/>
                  </a:lnTo>
                  <a:lnTo>
                    <a:pt x="21" y="73"/>
                  </a:lnTo>
                  <a:lnTo>
                    <a:pt x="14" y="65"/>
                  </a:lnTo>
                  <a:lnTo>
                    <a:pt x="14" y="67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0" y="59"/>
                  </a:lnTo>
                  <a:lnTo>
                    <a:pt x="10" y="61"/>
                  </a:lnTo>
                  <a:lnTo>
                    <a:pt x="8" y="57"/>
                  </a:lnTo>
                  <a:lnTo>
                    <a:pt x="8" y="53"/>
                  </a:lnTo>
                  <a:lnTo>
                    <a:pt x="4" y="46"/>
                  </a:lnTo>
                  <a:lnTo>
                    <a:pt x="4" y="38"/>
                  </a:lnTo>
                  <a:lnTo>
                    <a:pt x="8" y="30"/>
                  </a:lnTo>
                  <a:lnTo>
                    <a:pt x="8" y="27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4" y="17"/>
                  </a:lnTo>
                  <a:lnTo>
                    <a:pt x="16" y="13"/>
                  </a:lnTo>
                  <a:lnTo>
                    <a:pt x="14" y="15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27" y="7"/>
                  </a:lnTo>
                  <a:lnTo>
                    <a:pt x="29" y="7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33" y="5"/>
                  </a:lnTo>
                  <a:lnTo>
                    <a:pt x="37" y="3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33" name="Freeform 81"/>
            <p:cNvSpPr>
              <a:spLocks/>
            </p:cNvSpPr>
            <p:nvPr/>
          </p:nvSpPr>
          <p:spPr bwMode="auto">
            <a:xfrm>
              <a:off x="3638" y="1633"/>
              <a:ext cx="63" cy="64"/>
            </a:xfrm>
            <a:custGeom>
              <a:avLst/>
              <a:gdLst>
                <a:gd name="T0" fmla="*/ 29 w 77"/>
                <a:gd name="T1" fmla="*/ 0 h 78"/>
                <a:gd name="T2" fmla="*/ 22 w 77"/>
                <a:gd name="T3" fmla="*/ 2 h 78"/>
                <a:gd name="T4" fmla="*/ 16 w 77"/>
                <a:gd name="T5" fmla="*/ 4 h 78"/>
                <a:gd name="T6" fmla="*/ 11 w 77"/>
                <a:gd name="T7" fmla="*/ 7 h 78"/>
                <a:gd name="T8" fmla="*/ 7 w 77"/>
                <a:gd name="T9" fmla="*/ 11 h 78"/>
                <a:gd name="T10" fmla="*/ 3 w 77"/>
                <a:gd name="T11" fmla="*/ 17 h 78"/>
                <a:gd name="T12" fmla="*/ 2 w 77"/>
                <a:gd name="T13" fmla="*/ 22 h 78"/>
                <a:gd name="T14" fmla="*/ 0 w 77"/>
                <a:gd name="T15" fmla="*/ 28 h 78"/>
                <a:gd name="T16" fmla="*/ 0 w 77"/>
                <a:gd name="T17" fmla="*/ 36 h 78"/>
                <a:gd name="T18" fmla="*/ 2 w 77"/>
                <a:gd name="T19" fmla="*/ 43 h 78"/>
                <a:gd name="T20" fmla="*/ 3 w 77"/>
                <a:gd name="T21" fmla="*/ 47 h 78"/>
                <a:gd name="T22" fmla="*/ 7 w 77"/>
                <a:gd name="T23" fmla="*/ 53 h 78"/>
                <a:gd name="T24" fmla="*/ 11 w 77"/>
                <a:gd name="T25" fmla="*/ 58 h 78"/>
                <a:gd name="T26" fmla="*/ 16 w 77"/>
                <a:gd name="T27" fmla="*/ 62 h 78"/>
                <a:gd name="T28" fmla="*/ 22 w 77"/>
                <a:gd name="T29" fmla="*/ 63 h 78"/>
                <a:gd name="T30" fmla="*/ 29 w 77"/>
                <a:gd name="T31" fmla="*/ 64 h 78"/>
                <a:gd name="T32" fmla="*/ 34 w 77"/>
                <a:gd name="T33" fmla="*/ 64 h 78"/>
                <a:gd name="T34" fmla="*/ 41 w 77"/>
                <a:gd name="T35" fmla="*/ 63 h 78"/>
                <a:gd name="T36" fmla="*/ 46 w 77"/>
                <a:gd name="T37" fmla="*/ 62 h 78"/>
                <a:gd name="T38" fmla="*/ 51 w 77"/>
                <a:gd name="T39" fmla="*/ 58 h 78"/>
                <a:gd name="T40" fmla="*/ 55 w 77"/>
                <a:gd name="T41" fmla="*/ 53 h 78"/>
                <a:gd name="T42" fmla="*/ 58 w 77"/>
                <a:gd name="T43" fmla="*/ 47 h 78"/>
                <a:gd name="T44" fmla="*/ 61 w 77"/>
                <a:gd name="T45" fmla="*/ 43 h 78"/>
                <a:gd name="T46" fmla="*/ 61 w 77"/>
                <a:gd name="T47" fmla="*/ 36 h 78"/>
                <a:gd name="T48" fmla="*/ 61 w 77"/>
                <a:gd name="T49" fmla="*/ 28 h 78"/>
                <a:gd name="T50" fmla="*/ 61 w 77"/>
                <a:gd name="T51" fmla="*/ 22 h 78"/>
                <a:gd name="T52" fmla="*/ 58 w 77"/>
                <a:gd name="T53" fmla="*/ 17 h 78"/>
                <a:gd name="T54" fmla="*/ 55 w 77"/>
                <a:gd name="T55" fmla="*/ 11 h 78"/>
                <a:gd name="T56" fmla="*/ 51 w 77"/>
                <a:gd name="T57" fmla="*/ 7 h 78"/>
                <a:gd name="T58" fmla="*/ 46 w 77"/>
                <a:gd name="T59" fmla="*/ 4 h 78"/>
                <a:gd name="T60" fmla="*/ 41 w 77"/>
                <a:gd name="T61" fmla="*/ 2 h 78"/>
                <a:gd name="T62" fmla="*/ 34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8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5"/>
                  </a:lnTo>
                  <a:lnTo>
                    <a:pt x="4" y="57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8"/>
                  </a:lnTo>
                  <a:lnTo>
                    <a:pt x="35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5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38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2" y="9"/>
                  </a:lnTo>
                  <a:lnTo>
                    <a:pt x="60" y="5"/>
                  </a:lnTo>
                  <a:lnTo>
                    <a:pt x="56" y="5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34" name="Freeform 82"/>
            <p:cNvSpPr>
              <a:spLocks/>
            </p:cNvSpPr>
            <p:nvPr/>
          </p:nvSpPr>
          <p:spPr bwMode="auto">
            <a:xfrm>
              <a:off x="3637" y="1632"/>
              <a:ext cx="66" cy="67"/>
            </a:xfrm>
            <a:custGeom>
              <a:avLst/>
              <a:gdLst>
                <a:gd name="T0" fmla="*/ 14 w 81"/>
                <a:gd name="T1" fmla="*/ 5 h 82"/>
                <a:gd name="T2" fmla="*/ 8 w 81"/>
                <a:gd name="T3" fmla="*/ 11 h 82"/>
                <a:gd name="T4" fmla="*/ 3 w 81"/>
                <a:gd name="T5" fmla="*/ 19 h 82"/>
                <a:gd name="T6" fmla="*/ 0 w 81"/>
                <a:gd name="T7" fmla="*/ 41 h 82"/>
                <a:gd name="T8" fmla="*/ 7 w 81"/>
                <a:gd name="T9" fmla="*/ 55 h 82"/>
                <a:gd name="T10" fmla="*/ 11 w 81"/>
                <a:gd name="T11" fmla="*/ 58 h 82"/>
                <a:gd name="T12" fmla="*/ 11 w 81"/>
                <a:gd name="T13" fmla="*/ 61 h 82"/>
                <a:gd name="T14" fmla="*/ 14 w 81"/>
                <a:gd name="T15" fmla="*/ 63 h 82"/>
                <a:gd name="T16" fmla="*/ 20 w 81"/>
                <a:gd name="T17" fmla="*/ 65 h 82"/>
                <a:gd name="T18" fmla="*/ 39 w 81"/>
                <a:gd name="T19" fmla="*/ 67 h 82"/>
                <a:gd name="T20" fmla="*/ 49 w 81"/>
                <a:gd name="T21" fmla="*/ 65 h 82"/>
                <a:gd name="T22" fmla="*/ 52 w 81"/>
                <a:gd name="T23" fmla="*/ 63 h 82"/>
                <a:gd name="T24" fmla="*/ 61 w 81"/>
                <a:gd name="T25" fmla="*/ 48 h 82"/>
                <a:gd name="T26" fmla="*/ 63 w 81"/>
                <a:gd name="T27" fmla="*/ 47 h 82"/>
                <a:gd name="T28" fmla="*/ 66 w 81"/>
                <a:gd name="T29" fmla="*/ 33 h 82"/>
                <a:gd name="T30" fmla="*/ 63 w 81"/>
                <a:gd name="T31" fmla="*/ 20 h 82"/>
                <a:gd name="T32" fmla="*/ 61 w 81"/>
                <a:gd name="T33" fmla="*/ 19 h 82"/>
                <a:gd name="T34" fmla="*/ 56 w 81"/>
                <a:gd name="T35" fmla="*/ 9 h 82"/>
                <a:gd name="T36" fmla="*/ 53 w 81"/>
                <a:gd name="T37" fmla="*/ 9 h 82"/>
                <a:gd name="T38" fmla="*/ 47 w 81"/>
                <a:gd name="T39" fmla="*/ 5 h 82"/>
                <a:gd name="T40" fmla="*/ 46 w 81"/>
                <a:gd name="T41" fmla="*/ 3 h 82"/>
                <a:gd name="T42" fmla="*/ 27 w 81"/>
                <a:gd name="T43" fmla="*/ 3 h 82"/>
                <a:gd name="T44" fmla="*/ 44 w 81"/>
                <a:gd name="T45" fmla="*/ 6 h 82"/>
                <a:gd name="T46" fmla="*/ 51 w 81"/>
                <a:gd name="T47" fmla="*/ 7 h 82"/>
                <a:gd name="T48" fmla="*/ 51 w 81"/>
                <a:gd name="T49" fmla="*/ 11 h 82"/>
                <a:gd name="T50" fmla="*/ 53 w 81"/>
                <a:gd name="T51" fmla="*/ 12 h 82"/>
                <a:gd name="T52" fmla="*/ 58 w 81"/>
                <a:gd name="T53" fmla="*/ 19 h 82"/>
                <a:gd name="T54" fmla="*/ 59 w 81"/>
                <a:gd name="T55" fmla="*/ 20 h 82"/>
                <a:gd name="T56" fmla="*/ 63 w 81"/>
                <a:gd name="T57" fmla="*/ 33 h 82"/>
                <a:gd name="T58" fmla="*/ 59 w 81"/>
                <a:gd name="T59" fmla="*/ 47 h 82"/>
                <a:gd name="T60" fmla="*/ 58 w 81"/>
                <a:gd name="T61" fmla="*/ 48 h 82"/>
                <a:gd name="T62" fmla="*/ 49 w 81"/>
                <a:gd name="T63" fmla="*/ 60 h 82"/>
                <a:gd name="T64" fmla="*/ 46 w 81"/>
                <a:gd name="T65" fmla="*/ 61 h 82"/>
                <a:gd name="T66" fmla="*/ 42 w 81"/>
                <a:gd name="T67" fmla="*/ 63 h 82"/>
                <a:gd name="T68" fmla="*/ 24 w 81"/>
                <a:gd name="T69" fmla="*/ 63 h 82"/>
                <a:gd name="T70" fmla="*/ 19 w 81"/>
                <a:gd name="T71" fmla="*/ 61 h 82"/>
                <a:gd name="T72" fmla="*/ 13 w 81"/>
                <a:gd name="T73" fmla="*/ 58 h 82"/>
                <a:gd name="T74" fmla="*/ 13 w 81"/>
                <a:gd name="T75" fmla="*/ 55 h 82"/>
                <a:gd name="T76" fmla="*/ 10 w 81"/>
                <a:gd name="T77" fmla="*/ 55 h 82"/>
                <a:gd name="T78" fmla="*/ 3 w 81"/>
                <a:gd name="T79" fmla="*/ 41 h 82"/>
                <a:gd name="T80" fmla="*/ 7 w 81"/>
                <a:gd name="T81" fmla="*/ 19 h 82"/>
                <a:gd name="T82" fmla="*/ 11 w 81"/>
                <a:gd name="T83" fmla="*/ 12 h 82"/>
                <a:gd name="T84" fmla="*/ 15 w 81"/>
                <a:gd name="T85" fmla="*/ 7 h 82"/>
                <a:gd name="T86" fmla="*/ 27 w 81"/>
                <a:gd name="T87" fmla="*/ 0 h 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"/>
                <a:gd name="T133" fmla="*/ 0 h 82"/>
                <a:gd name="T134" fmla="*/ 81 w 81"/>
                <a:gd name="T135" fmla="*/ 82 h 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" h="82">
                  <a:moveTo>
                    <a:pt x="33" y="0"/>
                  </a:moveTo>
                  <a:lnTo>
                    <a:pt x="21" y="6"/>
                  </a:lnTo>
                  <a:lnTo>
                    <a:pt x="17" y="6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0" y="32"/>
                  </a:lnTo>
                  <a:lnTo>
                    <a:pt x="0" y="50"/>
                  </a:lnTo>
                  <a:lnTo>
                    <a:pt x="4" y="57"/>
                  </a:lnTo>
                  <a:lnTo>
                    <a:pt x="4" y="59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6" y="75"/>
                  </a:lnTo>
                  <a:lnTo>
                    <a:pt x="19" y="77"/>
                  </a:lnTo>
                  <a:lnTo>
                    <a:pt x="17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5" y="80"/>
                  </a:lnTo>
                  <a:lnTo>
                    <a:pt x="29" y="80"/>
                  </a:lnTo>
                  <a:lnTo>
                    <a:pt x="33" y="82"/>
                  </a:lnTo>
                  <a:lnTo>
                    <a:pt x="48" y="82"/>
                  </a:lnTo>
                  <a:lnTo>
                    <a:pt x="52" y="80"/>
                  </a:lnTo>
                  <a:lnTo>
                    <a:pt x="58" y="80"/>
                  </a:lnTo>
                  <a:lnTo>
                    <a:pt x="60" y="79"/>
                  </a:lnTo>
                  <a:lnTo>
                    <a:pt x="58" y="79"/>
                  </a:lnTo>
                  <a:lnTo>
                    <a:pt x="62" y="77"/>
                  </a:lnTo>
                  <a:lnTo>
                    <a:pt x="64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5" y="59"/>
                  </a:lnTo>
                  <a:lnTo>
                    <a:pt x="75" y="61"/>
                  </a:lnTo>
                  <a:lnTo>
                    <a:pt x="77" y="59"/>
                  </a:lnTo>
                  <a:lnTo>
                    <a:pt x="77" y="57"/>
                  </a:lnTo>
                  <a:lnTo>
                    <a:pt x="79" y="54"/>
                  </a:lnTo>
                  <a:lnTo>
                    <a:pt x="79" y="46"/>
                  </a:lnTo>
                  <a:lnTo>
                    <a:pt x="81" y="40"/>
                  </a:lnTo>
                  <a:lnTo>
                    <a:pt x="79" y="36"/>
                  </a:lnTo>
                  <a:lnTo>
                    <a:pt x="79" y="29"/>
                  </a:lnTo>
                  <a:lnTo>
                    <a:pt x="77" y="25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3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4" y="9"/>
                  </a:lnTo>
                  <a:lnTo>
                    <a:pt x="65" y="11"/>
                  </a:lnTo>
                  <a:lnTo>
                    <a:pt x="64" y="7"/>
                  </a:lnTo>
                  <a:lnTo>
                    <a:pt x="64" y="6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6" y="7"/>
                  </a:lnTo>
                  <a:lnTo>
                    <a:pt x="54" y="7"/>
                  </a:lnTo>
                  <a:lnTo>
                    <a:pt x="56" y="9"/>
                  </a:lnTo>
                  <a:lnTo>
                    <a:pt x="58" y="9"/>
                  </a:lnTo>
                  <a:lnTo>
                    <a:pt x="62" y="9"/>
                  </a:lnTo>
                  <a:lnTo>
                    <a:pt x="60" y="7"/>
                  </a:lnTo>
                  <a:lnTo>
                    <a:pt x="62" y="11"/>
                  </a:lnTo>
                  <a:lnTo>
                    <a:pt x="62" y="13"/>
                  </a:lnTo>
                  <a:lnTo>
                    <a:pt x="64" y="13"/>
                  </a:lnTo>
                  <a:lnTo>
                    <a:pt x="67" y="15"/>
                  </a:lnTo>
                  <a:lnTo>
                    <a:pt x="65" y="15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71" y="23"/>
                  </a:lnTo>
                  <a:lnTo>
                    <a:pt x="71" y="25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5" y="29"/>
                  </a:lnTo>
                  <a:lnTo>
                    <a:pt x="75" y="36"/>
                  </a:lnTo>
                  <a:lnTo>
                    <a:pt x="77" y="40"/>
                  </a:lnTo>
                  <a:lnTo>
                    <a:pt x="75" y="46"/>
                  </a:lnTo>
                  <a:lnTo>
                    <a:pt x="75" y="54"/>
                  </a:lnTo>
                  <a:lnTo>
                    <a:pt x="73" y="57"/>
                  </a:lnTo>
                  <a:lnTo>
                    <a:pt x="73" y="55"/>
                  </a:lnTo>
                  <a:lnTo>
                    <a:pt x="71" y="57"/>
                  </a:lnTo>
                  <a:lnTo>
                    <a:pt x="71" y="59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8" y="75"/>
                  </a:lnTo>
                  <a:lnTo>
                    <a:pt x="56" y="75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1" y="73"/>
                  </a:lnTo>
                  <a:lnTo>
                    <a:pt x="19" y="73"/>
                  </a:lnTo>
                  <a:lnTo>
                    <a:pt x="16" y="71"/>
                  </a:lnTo>
                  <a:lnTo>
                    <a:pt x="17" y="73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8" y="59"/>
                  </a:lnTo>
                  <a:lnTo>
                    <a:pt x="8" y="57"/>
                  </a:lnTo>
                  <a:lnTo>
                    <a:pt x="4" y="50"/>
                  </a:lnTo>
                  <a:lnTo>
                    <a:pt x="4" y="32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35" name="Freeform 83"/>
            <p:cNvSpPr>
              <a:spLocks/>
            </p:cNvSpPr>
            <p:nvPr/>
          </p:nvSpPr>
          <p:spPr bwMode="auto">
            <a:xfrm>
              <a:off x="3816" y="1710"/>
              <a:ext cx="61" cy="65"/>
            </a:xfrm>
            <a:custGeom>
              <a:avLst/>
              <a:gdLst>
                <a:gd name="T0" fmla="*/ 28 w 75"/>
                <a:gd name="T1" fmla="*/ 0 h 79"/>
                <a:gd name="T2" fmla="*/ 20 w 75"/>
                <a:gd name="T3" fmla="*/ 2 h 79"/>
                <a:gd name="T4" fmla="*/ 15 w 75"/>
                <a:gd name="T5" fmla="*/ 3 h 79"/>
                <a:gd name="T6" fmla="*/ 11 w 75"/>
                <a:gd name="T7" fmla="*/ 7 h 79"/>
                <a:gd name="T8" fmla="*/ 7 w 75"/>
                <a:gd name="T9" fmla="*/ 11 h 79"/>
                <a:gd name="T10" fmla="*/ 3 w 75"/>
                <a:gd name="T11" fmla="*/ 16 h 79"/>
                <a:gd name="T12" fmla="*/ 2 w 75"/>
                <a:gd name="T13" fmla="*/ 22 h 79"/>
                <a:gd name="T14" fmla="*/ 0 w 75"/>
                <a:gd name="T15" fmla="*/ 28 h 79"/>
                <a:gd name="T16" fmla="*/ 0 w 75"/>
                <a:gd name="T17" fmla="*/ 36 h 79"/>
                <a:gd name="T18" fmla="*/ 2 w 75"/>
                <a:gd name="T19" fmla="*/ 43 h 79"/>
                <a:gd name="T20" fmla="*/ 3 w 75"/>
                <a:gd name="T21" fmla="*/ 47 h 79"/>
                <a:gd name="T22" fmla="*/ 7 w 75"/>
                <a:gd name="T23" fmla="*/ 53 h 79"/>
                <a:gd name="T24" fmla="*/ 11 w 75"/>
                <a:gd name="T25" fmla="*/ 57 h 79"/>
                <a:gd name="T26" fmla="*/ 15 w 75"/>
                <a:gd name="T27" fmla="*/ 62 h 79"/>
                <a:gd name="T28" fmla="*/ 20 w 75"/>
                <a:gd name="T29" fmla="*/ 63 h 79"/>
                <a:gd name="T30" fmla="*/ 28 w 75"/>
                <a:gd name="T31" fmla="*/ 65 h 79"/>
                <a:gd name="T32" fmla="*/ 33 w 75"/>
                <a:gd name="T33" fmla="*/ 65 h 79"/>
                <a:gd name="T34" fmla="*/ 39 w 75"/>
                <a:gd name="T35" fmla="*/ 63 h 79"/>
                <a:gd name="T36" fmla="*/ 46 w 75"/>
                <a:gd name="T37" fmla="*/ 62 h 79"/>
                <a:gd name="T38" fmla="*/ 50 w 75"/>
                <a:gd name="T39" fmla="*/ 57 h 79"/>
                <a:gd name="T40" fmla="*/ 54 w 75"/>
                <a:gd name="T41" fmla="*/ 53 h 79"/>
                <a:gd name="T42" fmla="*/ 58 w 75"/>
                <a:gd name="T43" fmla="*/ 47 h 79"/>
                <a:gd name="T44" fmla="*/ 59 w 75"/>
                <a:gd name="T45" fmla="*/ 43 h 79"/>
                <a:gd name="T46" fmla="*/ 61 w 75"/>
                <a:gd name="T47" fmla="*/ 36 h 79"/>
                <a:gd name="T48" fmla="*/ 61 w 75"/>
                <a:gd name="T49" fmla="*/ 28 h 79"/>
                <a:gd name="T50" fmla="*/ 59 w 75"/>
                <a:gd name="T51" fmla="*/ 22 h 79"/>
                <a:gd name="T52" fmla="*/ 58 w 75"/>
                <a:gd name="T53" fmla="*/ 16 h 79"/>
                <a:gd name="T54" fmla="*/ 54 w 75"/>
                <a:gd name="T55" fmla="*/ 11 h 79"/>
                <a:gd name="T56" fmla="*/ 50 w 75"/>
                <a:gd name="T57" fmla="*/ 7 h 79"/>
                <a:gd name="T58" fmla="*/ 46 w 75"/>
                <a:gd name="T59" fmla="*/ 3 h 79"/>
                <a:gd name="T60" fmla="*/ 39 w 75"/>
                <a:gd name="T61" fmla="*/ 2 h 79"/>
                <a:gd name="T62" fmla="*/ 33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7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5" y="6"/>
                  </a:lnTo>
                  <a:lnTo>
                    <a:pt x="14" y="9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2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4" y="57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0" y="67"/>
                  </a:lnTo>
                  <a:lnTo>
                    <a:pt x="14" y="69"/>
                  </a:lnTo>
                  <a:lnTo>
                    <a:pt x="15" y="71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5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7" y="79"/>
                  </a:lnTo>
                  <a:lnTo>
                    <a:pt x="40" y="79"/>
                  </a:lnTo>
                  <a:lnTo>
                    <a:pt x="44" y="79"/>
                  </a:lnTo>
                  <a:lnTo>
                    <a:pt x="48" y="77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2" y="69"/>
                  </a:lnTo>
                  <a:lnTo>
                    <a:pt x="64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4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38"/>
                  </a:lnTo>
                  <a:lnTo>
                    <a:pt x="75" y="34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4" y="11"/>
                  </a:lnTo>
                  <a:lnTo>
                    <a:pt x="62" y="9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36" name="Freeform 84"/>
            <p:cNvSpPr>
              <a:spLocks/>
            </p:cNvSpPr>
            <p:nvPr/>
          </p:nvSpPr>
          <p:spPr bwMode="auto">
            <a:xfrm>
              <a:off x="3814" y="1709"/>
              <a:ext cx="65" cy="68"/>
            </a:xfrm>
            <a:custGeom>
              <a:avLst/>
              <a:gdLst>
                <a:gd name="T0" fmla="*/ 21 w 79"/>
                <a:gd name="T1" fmla="*/ 2 h 83"/>
                <a:gd name="T2" fmla="*/ 13 w 79"/>
                <a:gd name="T3" fmla="*/ 7 h 83"/>
                <a:gd name="T4" fmla="*/ 10 w 79"/>
                <a:gd name="T5" fmla="*/ 9 h 83"/>
                <a:gd name="T6" fmla="*/ 7 w 79"/>
                <a:gd name="T7" fmla="*/ 12 h 83"/>
                <a:gd name="T8" fmla="*/ 3 w 79"/>
                <a:gd name="T9" fmla="*/ 16 h 83"/>
                <a:gd name="T10" fmla="*/ 2 w 79"/>
                <a:gd name="T11" fmla="*/ 24 h 83"/>
                <a:gd name="T12" fmla="*/ 2 w 79"/>
                <a:gd name="T13" fmla="*/ 44 h 83"/>
                <a:gd name="T14" fmla="*/ 7 w 79"/>
                <a:gd name="T15" fmla="*/ 57 h 83"/>
                <a:gd name="T16" fmla="*/ 13 w 79"/>
                <a:gd name="T17" fmla="*/ 60 h 83"/>
                <a:gd name="T18" fmla="*/ 17 w 79"/>
                <a:gd name="T19" fmla="*/ 65 h 83"/>
                <a:gd name="T20" fmla="*/ 27 w 79"/>
                <a:gd name="T21" fmla="*/ 68 h 83"/>
                <a:gd name="T22" fmla="*/ 44 w 79"/>
                <a:gd name="T23" fmla="*/ 66 h 83"/>
                <a:gd name="T24" fmla="*/ 55 w 79"/>
                <a:gd name="T25" fmla="*/ 58 h 83"/>
                <a:gd name="T26" fmla="*/ 58 w 79"/>
                <a:gd name="T27" fmla="*/ 57 h 83"/>
                <a:gd name="T28" fmla="*/ 63 w 79"/>
                <a:gd name="T29" fmla="*/ 44 h 83"/>
                <a:gd name="T30" fmla="*/ 63 w 79"/>
                <a:gd name="T31" fmla="*/ 24 h 83"/>
                <a:gd name="T32" fmla="*/ 62 w 79"/>
                <a:gd name="T33" fmla="*/ 16 h 83"/>
                <a:gd name="T34" fmla="*/ 58 w 79"/>
                <a:gd name="T35" fmla="*/ 12 h 83"/>
                <a:gd name="T36" fmla="*/ 54 w 79"/>
                <a:gd name="T37" fmla="*/ 9 h 83"/>
                <a:gd name="T38" fmla="*/ 54 w 79"/>
                <a:gd name="T39" fmla="*/ 9 h 83"/>
                <a:gd name="T40" fmla="*/ 51 w 79"/>
                <a:gd name="T41" fmla="*/ 5 h 83"/>
                <a:gd name="T42" fmla="*/ 38 w 79"/>
                <a:gd name="T43" fmla="*/ 0 h 83"/>
                <a:gd name="T44" fmla="*/ 38 w 79"/>
                <a:gd name="T45" fmla="*/ 3 h 83"/>
                <a:gd name="T46" fmla="*/ 51 w 79"/>
                <a:gd name="T47" fmla="*/ 8 h 83"/>
                <a:gd name="T48" fmla="*/ 51 w 79"/>
                <a:gd name="T49" fmla="*/ 11 h 83"/>
                <a:gd name="T50" fmla="*/ 57 w 79"/>
                <a:gd name="T51" fmla="*/ 14 h 83"/>
                <a:gd name="T52" fmla="*/ 57 w 79"/>
                <a:gd name="T53" fmla="*/ 17 h 83"/>
                <a:gd name="T54" fmla="*/ 60 w 79"/>
                <a:gd name="T55" fmla="*/ 20 h 83"/>
                <a:gd name="T56" fmla="*/ 62 w 79"/>
                <a:gd name="T57" fmla="*/ 41 h 83"/>
                <a:gd name="T58" fmla="*/ 55 w 79"/>
                <a:gd name="T59" fmla="*/ 55 h 83"/>
                <a:gd name="T60" fmla="*/ 53 w 79"/>
                <a:gd name="T61" fmla="*/ 55 h 83"/>
                <a:gd name="T62" fmla="*/ 44 w 79"/>
                <a:gd name="T63" fmla="*/ 63 h 83"/>
                <a:gd name="T64" fmla="*/ 27 w 79"/>
                <a:gd name="T65" fmla="*/ 65 h 83"/>
                <a:gd name="T66" fmla="*/ 17 w 79"/>
                <a:gd name="T67" fmla="*/ 61 h 83"/>
                <a:gd name="T68" fmla="*/ 13 w 79"/>
                <a:gd name="T69" fmla="*/ 57 h 83"/>
                <a:gd name="T70" fmla="*/ 10 w 79"/>
                <a:gd name="T71" fmla="*/ 53 h 83"/>
                <a:gd name="T72" fmla="*/ 5 w 79"/>
                <a:gd name="T73" fmla="*/ 44 h 83"/>
                <a:gd name="T74" fmla="*/ 5 w 79"/>
                <a:gd name="T75" fmla="*/ 24 h 83"/>
                <a:gd name="T76" fmla="*/ 7 w 79"/>
                <a:gd name="T77" fmla="*/ 19 h 83"/>
                <a:gd name="T78" fmla="*/ 10 w 79"/>
                <a:gd name="T79" fmla="*/ 12 h 83"/>
                <a:gd name="T80" fmla="*/ 10 w 79"/>
                <a:gd name="T81" fmla="*/ 12 h 83"/>
                <a:gd name="T82" fmla="*/ 14 w 79"/>
                <a:gd name="T83" fmla="*/ 9 h 83"/>
                <a:gd name="T84" fmla="*/ 21 w 79"/>
                <a:gd name="T85" fmla="*/ 5 h 83"/>
                <a:gd name="T86" fmla="*/ 27 w 79"/>
                <a:gd name="T87" fmla="*/ 0 h 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9"/>
                <a:gd name="T133" fmla="*/ 0 h 83"/>
                <a:gd name="T134" fmla="*/ 79 w 79"/>
                <a:gd name="T135" fmla="*/ 83 h 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9" h="83">
                  <a:moveTo>
                    <a:pt x="33" y="0"/>
                  </a:moveTo>
                  <a:lnTo>
                    <a:pt x="27" y="2"/>
                  </a:lnTo>
                  <a:lnTo>
                    <a:pt x="25" y="2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6" y="10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6" y="73"/>
                  </a:lnTo>
                  <a:lnTo>
                    <a:pt x="14" y="73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27" y="81"/>
                  </a:lnTo>
                  <a:lnTo>
                    <a:pt x="33" y="83"/>
                  </a:lnTo>
                  <a:lnTo>
                    <a:pt x="46" y="83"/>
                  </a:lnTo>
                  <a:lnTo>
                    <a:pt x="50" y="81"/>
                  </a:lnTo>
                  <a:lnTo>
                    <a:pt x="54" y="81"/>
                  </a:lnTo>
                  <a:lnTo>
                    <a:pt x="58" y="79"/>
                  </a:lnTo>
                  <a:lnTo>
                    <a:pt x="60" y="79"/>
                  </a:lnTo>
                  <a:lnTo>
                    <a:pt x="67" y="71"/>
                  </a:lnTo>
                  <a:lnTo>
                    <a:pt x="66" y="71"/>
                  </a:lnTo>
                  <a:lnTo>
                    <a:pt x="69" y="69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6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9" y="13"/>
                  </a:lnTo>
                  <a:lnTo>
                    <a:pt x="66" y="11"/>
                  </a:lnTo>
                  <a:lnTo>
                    <a:pt x="67" y="11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4" y="8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6" y="4"/>
                  </a:lnTo>
                  <a:lnTo>
                    <a:pt x="50" y="6"/>
                  </a:lnTo>
                  <a:lnTo>
                    <a:pt x="54" y="6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62" y="11"/>
                  </a:lnTo>
                  <a:lnTo>
                    <a:pt x="62" y="13"/>
                  </a:lnTo>
                  <a:lnTo>
                    <a:pt x="64" y="15"/>
                  </a:lnTo>
                  <a:lnTo>
                    <a:pt x="66" y="15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3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6"/>
                  </a:lnTo>
                  <a:lnTo>
                    <a:pt x="67" y="67"/>
                  </a:lnTo>
                  <a:lnTo>
                    <a:pt x="69" y="65"/>
                  </a:lnTo>
                  <a:lnTo>
                    <a:pt x="66" y="67"/>
                  </a:lnTo>
                  <a:lnTo>
                    <a:pt x="64" y="67"/>
                  </a:lnTo>
                  <a:lnTo>
                    <a:pt x="56" y="75"/>
                  </a:lnTo>
                  <a:lnTo>
                    <a:pt x="58" y="75"/>
                  </a:lnTo>
                  <a:lnTo>
                    <a:pt x="54" y="77"/>
                  </a:lnTo>
                  <a:lnTo>
                    <a:pt x="50" y="77"/>
                  </a:lnTo>
                  <a:lnTo>
                    <a:pt x="46" y="79"/>
                  </a:lnTo>
                  <a:lnTo>
                    <a:pt x="33" y="79"/>
                  </a:lnTo>
                  <a:lnTo>
                    <a:pt x="27" y="77"/>
                  </a:lnTo>
                  <a:lnTo>
                    <a:pt x="25" y="77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17" y="69"/>
                  </a:lnTo>
                  <a:lnTo>
                    <a:pt x="16" y="69"/>
                  </a:lnTo>
                  <a:lnTo>
                    <a:pt x="12" y="67"/>
                  </a:lnTo>
                  <a:lnTo>
                    <a:pt x="14" y="67"/>
                  </a:lnTo>
                  <a:lnTo>
                    <a:pt x="12" y="65"/>
                  </a:lnTo>
                  <a:lnTo>
                    <a:pt x="12" y="67"/>
                  </a:lnTo>
                  <a:lnTo>
                    <a:pt x="6" y="56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6" y="29"/>
                  </a:lnTo>
                  <a:lnTo>
                    <a:pt x="6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17" y="10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37" name="Freeform 85"/>
            <p:cNvSpPr>
              <a:spLocks/>
            </p:cNvSpPr>
            <p:nvPr/>
          </p:nvSpPr>
          <p:spPr bwMode="auto">
            <a:xfrm>
              <a:off x="3942" y="1702"/>
              <a:ext cx="63" cy="65"/>
            </a:xfrm>
            <a:custGeom>
              <a:avLst/>
              <a:gdLst>
                <a:gd name="T0" fmla="*/ 28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7 h 79"/>
                <a:gd name="T8" fmla="*/ 6 w 77"/>
                <a:gd name="T9" fmla="*/ 12 h 79"/>
                <a:gd name="T10" fmla="*/ 3 w 77"/>
                <a:gd name="T11" fmla="*/ 16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5 h 79"/>
                <a:gd name="T18" fmla="*/ 2 w 77"/>
                <a:gd name="T19" fmla="*/ 43 h 79"/>
                <a:gd name="T20" fmla="*/ 3 w 77"/>
                <a:gd name="T21" fmla="*/ 48 h 79"/>
                <a:gd name="T22" fmla="*/ 6 w 77"/>
                <a:gd name="T23" fmla="*/ 54 h 79"/>
                <a:gd name="T24" fmla="*/ 11 w 77"/>
                <a:gd name="T25" fmla="*/ 57 h 79"/>
                <a:gd name="T26" fmla="*/ 16 w 77"/>
                <a:gd name="T27" fmla="*/ 62 h 79"/>
                <a:gd name="T28" fmla="*/ 22 w 77"/>
                <a:gd name="T29" fmla="*/ 63 h 79"/>
                <a:gd name="T30" fmla="*/ 28 w 77"/>
                <a:gd name="T31" fmla="*/ 65 h 79"/>
                <a:gd name="T32" fmla="*/ 34 w 77"/>
                <a:gd name="T33" fmla="*/ 65 h 79"/>
                <a:gd name="T34" fmla="*/ 39 w 77"/>
                <a:gd name="T35" fmla="*/ 63 h 79"/>
                <a:gd name="T36" fmla="*/ 45 w 77"/>
                <a:gd name="T37" fmla="*/ 62 h 79"/>
                <a:gd name="T38" fmla="*/ 50 w 77"/>
                <a:gd name="T39" fmla="*/ 57 h 79"/>
                <a:gd name="T40" fmla="*/ 55 w 77"/>
                <a:gd name="T41" fmla="*/ 54 h 79"/>
                <a:gd name="T42" fmla="*/ 58 w 77"/>
                <a:gd name="T43" fmla="*/ 48 h 79"/>
                <a:gd name="T44" fmla="*/ 60 w 77"/>
                <a:gd name="T45" fmla="*/ 43 h 79"/>
                <a:gd name="T46" fmla="*/ 61 w 77"/>
                <a:gd name="T47" fmla="*/ 35 h 79"/>
                <a:gd name="T48" fmla="*/ 61 w 77"/>
                <a:gd name="T49" fmla="*/ 29 h 79"/>
                <a:gd name="T50" fmla="*/ 60 w 77"/>
                <a:gd name="T51" fmla="*/ 22 h 79"/>
                <a:gd name="T52" fmla="*/ 58 w 77"/>
                <a:gd name="T53" fmla="*/ 16 h 79"/>
                <a:gd name="T54" fmla="*/ 55 w 77"/>
                <a:gd name="T55" fmla="*/ 12 h 79"/>
                <a:gd name="T56" fmla="*/ 50 w 77"/>
                <a:gd name="T57" fmla="*/ 7 h 79"/>
                <a:gd name="T58" fmla="*/ 45 w 77"/>
                <a:gd name="T59" fmla="*/ 3 h 79"/>
                <a:gd name="T60" fmla="*/ 39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4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1" y="12"/>
                  </a:lnTo>
                  <a:lnTo>
                    <a:pt x="7" y="14"/>
                  </a:lnTo>
                  <a:lnTo>
                    <a:pt x="6" y="18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7" y="66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9" y="75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52" y="75"/>
                  </a:lnTo>
                  <a:lnTo>
                    <a:pt x="55" y="75"/>
                  </a:lnTo>
                  <a:lnTo>
                    <a:pt x="59" y="71"/>
                  </a:lnTo>
                  <a:lnTo>
                    <a:pt x="61" y="69"/>
                  </a:lnTo>
                  <a:lnTo>
                    <a:pt x="65" y="67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2"/>
                  </a:lnTo>
                  <a:lnTo>
                    <a:pt x="77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8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1" y="8"/>
                  </a:lnTo>
                  <a:lnTo>
                    <a:pt x="59" y="6"/>
                  </a:lnTo>
                  <a:lnTo>
                    <a:pt x="55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38" name="Freeform 86"/>
            <p:cNvSpPr>
              <a:spLocks/>
            </p:cNvSpPr>
            <p:nvPr/>
          </p:nvSpPr>
          <p:spPr bwMode="auto">
            <a:xfrm>
              <a:off x="3940" y="1700"/>
              <a:ext cx="67" cy="68"/>
            </a:xfrm>
            <a:custGeom>
              <a:avLst/>
              <a:gdLst>
                <a:gd name="T0" fmla="*/ 21 w 81"/>
                <a:gd name="T1" fmla="*/ 2 h 83"/>
                <a:gd name="T2" fmla="*/ 11 w 81"/>
                <a:gd name="T3" fmla="*/ 7 h 83"/>
                <a:gd name="T4" fmla="*/ 11 w 81"/>
                <a:gd name="T5" fmla="*/ 10 h 83"/>
                <a:gd name="T6" fmla="*/ 7 w 81"/>
                <a:gd name="T7" fmla="*/ 13 h 83"/>
                <a:gd name="T8" fmla="*/ 3 w 81"/>
                <a:gd name="T9" fmla="*/ 16 h 83"/>
                <a:gd name="T10" fmla="*/ 0 w 81"/>
                <a:gd name="T11" fmla="*/ 41 h 83"/>
                <a:gd name="T12" fmla="*/ 3 w 81"/>
                <a:gd name="T13" fmla="*/ 48 h 83"/>
                <a:gd name="T14" fmla="*/ 7 w 81"/>
                <a:gd name="T15" fmla="*/ 56 h 83"/>
                <a:gd name="T16" fmla="*/ 11 w 81"/>
                <a:gd name="T17" fmla="*/ 58 h 83"/>
                <a:gd name="T18" fmla="*/ 21 w 81"/>
                <a:gd name="T19" fmla="*/ 65 h 83"/>
                <a:gd name="T20" fmla="*/ 43 w 81"/>
                <a:gd name="T21" fmla="*/ 66 h 83"/>
                <a:gd name="T22" fmla="*/ 49 w 81"/>
                <a:gd name="T23" fmla="*/ 65 h 83"/>
                <a:gd name="T24" fmla="*/ 55 w 81"/>
                <a:gd name="T25" fmla="*/ 58 h 83"/>
                <a:gd name="T26" fmla="*/ 59 w 81"/>
                <a:gd name="T27" fmla="*/ 56 h 83"/>
                <a:gd name="T28" fmla="*/ 65 w 81"/>
                <a:gd name="T29" fmla="*/ 41 h 83"/>
                <a:gd name="T30" fmla="*/ 65 w 81"/>
                <a:gd name="T31" fmla="*/ 30 h 83"/>
                <a:gd name="T32" fmla="*/ 64 w 81"/>
                <a:gd name="T33" fmla="*/ 20 h 83"/>
                <a:gd name="T34" fmla="*/ 60 w 81"/>
                <a:gd name="T35" fmla="*/ 15 h 83"/>
                <a:gd name="T36" fmla="*/ 59 w 81"/>
                <a:gd name="T37" fmla="*/ 11 h 83"/>
                <a:gd name="T38" fmla="*/ 45 w 81"/>
                <a:gd name="T39" fmla="*/ 2 h 83"/>
                <a:gd name="T40" fmla="*/ 41 w 81"/>
                <a:gd name="T41" fmla="*/ 0 h 83"/>
                <a:gd name="T42" fmla="*/ 27 w 81"/>
                <a:gd name="T43" fmla="*/ 3 h 83"/>
                <a:gd name="T44" fmla="*/ 45 w 81"/>
                <a:gd name="T45" fmla="*/ 5 h 83"/>
                <a:gd name="T46" fmla="*/ 55 w 81"/>
                <a:gd name="T47" fmla="*/ 15 h 83"/>
                <a:gd name="T48" fmla="*/ 57 w 81"/>
                <a:gd name="T49" fmla="*/ 17 h 83"/>
                <a:gd name="T50" fmla="*/ 60 w 81"/>
                <a:gd name="T51" fmla="*/ 20 h 83"/>
                <a:gd name="T52" fmla="*/ 64 w 81"/>
                <a:gd name="T53" fmla="*/ 34 h 83"/>
                <a:gd name="T54" fmla="*/ 60 w 81"/>
                <a:gd name="T55" fmla="*/ 44 h 83"/>
                <a:gd name="T56" fmla="*/ 55 w 81"/>
                <a:gd name="T57" fmla="*/ 54 h 83"/>
                <a:gd name="T58" fmla="*/ 52 w 81"/>
                <a:gd name="T59" fmla="*/ 57 h 83"/>
                <a:gd name="T60" fmla="*/ 47 w 81"/>
                <a:gd name="T61" fmla="*/ 61 h 83"/>
                <a:gd name="T62" fmla="*/ 40 w 81"/>
                <a:gd name="T63" fmla="*/ 63 h 83"/>
                <a:gd name="T64" fmla="*/ 27 w 81"/>
                <a:gd name="T65" fmla="*/ 65 h 83"/>
                <a:gd name="T66" fmla="*/ 19 w 81"/>
                <a:gd name="T67" fmla="*/ 61 h 83"/>
                <a:gd name="T68" fmla="*/ 7 w 81"/>
                <a:gd name="T69" fmla="*/ 54 h 83"/>
                <a:gd name="T70" fmla="*/ 7 w 81"/>
                <a:gd name="T71" fmla="*/ 46 h 83"/>
                <a:gd name="T72" fmla="*/ 5 w 81"/>
                <a:gd name="T73" fmla="*/ 44 h 83"/>
                <a:gd name="T74" fmla="*/ 7 w 81"/>
                <a:gd name="T75" fmla="*/ 20 h 83"/>
                <a:gd name="T76" fmla="*/ 7 w 81"/>
                <a:gd name="T77" fmla="*/ 17 h 83"/>
                <a:gd name="T78" fmla="*/ 7 w 81"/>
                <a:gd name="T79" fmla="*/ 15 h 83"/>
                <a:gd name="T80" fmla="*/ 12 w 81"/>
                <a:gd name="T81" fmla="*/ 11 h 83"/>
                <a:gd name="T82" fmla="*/ 16 w 81"/>
                <a:gd name="T83" fmla="*/ 8 h 83"/>
                <a:gd name="T84" fmla="*/ 24 w 81"/>
                <a:gd name="T85" fmla="*/ 5 h 8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1"/>
                <a:gd name="T130" fmla="*/ 0 h 83"/>
                <a:gd name="T131" fmla="*/ 81 w 81"/>
                <a:gd name="T132" fmla="*/ 83 h 8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1" y="14"/>
                  </a:lnTo>
                  <a:lnTo>
                    <a:pt x="13" y="12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4" y="58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8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71"/>
                  </a:lnTo>
                  <a:lnTo>
                    <a:pt x="19" y="79"/>
                  </a:lnTo>
                  <a:lnTo>
                    <a:pt x="25" y="79"/>
                  </a:lnTo>
                  <a:lnTo>
                    <a:pt x="33" y="83"/>
                  </a:lnTo>
                  <a:lnTo>
                    <a:pt x="50" y="83"/>
                  </a:lnTo>
                  <a:lnTo>
                    <a:pt x="52" y="81"/>
                  </a:lnTo>
                  <a:lnTo>
                    <a:pt x="50" y="81"/>
                  </a:lnTo>
                  <a:lnTo>
                    <a:pt x="54" y="79"/>
                  </a:lnTo>
                  <a:lnTo>
                    <a:pt x="59" y="79"/>
                  </a:lnTo>
                  <a:lnTo>
                    <a:pt x="65" y="73"/>
                  </a:lnTo>
                  <a:lnTo>
                    <a:pt x="63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8"/>
                  </a:lnTo>
                  <a:lnTo>
                    <a:pt x="77" y="56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44"/>
                  </a:lnTo>
                  <a:lnTo>
                    <a:pt x="81" y="41"/>
                  </a:lnTo>
                  <a:lnTo>
                    <a:pt x="79" y="37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20"/>
                  </a:lnTo>
                  <a:lnTo>
                    <a:pt x="73" y="18"/>
                  </a:lnTo>
                  <a:lnTo>
                    <a:pt x="73" y="20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0" y="6"/>
                  </a:lnTo>
                  <a:lnTo>
                    <a:pt x="54" y="6"/>
                  </a:lnTo>
                  <a:lnTo>
                    <a:pt x="61" y="10"/>
                  </a:lnTo>
                  <a:lnTo>
                    <a:pt x="59" y="10"/>
                  </a:lnTo>
                  <a:lnTo>
                    <a:pt x="67" y="18"/>
                  </a:lnTo>
                  <a:lnTo>
                    <a:pt x="67" y="16"/>
                  </a:lnTo>
                  <a:lnTo>
                    <a:pt x="69" y="20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5" y="33"/>
                  </a:lnTo>
                  <a:lnTo>
                    <a:pt x="75" y="37"/>
                  </a:lnTo>
                  <a:lnTo>
                    <a:pt x="77" y="41"/>
                  </a:lnTo>
                  <a:lnTo>
                    <a:pt x="75" y="44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6"/>
                  </a:lnTo>
                  <a:lnTo>
                    <a:pt x="67" y="68"/>
                  </a:lnTo>
                  <a:lnTo>
                    <a:pt x="67" y="66"/>
                  </a:lnTo>
                  <a:lnTo>
                    <a:pt x="65" y="68"/>
                  </a:lnTo>
                  <a:lnTo>
                    <a:pt x="67" y="68"/>
                  </a:lnTo>
                  <a:lnTo>
                    <a:pt x="63" y="69"/>
                  </a:lnTo>
                  <a:lnTo>
                    <a:pt x="61" y="69"/>
                  </a:lnTo>
                  <a:lnTo>
                    <a:pt x="56" y="75"/>
                  </a:lnTo>
                  <a:lnTo>
                    <a:pt x="57" y="75"/>
                  </a:lnTo>
                  <a:lnTo>
                    <a:pt x="54" y="75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5" y="75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15" y="68"/>
                  </a:lnTo>
                  <a:lnTo>
                    <a:pt x="13" y="68"/>
                  </a:lnTo>
                  <a:lnTo>
                    <a:pt x="9" y="66"/>
                  </a:lnTo>
                  <a:lnTo>
                    <a:pt x="11" y="68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9" y="21"/>
                  </a:lnTo>
                  <a:lnTo>
                    <a:pt x="9" y="20"/>
                  </a:lnTo>
                  <a:lnTo>
                    <a:pt x="11" y="16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7" y="10"/>
                  </a:lnTo>
                  <a:lnTo>
                    <a:pt x="17" y="12"/>
                  </a:lnTo>
                  <a:lnTo>
                    <a:pt x="19" y="10"/>
                  </a:lnTo>
                  <a:lnTo>
                    <a:pt x="17" y="10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39" name="Rectangle 87"/>
            <p:cNvSpPr>
              <a:spLocks noChangeArrowheads="1"/>
            </p:cNvSpPr>
            <p:nvPr/>
          </p:nvSpPr>
          <p:spPr bwMode="auto">
            <a:xfrm>
              <a:off x="4424" y="1919"/>
              <a:ext cx="3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R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40" name="Rectangle 88"/>
            <p:cNvSpPr>
              <a:spLocks noChangeArrowheads="1"/>
            </p:cNvSpPr>
            <p:nvPr/>
          </p:nvSpPr>
          <p:spPr bwMode="auto">
            <a:xfrm>
              <a:off x="3596" y="1608"/>
              <a:ext cx="34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V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41" name="Rectangle 89"/>
            <p:cNvSpPr>
              <a:spLocks noChangeArrowheads="1"/>
            </p:cNvSpPr>
            <p:nvPr/>
          </p:nvSpPr>
          <p:spPr bwMode="auto">
            <a:xfrm>
              <a:off x="3654" y="1633"/>
              <a:ext cx="30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E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42" name="Rectangle 90"/>
            <p:cNvSpPr>
              <a:spLocks noChangeArrowheads="1"/>
            </p:cNvSpPr>
            <p:nvPr/>
          </p:nvSpPr>
          <p:spPr bwMode="auto">
            <a:xfrm>
              <a:off x="3769" y="1699"/>
              <a:ext cx="35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D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43" name="Rectangle 91"/>
            <p:cNvSpPr>
              <a:spLocks noChangeArrowheads="1"/>
            </p:cNvSpPr>
            <p:nvPr/>
          </p:nvSpPr>
          <p:spPr bwMode="auto">
            <a:xfrm>
              <a:off x="3828" y="1710"/>
              <a:ext cx="34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V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44" name="Rectangle 92"/>
            <p:cNvSpPr>
              <a:spLocks noChangeArrowheads="1"/>
            </p:cNvSpPr>
            <p:nvPr/>
          </p:nvSpPr>
          <p:spPr bwMode="auto">
            <a:xfrm>
              <a:off x="3891" y="1710"/>
              <a:ext cx="33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A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45" name="Rectangle 93"/>
            <p:cNvSpPr>
              <a:spLocks noChangeArrowheads="1"/>
            </p:cNvSpPr>
            <p:nvPr/>
          </p:nvSpPr>
          <p:spPr bwMode="auto">
            <a:xfrm>
              <a:off x="3955" y="1705"/>
              <a:ext cx="35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46" name="Rectangle 94"/>
            <p:cNvSpPr>
              <a:spLocks noChangeArrowheads="1"/>
            </p:cNvSpPr>
            <p:nvPr/>
          </p:nvSpPr>
          <p:spPr bwMode="auto">
            <a:xfrm>
              <a:off x="4072" y="1730"/>
              <a:ext cx="36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47" name="Freeform 95"/>
            <p:cNvSpPr>
              <a:spLocks/>
            </p:cNvSpPr>
            <p:nvPr/>
          </p:nvSpPr>
          <p:spPr bwMode="auto">
            <a:xfrm>
              <a:off x="4121" y="1753"/>
              <a:ext cx="63" cy="65"/>
            </a:xfrm>
            <a:custGeom>
              <a:avLst/>
              <a:gdLst>
                <a:gd name="T0" fmla="*/ 28 w 77"/>
                <a:gd name="T1" fmla="*/ 0 h 80"/>
                <a:gd name="T2" fmla="*/ 22 w 77"/>
                <a:gd name="T3" fmla="*/ 2 h 80"/>
                <a:gd name="T4" fmla="*/ 17 w 77"/>
                <a:gd name="T5" fmla="*/ 4 h 80"/>
                <a:gd name="T6" fmla="*/ 12 w 77"/>
                <a:gd name="T7" fmla="*/ 7 h 80"/>
                <a:gd name="T8" fmla="*/ 7 w 77"/>
                <a:gd name="T9" fmla="*/ 12 h 80"/>
                <a:gd name="T10" fmla="*/ 4 w 77"/>
                <a:gd name="T11" fmla="*/ 17 h 80"/>
                <a:gd name="T12" fmla="*/ 2 w 77"/>
                <a:gd name="T13" fmla="*/ 24 h 80"/>
                <a:gd name="T14" fmla="*/ 0 w 77"/>
                <a:gd name="T15" fmla="*/ 29 h 80"/>
                <a:gd name="T16" fmla="*/ 0 w 77"/>
                <a:gd name="T17" fmla="*/ 36 h 80"/>
                <a:gd name="T18" fmla="*/ 2 w 77"/>
                <a:gd name="T19" fmla="*/ 42 h 80"/>
                <a:gd name="T20" fmla="*/ 4 w 77"/>
                <a:gd name="T21" fmla="*/ 48 h 80"/>
                <a:gd name="T22" fmla="*/ 7 w 77"/>
                <a:gd name="T23" fmla="*/ 53 h 80"/>
                <a:gd name="T24" fmla="*/ 12 w 77"/>
                <a:gd name="T25" fmla="*/ 58 h 80"/>
                <a:gd name="T26" fmla="*/ 17 w 77"/>
                <a:gd name="T27" fmla="*/ 61 h 80"/>
                <a:gd name="T28" fmla="*/ 22 w 77"/>
                <a:gd name="T29" fmla="*/ 63 h 80"/>
                <a:gd name="T30" fmla="*/ 28 w 77"/>
                <a:gd name="T31" fmla="*/ 65 h 80"/>
                <a:gd name="T32" fmla="*/ 34 w 77"/>
                <a:gd name="T33" fmla="*/ 65 h 80"/>
                <a:gd name="T34" fmla="*/ 41 w 77"/>
                <a:gd name="T35" fmla="*/ 63 h 80"/>
                <a:gd name="T36" fmla="*/ 47 w 77"/>
                <a:gd name="T37" fmla="*/ 61 h 80"/>
                <a:gd name="T38" fmla="*/ 52 w 77"/>
                <a:gd name="T39" fmla="*/ 58 h 80"/>
                <a:gd name="T40" fmla="*/ 56 w 77"/>
                <a:gd name="T41" fmla="*/ 53 h 80"/>
                <a:gd name="T42" fmla="*/ 60 w 77"/>
                <a:gd name="T43" fmla="*/ 48 h 80"/>
                <a:gd name="T44" fmla="*/ 61 w 77"/>
                <a:gd name="T45" fmla="*/ 42 h 80"/>
                <a:gd name="T46" fmla="*/ 63 w 77"/>
                <a:gd name="T47" fmla="*/ 36 h 80"/>
                <a:gd name="T48" fmla="*/ 63 w 77"/>
                <a:gd name="T49" fmla="*/ 29 h 80"/>
                <a:gd name="T50" fmla="*/ 61 w 77"/>
                <a:gd name="T51" fmla="*/ 24 h 80"/>
                <a:gd name="T52" fmla="*/ 60 w 77"/>
                <a:gd name="T53" fmla="*/ 17 h 80"/>
                <a:gd name="T54" fmla="*/ 56 w 77"/>
                <a:gd name="T55" fmla="*/ 12 h 80"/>
                <a:gd name="T56" fmla="*/ 52 w 77"/>
                <a:gd name="T57" fmla="*/ 7 h 80"/>
                <a:gd name="T58" fmla="*/ 47 w 77"/>
                <a:gd name="T59" fmla="*/ 4 h 80"/>
                <a:gd name="T60" fmla="*/ 41 w 77"/>
                <a:gd name="T61" fmla="*/ 2 h 80"/>
                <a:gd name="T62" fmla="*/ 34 w 77"/>
                <a:gd name="T63" fmla="*/ 0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0"/>
                <a:gd name="T98" fmla="*/ 77 w 77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0">
                  <a:moveTo>
                    <a:pt x="38" y="0"/>
                  </a:moveTo>
                  <a:lnTo>
                    <a:pt x="34" y="0"/>
                  </a:lnTo>
                  <a:lnTo>
                    <a:pt x="30" y="2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1" y="5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1" y="11"/>
                  </a:lnTo>
                  <a:lnTo>
                    <a:pt x="9" y="15"/>
                  </a:lnTo>
                  <a:lnTo>
                    <a:pt x="7" y="17"/>
                  </a:lnTo>
                  <a:lnTo>
                    <a:pt x="5" y="21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5"/>
                  </a:lnTo>
                  <a:lnTo>
                    <a:pt x="5" y="59"/>
                  </a:lnTo>
                  <a:lnTo>
                    <a:pt x="7" y="61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5" y="77"/>
                  </a:lnTo>
                  <a:lnTo>
                    <a:pt x="27" y="78"/>
                  </a:lnTo>
                  <a:lnTo>
                    <a:pt x="30" y="78"/>
                  </a:lnTo>
                  <a:lnTo>
                    <a:pt x="34" y="80"/>
                  </a:lnTo>
                  <a:lnTo>
                    <a:pt x="38" y="80"/>
                  </a:lnTo>
                  <a:lnTo>
                    <a:pt x="42" y="80"/>
                  </a:lnTo>
                  <a:lnTo>
                    <a:pt x="46" y="78"/>
                  </a:lnTo>
                  <a:lnTo>
                    <a:pt x="50" y="78"/>
                  </a:lnTo>
                  <a:lnTo>
                    <a:pt x="54" y="77"/>
                  </a:lnTo>
                  <a:lnTo>
                    <a:pt x="57" y="75"/>
                  </a:lnTo>
                  <a:lnTo>
                    <a:pt x="61" y="73"/>
                  </a:lnTo>
                  <a:lnTo>
                    <a:pt x="63" y="71"/>
                  </a:lnTo>
                  <a:lnTo>
                    <a:pt x="65" y="67"/>
                  </a:lnTo>
                  <a:lnTo>
                    <a:pt x="69" y="65"/>
                  </a:lnTo>
                  <a:lnTo>
                    <a:pt x="71" y="61"/>
                  </a:lnTo>
                  <a:lnTo>
                    <a:pt x="73" y="59"/>
                  </a:lnTo>
                  <a:lnTo>
                    <a:pt x="73" y="55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6"/>
                  </a:lnTo>
                  <a:lnTo>
                    <a:pt x="77" y="32"/>
                  </a:lnTo>
                  <a:lnTo>
                    <a:pt x="75" y="29"/>
                  </a:lnTo>
                  <a:lnTo>
                    <a:pt x="73" y="25"/>
                  </a:lnTo>
                  <a:lnTo>
                    <a:pt x="73" y="21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61" y="7"/>
                  </a:lnTo>
                  <a:lnTo>
                    <a:pt x="57" y="5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48" name="Freeform 96"/>
            <p:cNvSpPr>
              <a:spLocks/>
            </p:cNvSpPr>
            <p:nvPr/>
          </p:nvSpPr>
          <p:spPr bwMode="auto">
            <a:xfrm>
              <a:off x="4119" y="1751"/>
              <a:ext cx="66" cy="69"/>
            </a:xfrm>
            <a:custGeom>
              <a:avLst/>
              <a:gdLst>
                <a:gd name="T0" fmla="*/ 22 w 80"/>
                <a:gd name="T1" fmla="*/ 2 h 84"/>
                <a:gd name="T2" fmla="*/ 16 w 80"/>
                <a:gd name="T3" fmla="*/ 6 h 84"/>
                <a:gd name="T4" fmla="*/ 14 w 80"/>
                <a:gd name="T5" fmla="*/ 7 h 84"/>
                <a:gd name="T6" fmla="*/ 9 w 80"/>
                <a:gd name="T7" fmla="*/ 11 h 84"/>
                <a:gd name="T8" fmla="*/ 6 w 80"/>
                <a:gd name="T9" fmla="*/ 14 h 84"/>
                <a:gd name="T10" fmla="*/ 2 w 80"/>
                <a:gd name="T11" fmla="*/ 28 h 84"/>
                <a:gd name="T12" fmla="*/ 2 w 80"/>
                <a:gd name="T13" fmla="*/ 41 h 84"/>
                <a:gd name="T14" fmla="*/ 5 w 80"/>
                <a:gd name="T15" fmla="*/ 52 h 84"/>
                <a:gd name="T16" fmla="*/ 7 w 80"/>
                <a:gd name="T17" fmla="*/ 55 h 84"/>
                <a:gd name="T18" fmla="*/ 16 w 80"/>
                <a:gd name="T19" fmla="*/ 63 h 84"/>
                <a:gd name="T20" fmla="*/ 22 w 80"/>
                <a:gd name="T21" fmla="*/ 67 h 84"/>
                <a:gd name="T22" fmla="*/ 36 w 80"/>
                <a:gd name="T23" fmla="*/ 69 h 84"/>
                <a:gd name="T24" fmla="*/ 52 w 80"/>
                <a:gd name="T25" fmla="*/ 63 h 84"/>
                <a:gd name="T26" fmla="*/ 55 w 80"/>
                <a:gd name="T27" fmla="*/ 60 h 84"/>
                <a:gd name="T28" fmla="*/ 59 w 80"/>
                <a:gd name="T29" fmla="*/ 57 h 84"/>
                <a:gd name="T30" fmla="*/ 62 w 80"/>
                <a:gd name="T31" fmla="*/ 52 h 84"/>
                <a:gd name="T32" fmla="*/ 64 w 80"/>
                <a:gd name="T33" fmla="*/ 47 h 84"/>
                <a:gd name="T34" fmla="*/ 64 w 80"/>
                <a:gd name="T35" fmla="*/ 22 h 84"/>
                <a:gd name="T36" fmla="*/ 62 w 80"/>
                <a:gd name="T37" fmla="*/ 14 h 84"/>
                <a:gd name="T38" fmla="*/ 43 w 80"/>
                <a:gd name="T39" fmla="*/ 2 h 84"/>
                <a:gd name="T40" fmla="*/ 30 w 80"/>
                <a:gd name="T41" fmla="*/ 0 h 84"/>
                <a:gd name="T42" fmla="*/ 40 w 80"/>
                <a:gd name="T43" fmla="*/ 5 h 84"/>
                <a:gd name="T44" fmla="*/ 50 w 80"/>
                <a:gd name="T45" fmla="*/ 9 h 84"/>
                <a:gd name="T46" fmla="*/ 60 w 80"/>
                <a:gd name="T47" fmla="*/ 19 h 84"/>
                <a:gd name="T48" fmla="*/ 64 w 80"/>
                <a:gd name="T49" fmla="*/ 41 h 84"/>
                <a:gd name="T50" fmla="*/ 60 w 80"/>
                <a:gd name="T51" fmla="*/ 48 h 84"/>
                <a:gd name="T52" fmla="*/ 57 w 80"/>
                <a:gd name="T53" fmla="*/ 55 h 84"/>
                <a:gd name="T54" fmla="*/ 54 w 80"/>
                <a:gd name="T55" fmla="*/ 55 h 84"/>
                <a:gd name="T56" fmla="*/ 52 w 80"/>
                <a:gd name="T57" fmla="*/ 58 h 84"/>
                <a:gd name="T58" fmla="*/ 43 w 80"/>
                <a:gd name="T59" fmla="*/ 65 h 84"/>
                <a:gd name="T60" fmla="*/ 30 w 80"/>
                <a:gd name="T61" fmla="*/ 66 h 84"/>
                <a:gd name="T62" fmla="*/ 26 w 80"/>
                <a:gd name="T63" fmla="*/ 65 h 84"/>
                <a:gd name="T64" fmla="*/ 16 w 80"/>
                <a:gd name="T65" fmla="*/ 60 h 84"/>
                <a:gd name="T66" fmla="*/ 11 w 80"/>
                <a:gd name="T67" fmla="*/ 55 h 84"/>
                <a:gd name="T68" fmla="*/ 7 w 80"/>
                <a:gd name="T69" fmla="*/ 48 h 84"/>
                <a:gd name="T70" fmla="*/ 5 w 80"/>
                <a:gd name="T71" fmla="*/ 41 h 84"/>
                <a:gd name="T72" fmla="*/ 5 w 80"/>
                <a:gd name="T73" fmla="*/ 28 h 84"/>
                <a:gd name="T74" fmla="*/ 9 w 80"/>
                <a:gd name="T75" fmla="*/ 17 h 84"/>
                <a:gd name="T76" fmla="*/ 12 w 80"/>
                <a:gd name="T77" fmla="*/ 11 h 84"/>
                <a:gd name="T78" fmla="*/ 16 w 80"/>
                <a:gd name="T79" fmla="*/ 11 h 84"/>
                <a:gd name="T80" fmla="*/ 22 w 80"/>
                <a:gd name="T81" fmla="*/ 6 h 84"/>
                <a:gd name="T82" fmla="*/ 24 w 80"/>
                <a:gd name="T83" fmla="*/ 5 h 84"/>
                <a:gd name="T84" fmla="*/ 30 w 80"/>
                <a:gd name="T85" fmla="*/ 0 h 8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0"/>
                <a:gd name="T130" fmla="*/ 0 h 84"/>
                <a:gd name="T131" fmla="*/ 80 w 80"/>
                <a:gd name="T132" fmla="*/ 84 h 8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0" h="84">
                  <a:moveTo>
                    <a:pt x="36" y="0"/>
                  </a:moveTo>
                  <a:lnTo>
                    <a:pt x="32" y="2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2" y="31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6" y="61"/>
                  </a:lnTo>
                  <a:lnTo>
                    <a:pt x="6" y="63"/>
                  </a:lnTo>
                  <a:lnTo>
                    <a:pt x="7" y="65"/>
                  </a:lnTo>
                  <a:lnTo>
                    <a:pt x="7" y="63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7" y="77"/>
                  </a:lnTo>
                  <a:lnTo>
                    <a:pt x="19" y="77"/>
                  </a:lnTo>
                  <a:lnTo>
                    <a:pt x="27" y="80"/>
                  </a:lnTo>
                  <a:lnTo>
                    <a:pt x="25" y="80"/>
                  </a:lnTo>
                  <a:lnTo>
                    <a:pt x="27" y="82"/>
                  </a:lnTo>
                  <a:lnTo>
                    <a:pt x="32" y="82"/>
                  </a:lnTo>
                  <a:lnTo>
                    <a:pt x="36" y="84"/>
                  </a:lnTo>
                  <a:lnTo>
                    <a:pt x="44" y="84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63" y="77"/>
                  </a:lnTo>
                  <a:lnTo>
                    <a:pt x="65" y="77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7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5" y="63"/>
                  </a:lnTo>
                  <a:lnTo>
                    <a:pt x="75" y="65"/>
                  </a:lnTo>
                  <a:lnTo>
                    <a:pt x="77" y="63"/>
                  </a:lnTo>
                  <a:lnTo>
                    <a:pt x="77" y="57"/>
                  </a:lnTo>
                  <a:lnTo>
                    <a:pt x="80" y="50"/>
                  </a:lnTo>
                  <a:lnTo>
                    <a:pt x="80" y="34"/>
                  </a:lnTo>
                  <a:lnTo>
                    <a:pt x="77" y="27"/>
                  </a:lnTo>
                  <a:lnTo>
                    <a:pt x="77" y="23"/>
                  </a:lnTo>
                  <a:lnTo>
                    <a:pt x="75" y="19"/>
                  </a:lnTo>
                  <a:lnTo>
                    <a:pt x="75" y="17"/>
                  </a:lnTo>
                  <a:lnTo>
                    <a:pt x="65" y="7"/>
                  </a:lnTo>
                  <a:lnTo>
                    <a:pt x="63" y="7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63" y="11"/>
                  </a:lnTo>
                  <a:lnTo>
                    <a:pt x="61" y="11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3" y="23"/>
                  </a:lnTo>
                  <a:lnTo>
                    <a:pt x="73" y="27"/>
                  </a:lnTo>
                  <a:lnTo>
                    <a:pt x="77" y="34"/>
                  </a:lnTo>
                  <a:lnTo>
                    <a:pt x="77" y="50"/>
                  </a:lnTo>
                  <a:lnTo>
                    <a:pt x="73" y="57"/>
                  </a:lnTo>
                  <a:lnTo>
                    <a:pt x="73" y="61"/>
                  </a:lnTo>
                  <a:lnTo>
                    <a:pt x="73" y="59"/>
                  </a:lnTo>
                  <a:lnTo>
                    <a:pt x="71" y="61"/>
                  </a:lnTo>
                  <a:lnTo>
                    <a:pt x="71" y="63"/>
                  </a:lnTo>
                  <a:lnTo>
                    <a:pt x="69" y="67"/>
                  </a:lnTo>
                  <a:lnTo>
                    <a:pt x="71" y="65"/>
                  </a:lnTo>
                  <a:lnTo>
                    <a:pt x="67" y="67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3" y="71"/>
                  </a:lnTo>
                  <a:lnTo>
                    <a:pt x="61" y="73"/>
                  </a:lnTo>
                  <a:lnTo>
                    <a:pt x="63" y="73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80"/>
                  </a:lnTo>
                  <a:lnTo>
                    <a:pt x="36" y="80"/>
                  </a:lnTo>
                  <a:lnTo>
                    <a:pt x="32" y="79"/>
                  </a:lnTo>
                  <a:lnTo>
                    <a:pt x="29" y="79"/>
                  </a:lnTo>
                  <a:lnTo>
                    <a:pt x="31" y="79"/>
                  </a:lnTo>
                  <a:lnTo>
                    <a:pt x="29" y="77"/>
                  </a:lnTo>
                  <a:lnTo>
                    <a:pt x="27" y="77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11" y="63"/>
                  </a:lnTo>
                  <a:lnTo>
                    <a:pt x="11" y="61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8"/>
                  </a:lnTo>
                  <a:lnTo>
                    <a:pt x="6" y="34"/>
                  </a:lnTo>
                  <a:lnTo>
                    <a:pt x="6" y="31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27" y="7"/>
                  </a:lnTo>
                  <a:lnTo>
                    <a:pt x="29" y="7"/>
                  </a:lnTo>
                  <a:lnTo>
                    <a:pt x="31" y="6"/>
                  </a:lnTo>
                  <a:lnTo>
                    <a:pt x="29" y="6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49" name="Rectangle 97"/>
            <p:cNvSpPr>
              <a:spLocks noChangeArrowheads="1"/>
            </p:cNvSpPr>
            <p:nvPr/>
          </p:nvSpPr>
          <p:spPr bwMode="auto">
            <a:xfrm>
              <a:off x="4132" y="1757"/>
              <a:ext cx="38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Q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50" name="Freeform 98"/>
            <p:cNvSpPr>
              <a:spLocks/>
            </p:cNvSpPr>
            <p:nvPr/>
          </p:nvSpPr>
          <p:spPr bwMode="auto">
            <a:xfrm>
              <a:off x="4173" y="1798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7 w 77"/>
                <a:gd name="T5" fmla="*/ 5 h 79"/>
                <a:gd name="T6" fmla="*/ 12 w 77"/>
                <a:gd name="T7" fmla="*/ 8 h 79"/>
                <a:gd name="T8" fmla="*/ 8 w 77"/>
                <a:gd name="T9" fmla="*/ 13 h 79"/>
                <a:gd name="T10" fmla="*/ 5 w 77"/>
                <a:gd name="T11" fmla="*/ 18 h 79"/>
                <a:gd name="T12" fmla="*/ 3 w 77"/>
                <a:gd name="T13" fmla="*/ 22 h 79"/>
                <a:gd name="T14" fmla="*/ 0 w 77"/>
                <a:gd name="T15" fmla="*/ 29 h 79"/>
                <a:gd name="T16" fmla="*/ 0 w 77"/>
                <a:gd name="T17" fmla="*/ 37 h 79"/>
                <a:gd name="T18" fmla="*/ 3 w 77"/>
                <a:gd name="T19" fmla="*/ 43 h 79"/>
                <a:gd name="T20" fmla="*/ 5 w 77"/>
                <a:gd name="T21" fmla="*/ 49 h 79"/>
                <a:gd name="T22" fmla="*/ 8 w 77"/>
                <a:gd name="T23" fmla="*/ 54 h 79"/>
                <a:gd name="T24" fmla="*/ 12 w 77"/>
                <a:gd name="T25" fmla="*/ 58 h 79"/>
                <a:gd name="T26" fmla="*/ 17 w 77"/>
                <a:gd name="T27" fmla="*/ 62 h 79"/>
                <a:gd name="T28" fmla="*/ 22 w 77"/>
                <a:gd name="T29" fmla="*/ 63 h 79"/>
                <a:gd name="T30" fmla="*/ 29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7 w 77"/>
                <a:gd name="T37" fmla="*/ 62 h 79"/>
                <a:gd name="T38" fmla="*/ 52 w 77"/>
                <a:gd name="T39" fmla="*/ 58 h 79"/>
                <a:gd name="T40" fmla="*/ 56 w 77"/>
                <a:gd name="T41" fmla="*/ 54 h 79"/>
                <a:gd name="T42" fmla="*/ 60 w 77"/>
                <a:gd name="T43" fmla="*/ 49 h 79"/>
                <a:gd name="T44" fmla="*/ 61 w 77"/>
                <a:gd name="T45" fmla="*/ 43 h 79"/>
                <a:gd name="T46" fmla="*/ 63 w 77"/>
                <a:gd name="T47" fmla="*/ 37 h 79"/>
                <a:gd name="T48" fmla="*/ 63 w 77"/>
                <a:gd name="T49" fmla="*/ 29 h 79"/>
                <a:gd name="T50" fmla="*/ 61 w 77"/>
                <a:gd name="T51" fmla="*/ 22 h 79"/>
                <a:gd name="T52" fmla="*/ 60 w 77"/>
                <a:gd name="T53" fmla="*/ 18 h 79"/>
                <a:gd name="T54" fmla="*/ 56 w 77"/>
                <a:gd name="T55" fmla="*/ 13 h 79"/>
                <a:gd name="T56" fmla="*/ 52 w 77"/>
                <a:gd name="T57" fmla="*/ 8 h 79"/>
                <a:gd name="T58" fmla="*/ 47 w 77"/>
                <a:gd name="T59" fmla="*/ 5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5" y="10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6" y="22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2" y="33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2" y="48"/>
                  </a:lnTo>
                  <a:lnTo>
                    <a:pt x="4" y="52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8" y="62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62" y="73"/>
                  </a:lnTo>
                  <a:lnTo>
                    <a:pt x="63" y="71"/>
                  </a:lnTo>
                  <a:lnTo>
                    <a:pt x="65" y="68"/>
                  </a:lnTo>
                  <a:lnTo>
                    <a:pt x="69" y="66"/>
                  </a:lnTo>
                  <a:lnTo>
                    <a:pt x="71" y="62"/>
                  </a:lnTo>
                  <a:lnTo>
                    <a:pt x="73" y="60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5"/>
                  </a:lnTo>
                  <a:lnTo>
                    <a:pt x="77" y="41"/>
                  </a:lnTo>
                  <a:lnTo>
                    <a:pt x="77" y="35"/>
                  </a:lnTo>
                  <a:lnTo>
                    <a:pt x="77" y="33"/>
                  </a:lnTo>
                  <a:lnTo>
                    <a:pt x="75" y="27"/>
                  </a:lnTo>
                  <a:lnTo>
                    <a:pt x="73" y="25"/>
                  </a:lnTo>
                  <a:lnTo>
                    <a:pt x="73" y="22"/>
                  </a:lnTo>
                  <a:lnTo>
                    <a:pt x="71" y="18"/>
                  </a:lnTo>
                  <a:lnTo>
                    <a:pt x="69" y="16"/>
                  </a:lnTo>
                  <a:lnTo>
                    <a:pt x="65" y="12"/>
                  </a:lnTo>
                  <a:lnTo>
                    <a:pt x="63" y="10"/>
                  </a:lnTo>
                  <a:lnTo>
                    <a:pt x="62" y="8"/>
                  </a:lnTo>
                  <a:lnTo>
                    <a:pt x="58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51" name="Freeform 99"/>
            <p:cNvSpPr>
              <a:spLocks/>
            </p:cNvSpPr>
            <p:nvPr/>
          </p:nvSpPr>
          <p:spPr bwMode="auto">
            <a:xfrm>
              <a:off x="4171" y="1796"/>
              <a:ext cx="66" cy="68"/>
            </a:xfrm>
            <a:custGeom>
              <a:avLst/>
              <a:gdLst>
                <a:gd name="T0" fmla="*/ 22 w 81"/>
                <a:gd name="T1" fmla="*/ 2 h 83"/>
                <a:gd name="T2" fmla="*/ 15 w 81"/>
                <a:gd name="T3" fmla="*/ 7 h 83"/>
                <a:gd name="T4" fmla="*/ 14 w 81"/>
                <a:gd name="T5" fmla="*/ 8 h 83"/>
                <a:gd name="T6" fmla="*/ 10 w 81"/>
                <a:gd name="T7" fmla="*/ 11 h 83"/>
                <a:gd name="T8" fmla="*/ 7 w 81"/>
                <a:gd name="T9" fmla="*/ 15 h 83"/>
                <a:gd name="T10" fmla="*/ 3 w 81"/>
                <a:gd name="T11" fmla="*/ 24 h 83"/>
                <a:gd name="T12" fmla="*/ 0 w 81"/>
                <a:gd name="T13" fmla="*/ 29 h 83"/>
                <a:gd name="T14" fmla="*/ 3 w 81"/>
                <a:gd name="T15" fmla="*/ 48 h 83"/>
                <a:gd name="T16" fmla="*/ 7 w 81"/>
                <a:gd name="T17" fmla="*/ 54 h 83"/>
                <a:gd name="T18" fmla="*/ 8 w 81"/>
                <a:gd name="T19" fmla="*/ 57 h 83"/>
                <a:gd name="T20" fmla="*/ 22 w 81"/>
                <a:gd name="T21" fmla="*/ 66 h 83"/>
                <a:gd name="T22" fmla="*/ 39 w 81"/>
                <a:gd name="T23" fmla="*/ 68 h 83"/>
                <a:gd name="T24" fmla="*/ 52 w 81"/>
                <a:gd name="T25" fmla="*/ 63 h 83"/>
                <a:gd name="T26" fmla="*/ 55 w 81"/>
                <a:gd name="T27" fmla="*/ 60 h 83"/>
                <a:gd name="T28" fmla="*/ 58 w 81"/>
                <a:gd name="T29" fmla="*/ 57 h 83"/>
                <a:gd name="T30" fmla="*/ 61 w 81"/>
                <a:gd name="T31" fmla="*/ 52 h 83"/>
                <a:gd name="T32" fmla="*/ 63 w 81"/>
                <a:gd name="T33" fmla="*/ 48 h 83"/>
                <a:gd name="T34" fmla="*/ 64 w 81"/>
                <a:gd name="T35" fmla="*/ 24 h 83"/>
                <a:gd name="T36" fmla="*/ 63 w 81"/>
                <a:gd name="T37" fmla="*/ 22 h 83"/>
                <a:gd name="T38" fmla="*/ 61 w 81"/>
                <a:gd name="T39" fmla="*/ 15 h 83"/>
                <a:gd name="T40" fmla="*/ 39 w 81"/>
                <a:gd name="T41" fmla="*/ 0 h 83"/>
                <a:gd name="T42" fmla="*/ 39 w 81"/>
                <a:gd name="T43" fmla="*/ 3 h 83"/>
                <a:gd name="T44" fmla="*/ 58 w 81"/>
                <a:gd name="T45" fmla="*/ 18 h 83"/>
                <a:gd name="T46" fmla="*/ 59 w 81"/>
                <a:gd name="T47" fmla="*/ 22 h 83"/>
                <a:gd name="T48" fmla="*/ 61 w 81"/>
                <a:gd name="T49" fmla="*/ 24 h 83"/>
                <a:gd name="T50" fmla="*/ 59 w 81"/>
                <a:gd name="T51" fmla="*/ 48 h 83"/>
                <a:gd name="T52" fmla="*/ 58 w 81"/>
                <a:gd name="T53" fmla="*/ 51 h 83"/>
                <a:gd name="T54" fmla="*/ 58 w 81"/>
                <a:gd name="T55" fmla="*/ 54 h 83"/>
                <a:gd name="T56" fmla="*/ 53 w 81"/>
                <a:gd name="T57" fmla="*/ 57 h 83"/>
                <a:gd name="T58" fmla="*/ 51 w 81"/>
                <a:gd name="T59" fmla="*/ 60 h 83"/>
                <a:gd name="T60" fmla="*/ 42 w 81"/>
                <a:gd name="T61" fmla="*/ 63 h 83"/>
                <a:gd name="T62" fmla="*/ 24 w 81"/>
                <a:gd name="T63" fmla="*/ 63 h 83"/>
                <a:gd name="T64" fmla="*/ 17 w 81"/>
                <a:gd name="T65" fmla="*/ 60 h 83"/>
                <a:gd name="T66" fmla="*/ 10 w 81"/>
                <a:gd name="T67" fmla="*/ 52 h 83"/>
                <a:gd name="T68" fmla="*/ 8 w 81"/>
                <a:gd name="T69" fmla="*/ 51 h 83"/>
                <a:gd name="T70" fmla="*/ 3 w 81"/>
                <a:gd name="T71" fmla="*/ 39 h 83"/>
                <a:gd name="T72" fmla="*/ 5 w 81"/>
                <a:gd name="T73" fmla="*/ 30 h 83"/>
                <a:gd name="T74" fmla="*/ 7 w 81"/>
                <a:gd name="T75" fmla="*/ 22 h 83"/>
                <a:gd name="T76" fmla="*/ 11 w 81"/>
                <a:gd name="T77" fmla="*/ 16 h 83"/>
                <a:gd name="T78" fmla="*/ 11 w 81"/>
                <a:gd name="T79" fmla="*/ 13 h 83"/>
                <a:gd name="T80" fmla="*/ 17 w 81"/>
                <a:gd name="T81" fmla="*/ 10 h 83"/>
                <a:gd name="T82" fmla="*/ 24 w 81"/>
                <a:gd name="T83" fmla="*/ 7 h 83"/>
                <a:gd name="T84" fmla="*/ 27 w 81"/>
                <a:gd name="T85" fmla="*/ 3 h 8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1"/>
                <a:gd name="T130" fmla="*/ 0 h 83"/>
                <a:gd name="T131" fmla="*/ 81 w 81"/>
                <a:gd name="T132" fmla="*/ 83 h 8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19" y="8"/>
                  </a:lnTo>
                  <a:lnTo>
                    <a:pt x="17" y="8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4" y="29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0" y="35"/>
                  </a:lnTo>
                  <a:lnTo>
                    <a:pt x="0" y="47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10" y="68"/>
                  </a:lnTo>
                  <a:lnTo>
                    <a:pt x="10" y="70"/>
                  </a:lnTo>
                  <a:lnTo>
                    <a:pt x="17" y="77"/>
                  </a:lnTo>
                  <a:lnTo>
                    <a:pt x="19" y="77"/>
                  </a:lnTo>
                  <a:lnTo>
                    <a:pt x="27" y="81"/>
                  </a:lnTo>
                  <a:lnTo>
                    <a:pt x="29" y="81"/>
                  </a:lnTo>
                  <a:lnTo>
                    <a:pt x="33" y="83"/>
                  </a:lnTo>
                  <a:lnTo>
                    <a:pt x="48" y="83"/>
                  </a:lnTo>
                  <a:lnTo>
                    <a:pt x="52" y="81"/>
                  </a:lnTo>
                  <a:lnTo>
                    <a:pt x="56" y="81"/>
                  </a:lnTo>
                  <a:lnTo>
                    <a:pt x="64" y="77"/>
                  </a:lnTo>
                  <a:lnTo>
                    <a:pt x="65" y="77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70"/>
                  </a:lnTo>
                  <a:lnTo>
                    <a:pt x="67" y="72"/>
                  </a:lnTo>
                  <a:lnTo>
                    <a:pt x="71" y="70"/>
                  </a:lnTo>
                  <a:lnTo>
                    <a:pt x="73" y="70"/>
                  </a:lnTo>
                  <a:lnTo>
                    <a:pt x="73" y="68"/>
                  </a:lnTo>
                  <a:lnTo>
                    <a:pt x="75" y="64"/>
                  </a:lnTo>
                  <a:lnTo>
                    <a:pt x="75" y="66"/>
                  </a:lnTo>
                  <a:lnTo>
                    <a:pt x="77" y="64"/>
                  </a:lnTo>
                  <a:lnTo>
                    <a:pt x="77" y="58"/>
                  </a:lnTo>
                  <a:lnTo>
                    <a:pt x="81" y="50"/>
                  </a:lnTo>
                  <a:lnTo>
                    <a:pt x="81" y="35"/>
                  </a:lnTo>
                  <a:lnTo>
                    <a:pt x="79" y="29"/>
                  </a:lnTo>
                  <a:lnTo>
                    <a:pt x="79" y="27"/>
                  </a:lnTo>
                  <a:lnTo>
                    <a:pt x="77" y="25"/>
                  </a:lnTo>
                  <a:lnTo>
                    <a:pt x="77" y="27"/>
                  </a:lnTo>
                  <a:lnTo>
                    <a:pt x="77" y="24"/>
                  </a:lnTo>
                  <a:lnTo>
                    <a:pt x="75" y="20"/>
                  </a:lnTo>
                  <a:lnTo>
                    <a:pt x="75" y="18"/>
                  </a:lnTo>
                  <a:lnTo>
                    <a:pt x="65" y="8"/>
                  </a:lnTo>
                  <a:lnTo>
                    <a:pt x="64" y="8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64" y="12"/>
                  </a:lnTo>
                  <a:lnTo>
                    <a:pt x="62" y="12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3" y="24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1"/>
                  </a:lnTo>
                  <a:lnTo>
                    <a:pt x="75" y="29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73" y="58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1" y="62"/>
                  </a:lnTo>
                  <a:lnTo>
                    <a:pt x="71" y="64"/>
                  </a:lnTo>
                  <a:lnTo>
                    <a:pt x="69" y="68"/>
                  </a:lnTo>
                  <a:lnTo>
                    <a:pt x="71" y="66"/>
                  </a:lnTo>
                  <a:lnTo>
                    <a:pt x="67" y="68"/>
                  </a:lnTo>
                  <a:lnTo>
                    <a:pt x="65" y="68"/>
                  </a:lnTo>
                  <a:lnTo>
                    <a:pt x="65" y="70"/>
                  </a:lnTo>
                  <a:lnTo>
                    <a:pt x="64" y="73"/>
                  </a:lnTo>
                  <a:lnTo>
                    <a:pt x="64" y="72"/>
                  </a:lnTo>
                  <a:lnTo>
                    <a:pt x="62" y="73"/>
                  </a:lnTo>
                  <a:lnTo>
                    <a:pt x="64" y="73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7" y="77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14" y="66"/>
                  </a:lnTo>
                  <a:lnTo>
                    <a:pt x="14" y="68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8" y="58"/>
                  </a:lnTo>
                  <a:lnTo>
                    <a:pt x="8" y="54"/>
                  </a:lnTo>
                  <a:lnTo>
                    <a:pt x="4" y="47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6" y="37"/>
                  </a:lnTo>
                  <a:lnTo>
                    <a:pt x="6" y="35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6" y="14"/>
                  </a:lnTo>
                  <a:lnTo>
                    <a:pt x="14" y="16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31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52" name="Rectangle 100"/>
            <p:cNvSpPr>
              <a:spLocks noChangeArrowheads="1"/>
            </p:cNvSpPr>
            <p:nvPr/>
          </p:nvSpPr>
          <p:spPr bwMode="auto">
            <a:xfrm>
              <a:off x="4188" y="1801"/>
              <a:ext cx="30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E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53" name="Freeform 101"/>
            <p:cNvSpPr>
              <a:spLocks/>
            </p:cNvSpPr>
            <p:nvPr/>
          </p:nvSpPr>
          <p:spPr bwMode="auto">
            <a:xfrm>
              <a:off x="4239" y="1813"/>
              <a:ext cx="63" cy="65"/>
            </a:xfrm>
            <a:custGeom>
              <a:avLst/>
              <a:gdLst>
                <a:gd name="T0" fmla="*/ 28 w 77"/>
                <a:gd name="T1" fmla="*/ 0 h 80"/>
                <a:gd name="T2" fmla="*/ 22 w 77"/>
                <a:gd name="T3" fmla="*/ 2 h 80"/>
                <a:gd name="T4" fmla="*/ 16 w 77"/>
                <a:gd name="T5" fmla="*/ 4 h 80"/>
                <a:gd name="T6" fmla="*/ 11 w 77"/>
                <a:gd name="T7" fmla="*/ 7 h 80"/>
                <a:gd name="T8" fmla="*/ 7 w 77"/>
                <a:gd name="T9" fmla="*/ 12 h 80"/>
                <a:gd name="T10" fmla="*/ 5 w 77"/>
                <a:gd name="T11" fmla="*/ 17 h 80"/>
                <a:gd name="T12" fmla="*/ 2 w 77"/>
                <a:gd name="T13" fmla="*/ 24 h 80"/>
                <a:gd name="T14" fmla="*/ 0 w 77"/>
                <a:gd name="T15" fmla="*/ 29 h 80"/>
                <a:gd name="T16" fmla="*/ 0 w 77"/>
                <a:gd name="T17" fmla="*/ 36 h 80"/>
                <a:gd name="T18" fmla="*/ 2 w 77"/>
                <a:gd name="T19" fmla="*/ 42 h 80"/>
                <a:gd name="T20" fmla="*/ 5 w 77"/>
                <a:gd name="T21" fmla="*/ 48 h 80"/>
                <a:gd name="T22" fmla="*/ 7 w 77"/>
                <a:gd name="T23" fmla="*/ 53 h 80"/>
                <a:gd name="T24" fmla="*/ 11 w 77"/>
                <a:gd name="T25" fmla="*/ 58 h 80"/>
                <a:gd name="T26" fmla="*/ 16 w 77"/>
                <a:gd name="T27" fmla="*/ 61 h 80"/>
                <a:gd name="T28" fmla="*/ 22 w 77"/>
                <a:gd name="T29" fmla="*/ 63 h 80"/>
                <a:gd name="T30" fmla="*/ 28 w 77"/>
                <a:gd name="T31" fmla="*/ 65 h 80"/>
                <a:gd name="T32" fmla="*/ 34 w 77"/>
                <a:gd name="T33" fmla="*/ 65 h 80"/>
                <a:gd name="T34" fmla="*/ 41 w 77"/>
                <a:gd name="T35" fmla="*/ 63 h 80"/>
                <a:gd name="T36" fmla="*/ 45 w 77"/>
                <a:gd name="T37" fmla="*/ 61 h 80"/>
                <a:gd name="T38" fmla="*/ 52 w 77"/>
                <a:gd name="T39" fmla="*/ 58 h 80"/>
                <a:gd name="T40" fmla="*/ 55 w 77"/>
                <a:gd name="T41" fmla="*/ 53 h 80"/>
                <a:gd name="T42" fmla="*/ 58 w 77"/>
                <a:gd name="T43" fmla="*/ 48 h 80"/>
                <a:gd name="T44" fmla="*/ 61 w 77"/>
                <a:gd name="T45" fmla="*/ 42 h 80"/>
                <a:gd name="T46" fmla="*/ 63 w 77"/>
                <a:gd name="T47" fmla="*/ 36 h 80"/>
                <a:gd name="T48" fmla="*/ 63 w 77"/>
                <a:gd name="T49" fmla="*/ 29 h 80"/>
                <a:gd name="T50" fmla="*/ 61 w 77"/>
                <a:gd name="T51" fmla="*/ 24 h 80"/>
                <a:gd name="T52" fmla="*/ 58 w 77"/>
                <a:gd name="T53" fmla="*/ 17 h 80"/>
                <a:gd name="T54" fmla="*/ 55 w 77"/>
                <a:gd name="T55" fmla="*/ 12 h 80"/>
                <a:gd name="T56" fmla="*/ 52 w 77"/>
                <a:gd name="T57" fmla="*/ 7 h 80"/>
                <a:gd name="T58" fmla="*/ 45 w 77"/>
                <a:gd name="T59" fmla="*/ 4 h 80"/>
                <a:gd name="T60" fmla="*/ 41 w 77"/>
                <a:gd name="T61" fmla="*/ 2 h 80"/>
                <a:gd name="T62" fmla="*/ 34 w 77"/>
                <a:gd name="T63" fmla="*/ 0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0"/>
                <a:gd name="T98" fmla="*/ 77 w 77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0">
                  <a:moveTo>
                    <a:pt x="38" y="0"/>
                  </a:moveTo>
                  <a:lnTo>
                    <a:pt x="34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5"/>
                  </a:lnTo>
                  <a:lnTo>
                    <a:pt x="17" y="7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9" y="15"/>
                  </a:lnTo>
                  <a:lnTo>
                    <a:pt x="7" y="19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5"/>
                  </a:lnTo>
                  <a:lnTo>
                    <a:pt x="6" y="59"/>
                  </a:lnTo>
                  <a:lnTo>
                    <a:pt x="7" y="61"/>
                  </a:lnTo>
                  <a:lnTo>
                    <a:pt x="9" y="65"/>
                  </a:lnTo>
                  <a:lnTo>
                    <a:pt x="11" y="69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8"/>
                  </a:lnTo>
                  <a:lnTo>
                    <a:pt x="31" y="78"/>
                  </a:lnTo>
                  <a:lnTo>
                    <a:pt x="34" y="80"/>
                  </a:lnTo>
                  <a:lnTo>
                    <a:pt x="38" y="80"/>
                  </a:lnTo>
                  <a:lnTo>
                    <a:pt x="42" y="80"/>
                  </a:lnTo>
                  <a:lnTo>
                    <a:pt x="46" y="78"/>
                  </a:lnTo>
                  <a:lnTo>
                    <a:pt x="50" y="78"/>
                  </a:lnTo>
                  <a:lnTo>
                    <a:pt x="54" y="77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3" y="71"/>
                  </a:lnTo>
                  <a:lnTo>
                    <a:pt x="65" y="69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9"/>
                  </a:lnTo>
                  <a:lnTo>
                    <a:pt x="73" y="55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6"/>
                  </a:lnTo>
                  <a:lnTo>
                    <a:pt x="77" y="32"/>
                  </a:lnTo>
                  <a:lnTo>
                    <a:pt x="75" y="29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9"/>
                  </a:lnTo>
                  <a:lnTo>
                    <a:pt x="67" y="15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59" y="7"/>
                  </a:lnTo>
                  <a:lnTo>
                    <a:pt x="55" y="5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54" name="Freeform 102"/>
            <p:cNvSpPr>
              <a:spLocks/>
            </p:cNvSpPr>
            <p:nvPr/>
          </p:nvSpPr>
          <p:spPr bwMode="auto">
            <a:xfrm>
              <a:off x="4237" y="1811"/>
              <a:ext cx="67" cy="69"/>
            </a:xfrm>
            <a:custGeom>
              <a:avLst/>
              <a:gdLst>
                <a:gd name="T0" fmla="*/ 24 w 81"/>
                <a:gd name="T1" fmla="*/ 2 h 84"/>
                <a:gd name="T2" fmla="*/ 14 w 81"/>
                <a:gd name="T3" fmla="*/ 6 h 84"/>
                <a:gd name="T4" fmla="*/ 11 w 81"/>
                <a:gd name="T5" fmla="*/ 7 h 84"/>
                <a:gd name="T6" fmla="*/ 7 w 81"/>
                <a:gd name="T7" fmla="*/ 17 h 84"/>
                <a:gd name="T8" fmla="*/ 5 w 81"/>
                <a:gd name="T9" fmla="*/ 19 h 84"/>
                <a:gd name="T10" fmla="*/ 0 w 81"/>
                <a:gd name="T11" fmla="*/ 31 h 84"/>
                <a:gd name="T12" fmla="*/ 2 w 81"/>
                <a:gd name="T13" fmla="*/ 44 h 84"/>
                <a:gd name="T14" fmla="*/ 7 w 81"/>
                <a:gd name="T15" fmla="*/ 53 h 84"/>
                <a:gd name="T16" fmla="*/ 9 w 81"/>
                <a:gd name="T17" fmla="*/ 60 h 84"/>
                <a:gd name="T18" fmla="*/ 16 w 81"/>
                <a:gd name="T19" fmla="*/ 63 h 84"/>
                <a:gd name="T20" fmla="*/ 17 w 81"/>
                <a:gd name="T21" fmla="*/ 65 h 84"/>
                <a:gd name="T22" fmla="*/ 30 w 81"/>
                <a:gd name="T23" fmla="*/ 69 h 84"/>
                <a:gd name="T24" fmla="*/ 43 w 81"/>
                <a:gd name="T25" fmla="*/ 67 h 84"/>
                <a:gd name="T26" fmla="*/ 49 w 81"/>
                <a:gd name="T27" fmla="*/ 65 h 84"/>
                <a:gd name="T28" fmla="*/ 55 w 81"/>
                <a:gd name="T29" fmla="*/ 62 h 84"/>
                <a:gd name="T30" fmla="*/ 60 w 81"/>
                <a:gd name="T31" fmla="*/ 52 h 84"/>
                <a:gd name="T32" fmla="*/ 62 w 81"/>
                <a:gd name="T33" fmla="*/ 50 h 84"/>
                <a:gd name="T34" fmla="*/ 62 w 81"/>
                <a:gd name="T35" fmla="*/ 19 h 84"/>
                <a:gd name="T36" fmla="*/ 60 w 81"/>
                <a:gd name="T37" fmla="*/ 17 h 84"/>
                <a:gd name="T38" fmla="*/ 55 w 81"/>
                <a:gd name="T39" fmla="*/ 7 h 84"/>
                <a:gd name="T40" fmla="*/ 49 w 81"/>
                <a:gd name="T41" fmla="*/ 5 h 84"/>
                <a:gd name="T42" fmla="*/ 43 w 81"/>
                <a:gd name="T43" fmla="*/ 2 h 84"/>
                <a:gd name="T44" fmla="*/ 30 w 81"/>
                <a:gd name="T45" fmla="*/ 0 h 84"/>
                <a:gd name="T46" fmla="*/ 40 w 81"/>
                <a:gd name="T47" fmla="*/ 5 h 84"/>
                <a:gd name="T48" fmla="*/ 45 w 81"/>
                <a:gd name="T49" fmla="*/ 6 h 84"/>
                <a:gd name="T50" fmla="*/ 54 w 81"/>
                <a:gd name="T51" fmla="*/ 11 h 84"/>
                <a:gd name="T52" fmla="*/ 54 w 81"/>
                <a:gd name="T53" fmla="*/ 11 h 84"/>
                <a:gd name="T54" fmla="*/ 59 w 81"/>
                <a:gd name="T55" fmla="*/ 21 h 84"/>
                <a:gd name="T56" fmla="*/ 64 w 81"/>
                <a:gd name="T57" fmla="*/ 41 h 84"/>
                <a:gd name="T58" fmla="*/ 57 w 81"/>
                <a:gd name="T59" fmla="*/ 50 h 84"/>
                <a:gd name="T60" fmla="*/ 54 w 81"/>
                <a:gd name="T61" fmla="*/ 57 h 84"/>
                <a:gd name="T62" fmla="*/ 47 w 81"/>
                <a:gd name="T63" fmla="*/ 62 h 84"/>
                <a:gd name="T64" fmla="*/ 46 w 81"/>
                <a:gd name="T65" fmla="*/ 63 h 84"/>
                <a:gd name="T66" fmla="*/ 36 w 81"/>
                <a:gd name="T67" fmla="*/ 66 h 84"/>
                <a:gd name="T68" fmla="*/ 24 w 81"/>
                <a:gd name="T69" fmla="*/ 65 h 84"/>
                <a:gd name="T70" fmla="*/ 17 w 81"/>
                <a:gd name="T71" fmla="*/ 60 h 84"/>
                <a:gd name="T72" fmla="*/ 14 w 81"/>
                <a:gd name="T73" fmla="*/ 58 h 84"/>
                <a:gd name="T74" fmla="*/ 9 w 81"/>
                <a:gd name="T75" fmla="*/ 52 h 84"/>
                <a:gd name="T76" fmla="*/ 7 w 81"/>
                <a:gd name="T77" fmla="*/ 50 h 84"/>
                <a:gd name="T78" fmla="*/ 3 w 81"/>
                <a:gd name="T79" fmla="*/ 38 h 84"/>
                <a:gd name="T80" fmla="*/ 5 w 81"/>
                <a:gd name="T81" fmla="*/ 25 h 84"/>
                <a:gd name="T82" fmla="*/ 9 w 81"/>
                <a:gd name="T83" fmla="*/ 19 h 84"/>
                <a:gd name="T84" fmla="*/ 12 w 81"/>
                <a:gd name="T85" fmla="*/ 12 h 84"/>
                <a:gd name="T86" fmla="*/ 16 w 81"/>
                <a:gd name="T87" fmla="*/ 9 h 84"/>
                <a:gd name="T88" fmla="*/ 17 w 81"/>
                <a:gd name="T89" fmla="*/ 7 h 84"/>
                <a:gd name="T90" fmla="*/ 30 w 81"/>
                <a:gd name="T91" fmla="*/ 3 h 8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"/>
                <a:gd name="T139" fmla="*/ 0 h 84"/>
                <a:gd name="T140" fmla="*/ 81 w 81"/>
                <a:gd name="T141" fmla="*/ 84 h 8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" h="84">
                  <a:moveTo>
                    <a:pt x="36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21" y="6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21"/>
                  </a:lnTo>
                  <a:lnTo>
                    <a:pt x="6" y="23"/>
                  </a:lnTo>
                  <a:lnTo>
                    <a:pt x="2" y="31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6" y="61"/>
                  </a:lnTo>
                  <a:lnTo>
                    <a:pt x="6" y="63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11" y="71"/>
                  </a:lnTo>
                  <a:lnTo>
                    <a:pt x="11" y="73"/>
                  </a:lnTo>
                  <a:lnTo>
                    <a:pt x="13" y="75"/>
                  </a:lnTo>
                  <a:lnTo>
                    <a:pt x="15" y="75"/>
                  </a:lnTo>
                  <a:lnTo>
                    <a:pt x="19" y="77"/>
                  </a:lnTo>
                  <a:lnTo>
                    <a:pt x="17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9" y="82"/>
                  </a:lnTo>
                  <a:lnTo>
                    <a:pt x="33" y="82"/>
                  </a:lnTo>
                  <a:lnTo>
                    <a:pt x="36" y="84"/>
                  </a:lnTo>
                  <a:lnTo>
                    <a:pt x="44" y="84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6" y="80"/>
                  </a:lnTo>
                  <a:lnTo>
                    <a:pt x="57" y="80"/>
                  </a:lnTo>
                  <a:lnTo>
                    <a:pt x="59" y="79"/>
                  </a:lnTo>
                  <a:lnTo>
                    <a:pt x="57" y="79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9" y="73"/>
                  </a:lnTo>
                  <a:lnTo>
                    <a:pt x="69" y="71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5" y="63"/>
                  </a:lnTo>
                  <a:lnTo>
                    <a:pt x="75" y="61"/>
                  </a:lnTo>
                  <a:lnTo>
                    <a:pt x="81" y="50"/>
                  </a:lnTo>
                  <a:lnTo>
                    <a:pt x="81" y="34"/>
                  </a:lnTo>
                  <a:lnTo>
                    <a:pt x="75" y="23"/>
                  </a:lnTo>
                  <a:lnTo>
                    <a:pt x="75" y="21"/>
                  </a:lnTo>
                  <a:lnTo>
                    <a:pt x="73" y="19"/>
                  </a:lnTo>
                  <a:lnTo>
                    <a:pt x="73" y="21"/>
                  </a:lnTo>
                  <a:lnTo>
                    <a:pt x="69" y="13"/>
                  </a:lnTo>
                  <a:lnTo>
                    <a:pt x="69" y="11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57" y="6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56" y="7"/>
                  </a:lnTo>
                  <a:lnTo>
                    <a:pt x="54" y="7"/>
                  </a:lnTo>
                  <a:lnTo>
                    <a:pt x="56" y="9"/>
                  </a:lnTo>
                  <a:lnTo>
                    <a:pt x="57" y="9"/>
                  </a:lnTo>
                  <a:lnTo>
                    <a:pt x="65" y="13"/>
                  </a:lnTo>
                  <a:lnTo>
                    <a:pt x="63" y="13"/>
                  </a:lnTo>
                  <a:lnTo>
                    <a:pt x="65" y="15"/>
                  </a:lnTo>
                  <a:lnTo>
                    <a:pt x="65" y="13"/>
                  </a:lnTo>
                  <a:lnTo>
                    <a:pt x="69" y="21"/>
                  </a:lnTo>
                  <a:lnTo>
                    <a:pt x="69" y="23"/>
                  </a:lnTo>
                  <a:lnTo>
                    <a:pt x="71" y="25"/>
                  </a:lnTo>
                  <a:lnTo>
                    <a:pt x="71" y="23"/>
                  </a:lnTo>
                  <a:lnTo>
                    <a:pt x="77" y="34"/>
                  </a:lnTo>
                  <a:lnTo>
                    <a:pt x="77" y="50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9" y="63"/>
                  </a:lnTo>
                  <a:lnTo>
                    <a:pt x="65" y="71"/>
                  </a:lnTo>
                  <a:lnTo>
                    <a:pt x="65" y="69"/>
                  </a:lnTo>
                  <a:lnTo>
                    <a:pt x="63" y="71"/>
                  </a:lnTo>
                  <a:lnTo>
                    <a:pt x="65" y="71"/>
                  </a:lnTo>
                  <a:lnTo>
                    <a:pt x="57" y="75"/>
                  </a:lnTo>
                  <a:lnTo>
                    <a:pt x="56" y="75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80"/>
                  </a:lnTo>
                  <a:lnTo>
                    <a:pt x="36" y="80"/>
                  </a:lnTo>
                  <a:lnTo>
                    <a:pt x="33" y="79"/>
                  </a:lnTo>
                  <a:lnTo>
                    <a:pt x="29" y="79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1" y="73"/>
                  </a:lnTo>
                  <a:lnTo>
                    <a:pt x="19" y="73"/>
                  </a:lnTo>
                  <a:lnTo>
                    <a:pt x="15" y="71"/>
                  </a:lnTo>
                  <a:lnTo>
                    <a:pt x="17" y="71"/>
                  </a:lnTo>
                  <a:lnTo>
                    <a:pt x="15" y="69"/>
                  </a:lnTo>
                  <a:lnTo>
                    <a:pt x="15" y="71"/>
                  </a:lnTo>
                  <a:lnTo>
                    <a:pt x="11" y="63"/>
                  </a:lnTo>
                  <a:lnTo>
                    <a:pt x="11" y="61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8"/>
                  </a:lnTo>
                  <a:lnTo>
                    <a:pt x="6" y="34"/>
                  </a:lnTo>
                  <a:lnTo>
                    <a:pt x="6" y="31"/>
                  </a:lnTo>
                  <a:lnTo>
                    <a:pt x="9" y="23"/>
                  </a:lnTo>
                  <a:lnTo>
                    <a:pt x="9" y="25"/>
                  </a:lnTo>
                  <a:lnTo>
                    <a:pt x="11" y="23"/>
                  </a:lnTo>
                  <a:lnTo>
                    <a:pt x="11" y="21"/>
                  </a:lnTo>
                  <a:lnTo>
                    <a:pt x="15" y="13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3" y="9"/>
                  </a:lnTo>
                  <a:lnTo>
                    <a:pt x="21" y="9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55" name="Rectangle 103"/>
            <p:cNvSpPr>
              <a:spLocks noChangeArrowheads="1"/>
            </p:cNvSpPr>
            <p:nvPr/>
          </p:nvSpPr>
          <p:spPr bwMode="auto">
            <a:xfrm>
              <a:off x="4254" y="1818"/>
              <a:ext cx="33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V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56" name="Freeform 104"/>
            <p:cNvSpPr>
              <a:spLocks/>
            </p:cNvSpPr>
            <p:nvPr/>
          </p:nvSpPr>
          <p:spPr bwMode="auto">
            <a:xfrm>
              <a:off x="4295" y="1850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5 h 79"/>
                <a:gd name="T6" fmla="*/ 11 w 77"/>
                <a:gd name="T7" fmla="*/ 7 h 79"/>
                <a:gd name="T8" fmla="*/ 7 w 77"/>
                <a:gd name="T9" fmla="*/ 12 h 79"/>
                <a:gd name="T10" fmla="*/ 3 w 77"/>
                <a:gd name="T11" fmla="*/ 17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6 h 79"/>
                <a:gd name="T18" fmla="*/ 2 w 77"/>
                <a:gd name="T19" fmla="*/ 43 h 79"/>
                <a:gd name="T20" fmla="*/ 3 w 77"/>
                <a:gd name="T21" fmla="*/ 49 h 79"/>
                <a:gd name="T22" fmla="*/ 7 w 77"/>
                <a:gd name="T23" fmla="*/ 53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5 h 79"/>
                <a:gd name="T30" fmla="*/ 29 w 77"/>
                <a:gd name="T31" fmla="*/ 65 h 79"/>
                <a:gd name="T32" fmla="*/ 34 w 77"/>
                <a:gd name="T33" fmla="*/ 65 h 79"/>
                <a:gd name="T34" fmla="*/ 41 w 77"/>
                <a:gd name="T35" fmla="*/ 65 h 79"/>
                <a:gd name="T36" fmla="*/ 46 w 77"/>
                <a:gd name="T37" fmla="*/ 62 h 79"/>
                <a:gd name="T38" fmla="*/ 50 w 77"/>
                <a:gd name="T39" fmla="*/ 58 h 79"/>
                <a:gd name="T40" fmla="*/ 55 w 77"/>
                <a:gd name="T41" fmla="*/ 53 h 79"/>
                <a:gd name="T42" fmla="*/ 58 w 77"/>
                <a:gd name="T43" fmla="*/ 49 h 79"/>
                <a:gd name="T44" fmla="*/ 61 w 77"/>
                <a:gd name="T45" fmla="*/ 43 h 79"/>
                <a:gd name="T46" fmla="*/ 61 w 77"/>
                <a:gd name="T47" fmla="*/ 36 h 79"/>
                <a:gd name="T48" fmla="*/ 61 w 77"/>
                <a:gd name="T49" fmla="*/ 28 h 79"/>
                <a:gd name="T50" fmla="*/ 61 w 77"/>
                <a:gd name="T51" fmla="*/ 22 h 79"/>
                <a:gd name="T52" fmla="*/ 58 w 77"/>
                <a:gd name="T53" fmla="*/ 17 h 79"/>
                <a:gd name="T54" fmla="*/ 55 w 77"/>
                <a:gd name="T55" fmla="*/ 12 h 79"/>
                <a:gd name="T56" fmla="*/ 50 w 77"/>
                <a:gd name="T57" fmla="*/ 7 h 79"/>
                <a:gd name="T58" fmla="*/ 46 w 77"/>
                <a:gd name="T59" fmla="*/ 5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8" y="15"/>
                  </a:lnTo>
                  <a:lnTo>
                    <a:pt x="8" y="17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59"/>
                  </a:lnTo>
                  <a:lnTo>
                    <a:pt x="8" y="61"/>
                  </a:lnTo>
                  <a:lnTo>
                    <a:pt x="8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9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40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27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5" y="11"/>
                  </a:lnTo>
                  <a:lnTo>
                    <a:pt x="61" y="9"/>
                  </a:lnTo>
                  <a:lnTo>
                    <a:pt x="59" y="7"/>
                  </a:lnTo>
                  <a:lnTo>
                    <a:pt x="56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57" name="Freeform 105"/>
            <p:cNvSpPr>
              <a:spLocks/>
            </p:cNvSpPr>
            <p:nvPr/>
          </p:nvSpPr>
          <p:spPr bwMode="auto">
            <a:xfrm>
              <a:off x="4294" y="1849"/>
              <a:ext cx="66" cy="67"/>
            </a:xfrm>
            <a:custGeom>
              <a:avLst/>
              <a:gdLst>
                <a:gd name="T0" fmla="*/ 15 w 81"/>
                <a:gd name="T1" fmla="*/ 5 h 82"/>
                <a:gd name="T2" fmla="*/ 12 w 81"/>
                <a:gd name="T3" fmla="*/ 7 h 82"/>
                <a:gd name="T4" fmla="*/ 7 w 81"/>
                <a:gd name="T5" fmla="*/ 16 h 82"/>
                <a:gd name="T6" fmla="*/ 3 w 81"/>
                <a:gd name="T7" fmla="*/ 22 h 82"/>
                <a:gd name="T8" fmla="*/ 2 w 81"/>
                <a:gd name="T9" fmla="*/ 24 h 82"/>
                <a:gd name="T10" fmla="*/ 3 w 81"/>
                <a:gd name="T11" fmla="*/ 47 h 82"/>
                <a:gd name="T12" fmla="*/ 8 w 81"/>
                <a:gd name="T13" fmla="*/ 53 h 82"/>
                <a:gd name="T14" fmla="*/ 8 w 81"/>
                <a:gd name="T15" fmla="*/ 56 h 82"/>
                <a:gd name="T16" fmla="*/ 11 w 81"/>
                <a:gd name="T17" fmla="*/ 60 h 82"/>
                <a:gd name="T18" fmla="*/ 15 w 81"/>
                <a:gd name="T19" fmla="*/ 63 h 82"/>
                <a:gd name="T20" fmla="*/ 17 w 81"/>
                <a:gd name="T21" fmla="*/ 65 h 82"/>
                <a:gd name="T22" fmla="*/ 46 w 81"/>
                <a:gd name="T23" fmla="*/ 66 h 82"/>
                <a:gd name="T24" fmla="*/ 47 w 81"/>
                <a:gd name="T25" fmla="*/ 65 h 82"/>
                <a:gd name="T26" fmla="*/ 58 w 81"/>
                <a:gd name="T27" fmla="*/ 56 h 82"/>
                <a:gd name="T28" fmla="*/ 59 w 81"/>
                <a:gd name="T29" fmla="*/ 53 h 82"/>
                <a:gd name="T30" fmla="*/ 64 w 81"/>
                <a:gd name="T31" fmla="*/ 44 h 82"/>
                <a:gd name="T32" fmla="*/ 64 w 81"/>
                <a:gd name="T33" fmla="*/ 29 h 82"/>
                <a:gd name="T34" fmla="*/ 63 w 81"/>
                <a:gd name="T35" fmla="*/ 22 h 82"/>
                <a:gd name="T36" fmla="*/ 58 w 81"/>
                <a:gd name="T37" fmla="*/ 12 h 82"/>
                <a:gd name="T38" fmla="*/ 56 w 81"/>
                <a:gd name="T39" fmla="*/ 9 h 82"/>
                <a:gd name="T40" fmla="*/ 53 w 81"/>
                <a:gd name="T41" fmla="*/ 7 h 82"/>
                <a:gd name="T42" fmla="*/ 47 w 81"/>
                <a:gd name="T43" fmla="*/ 5 h 82"/>
                <a:gd name="T44" fmla="*/ 46 w 81"/>
                <a:gd name="T45" fmla="*/ 3 h 82"/>
                <a:gd name="T46" fmla="*/ 27 w 81"/>
                <a:gd name="T47" fmla="*/ 3 h 82"/>
                <a:gd name="T48" fmla="*/ 44 w 81"/>
                <a:gd name="T49" fmla="*/ 7 h 82"/>
                <a:gd name="T50" fmla="*/ 50 w 81"/>
                <a:gd name="T51" fmla="*/ 9 h 82"/>
                <a:gd name="T52" fmla="*/ 51 w 81"/>
                <a:gd name="T53" fmla="*/ 11 h 82"/>
                <a:gd name="T54" fmla="*/ 55 w 81"/>
                <a:gd name="T55" fmla="*/ 14 h 82"/>
                <a:gd name="T56" fmla="*/ 56 w 81"/>
                <a:gd name="T57" fmla="*/ 16 h 82"/>
                <a:gd name="T58" fmla="*/ 61 w 81"/>
                <a:gd name="T59" fmla="*/ 25 h 82"/>
                <a:gd name="T60" fmla="*/ 63 w 81"/>
                <a:gd name="T61" fmla="*/ 34 h 82"/>
                <a:gd name="T62" fmla="*/ 58 w 81"/>
                <a:gd name="T63" fmla="*/ 50 h 82"/>
                <a:gd name="T64" fmla="*/ 56 w 81"/>
                <a:gd name="T65" fmla="*/ 51 h 82"/>
                <a:gd name="T66" fmla="*/ 49 w 81"/>
                <a:gd name="T67" fmla="*/ 60 h 82"/>
                <a:gd name="T68" fmla="*/ 46 w 81"/>
                <a:gd name="T69" fmla="*/ 61 h 82"/>
                <a:gd name="T70" fmla="*/ 42 w 81"/>
                <a:gd name="T71" fmla="*/ 65 h 82"/>
                <a:gd name="T72" fmla="*/ 19 w 81"/>
                <a:gd name="T73" fmla="*/ 61 h 82"/>
                <a:gd name="T74" fmla="*/ 12 w 81"/>
                <a:gd name="T75" fmla="*/ 58 h 82"/>
                <a:gd name="T76" fmla="*/ 12 w 81"/>
                <a:gd name="T77" fmla="*/ 55 h 82"/>
                <a:gd name="T78" fmla="*/ 10 w 81"/>
                <a:gd name="T79" fmla="*/ 55 h 82"/>
                <a:gd name="T80" fmla="*/ 8 w 81"/>
                <a:gd name="T81" fmla="*/ 50 h 82"/>
                <a:gd name="T82" fmla="*/ 7 w 81"/>
                <a:gd name="T83" fmla="*/ 47 h 82"/>
                <a:gd name="T84" fmla="*/ 5 w 81"/>
                <a:gd name="T85" fmla="*/ 24 h 82"/>
                <a:gd name="T86" fmla="*/ 7 w 81"/>
                <a:gd name="T87" fmla="*/ 22 h 82"/>
                <a:gd name="T88" fmla="*/ 10 w 81"/>
                <a:gd name="T89" fmla="*/ 17 h 82"/>
                <a:gd name="T90" fmla="*/ 10 w 81"/>
                <a:gd name="T91" fmla="*/ 16 h 82"/>
                <a:gd name="T92" fmla="*/ 15 w 81"/>
                <a:gd name="T93" fmla="*/ 9 h 82"/>
                <a:gd name="T94" fmla="*/ 17 w 81"/>
                <a:gd name="T95" fmla="*/ 7 h 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"/>
                <a:gd name="T145" fmla="*/ 0 h 82"/>
                <a:gd name="T146" fmla="*/ 81 w 81"/>
                <a:gd name="T147" fmla="*/ 82 h 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" h="82">
                  <a:moveTo>
                    <a:pt x="33" y="0"/>
                  </a:moveTo>
                  <a:lnTo>
                    <a:pt x="21" y="6"/>
                  </a:lnTo>
                  <a:lnTo>
                    <a:pt x="19" y="6"/>
                  </a:lnTo>
                  <a:lnTo>
                    <a:pt x="17" y="8"/>
                  </a:lnTo>
                  <a:lnTo>
                    <a:pt x="19" y="8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8" y="15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34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4" y="63"/>
                  </a:lnTo>
                  <a:lnTo>
                    <a:pt x="6" y="63"/>
                  </a:lnTo>
                  <a:lnTo>
                    <a:pt x="10" y="65"/>
                  </a:lnTo>
                  <a:lnTo>
                    <a:pt x="8" y="63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3" y="71"/>
                  </a:lnTo>
                  <a:lnTo>
                    <a:pt x="12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5"/>
                  </a:lnTo>
                  <a:lnTo>
                    <a:pt x="19" y="77"/>
                  </a:lnTo>
                  <a:lnTo>
                    <a:pt x="17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9" y="82"/>
                  </a:lnTo>
                  <a:lnTo>
                    <a:pt x="52" y="82"/>
                  </a:lnTo>
                  <a:lnTo>
                    <a:pt x="56" y="81"/>
                  </a:lnTo>
                  <a:lnTo>
                    <a:pt x="58" y="81"/>
                  </a:lnTo>
                  <a:lnTo>
                    <a:pt x="60" y="79"/>
                  </a:lnTo>
                  <a:lnTo>
                    <a:pt x="58" y="79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5" y="63"/>
                  </a:lnTo>
                  <a:lnTo>
                    <a:pt x="75" y="61"/>
                  </a:lnTo>
                  <a:lnTo>
                    <a:pt x="79" y="54"/>
                  </a:lnTo>
                  <a:lnTo>
                    <a:pt x="79" y="46"/>
                  </a:lnTo>
                  <a:lnTo>
                    <a:pt x="81" y="42"/>
                  </a:lnTo>
                  <a:lnTo>
                    <a:pt x="79" y="36"/>
                  </a:lnTo>
                  <a:lnTo>
                    <a:pt x="79" y="27"/>
                  </a:lnTo>
                  <a:lnTo>
                    <a:pt x="77" y="25"/>
                  </a:lnTo>
                  <a:lnTo>
                    <a:pt x="77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6" y="8"/>
                  </a:lnTo>
                  <a:lnTo>
                    <a:pt x="54" y="8"/>
                  </a:lnTo>
                  <a:lnTo>
                    <a:pt x="56" y="9"/>
                  </a:lnTo>
                  <a:lnTo>
                    <a:pt x="58" y="9"/>
                  </a:lnTo>
                  <a:lnTo>
                    <a:pt x="61" y="11"/>
                  </a:lnTo>
                  <a:lnTo>
                    <a:pt x="60" y="11"/>
                  </a:lnTo>
                  <a:lnTo>
                    <a:pt x="61" y="13"/>
                  </a:lnTo>
                  <a:lnTo>
                    <a:pt x="63" y="13"/>
                  </a:lnTo>
                  <a:lnTo>
                    <a:pt x="67" y="15"/>
                  </a:lnTo>
                  <a:lnTo>
                    <a:pt x="65" y="13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1"/>
                  </a:lnTo>
                  <a:lnTo>
                    <a:pt x="75" y="29"/>
                  </a:lnTo>
                  <a:lnTo>
                    <a:pt x="75" y="36"/>
                  </a:lnTo>
                  <a:lnTo>
                    <a:pt x="77" y="42"/>
                  </a:lnTo>
                  <a:lnTo>
                    <a:pt x="75" y="46"/>
                  </a:lnTo>
                  <a:lnTo>
                    <a:pt x="75" y="54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9" y="63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0" y="73"/>
                  </a:lnTo>
                  <a:lnTo>
                    <a:pt x="61" y="73"/>
                  </a:lnTo>
                  <a:lnTo>
                    <a:pt x="58" y="75"/>
                  </a:lnTo>
                  <a:lnTo>
                    <a:pt x="56" y="75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9"/>
                  </a:lnTo>
                  <a:lnTo>
                    <a:pt x="29" y="79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1" y="73"/>
                  </a:lnTo>
                  <a:lnTo>
                    <a:pt x="19" y="73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0" y="61"/>
                  </a:lnTo>
                  <a:lnTo>
                    <a:pt x="6" y="59"/>
                  </a:lnTo>
                  <a:lnTo>
                    <a:pt x="8" y="61"/>
                  </a:lnTo>
                  <a:lnTo>
                    <a:pt x="8" y="58"/>
                  </a:lnTo>
                  <a:lnTo>
                    <a:pt x="4" y="50"/>
                  </a:lnTo>
                  <a:lnTo>
                    <a:pt x="4" y="34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25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2" y="19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3" y="9"/>
                  </a:lnTo>
                  <a:lnTo>
                    <a:pt x="21" y="9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58" name="Rectangle 106"/>
            <p:cNvSpPr>
              <a:spLocks noChangeArrowheads="1"/>
            </p:cNvSpPr>
            <p:nvPr/>
          </p:nvSpPr>
          <p:spPr bwMode="auto">
            <a:xfrm>
              <a:off x="4314" y="1853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59" name="Freeform 107"/>
            <p:cNvSpPr>
              <a:spLocks/>
            </p:cNvSpPr>
            <p:nvPr/>
          </p:nvSpPr>
          <p:spPr bwMode="auto">
            <a:xfrm>
              <a:off x="4128" y="1635"/>
              <a:ext cx="63" cy="64"/>
            </a:xfrm>
            <a:custGeom>
              <a:avLst/>
              <a:gdLst>
                <a:gd name="T0" fmla="*/ 29 w 77"/>
                <a:gd name="T1" fmla="*/ 0 h 78"/>
                <a:gd name="T2" fmla="*/ 22 w 77"/>
                <a:gd name="T3" fmla="*/ 2 h 78"/>
                <a:gd name="T4" fmla="*/ 16 w 77"/>
                <a:gd name="T5" fmla="*/ 2 h 78"/>
                <a:gd name="T6" fmla="*/ 11 w 77"/>
                <a:gd name="T7" fmla="*/ 7 h 78"/>
                <a:gd name="T8" fmla="*/ 8 w 77"/>
                <a:gd name="T9" fmla="*/ 11 h 78"/>
                <a:gd name="T10" fmla="*/ 3 w 77"/>
                <a:gd name="T11" fmla="*/ 16 h 78"/>
                <a:gd name="T12" fmla="*/ 2 w 77"/>
                <a:gd name="T13" fmla="*/ 22 h 78"/>
                <a:gd name="T14" fmla="*/ 0 w 77"/>
                <a:gd name="T15" fmla="*/ 28 h 78"/>
                <a:gd name="T16" fmla="*/ 0 w 77"/>
                <a:gd name="T17" fmla="*/ 36 h 78"/>
                <a:gd name="T18" fmla="*/ 2 w 77"/>
                <a:gd name="T19" fmla="*/ 42 h 78"/>
                <a:gd name="T20" fmla="*/ 3 w 77"/>
                <a:gd name="T21" fmla="*/ 47 h 78"/>
                <a:gd name="T22" fmla="*/ 8 w 77"/>
                <a:gd name="T23" fmla="*/ 53 h 78"/>
                <a:gd name="T24" fmla="*/ 11 w 77"/>
                <a:gd name="T25" fmla="*/ 58 h 78"/>
                <a:gd name="T26" fmla="*/ 16 w 77"/>
                <a:gd name="T27" fmla="*/ 62 h 78"/>
                <a:gd name="T28" fmla="*/ 22 w 77"/>
                <a:gd name="T29" fmla="*/ 62 h 78"/>
                <a:gd name="T30" fmla="*/ 29 w 77"/>
                <a:gd name="T31" fmla="*/ 64 h 78"/>
                <a:gd name="T32" fmla="*/ 35 w 77"/>
                <a:gd name="T33" fmla="*/ 64 h 78"/>
                <a:gd name="T34" fmla="*/ 41 w 77"/>
                <a:gd name="T35" fmla="*/ 62 h 78"/>
                <a:gd name="T36" fmla="*/ 46 w 77"/>
                <a:gd name="T37" fmla="*/ 62 h 78"/>
                <a:gd name="T38" fmla="*/ 52 w 77"/>
                <a:gd name="T39" fmla="*/ 58 h 78"/>
                <a:gd name="T40" fmla="*/ 56 w 77"/>
                <a:gd name="T41" fmla="*/ 53 h 78"/>
                <a:gd name="T42" fmla="*/ 58 w 77"/>
                <a:gd name="T43" fmla="*/ 47 h 78"/>
                <a:gd name="T44" fmla="*/ 61 w 77"/>
                <a:gd name="T45" fmla="*/ 42 h 78"/>
                <a:gd name="T46" fmla="*/ 61 w 77"/>
                <a:gd name="T47" fmla="*/ 36 h 78"/>
                <a:gd name="T48" fmla="*/ 61 w 77"/>
                <a:gd name="T49" fmla="*/ 28 h 78"/>
                <a:gd name="T50" fmla="*/ 61 w 77"/>
                <a:gd name="T51" fmla="*/ 22 h 78"/>
                <a:gd name="T52" fmla="*/ 58 w 77"/>
                <a:gd name="T53" fmla="*/ 16 h 78"/>
                <a:gd name="T54" fmla="*/ 56 w 77"/>
                <a:gd name="T55" fmla="*/ 11 h 78"/>
                <a:gd name="T56" fmla="*/ 52 w 77"/>
                <a:gd name="T57" fmla="*/ 7 h 78"/>
                <a:gd name="T58" fmla="*/ 46 w 77"/>
                <a:gd name="T59" fmla="*/ 2 h 78"/>
                <a:gd name="T60" fmla="*/ 41 w 77"/>
                <a:gd name="T61" fmla="*/ 2 h 78"/>
                <a:gd name="T62" fmla="*/ 35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8" y="5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0" y="13"/>
                  </a:lnTo>
                  <a:lnTo>
                    <a:pt x="8" y="17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1"/>
                  </a:lnTo>
                  <a:lnTo>
                    <a:pt x="4" y="53"/>
                  </a:lnTo>
                  <a:lnTo>
                    <a:pt x="4" y="57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8" y="71"/>
                  </a:lnTo>
                  <a:lnTo>
                    <a:pt x="20" y="75"/>
                  </a:lnTo>
                  <a:lnTo>
                    <a:pt x="23" y="76"/>
                  </a:lnTo>
                  <a:lnTo>
                    <a:pt x="27" y="76"/>
                  </a:lnTo>
                  <a:lnTo>
                    <a:pt x="31" y="78"/>
                  </a:lnTo>
                  <a:lnTo>
                    <a:pt x="35" y="78"/>
                  </a:lnTo>
                  <a:lnTo>
                    <a:pt x="39" y="78"/>
                  </a:lnTo>
                  <a:lnTo>
                    <a:pt x="43" y="78"/>
                  </a:lnTo>
                  <a:lnTo>
                    <a:pt x="46" y="78"/>
                  </a:lnTo>
                  <a:lnTo>
                    <a:pt x="50" y="76"/>
                  </a:lnTo>
                  <a:lnTo>
                    <a:pt x="54" y="76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4" y="71"/>
                  </a:lnTo>
                  <a:lnTo>
                    <a:pt x="66" y="67"/>
                  </a:lnTo>
                  <a:lnTo>
                    <a:pt x="68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3"/>
                  </a:lnTo>
                  <a:lnTo>
                    <a:pt x="75" y="51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38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8" y="13"/>
                  </a:lnTo>
                  <a:lnTo>
                    <a:pt x="66" y="11"/>
                  </a:lnTo>
                  <a:lnTo>
                    <a:pt x="64" y="9"/>
                  </a:lnTo>
                  <a:lnTo>
                    <a:pt x="60" y="5"/>
                  </a:lnTo>
                  <a:lnTo>
                    <a:pt x="56" y="3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60" name="Freeform 108"/>
            <p:cNvSpPr>
              <a:spLocks/>
            </p:cNvSpPr>
            <p:nvPr/>
          </p:nvSpPr>
          <p:spPr bwMode="auto">
            <a:xfrm>
              <a:off x="4127" y="1633"/>
              <a:ext cx="66" cy="67"/>
            </a:xfrm>
            <a:custGeom>
              <a:avLst/>
              <a:gdLst>
                <a:gd name="T0" fmla="*/ 20 w 81"/>
                <a:gd name="T1" fmla="*/ 2 h 82"/>
                <a:gd name="T2" fmla="*/ 8 w 81"/>
                <a:gd name="T3" fmla="*/ 11 h 82"/>
                <a:gd name="T4" fmla="*/ 8 w 81"/>
                <a:gd name="T5" fmla="*/ 14 h 82"/>
                <a:gd name="T6" fmla="*/ 3 w 81"/>
                <a:gd name="T7" fmla="*/ 20 h 82"/>
                <a:gd name="T8" fmla="*/ 2 w 81"/>
                <a:gd name="T9" fmla="*/ 43 h 82"/>
                <a:gd name="T10" fmla="*/ 3 w 81"/>
                <a:gd name="T11" fmla="*/ 45 h 82"/>
                <a:gd name="T12" fmla="*/ 7 w 81"/>
                <a:gd name="T13" fmla="*/ 51 h 82"/>
                <a:gd name="T14" fmla="*/ 10 w 81"/>
                <a:gd name="T15" fmla="*/ 58 h 82"/>
                <a:gd name="T16" fmla="*/ 11 w 81"/>
                <a:gd name="T17" fmla="*/ 61 h 82"/>
                <a:gd name="T18" fmla="*/ 16 w 81"/>
                <a:gd name="T19" fmla="*/ 63 h 82"/>
                <a:gd name="T20" fmla="*/ 20 w 81"/>
                <a:gd name="T21" fmla="*/ 65 h 82"/>
                <a:gd name="T22" fmla="*/ 39 w 81"/>
                <a:gd name="T23" fmla="*/ 67 h 82"/>
                <a:gd name="T24" fmla="*/ 52 w 81"/>
                <a:gd name="T25" fmla="*/ 61 h 82"/>
                <a:gd name="T26" fmla="*/ 55 w 81"/>
                <a:gd name="T27" fmla="*/ 60 h 82"/>
                <a:gd name="T28" fmla="*/ 58 w 81"/>
                <a:gd name="T29" fmla="*/ 56 h 82"/>
                <a:gd name="T30" fmla="*/ 63 w 81"/>
                <a:gd name="T31" fmla="*/ 47 h 82"/>
                <a:gd name="T32" fmla="*/ 66 w 81"/>
                <a:gd name="T33" fmla="*/ 33 h 82"/>
                <a:gd name="T34" fmla="*/ 61 w 81"/>
                <a:gd name="T35" fmla="*/ 17 h 82"/>
                <a:gd name="T36" fmla="*/ 59 w 81"/>
                <a:gd name="T37" fmla="*/ 16 h 82"/>
                <a:gd name="T38" fmla="*/ 52 w 81"/>
                <a:gd name="T39" fmla="*/ 4 h 82"/>
                <a:gd name="T40" fmla="*/ 49 w 81"/>
                <a:gd name="T41" fmla="*/ 3 h 82"/>
                <a:gd name="T42" fmla="*/ 39 w 81"/>
                <a:gd name="T43" fmla="*/ 0 h 82"/>
                <a:gd name="T44" fmla="*/ 39 w 81"/>
                <a:gd name="T45" fmla="*/ 3 h 82"/>
                <a:gd name="T46" fmla="*/ 44 w 81"/>
                <a:gd name="T47" fmla="*/ 4 h 82"/>
                <a:gd name="T48" fmla="*/ 51 w 81"/>
                <a:gd name="T49" fmla="*/ 7 h 82"/>
                <a:gd name="T50" fmla="*/ 55 w 81"/>
                <a:gd name="T51" fmla="*/ 12 h 82"/>
                <a:gd name="T52" fmla="*/ 58 w 81"/>
                <a:gd name="T53" fmla="*/ 19 h 82"/>
                <a:gd name="T54" fmla="*/ 61 w 81"/>
                <a:gd name="T55" fmla="*/ 29 h 82"/>
                <a:gd name="T56" fmla="*/ 61 w 81"/>
                <a:gd name="T57" fmla="*/ 43 h 82"/>
                <a:gd name="T58" fmla="*/ 59 w 81"/>
                <a:gd name="T59" fmla="*/ 45 h 82"/>
                <a:gd name="T60" fmla="*/ 54 w 81"/>
                <a:gd name="T61" fmla="*/ 55 h 82"/>
                <a:gd name="T62" fmla="*/ 54 w 81"/>
                <a:gd name="T63" fmla="*/ 58 h 82"/>
                <a:gd name="T64" fmla="*/ 44 w 81"/>
                <a:gd name="T65" fmla="*/ 63 h 82"/>
                <a:gd name="T66" fmla="*/ 39 w 81"/>
                <a:gd name="T67" fmla="*/ 64 h 82"/>
                <a:gd name="T68" fmla="*/ 20 w 81"/>
                <a:gd name="T69" fmla="*/ 63 h 82"/>
                <a:gd name="T70" fmla="*/ 18 w 81"/>
                <a:gd name="T71" fmla="*/ 60 h 82"/>
                <a:gd name="T72" fmla="*/ 13 w 81"/>
                <a:gd name="T73" fmla="*/ 58 h 82"/>
                <a:gd name="T74" fmla="*/ 13 w 81"/>
                <a:gd name="T75" fmla="*/ 55 h 82"/>
                <a:gd name="T76" fmla="*/ 10 w 81"/>
                <a:gd name="T77" fmla="*/ 51 h 82"/>
                <a:gd name="T78" fmla="*/ 7 w 81"/>
                <a:gd name="T79" fmla="*/ 48 h 82"/>
                <a:gd name="T80" fmla="*/ 5 w 81"/>
                <a:gd name="T81" fmla="*/ 42 h 82"/>
                <a:gd name="T82" fmla="*/ 3 w 81"/>
                <a:gd name="T83" fmla="*/ 26 h 82"/>
                <a:gd name="T84" fmla="*/ 5 w 81"/>
                <a:gd name="T85" fmla="*/ 19 h 82"/>
                <a:gd name="T86" fmla="*/ 10 w 81"/>
                <a:gd name="T87" fmla="*/ 16 h 82"/>
                <a:gd name="T88" fmla="*/ 19 w 81"/>
                <a:gd name="T89" fmla="*/ 6 h 82"/>
                <a:gd name="T90" fmla="*/ 24 w 81"/>
                <a:gd name="T91" fmla="*/ 4 h 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"/>
                <a:gd name="T139" fmla="*/ 0 h 82"/>
                <a:gd name="T140" fmla="*/ 81 w 81"/>
                <a:gd name="T141" fmla="*/ 82 h 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" h="82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8" y="19"/>
                  </a:lnTo>
                  <a:lnTo>
                    <a:pt x="10" y="17"/>
                  </a:lnTo>
                  <a:lnTo>
                    <a:pt x="6" y="19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0" y="32"/>
                  </a:lnTo>
                  <a:lnTo>
                    <a:pt x="0" y="50"/>
                  </a:lnTo>
                  <a:lnTo>
                    <a:pt x="2" y="53"/>
                  </a:lnTo>
                  <a:lnTo>
                    <a:pt x="2" y="55"/>
                  </a:lnTo>
                  <a:lnTo>
                    <a:pt x="4" y="57"/>
                  </a:lnTo>
                  <a:lnTo>
                    <a:pt x="4" y="55"/>
                  </a:lnTo>
                  <a:lnTo>
                    <a:pt x="4" y="61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2" y="71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20" y="75"/>
                  </a:lnTo>
                  <a:lnTo>
                    <a:pt x="18" y="73"/>
                  </a:lnTo>
                  <a:lnTo>
                    <a:pt x="20" y="77"/>
                  </a:lnTo>
                  <a:lnTo>
                    <a:pt x="20" y="78"/>
                  </a:lnTo>
                  <a:lnTo>
                    <a:pt x="22" y="78"/>
                  </a:lnTo>
                  <a:lnTo>
                    <a:pt x="25" y="80"/>
                  </a:lnTo>
                  <a:lnTo>
                    <a:pt x="29" y="80"/>
                  </a:lnTo>
                  <a:lnTo>
                    <a:pt x="33" y="82"/>
                  </a:lnTo>
                  <a:lnTo>
                    <a:pt x="48" y="82"/>
                  </a:lnTo>
                  <a:lnTo>
                    <a:pt x="52" y="80"/>
                  </a:lnTo>
                  <a:lnTo>
                    <a:pt x="58" y="80"/>
                  </a:lnTo>
                  <a:lnTo>
                    <a:pt x="64" y="75"/>
                  </a:lnTo>
                  <a:lnTo>
                    <a:pt x="62" y="75"/>
                  </a:lnTo>
                  <a:lnTo>
                    <a:pt x="68" y="75"/>
                  </a:lnTo>
                  <a:lnTo>
                    <a:pt x="68" y="73"/>
                  </a:lnTo>
                  <a:lnTo>
                    <a:pt x="70" y="69"/>
                  </a:lnTo>
                  <a:lnTo>
                    <a:pt x="70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5"/>
                  </a:lnTo>
                  <a:lnTo>
                    <a:pt x="77" y="57"/>
                  </a:lnTo>
                  <a:lnTo>
                    <a:pt x="79" y="55"/>
                  </a:lnTo>
                  <a:lnTo>
                    <a:pt x="79" y="46"/>
                  </a:lnTo>
                  <a:lnTo>
                    <a:pt x="81" y="40"/>
                  </a:lnTo>
                  <a:lnTo>
                    <a:pt x="79" y="36"/>
                  </a:lnTo>
                  <a:lnTo>
                    <a:pt x="79" y="29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4" y="5"/>
                  </a:lnTo>
                  <a:lnTo>
                    <a:pt x="62" y="5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5"/>
                  </a:lnTo>
                  <a:lnTo>
                    <a:pt x="56" y="5"/>
                  </a:lnTo>
                  <a:lnTo>
                    <a:pt x="54" y="5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62" y="9"/>
                  </a:lnTo>
                  <a:lnTo>
                    <a:pt x="60" y="9"/>
                  </a:lnTo>
                  <a:lnTo>
                    <a:pt x="68" y="17"/>
                  </a:lnTo>
                  <a:lnTo>
                    <a:pt x="68" y="15"/>
                  </a:lnTo>
                  <a:lnTo>
                    <a:pt x="70" y="19"/>
                  </a:lnTo>
                  <a:lnTo>
                    <a:pt x="70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5" y="29"/>
                  </a:lnTo>
                  <a:lnTo>
                    <a:pt x="75" y="36"/>
                  </a:lnTo>
                  <a:lnTo>
                    <a:pt x="77" y="40"/>
                  </a:lnTo>
                  <a:lnTo>
                    <a:pt x="75" y="46"/>
                  </a:lnTo>
                  <a:lnTo>
                    <a:pt x="75" y="53"/>
                  </a:lnTo>
                  <a:lnTo>
                    <a:pt x="75" y="52"/>
                  </a:lnTo>
                  <a:lnTo>
                    <a:pt x="73" y="53"/>
                  </a:lnTo>
                  <a:lnTo>
                    <a:pt x="73" y="55"/>
                  </a:lnTo>
                  <a:lnTo>
                    <a:pt x="68" y="67"/>
                  </a:lnTo>
                  <a:lnTo>
                    <a:pt x="68" y="65"/>
                  </a:lnTo>
                  <a:lnTo>
                    <a:pt x="66" y="67"/>
                  </a:lnTo>
                  <a:lnTo>
                    <a:pt x="66" y="69"/>
                  </a:lnTo>
                  <a:lnTo>
                    <a:pt x="64" y="73"/>
                  </a:lnTo>
                  <a:lnTo>
                    <a:pt x="66" y="71"/>
                  </a:lnTo>
                  <a:lnTo>
                    <a:pt x="62" y="71"/>
                  </a:lnTo>
                  <a:lnTo>
                    <a:pt x="60" y="71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8" y="78"/>
                  </a:lnTo>
                  <a:lnTo>
                    <a:pt x="33" y="78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2" y="75"/>
                  </a:lnTo>
                  <a:lnTo>
                    <a:pt x="23" y="77"/>
                  </a:lnTo>
                  <a:lnTo>
                    <a:pt x="22" y="73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4" y="65"/>
                  </a:lnTo>
                  <a:lnTo>
                    <a:pt x="14" y="67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8" y="57"/>
                  </a:lnTo>
                  <a:lnTo>
                    <a:pt x="8" y="59"/>
                  </a:lnTo>
                  <a:lnTo>
                    <a:pt x="8" y="55"/>
                  </a:lnTo>
                  <a:lnTo>
                    <a:pt x="8" y="53"/>
                  </a:lnTo>
                  <a:lnTo>
                    <a:pt x="6" y="52"/>
                  </a:lnTo>
                  <a:lnTo>
                    <a:pt x="6" y="53"/>
                  </a:lnTo>
                  <a:lnTo>
                    <a:pt x="4" y="50"/>
                  </a:lnTo>
                  <a:lnTo>
                    <a:pt x="4" y="32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6" y="23"/>
                  </a:lnTo>
                  <a:lnTo>
                    <a:pt x="10" y="21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4" y="15"/>
                  </a:lnTo>
                  <a:lnTo>
                    <a:pt x="14" y="17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61" name="Freeform 109"/>
            <p:cNvSpPr>
              <a:spLocks/>
            </p:cNvSpPr>
            <p:nvPr/>
          </p:nvSpPr>
          <p:spPr bwMode="auto">
            <a:xfrm>
              <a:off x="4188" y="1627"/>
              <a:ext cx="63" cy="64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6 h 79"/>
                <a:gd name="T8" fmla="*/ 8 w 77"/>
                <a:gd name="T9" fmla="*/ 11 h 79"/>
                <a:gd name="T10" fmla="*/ 5 w 77"/>
                <a:gd name="T11" fmla="*/ 15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4 h 79"/>
                <a:gd name="T18" fmla="*/ 2 w 77"/>
                <a:gd name="T19" fmla="*/ 41 h 79"/>
                <a:gd name="T20" fmla="*/ 5 w 77"/>
                <a:gd name="T21" fmla="*/ 47 h 79"/>
                <a:gd name="T22" fmla="*/ 8 w 77"/>
                <a:gd name="T23" fmla="*/ 53 h 79"/>
                <a:gd name="T24" fmla="*/ 11 w 77"/>
                <a:gd name="T25" fmla="*/ 56 h 79"/>
                <a:gd name="T26" fmla="*/ 16 w 77"/>
                <a:gd name="T27" fmla="*/ 61 h 79"/>
                <a:gd name="T28" fmla="*/ 22 w 77"/>
                <a:gd name="T29" fmla="*/ 62 h 79"/>
                <a:gd name="T30" fmla="*/ 29 w 77"/>
                <a:gd name="T31" fmla="*/ 64 h 79"/>
                <a:gd name="T32" fmla="*/ 35 w 77"/>
                <a:gd name="T33" fmla="*/ 64 h 79"/>
                <a:gd name="T34" fmla="*/ 41 w 77"/>
                <a:gd name="T35" fmla="*/ 62 h 79"/>
                <a:gd name="T36" fmla="*/ 46 w 77"/>
                <a:gd name="T37" fmla="*/ 61 h 79"/>
                <a:gd name="T38" fmla="*/ 52 w 77"/>
                <a:gd name="T39" fmla="*/ 56 h 79"/>
                <a:gd name="T40" fmla="*/ 56 w 77"/>
                <a:gd name="T41" fmla="*/ 53 h 79"/>
                <a:gd name="T42" fmla="*/ 58 w 77"/>
                <a:gd name="T43" fmla="*/ 47 h 79"/>
                <a:gd name="T44" fmla="*/ 61 w 77"/>
                <a:gd name="T45" fmla="*/ 41 h 79"/>
                <a:gd name="T46" fmla="*/ 61 w 77"/>
                <a:gd name="T47" fmla="*/ 34 h 79"/>
                <a:gd name="T48" fmla="*/ 61 w 77"/>
                <a:gd name="T49" fmla="*/ 28 h 79"/>
                <a:gd name="T50" fmla="*/ 61 w 77"/>
                <a:gd name="T51" fmla="*/ 22 h 79"/>
                <a:gd name="T52" fmla="*/ 58 w 77"/>
                <a:gd name="T53" fmla="*/ 15 h 79"/>
                <a:gd name="T54" fmla="*/ 56 w 77"/>
                <a:gd name="T55" fmla="*/ 11 h 79"/>
                <a:gd name="T56" fmla="*/ 52 w 77"/>
                <a:gd name="T57" fmla="*/ 6 h 79"/>
                <a:gd name="T58" fmla="*/ 46 w 77"/>
                <a:gd name="T59" fmla="*/ 3 h 79"/>
                <a:gd name="T60" fmla="*/ 41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0" y="4"/>
                  </a:lnTo>
                  <a:lnTo>
                    <a:pt x="18" y="6"/>
                  </a:lnTo>
                  <a:lnTo>
                    <a:pt x="14" y="8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6" y="58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8" y="71"/>
                  </a:lnTo>
                  <a:lnTo>
                    <a:pt x="20" y="75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5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4" y="69"/>
                  </a:lnTo>
                  <a:lnTo>
                    <a:pt x="66" y="67"/>
                  </a:lnTo>
                  <a:lnTo>
                    <a:pt x="68" y="65"/>
                  </a:lnTo>
                  <a:lnTo>
                    <a:pt x="69" y="61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5" y="48"/>
                  </a:lnTo>
                  <a:lnTo>
                    <a:pt x="75" y="42"/>
                  </a:lnTo>
                  <a:lnTo>
                    <a:pt x="77" y="38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8" y="13"/>
                  </a:lnTo>
                  <a:lnTo>
                    <a:pt x="66" y="12"/>
                  </a:lnTo>
                  <a:lnTo>
                    <a:pt x="64" y="8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62" name="Freeform 110"/>
            <p:cNvSpPr>
              <a:spLocks/>
            </p:cNvSpPr>
            <p:nvPr/>
          </p:nvSpPr>
          <p:spPr bwMode="auto">
            <a:xfrm>
              <a:off x="4187" y="1625"/>
              <a:ext cx="66" cy="68"/>
            </a:xfrm>
            <a:custGeom>
              <a:avLst/>
              <a:gdLst>
                <a:gd name="T0" fmla="*/ 20 w 81"/>
                <a:gd name="T1" fmla="*/ 2 h 83"/>
                <a:gd name="T2" fmla="*/ 15 w 81"/>
                <a:gd name="T3" fmla="*/ 5 h 83"/>
                <a:gd name="T4" fmla="*/ 11 w 81"/>
                <a:gd name="T5" fmla="*/ 7 h 83"/>
                <a:gd name="T6" fmla="*/ 10 w 81"/>
                <a:gd name="T7" fmla="*/ 10 h 83"/>
                <a:gd name="T8" fmla="*/ 7 w 81"/>
                <a:gd name="T9" fmla="*/ 16 h 83"/>
                <a:gd name="T10" fmla="*/ 5 w 81"/>
                <a:gd name="T11" fmla="*/ 17 h 83"/>
                <a:gd name="T12" fmla="*/ 2 w 81"/>
                <a:gd name="T13" fmla="*/ 44 h 83"/>
                <a:gd name="T14" fmla="*/ 8 w 81"/>
                <a:gd name="T15" fmla="*/ 57 h 83"/>
                <a:gd name="T16" fmla="*/ 16 w 81"/>
                <a:gd name="T17" fmla="*/ 61 h 83"/>
                <a:gd name="T18" fmla="*/ 16 w 81"/>
                <a:gd name="T19" fmla="*/ 65 h 83"/>
                <a:gd name="T20" fmla="*/ 39 w 81"/>
                <a:gd name="T21" fmla="*/ 68 h 83"/>
                <a:gd name="T22" fmla="*/ 52 w 81"/>
                <a:gd name="T23" fmla="*/ 61 h 83"/>
                <a:gd name="T24" fmla="*/ 55 w 81"/>
                <a:gd name="T25" fmla="*/ 60 h 83"/>
                <a:gd name="T26" fmla="*/ 64 w 81"/>
                <a:gd name="T27" fmla="*/ 43 h 83"/>
                <a:gd name="T28" fmla="*/ 64 w 81"/>
                <a:gd name="T29" fmla="*/ 30 h 83"/>
                <a:gd name="T30" fmla="*/ 61 w 81"/>
                <a:gd name="T31" fmla="*/ 16 h 83"/>
                <a:gd name="T32" fmla="*/ 58 w 81"/>
                <a:gd name="T33" fmla="*/ 12 h 83"/>
                <a:gd name="T34" fmla="*/ 57 w 81"/>
                <a:gd name="T35" fmla="*/ 11 h 83"/>
                <a:gd name="T36" fmla="*/ 54 w 81"/>
                <a:gd name="T37" fmla="*/ 7 h 83"/>
                <a:gd name="T38" fmla="*/ 47 w 81"/>
                <a:gd name="T39" fmla="*/ 2 h 83"/>
                <a:gd name="T40" fmla="*/ 27 w 81"/>
                <a:gd name="T41" fmla="*/ 0 h 83"/>
                <a:gd name="T42" fmla="*/ 42 w 81"/>
                <a:gd name="T43" fmla="*/ 5 h 83"/>
                <a:gd name="T44" fmla="*/ 46 w 81"/>
                <a:gd name="T45" fmla="*/ 7 h 83"/>
                <a:gd name="T46" fmla="*/ 52 w 81"/>
                <a:gd name="T47" fmla="*/ 8 h 83"/>
                <a:gd name="T48" fmla="*/ 55 w 81"/>
                <a:gd name="T49" fmla="*/ 14 h 83"/>
                <a:gd name="T50" fmla="*/ 57 w 81"/>
                <a:gd name="T51" fmla="*/ 17 h 83"/>
                <a:gd name="T52" fmla="*/ 61 w 81"/>
                <a:gd name="T53" fmla="*/ 24 h 83"/>
                <a:gd name="T54" fmla="*/ 61 w 81"/>
                <a:gd name="T55" fmla="*/ 36 h 83"/>
                <a:gd name="T56" fmla="*/ 55 w 81"/>
                <a:gd name="T57" fmla="*/ 53 h 83"/>
                <a:gd name="T58" fmla="*/ 51 w 81"/>
                <a:gd name="T59" fmla="*/ 58 h 83"/>
                <a:gd name="T60" fmla="*/ 47 w 81"/>
                <a:gd name="T61" fmla="*/ 61 h 83"/>
                <a:gd name="T62" fmla="*/ 27 w 81"/>
                <a:gd name="T63" fmla="*/ 65 h 83"/>
                <a:gd name="T64" fmla="*/ 19 w 81"/>
                <a:gd name="T65" fmla="*/ 63 h 83"/>
                <a:gd name="T66" fmla="*/ 16 w 81"/>
                <a:gd name="T67" fmla="*/ 58 h 83"/>
                <a:gd name="T68" fmla="*/ 11 w 81"/>
                <a:gd name="T69" fmla="*/ 53 h 83"/>
                <a:gd name="T70" fmla="*/ 5 w 81"/>
                <a:gd name="T71" fmla="*/ 41 h 83"/>
                <a:gd name="T72" fmla="*/ 3 w 81"/>
                <a:gd name="T73" fmla="*/ 27 h 83"/>
                <a:gd name="T74" fmla="*/ 10 w 81"/>
                <a:gd name="T75" fmla="*/ 17 h 83"/>
                <a:gd name="T76" fmla="*/ 11 w 81"/>
                <a:gd name="T77" fmla="*/ 14 h 83"/>
                <a:gd name="T78" fmla="*/ 15 w 81"/>
                <a:gd name="T79" fmla="*/ 8 h 83"/>
                <a:gd name="T80" fmla="*/ 18 w 81"/>
                <a:gd name="T81" fmla="*/ 8 h 83"/>
                <a:gd name="T82" fmla="*/ 20 w 81"/>
                <a:gd name="T83" fmla="*/ 5 h 83"/>
                <a:gd name="T84" fmla="*/ 27 w 81"/>
                <a:gd name="T85" fmla="*/ 0 h 8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1"/>
                <a:gd name="T130" fmla="*/ 0 h 83"/>
                <a:gd name="T131" fmla="*/ 81 w 81"/>
                <a:gd name="T132" fmla="*/ 83 h 8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10" y="15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2" y="52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4" y="73"/>
                  </a:lnTo>
                  <a:lnTo>
                    <a:pt x="16" y="73"/>
                  </a:lnTo>
                  <a:lnTo>
                    <a:pt x="20" y="75"/>
                  </a:lnTo>
                  <a:lnTo>
                    <a:pt x="18" y="73"/>
                  </a:lnTo>
                  <a:lnTo>
                    <a:pt x="20" y="77"/>
                  </a:lnTo>
                  <a:lnTo>
                    <a:pt x="20" y="79"/>
                  </a:lnTo>
                  <a:lnTo>
                    <a:pt x="25" y="79"/>
                  </a:lnTo>
                  <a:lnTo>
                    <a:pt x="33" y="83"/>
                  </a:lnTo>
                  <a:lnTo>
                    <a:pt x="48" y="83"/>
                  </a:lnTo>
                  <a:lnTo>
                    <a:pt x="56" y="79"/>
                  </a:lnTo>
                  <a:lnTo>
                    <a:pt x="60" y="79"/>
                  </a:lnTo>
                  <a:lnTo>
                    <a:pt x="64" y="75"/>
                  </a:lnTo>
                  <a:lnTo>
                    <a:pt x="62" y="75"/>
                  </a:lnTo>
                  <a:lnTo>
                    <a:pt x="66" y="73"/>
                  </a:lnTo>
                  <a:lnTo>
                    <a:pt x="68" y="73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9" y="52"/>
                  </a:lnTo>
                  <a:lnTo>
                    <a:pt x="79" y="44"/>
                  </a:lnTo>
                  <a:lnTo>
                    <a:pt x="81" y="40"/>
                  </a:lnTo>
                  <a:lnTo>
                    <a:pt x="79" y="37"/>
                  </a:lnTo>
                  <a:lnTo>
                    <a:pt x="79" y="29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4"/>
                  </a:lnTo>
                  <a:lnTo>
                    <a:pt x="70" y="12"/>
                  </a:lnTo>
                  <a:lnTo>
                    <a:pt x="70" y="14"/>
                  </a:lnTo>
                  <a:lnTo>
                    <a:pt x="68" y="10"/>
                  </a:lnTo>
                  <a:lnTo>
                    <a:pt x="68" y="8"/>
                  </a:lnTo>
                  <a:lnTo>
                    <a:pt x="66" y="8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66" y="12"/>
                  </a:lnTo>
                  <a:lnTo>
                    <a:pt x="64" y="10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8" y="17"/>
                  </a:lnTo>
                  <a:lnTo>
                    <a:pt x="68" y="15"/>
                  </a:lnTo>
                  <a:lnTo>
                    <a:pt x="70" y="19"/>
                  </a:lnTo>
                  <a:lnTo>
                    <a:pt x="70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5" y="29"/>
                  </a:lnTo>
                  <a:lnTo>
                    <a:pt x="75" y="37"/>
                  </a:lnTo>
                  <a:lnTo>
                    <a:pt x="77" y="40"/>
                  </a:lnTo>
                  <a:lnTo>
                    <a:pt x="75" y="44"/>
                  </a:lnTo>
                  <a:lnTo>
                    <a:pt x="75" y="52"/>
                  </a:lnTo>
                  <a:lnTo>
                    <a:pt x="68" y="67"/>
                  </a:lnTo>
                  <a:lnTo>
                    <a:pt x="68" y="65"/>
                  </a:lnTo>
                  <a:lnTo>
                    <a:pt x="64" y="69"/>
                  </a:lnTo>
                  <a:lnTo>
                    <a:pt x="66" y="69"/>
                  </a:lnTo>
                  <a:lnTo>
                    <a:pt x="62" y="71"/>
                  </a:lnTo>
                  <a:lnTo>
                    <a:pt x="60" y="71"/>
                  </a:lnTo>
                  <a:lnTo>
                    <a:pt x="56" y="75"/>
                  </a:lnTo>
                  <a:lnTo>
                    <a:pt x="58" y="75"/>
                  </a:lnTo>
                  <a:lnTo>
                    <a:pt x="56" y="75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5" y="75"/>
                  </a:lnTo>
                  <a:lnTo>
                    <a:pt x="22" y="75"/>
                  </a:lnTo>
                  <a:lnTo>
                    <a:pt x="23" y="77"/>
                  </a:lnTo>
                  <a:lnTo>
                    <a:pt x="22" y="73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14" y="65"/>
                  </a:lnTo>
                  <a:lnTo>
                    <a:pt x="14" y="67"/>
                  </a:lnTo>
                  <a:lnTo>
                    <a:pt x="6" y="52"/>
                  </a:lnTo>
                  <a:lnTo>
                    <a:pt x="6" y="50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4" y="15"/>
                  </a:lnTo>
                  <a:lnTo>
                    <a:pt x="14" y="17"/>
                  </a:lnTo>
                  <a:lnTo>
                    <a:pt x="16" y="15"/>
                  </a:lnTo>
                  <a:lnTo>
                    <a:pt x="16" y="14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63" name="Rectangle 111"/>
            <p:cNvSpPr>
              <a:spLocks noChangeArrowheads="1"/>
            </p:cNvSpPr>
            <p:nvPr/>
          </p:nvSpPr>
          <p:spPr bwMode="auto">
            <a:xfrm>
              <a:off x="4205" y="1630"/>
              <a:ext cx="31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F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64" name="Rectangle 112"/>
            <p:cNvSpPr>
              <a:spLocks noChangeArrowheads="1"/>
            </p:cNvSpPr>
            <p:nvPr/>
          </p:nvSpPr>
          <p:spPr bwMode="auto">
            <a:xfrm>
              <a:off x="4145" y="1637"/>
              <a:ext cx="31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65" name="Freeform 113"/>
            <p:cNvSpPr>
              <a:spLocks/>
            </p:cNvSpPr>
            <p:nvPr/>
          </p:nvSpPr>
          <p:spPr bwMode="auto">
            <a:xfrm>
              <a:off x="4253" y="1611"/>
              <a:ext cx="61" cy="65"/>
            </a:xfrm>
            <a:custGeom>
              <a:avLst/>
              <a:gdLst>
                <a:gd name="T0" fmla="*/ 28 w 75"/>
                <a:gd name="T1" fmla="*/ 0 h 79"/>
                <a:gd name="T2" fmla="*/ 22 w 75"/>
                <a:gd name="T3" fmla="*/ 2 h 79"/>
                <a:gd name="T4" fmla="*/ 15 w 75"/>
                <a:gd name="T5" fmla="*/ 3 h 79"/>
                <a:gd name="T6" fmla="*/ 11 w 75"/>
                <a:gd name="T7" fmla="*/ 6 h 79"/>
                <a:gd name="T8" fmla="*/ 7 w 75"/>
                <a:gd name="T9" fmla="*/ 11 h 79"/>
                <a:gd name="T10" fmla="*/ 3 w 75"/>
                <a:gd name="T11" fmla="*/ 16 h 79"/>
                <a:gd name="T12" fmla="*/ 2 w 75"/>
                <a:gd name="T13" fmla="*/ 22 h 79"/>
                <a:gd name="T14" fmla="*/ 0 w 75"/>
                <a:gd name="T15" fmla="*/ 28 h 79"/>
                <a:gd name="T16" fmla="*/ 0 w 75"/>
                <a:gd name="T17" fmla="*/ 36 h 79"/>
                <a:gd name="T18" fmla="*/ 2 w 75"/>
                <a:gd name="T19" fmla="*/ 43 h 79"/>
                <a:gd name="T20" fmla="*/ 3 w 75"/>
                <a:gd name="T21" fmla="*/ 47 h 79"/>
                <a:gd name="T22" fmla="*/ 7 w 75"/>
                <a:gd name="T23" fmla="*/ 53 h 79"/>
                <a:gd name="T24" fmla="*/ 11 w 75"/>
                <a:gd name="T25" fmla="*/ 57 h 79"/>
                <a:gd name="T26" fmla="*/ 15 w 75"/>
                <a:gd name="T27" fmla="*/ 62 h 79"/>
                <a:gd name="T28" fmla="*/ 22 w 75"/>
                <a:gd name="T29" fmla="*/ 63 h 79"/>
                <a:gd name="T30" fmla="*/ 28 w 75"/>
                <a:gd name="T31" fmla="*/ 65 h 79"/>
                <a:gd name="T32" fmla="*/ 34 w 75"/>
                <a:gd name="T33" fmla="*/ 65 h 79"/>
                <a:gd name="T34" fmla="*/ 39 w 75"/>
                <a:gd name="T35" fmla="*/ 63 h 79"/>
                <a:gd name="T36" fmla="*/ 46 w 75"/>
                <a:gd name="T37" fmla="*/ 62 h 79"/>
                <a:gd name="T38" fmla="*/ 50 w 75"/>
                <a:gd name="T39" fmla="*/ 57 h 79"/>
                <a:gd name="T40" fmla="*/ 54 w 75"/>
                <a:gd name="T41" fmla="*/ 53 h 79"/>
                <a:gd name="T42" fmla="*/ 58 w 75"/>
                <a:gd name="T43" fmla="*/ 47 h 79"/>
                <a:gd name="T44" fmla="*/ 59 w 75"/>
                <a:gd name="T45" fmla="*/ 43 h 79"/>
                <a:gd name="T46" fmla="*/ 61 w 75"/>
                <a:gd name="T47" fmla="*/ 36 h 79"/>
                <a:gd name="T48" fmla="*/ 61 w 75"/>
                <a:gd name="T49" fmla="*/ 28 h 79"/>
                <a:gd name="T50" fmla="*/ 59 w 75"/>
                <a:gd name="T51" fmla="*/ 22 h 79"/>
                <a:gd name="T52" fmla="*/ 58 w 75"/>
                <a:gd name="T53" fmla="*/ 16 h 79"/>
                <a:gd name="T54" fmla="*/ 54 w 75"/>
                <a:gd name="T55" fmla="*/ 11 h 79"/>
                <a:gd name="T56" fmla="*/ 50 w 75"/>
                <a:gd name="T57" fmla="*/ 6 h 79"/>
                <a:gd name="T58" fmla="*/ 46 w 75"/>
                <a:gd name="T59" fmla="*/ 3 h 79"/>
                <a:gd name="T60" fmla="*/ 39 w 75"/>
                <a:gd name="T61" fmla="*/ 2 h 79"/>
                <a:gd name="T62" fmla="*/ 34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7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5" y="6"/>
                  </a:lnTo>
                  <a:lnTo>
                    <a:pt x="14" y="7"/>
                  </a:lnTo>
                  <a:lnTo>
                    <a:pt x="12" y="11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4" y="57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5" y="71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7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2" y="69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4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38"/>
                  </a:lnTo>
                  <a:lnTo>
                    <a:pt x="75" y="34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2" y="7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66" name="Freeform 114"/>
            <p:cNvSpPr>
              <a:spLocks/>
            </p:cNvSpPr>
            <p:nvPr/>
          </p:nvSpPr>
          <p:spPr bwMode="auto">
            <a:xfrm>
              <a:off x="4251" y="1610"/>
              <a:ext cx="65" cy="67"/>
            </a:xfrm>
            <a:custGeom>
              <a:avLst/>
              <a:gdLst>
                <a:gd name="T0" fmla="*/ 21 w 79"/>
                <a:gd name="T1" fmla="*/ 2 h 82"/>
                <a:gd name="T2" fmla="*/ 12 w 79"/>
                <a:gd name="T3" fmla="*/ 7 h 82"/>
                <a:gd name="T4" fmla="*/ 12 w 79"/>
                <a:gd name="T5" fmla="*/ 9 h 82"/>
                <a:gd name="T6" fmla="*/ 7 w 79"/>
                <a:gd name="T7" fmla="*/ 12 h 82"/>
                <a:gd name="T8" fmla="*/ 3 w 79"/>
                <a:gd name="T9" fmla="*/ 16 h 82"/>
                <a:gd name="T10" fmla="*/ 0 w 79"/>
                <a:gd name="T11" fmla="*/ 41 h 82"/>
                <a:gd name="T12" fmla="*/ 3 w 79"/>
                <a:gd name="T13" fmla="*/ 47 h 82"/>
                <a:gd name="T14" fmla="*/ 7 w 79"/>
                <a:gd name="T15" fmla="*/ 55 h 82"/>
                <a:gd name="T16" fmla="*/ 12 w 79"/>
                <a:gd name="T17" fmla="*/ 58 h 82"/>
                <a:gd name="T18" fmla="*/ 17 w 79"/>
                <a:gd name="T19" fmla="*/ 65 h 82"/>
                <a:gd name="T20" fmla="*/ 27 w 79"/>
                <a:gd name="T21" fmla="*/ 67 h 82"/>
                <a:gd name="T22" fmla="*/ 41 w 79"/>
                <a:gd name="T23" fmla="*/ 66 h 82"/>
                <a:gd name="T24" fmla="*/ 49 w 79"/>
                <a:gd name="T25" fmla="*/ 65 h 82"/>
                <a:gd name="T26" fmla="*/ 55 w 79"/>
                <a:gd name="T27" fmla="*/ 58 h 82"/>
                <a:gd name="T28" fmla="*/ 58 w 79"/>
                <a:gd name="T29" fmla="*/ 55 h 82"/>
                <a:gd name="T30" fmla="*/ 65 w 79"/>
                <a:gd name="T31" fmla="*/ 41 h 82"/>
                <a:gd name="T32" fmla="*/ 63 w 79"/>
                <a:gd name="T33" fmla="*/ 20 h 82"/>
                <a:gd name="T34" fmla="*/ 60 w 79"/>
                <a:gd name="T35" fmla="*/ 14 h 82"/>
                <a:gd name="T36" fmla="*/ 58 w 79"/>
                <a:gd name="T37" fmla="*/ 11 h 82"/>
                <a:gd name="T38" fmla="*/ 44 w 79"/>
                <a:gd name="T39" fmla="*/ 2 h 82"/>
                <a:gd name="T40" fmla="*/ 41 w 79"/>
                <a:gd name="T41" fmla="*/ 0 h 82"/>
                <a:gd name="T42" fmla="*/ 27 w 79"/>
                <a:gd name="T43" fmla="*/ 3 h 82"/>
                <a:gd name="T44" fmla="*/ 39 w 79"/>
                <a:gd name="T45" fmla="*/ 5 h 82"/>
                <a:gd name="T46" fmla="*/ 51 w 79"/>
                <a:gd name="T47" fmla="*/ 7 h 82"/>
                <a:gd name="T48" fmla="*/ 55 w 79"/>
                <a:gd name="T49" fmla="*/ 12 h 82"/>
                <a:gd name="T50" fmla="*/ 58 w 79"/>
                <a:gd name="T51" fmla="*/ 19 h 82"/>
                <a:gd name="T52" fmla="*/ 60 w 79"/>
                <a:gd name="T53" fmla="*/ 24 h 82"/>
                <a:gd name="T54" fmla="*/ 60 w 79"/>
                <a:gd name="T55" fmla="*/ 44 h 82"/>
                <a:gd name="T56" fmla="*/ 55 w 79"/>
                <a:gd name="T57" fmla="*/ 53 h 82"/>
                <a:gd name="T58" fmla="*/ 53 w 79"/>
                <a:gd name="T59" fmla="*/ 56 h 82"/>
                <a:gd name="T60" fmla="*/ 48 w 79"/>
                <a:gd name="T61" fmla="*/ 61 h 82"/>
                <a:gd name="T62" fmla="*/ 39 w 79"/>
                <a:gd name="T63" fmla="*/ 63 h 82"/>
                <a:gd name="T64" fmla="*/ 27 w 79"/>
                <a:gd name="T65" fmla="*/ 65 h 82"/>
                <a:gd name="T66" fmla="*/ 17 w 79"/>
                <a:gd name="T67" fmla="*/ 61 h 82"/>
                <a:gd name="T68" fmla="*/ 12 w 79"/>
                <a:gd name="T69" fmla="*/ 55 h 82"/>
                <a:gd name="T70" fmla="*/ 7 w 79"/>
                <a:gd name="T71" fmla="*/ 48 h 82"/>
                <a:gd name="T72" fmla="*/ 5 w 79"/>
                <a:gd name="T73" fmla="*/ 42 h 82"/>
                <a:gd name="T74" fmla="*/ 3 w 79"/>
                <a:gd name="T75" fmla="*/ 27 h 82"/>
                <a:gd name="T76" fmla="*/ 7 w 79"/>
                <a:gd name="T77" fmla="*/ 19 h 82"/>
                <a:gd name="T78" fmla="*/ 10 w 79"/>
                <a:gd name="T79" fmla="*/ 12 h 82"/>
                <a:gd name="T80" fmla="*/ 13 w 79"/>
                <a:gd name="T81" fmla="*/ 12 h 82"/>
                <a:gd name="T82" fmla="*/ 14 w 79"/>
                <a:gd name="T83" fmla="*/ 9 h 82"/>
                <a:gd name="T84" fmla="*/ 21 w 79"/>
                <a:gd name="T85" fmla="*/ 5 h 82"/>
                <a:gd name="T86" fmla="*/ 27 w 79"/>
                <a:gd name="T87" fmla="*/ 0 h 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9"/>
                <a:gd name="T133" fmla="*/ 0 h 82"/>
                <a:gd name="T134" fmla="*/ 79 w 79"/>
                <a:gd name="T135" fmla="*/ 82 h 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9" h="82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2" y="13"/>
                  </a:lnTo>
                  <a:lnTo>
                    <a:pt x="14" y="11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4" y="58"/>
                  </a:lnTo>
                  <a:lnTo>
                    <a:pt x="4" y="56"/>
                  </a:lnTo>
                  <a:lnTo>
                    <a:pt x="4" y="59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71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29" y="81"/>
                  </a:lnTo>
                  <a:lnTo>
                    <a:pt x="33" y="82"/>
                  </a:lnTo>
                  <a:lnTo>
                    <a:pt x="50" y="82"/>
                  </a:lnTo>
                  <a:lnTo>
                    <a:pt x="52" y="81"/>
                  </a:lnTo>
                  <a:lnTo>
                    <a:pt x="50" y="81"/>
                  </a:lnTo>
                  <a:lnTo>
                    <a:pt x="54" y="81"/>
                  </a:lnTo>
                  <a:lnTo>
                    <a:pt x="58" y="79"/>
                  </a:lnTo>
                  <a:lnTo>
                    <a:pt x="60" y="79"/>
                  </a:lnTo>
                  <a:lnTo>
                    <a:pt x="65" y="73"/>
                  </a:lnTo>
                  <a:lnTo>
                    <a:pt x="64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6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4" y="6"/>
                  </a:lnTo>
                  <a:lnTo>
                    <a:pt x="62" y="9"/>
                  </a:lnTo>
                  <a:lnTo>
                    <a:pt x="60" y="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3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6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5" y="67"/>
                  </a:lnTo>
                  <a:lnTo>
                    <a:pt x="67" y="67"/>
                  </a:lnTo>
                  <a:lnTo>
                    <a:pt x="64" y="69"/>
                  </a:lnTo>
                  <a:lnTo>
                    <a:pt x="62" y="69"/>
                  </a:lnTo>
                  <a:lnTo>
                    <a:pt x="56" y="75"/>
                  </a:lnTo>
                  <a:lnTo>
                    <a:pt x="58" y="75"/>
                  </a:lnTo>
                  <a:lnTo>
                    <a:pt x="54" y="77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8" y="59"/>
                  </a:lnTo>
                  <a:lnTo>
                    <a:pt x="8" y="56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67" name="Rectangle 115"/>
            <p:cNvSpPr>
              <a:spLocks noChangeArrowheads="1"/>
            </p:cNvSpPr>
            <p:nvPr/>
          </p:nvSpPr>
          <p:spPr bwMode="auto">
            <a:xfrm>
              <a:off x="4265" y="1616"/>
              <a:ext cx="33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K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68" name="Freeform 116"/>
            <p:cNvSpPr>
              <a:spLocks/>
            </p:cNvSpPr>
            <p:nvPr/>
          </p:nvSpPr>
          <p:spPr bwMode="auto">
            <a:xfrm>
              <a:off x="3730" y="1464"/>
              <a:ext cx="63" cy="64"/>
            </a:xfrm>
            <a:custGeom>
              <a:avLst/>
              <a:gdLst>
                <a:gd name="T0" fmla="*/ 28 w 77"/>
                <a:gd name="T1" fmla="*/ 0 h 78"/>
                <a:gd name="T2" fmla="*/ 22 w 77"/>
                <a:gd name="T3" fmla="*/ 2 h 78"/>
                <a:gd name="T4" fmla="*/ 16 w 77"/>
                <a:gd name="T5" fmla="*/ 3 h 78"/>
                <a:gd name="T6" fmla="*/ 11 w 77"/>
                <a:gd name="T7" fmla="*/ 6 h 78"/>
                <a:gd name="T8" fmla="*/ 6 w 77"/>
                <a:gd name="T9" fmla="*/ 11 h 78"/>
                <a:gd name="T10" fmla="*/ 3 w 77"/>
                <a:gd name="T11" fmla="*/ 16 h 78"/>
                <a:gd name="T12" fmla="*/ 2 w 77"/>
                <a:gd name="T13" fmla="*/ 22 h 78"/>
                <a:gd name="T14" fmla="*/ 0 w 77"/>
                <a:gd name="T15" fmla="*/ 28 h 78"/>
                <a:gd name="T16" fmla="*/ 0 w 77"/>
                <a:gd name="T17" fmla="*/ 34 h 78"/>
                <a:gd name="T18" fmla="*/ 2 w 77"/>
                <a:gd name="T19" fmla="*/ 41 h 78"/>
                <a:gd name="T20" fmla="*/ 3 w 77"/>
                <a:gd name="T21" fmla="*/ 47 h 78"/>
                <a:gd name="T22" fmla="*/ 6 w 77"/>
                <a:gd name="T23" fmla="*/ 52 h 78"/>
                <a:gd name="T24" fmla="*/ 11 w 77"/>
                <a:gd name="T25" fmla="*/ 57 h 78"/>
                <a:gd name="T26" fmla="*/ 16 w 77"/>
                <a:gd name="T27" fmla="*/ 60 h 78"/>
                <a:gd name="T28" fmla="*/ 22 w 77"/>
                <a:gd name="T29" fmla="*/ 63 h 78"/>
                <a:gd name="T30" fmla="*/ 28 w 77"/>
                <a:gd name="T31" fmla="*/ 64 h 78"/>
                <a:gd name="T32" fmla="*/ 34 w 77"/>
                <a:gd name="T33" fmla="*/ 64 h 78"/>
                <a:gd name="T34" fmla="*/ 39 w 77"/>
                <a:gd name="T35" fmla="*/ 63 h 78"/>
                <a:gd name="T36" fmla="*/ 45 w 77"/>
                <a:gd name="T37" fmla="*/ 60 h 78"/>
                <a:gd name="T38" fmla="*/ 50 w 77"/>
                <a:gd name="T39" fmla="*/ 57 h 78"/>
                <a:gd name="T40" fmla="*/ 55 w 77"/>
                <a:gd name="T41" fmla="*/ 52 h 78"/>
                <a:gd name="T42" fmla="*/ 58 w 77"/>
                <a:gd name="T43" fmla="*/ 47 h 78"/>
                <a:gd name="T44" fmla="*/ 60 w 77"/>
                <a:gd name="T45" fmla="*/ 41 h 78"/>
                <a:gd name="T46" fmla="*/ 61 w 77"/>
                <a:gd name="T47" fmla="*/ 34 h 78"/>
                <a:gd name="T48" fmla="*/ 61 w 77"/>
                <a:gd name="T49" fmla="*/ 28 h 78"/>
                <a:gd name="T50" fmla="*/ 60 w 77"/>
                <a:gd name="T51" fmla="*/ 22 h 78"/>
                <a:gd name="T52" fmla="*/ 58 w 77"/>
                <a:gd name="T53" fmla="*/ 16 h 78"/>
                <a:gd name="T54" fmla="*/ 55 w 77"/>
                <a:gd name="T55" fmla="*/ 11 h 78"/>
                <a:gd name="T56" fmla="*/ 50 w 77"/>
                <a:gd name="T57" fmla="*/ 6 h 78"/>
                <a:gd name="T58" fmla="*/ 45 w 77"/>
                <a:gd name="T59" fmla="*/ 3 h 78"/>
                <a:gd name="T60" fmla="*/ 39 w 77"/>
                <a:gd name="T61" fmla="*/ 2 h 78"/>
                <a:gd name="T62" fmla="*/ 34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8" y="0"/>
                  </a:moveTo>
                  <a:lnTo>
                    <a:pt x="34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5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7" y="13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4" y="57"/>
                  </a:lnTo>
                  <a:lnTo>
                    <a:pt x="6" y="61"/>
                  </a:lnTo>
                  <a:lnTo>
                    <a:pt x="7" y="63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9" y="73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8"/>
                  </a:lnTo>
                  <a:lnTo>
                    <a:pt x="34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48" y="77"/>
                  </a:lnTo>
                  <a:lnTo>
                    <a:pt x="52" y="75"/>
                  </a:lnTo>
                  <a:lnTo>
                    <a:pt x="55" y="73"/>
                  </a:lnTo>
                  <a:lnTo>
                    <a:pt x="59" y="71"/>
                  </a:lnTo>
                  <a:lnTo>
                    <a:pt x="61" y="69"/>
                  </a:lnTo>
                  <a:lnTo>
                    <a:pt x="65" y="67"/>
                  </a:lnTo>
                  <a:lnTo>
                    <a:pt x="67" y="63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4"/>
                  </a:lnTo>
                  <a:lnTo>
                    <a:pt x="73" y="50"/>
                  </a:lnTo>
                  <a:lnTo>
                    <a:pt x="75" y="46"/>
                  </a:lnTo>
                  <a:lnTo>
                    <a:pt x="75" y="42"/>
                  </a:lnTo>
                  <a:lnTo>
                    <a:pt x="77" y="38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9"/>
                  </a:lnTo>
                  <a:lnTo>
                    <a:pt x="61" y="7"/>
                  </a:lnTo>
                  <a:lnTo>
                    <a:pt x="59" y="5"/>
                  </a:lnTo>
                  <a:lnTo>
                    <a:pt x="55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69" name="Freeform 117"/>
            <p:cNvSpPr>
              <a:spLocks/>
            </p:cNvSpPr>
            <p:nvPr/>
          </p:nvSpPr>
          <p:spPr bwMode="auto">
            <a:xfrm>
              <a:off x="3729" y="1462"/>
              <a:ext cx="66" cy="68"/>
            </a:xfrm>
            <a:custGeom>
              <a:avLst/>
              <a:gdLst>
                <a:gd name="T0" fmla="*/ 24 w 81"/>
                <a:gd name="T1" fmla="*/ 2 h 82"/>
                <a:gd name="T2" fmla="*/ 14 w 81"/>
                <a:gd name="T3" fmla="*/ 5 h 82"/>
                <a:gd name="T4" fmla="*/ 7 w 81"/>
                <a:gd name="T5" fmla="*/ 11 h 82"/>
                <a:gd name="T6" fmla="*/ 5 w 81"/>
                <a:gd name="T7" fmla="*/ 16 h 82"/>
                <a:gd name="T8" fmla="*/ 3 w 81"/>
                <a:gd name="T9" fmla="*/ 16 h 82"/>
                <a:gd name="T10" fmla="*/ 0 w 81"/>
                <a:gd name="T11" fmla="*/ 27 h 82"/>
                <a:gd name="T12" fmla="*/ 3 w 81"/>
                <a:gd name="T13" fmla="*/ 46 h 82"/>
                <a:gd name="T14" fmla="*/ 5 w 81"/>
                <a:gd name="T15" fmla="*/ 52 h 82"/>
                <a:gd name="T16" fmla="*/ 12 w 81"/>
                <a:gd name="T17" fmla="*/ 62 h 82"/>
                <a:gd name="T18" fmla="*/ 27 w 81"/>
                <a:gd name="T19" fmla="*/ 68 h 82"/>
                <a:gd name="T20" fmla="*/ 42 w 81"/>
                <a:gd name="T21" fmla="*/ 66 h 82"/>
                <a:gd name="T22" fmla="*/ 50 w 81"/>
                <a:gd name="T23" fmla="*/ 62 h 82"/>
                <a:gd name="T24" fmla="*/ 53 w 81"/>
                <a:gd name="T25" fmla="*/ 61 h 82"/>
                <a:gd name="T26" fmla="*/ 55 w 81"/>
                <a:gd name="T27" fmla="*/ 59 h 82"/>
                <a:gd name="T28" fmla="*/ 56 w 81"/>
                <a:gd name="T29" fmla="*/ 57 h 82"/>
                <a:gd name="T30" fmla="*/ 58 w 81"/>
                <a:gd name="T31" fmla="*/ 56 h 82"/>
                <a:gd name="T32" fmla="*/ 59 w 81"/>
                <a:gd name="T33" fmla="*/ 52 h 82"/>
                <a:gd name="T34" fmla="*/ 63 w 81"/>
                <a:gd name="T35" fmla="*/ 43 h 82"/>
                <a:gd name="T36" fmla="*/ 64 w 81"/>
                <a:gd name="T37" fmla="*/ 36 h 82"/>
                <a:gd name="T38" fmla="*/ 64 w 81"/>
                <a:gd name="T39" fmla="*/ 30 h 82"/>
                <a:gd name="T40" fmla="*/ 63 w 81"/>
                <a:gd name="T41" fmla="*/ 24 h 82"/>
                <a:gd name="T42" fmla="*/ 61 w 81"/>
                <a:gd name="T43" fmla="*/ 17 h 82"/>
                <a:gd name="T44" fmla="*/ 59 w 81"/>
                <a:gd name="T45" fmla="*/ 14 h 82"/>
                <a:gd name="T46" fmla="*/ 56 w 81"/>
                <a:gd name="T47" fmla="*/ 9 h 82"/>
                <a:gd name="T48" fmla="*/ 55 w 81"/>
                <a:gd name="T49" fmla="*/ 7 h 82"/>
                <a:gd name="T50" fmla="*/ 53 w 81"/>
                <a:gd name="T51" fmla="*/ 6 h 82"/>
                <a:gd name="T52" fmla="*/ 50 w 81"/>
                <a:gd name="T53" fmla="*/ 5 h 82"/>
                <a:gd name="T54" fmla="*/ 41 w 81"/>
                <a:gd name="T55" fmla="*/ 2 h 82"/>
                <a:gd name="T56" fmla="*/ 41 w 81"/>
                <a:gd name="T57" fmla="*/ 0 h 82"/>
                <a:gd name="T58" fmla="*/ 27 w 81"/>
                <a:gd name="T59" fmla="*/ 0 h 82"/>
                <a:gd name="T60" fmla="*/ 39 w 81"/>
                <a:gd name="T61" fmla="*/ 3 h 82"/>
                <a:gd name="T62" fmla="*/ 39 w 81"/>
                <a:gd name="T63" fmla="*/ 5 h 82"/>
                <a:gd name="T64" fmla="*/ 44 w 81"/>
                <a:gd name="T65" fmla="*/ 5 h 82"/>
                <a:gd name="T66" fmla="*/ 48 w 81"/>
                <a:gd name="T67" fmla="*/ 7 h 82"/>
                <a:gd name="T68" fmla="*/ 51 w 81"/>
                <a:gd name="T69" fmla="*/ 9 h 82"/>
                <a:gd name="T70" fmla="*/ 53 w 81"/>
                <a:gd name="T71" fmla="*/ 9 h 82"/>
                <a:gd name="T72" fmla="*/ 56 w 81"/>
                <a:gd name="T73" fmla="*/ 17 h 82"/>
                <a:gd name="T74" fmla="*/ 58 w 81"/>
                <a:gd name="T75" fmla="*/ 17 h 82"/>
                <a:gd name="T76" fmla="*/ 59 w 81"/>
                <a:gd name="T77" fmla="*/ 24 h 82"/>
                <a:gd name="T78" fmla="*/ 61 w 81"/>
                <a:gd name="T79" fmla="*/ 30 h 82"/>
                <a:gd name="T80" fmla="*/ 61 w 81"/>
                <a:gd name="T81" fmla="*/ 36 h 82"/>
                <a:gd name="T82" fmla="*/ 59 w 81"/>
                <a:gd name="T83" fmla="*/ 43 h 82"/>
                <a:gd name="T84" fmla="*/ 56 w 81"/>
                <a:gd name="T85" fmla="*/ 52 h 82"/>
                <a:gd name="T86" fmla="*/ 55 w 81"/>
                <a:gd name="T87" fmla="*/ 52 h 82"/>
                <a:gd name="T88" fmla="*/ 53 w 81"/>
                <a:gd name="T89" fmla="*/ 57 h 82"/>
                <a:gd name="T90" fmla="*/ 51 w 81"/>
                <a:gd name="T91" fmla="*/ 57 h 82"/>
                <a:gd name="T92" fmla="*/ 48 w 81"/>
                <a:gd name="T93" fmla="*/ 59 h 82"/>
                <a:gd name="T94" fmla="*/ 41 w 81"/>
                <a:gd name="T95" fmla="*/ 64 h 82"/>
                <a:gd name="T96" fmla="*/ 37 w 81"/>
                <a:gd name="T97" fmla="*/ 66 h 82"/>
                <a:gd name="T98" fmla="*/ 27 w 81"/>
                <a:gd name="T99" fmla="*/ 66 h 82"/>
                <a:gd name="T100" fmla="*/ 15 w 81"/>
                <a:gd name="T101" fmla="*/ 59 h 82"/>
                <a:gd name="T102" fmla="*/ 7 w 81"/>
                <a:gd name="T103" fmla="*/ 52 h 82"/>
                <a:gd name="T104" fmla="*/ 7 w 81"/>
                <a:gd name="T105" fmla="*/ 46 h 82"/>
                <a:gd name="T106" fmla="*/ 3 w 81"/>
                <a:gd name="T107" fmla="*/ 27 h 82"/>
                <a:gd name="T108" fmla="*/ 7 w 81"/>
                <a:gd name="T109" fmla="*/ 17 h 82"/>
                <a:gd name="T110" fmla="*/ 7 w 81"/>
                <a:gd name="T111" fmla="*/ 17 h 82"/>
                <a:gd name="T112" fmla="*/ 9 w 81"/>
                <a:gd name="T113" fmla="*/ 12 h 82"/>
                <a:gd name="T114" fmla="*/ 15 w 81"/>
                <a:gd name="T115" fmla="*/ 7 h 82"/>
                <a:gd name="T116" fmla="*/ 20 w 81"/>
                <a:gd name="T117" fmla="*/ 5 h 82"/>
                <a:gd name="T118" fmla="*/ 27 w 81"/>
                <a:gd name="T119" fmla="*/ 3 h 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1"/>
                <a:gd name="T181" fmla="*/ 0 h 82"/>
                <a:gd name="T182" fmla="*/ 81 w 81"/>
                <a:gd name="T183" fmla="*/ 82 h 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1" h="82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4" y="56"/>
                  </a:lnTo>
                  <a:lnTo>
                    <a:pt x="4" y="59"/>
                  </a:lnTo>
                  <a:lnTo>
                    <a:pt x="6" y="63"/>
                  </a:lnTo>
                  <a:lnTo>
                    <a:pt x="6" y="65"/>
                  </a:lnTo>
                  <a:lnTo>
                    <a:pt x="15" y="75"/>
                  </a:lnTo>
                  <a:lnTo>
                    <a:pt x="17" y="75"/>
                  </a:lnTo>
                  <a:lnTo>
                    <a:pt x="33" y="82"/>
                  </a:lnTo>
                  <a:lnTo>
                    <a:pt x="50" y="82"/>
                  </a:lnTo>
                  <a:lnTo>
                    <a:pt x="52" y="80"/>
                  </a:lnTo>
                  <a:lnTo>
                    <a:pt x="50" y="80"/>
                  </a:lnTo>
                  <a:lnTo>
                    <a:pt x="61" y="75"/>
                  </a:lnTo>
                  <a:lnTo>
                    <a:pt x="63" y="75"/>
                  </a:lnTo>
                  <a:lnTo>
                    <a:pt x="65" y="73"/>
                  </a:lnTo>
                  <a:lnTo>
                    <a:pt x="63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69" y="69"/>
                  </a:lnTo>
                  <a:lnTo>
                    <a:pt x="71" y="65"/>
                  </a:lnTo>
                  <a:lnTo>
                    <a:pt x="71" y="67"/>
                  </a:lnTo>
                  <a:lnTo>
                    <a:pt x="73" y="65"/>
                  </a:lnTo>
                  <a:lnTo>
                    <a:pt x="73" y="63"/>
                  </a:lnTo>
                  <a:lnTo>
                    <a:pt x="77" y="56"/>
                  </a:lnTo>
                  <a:lnTo>
                    <a:pt x="77" y="52"/>
                  </a:lnTo>
                  <a:lnTo>
                    <a:pt x="79" y="48"/>
                  </a:lnTo>
                  <a:lnTo>
                    <a:pt x="79" y="44"/>
                  </a:lnTo>
                  <a:lnTo>
                    <a:pt x="81" y="40"/>
                  </a:lnTo>
                  <a:lnTo>
                    <a:pt x="79" y="36"/>
                  </a:lnTo>
                  <a:lnTo>
                    <a:pt x="79" y="32"/>
                  </a:lnTo>
                  <a:lnTo>
                    <a:pt x="77" y="29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69" y="11"/>
                  </a:lnTo>
                  <a:lnTo>
                    <a:pt x="69" y="9"/>
                  </a:lnTo>
                  <a:lnTo>
                    <a:pt x="67" y="9"/>
                  </a:lnTo>
                  <a:lnTo>
                    <a:pt x="63" y="7"/>
                  </a:lnTo>
                  <a:lnTo>
                    <a:pt x="65" y="7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4" y="6"/>
                  </a:lnTo>
                  <a:lnTo>
                    <a:pt x="61" y="9"/>
                  </a:lnTo>
                  <a:lnTo>
                    <a:pt x="59" y="9"/>
                  </a:lnTo>
                  <a:lnTo>
                    <a:pt x="61" y="11"/>
                  </a:lnTo>
                  <a:lnTo>
                    <a:pt x="63" y="11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2"/>
                  </a:lnTo>
                  <a:lnTo>
                    <a:pt x="75" y="36"/>
                  </a:lnTo>
                  <a:lnTo>
                    <a:pt x="77" y="40"/>
                  </a:lnTo>
                  <a:lnTo>
                    <a:pt x="75" y="44"/>
                  </a:lnTo>
                  <a:lnTo>
                    <a:pt x="75" y="48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69" y="63"/>
                  </a:lnTo>
                  <a:lnTo>
                    <a:pt x="69" y="61"/>
                  </a:lnTo>
                  <a:lnTo>
                    <a:pt x="67" y="63"/>
                  </a:lnTo>
                  <a:lnTo>
                    <a:pt x="67" y="65"/>
                  </a:lnTo>
                  <a:lnTo>
                    <a:pt x="65" y="69"/>
                  </a:lnTo>
                  <a:lnTo>
                    <a:pt x="67" y="67"/>
                  </a:lnTo>
                  <a:lnTo>
                    <a:pt x="63" y="69"/>
                  </a:lnTo>
                  <a:lnTo>
                    <a:pt x="61" y="69"/>
                  </a:lnTo>
                  <a:lnTo>
                    <a:pt x="59" y="71"/>
                  </a:lnTo>
                  <a:lnTo>
                    <a:pt x="61" y="71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17" y="71"/>
                  </a:lnTo>
                  <a:lnTo>
                    <a:pt x="19" y="71"/>
                  </a:lnTo>
                  <a:lnTo>
                    <a:pt x="9" y="61"/>
                  </a:lnTo>
                  <a:lnTo>
                    <a:pt x="9" y="63"/>
                  </a:lnTo>
                  <a:lnTo>
                    <a:pt x="8" y="59"/>
                  </a:lnTo>
                  <a:lnTo>
                    <a:pt x="8" y="56"/>
                  </a:lnTo>
                  <a:lnTo>
                    <a:pt x="4" y="48"/>
                  </a:lnTo>
                  <a:lnTo>
                    <a:pt x="4" y="32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11" y="17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70" name="Freeform 118"/>
            <p:cNvSpPr>
              <a:spLocks/>
            </p:cNvSpPr>
            <p:nvPr/>
          </p:nvSpPr>
          <p:spPr bwMode="auto">
            <a:xfrm>
              <a:off x="3855" y="1475"/>
              <a:ext cx="63" cy="64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8 h 79"/>
                <a:gd name="T8" fmla="*/ 7 w 77"/>
                <a:gd name="T9" fmla="*/ 11 h 79"/>
                <a:gd name="T10" fmla="*/ 3 w 77"/>
                <a:gd name="T11" fmla="*/ 15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6 h 79"/>
                <a:gd name="T18" fmla="*/ 2 w 77"/>
                <a:gd name="T19" fmla="*/ 42 h 79"/>
                <a:gd name="T20" fmla="*/ 3 w 77"/>
                <a:gd name="T21" fmla="*/ 47 h 79"/>
                <a:gd name="T22" fmla="*/ 7 w 77"/>
                <a:gd name="T23" fmla="*/ 53 h 79"/>
                <a:gd name="T24" fmla="*/ 11 w 77"/>
                <a:gd name="T25" fmla="*/ 56 h 79"/>
                <a:gd name="T26" fmla="*/ 16 w 77"/>
                <a:gd name="T27" fmla="*/ 61 h 79"/>
                <a:gd name="T28" fmla="*/ 22 w 77"/>
                <a:gd name="T29" fmla="*/ 62 h 79"/>
                <a:gd name="T30" fmla="*/ 29 w 77"/>
                <a:gd name="T31" fmla="*/ 64 h 79"/>
                <a:gd name="T32" fmla="*/ 35 w 77"/>
                <a:gd name="T33" fmla="*/ 64 h 79"/>
                <a:gd name="T34" fmla="*/ 41 w 77"/>
                <a:gd name="T35" fmla="*/ 62 h 79"/>
                <a:gd name="T36" fmla="*/ 46 w 77"/>
                <a:gd name="T37" fmla="*/ 61 h 79"/>
                <a:gd name="T38" fmla="*/ 51 w 77"/>
                <a:gd name="T39" fmla="*/ 56 h 79"/>
                <a:gd name="T40" fmla="*/ 56 w 77"/>
                <a:gd name="T41" fmla="*/ 53 h 79"/>
                <a:gd name="T42" fmla="*/ 59 w 77"/>
                <a:gd name="T43" fmla="*/ 47 h 79"/>
                <a:gd name="T44" fmla="*/ 61 w 77"/>
                <a:gd name="T45" fmla="*/ 42 h 79"/>
                <a:gd name="T46" fmla="*/ 61 w 77"/>
                <a:gd name="T47" fmla="*/ 36 h 79"/>
                <a:gd name="T48" fmla="*/ 61 w 77"/>
                <a:gd name="T49" fmla="*/ 28 h 79"/>
                <a:gd name="T50" fmla="*/ 61 w 77"/>
                <a:gd name="T51" fmla="*/ 22 h 79"/>
                <a:gd name="T52" fmla="*/ 59 w 77"/>
                <a:gd name="T53" fmla="*/ 15 h 79"/>
                <a:gd name="T54" fmla="*/ 56 w 77"/>
                <a:gd name="T55" fmla="*/ 11 h 79"/>
                <a:gd name="T56" fmla="*/ 51 w 77"/>
                <a:gd name="T57" fmla="*/ 8 h 79"/>
                <a:gd name="T58" fmla="*/ 46 w 77"/>
                <a:gd name="T59" fmla="*/ 3 h 79"/>
                <a:gd name="T60" fmla="*/ 41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0" y="4"/>
                  </a:lnTo>
                  <a:lnTo>
                    <a:pt x="18" y="6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8" y="71"/>
                  </a:lnTo>
                  <a:lnTo>
                    <a:pt x="20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7" y="79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2" y="69"/>
                  </a:lnTo>
                  <a:lnTo>
                    <a:pt x="66" y="67"/>
                  </a:lnTo>
                  <a:lnTo>
                    <a:pt x="68" y="65"/>
                  </a:lnTo>
                  <a:lnTo>
                    <a:pt x="70" y="62"/>
                  </a:lnTo>
                  <a:lnTo>
                    <a:pt x="72" y="58"/>
                  </a:lnTo>
                  <a:lnTo>
                    <a:pt x="73" y="54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2" y="19"/>
                  </a:lnTo>
                  <a:lnTo>
                    <a:pt x="70" y="17"/>
                  </a:lnTo>
                  <a:lnTo>
                    <a:pt x="68" y="14"/>
                  </a:lnTo>
                  <a:lnTo>
                    <a:pt x="66" y="12"/>
                  </a:lnTo>
                  <a:lnTo>
                    <a:pt x="62" y="10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71" name="Freeform 119"/>
            <p:cNvSpPr>
              <a:spLocks/>
            </p:cNvSpPr>
            <p:nvPr/>
          </p:nvSpPr>
          <p:spPr bwMode="auto">
            <a:xfrm>
              <a:off x="3855" y="1473"/>
              <a:ext cx="65" cy="68"/>
            </a:xfrm>
            <a:custGeom>
              <a:avLst/>
              <a:gdLst>
                <a:gd name="T0" fmla="*/ 19 w 80"/>
                <a:gd name="T1" fmla="*/ 2 h 83"/>
                <a:gd name="T2" fmla="*/ 9 w 80"/>
                <a:gd name="T3" fmla="*/ 10 h 83"/>
                <a:gd name="T4" fmla="*/ 6 w 80"/>
                <a:gd name="T5" fmla="*/ 11 h 83"/>
                <a:gd name="T6" fmla="*/ 4 w 80"/>
                <a:gd name="T7" fmla="*/ 15 h 83"/>
                <a:gd name="T8" fmla="*/ 0 w 80"/>
                <a:gd name="T9" fmla="*/ 27 h 83"/>
                <a:gd name="T10" fmla="*/ 1 w 80"/>
                <a:gd name="T11" fmla="*/ 46 h 83"/>
                <a:gd name="T12" fmla="*/ 2 w 80"/>
                <a:gd name="T13" fmla="*/ 49 h 83"/>
                <a:gd name="T14" fmla="*/ 7 w 80"/>
                <a:gd name="T15" fmla="*/ 57 h 83"/>
                <a:gd name="T16" fmla="*/ 11 w 80"/>
                <a:gd name="T17" fmla="*/ 60 h 83"/>
                <a:gd name="T18" fmla="*/ 14 w 80"/>
                <a:gd name="T19" fmla="*/ 60 h 83"/>
                <a:gd name="T20" fmla="*/ 17 w 80"/>
                <a:gd name="T21" fmla="*/ 65 h 83"/>
                <a:gd name="T22" fmla="*/ 26 w 80"/>
                <a:gd name="T23" fmla="*/ 68 h 83"/>
                <a:gd name="T24" fmla="*/ 46 w 80"/>
                <a:gd name="T25" fmla="*/ 66 h 83"/>
                <a:gd name="T26" fmla="*/ 54 w 80"/>
                <a:gd name="T27" fmla="*/ 58 h 83"/>
                <a:gd name="T28" fmla="*/ 58 w 80"/>
                <a:gd name="T29" fmla="*/ 55 h 83"/>
                <a:gd name="T30" fmla="*/ 63 w 80"/>
                <a:gd name="T31" fmla="*/ 46 h 83"/>
                <a:gd name="T32" fmla="*/ 63 w 80"/>
                <a:gd name="T33" fmla="*/ 30 h 83"/>
                <a:gd name="T34" fmla="*/ 60 w 80"/>
                <a:gd name="T35" fmla="*/ 16 h 83"/>
                <a:gd name="T36" fmla="*/ 58 w 80"/>
                <a:gd name="T37" fmla="*/ 13 h 83"/>
                <a:gd name="T38" fmla="*/ 54 w 80"/>
                <a:gd name="T39" fmla="*/ 10 h 83"/>
                <a:gd name="T40" fmla="*/ 51 w 80"/>
                <a:gd name="T41" fmla="*/ 7 h 83"/>
                <a:gd name="T42" fmla="*/ 46 w 80"/>
                <a:gd name="T43" fmla="*/ 3 h 83"/>
                <a:gd name="T44" fmla="*/ 41 w 80"/>
                <a:gd name="T45" fmla="*/ 2 h 83"/>
                <a:gd name="T46" fmla="*/ 26 w 80"/>
                <a:gd name="T47" fmla="*/ 3 h 83"/>
                <a:gd name="T48" fmla="*/ 45 w 80"/>
                <a:gd name="T49" fmla="*/ 5 h 83"/>
                <a:gd name="T50" fmla="*/ 46 w 80"/>
                <a:gd name="T51" fmla="*/ 7 h 83"/>
                <a:gd name="T52" fmla="*/ 50 w 80"/>
                <a:gd name="T53" fmla="*/ 10 h 83"/>
                <a:gd name="T54" fmla="*/ 54 w 80"/>
                <a:gd name="T55" fmla="*/ 13 h 83"/>
                <a:gd name="T56" fmla="*/ 54 w 80"/>
                <a:gd name="T57" fmla="*/ 13 h 83"/>
                <a:gd name="T58" fmla="*/ 58 w 80"/>
                <a:gd name="T59" fmla="*/ 19 h 83"/>
                <a:gd name="T60" fmla="*/ 60 w 80"/>
                <a:gd name="T61" fmla="*/ 30 h 83"/>
                <a:gd name="T62" fmla="*/ 60 w 80"/>
                <a:gd name="T63" fmla="*/ 44 h 83"/>
                <a:gd name="T64" fmla="*/ 59 w 80"/>
                <a:gd name="T65" fmla="*/ 46 h 83"/>
                <a:gd name="T66" fmla="*/ 53 w 80"/>
                <a:gd name="T67" fmla="*/ 55 h 83"/>
                <a:gd name="T68" fmla="*/ 50 w 80"/>
                <a:gd name="T69" fmla="*/ 57 h 83"/>
                <a:gd name="T70" fmla="*/ 41 w 80"/>
                <a:gd name="T71" fmla="*/ 63 h 83"/>
                <a:gd name="T72" fmla="*/ 23 w 80"/>
                <a:gd name="T73" fmla="*/ 63 h 83"/>
                <a:gd name="T74" fmla="*/ 19 w 80"/>
                <a:gd name="T75" fmla="*/ 63 h 83"/>
                <a:gd name="T76" fmla="*/ 15 w 80"/>
                <a:gd name="T77" fmla="*/ 58 h 83"/>
                <a:gd name="T78" fmla="*/ 12 w 80"/>
                <a:gd name="T79" fmla="*/ 55 h 83"/>
                <a:gd name="T80" fmla="*/ 9 w 80"/>
                <a:gd name="T81" fmla="*/ 55 h 83"/>
                <a:gd name="T82" fmla="*/ 6 w 80"/>
                <a:gd name="T83" fmla="*/ 44 h 83"/>
                <a:gd name="T84" fmla="*/ 2 w 80"/>
                <a:gd name="T85" fmla="*/ 41 h 83"/>
                <a:gd name="T86" fmla="*/ 6 w 80"/>
                <a:gd name="T87" fmla="*/ 17 h 83"/>
                <a:gd name="T88" fmla="*/ 7 w 80"/>
                <a:gd name="T89" fmla="*/ 16 h 83"/>
                <a:gd name="T90" fmla="*/ 11 w 80"/>
                <a:gd name="T91" fmla="*/ 13 h 83"/>
                <a:gd name="T92" fmla="*/ 17 w 80"/>
                <a:gd name="T93" fmla="*/ 7 h 83"/>
                <a:gd name="T94" fmla="*/ 26 w 80"/>
                <a:gd name="T95" fmla="*/ 3 h 8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"/>
                <a:gd name="T145" fmla="*/ 0 h 83"/>
                <a:gd name="T146" fmla="*/ 80 w 80"/>
                <a:gd name="T147" fmla="*/ 83 h 8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" h="83">
                  <a:moveTo>
                    <a:pt x="32" y="0"/>
                  </a:moveTo>
                  <a:lnTo>
                    <a:pt x="28" y="2"/>
                  </a:lnTo>
                  <a:lnTo>
                    <a:pt x="24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1" y="12"/>
                  </a:lnTo>
                  <a:lnTo>
                    <a:pt x="13" y="12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3" y="19"/>
                  </a:lnTo>
                  <a:lnTo>
                    <a:pt x="3" y="25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1" y="54"/>
                  </a:lnTo>
                  <a:lnTo>
                    <a:pt x="1" y="56"/>
                  </a:lnTo>
                  <a:lnTo>
                    <a:pt x="3" y="58"/>
                  </a:lnTo>
                  <a:lnTo>
                    <a:pt x="3" y="56"/>
                  </a:lnTo>
                  <a:lnTo>
                    <a:pt x="3" y="60"/>
                  </a:lnTo>
                  <a:lnTo>
                    <a:pt x="7" y="67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71"/>
                  </a:lnTo>
                  <a:lnTo>
                    <a:pt x="13" y="73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17" y="73"/>
                  </a:lnTo>
                  <a:lnTo>
                    <a:pt x="19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4" y="81"/>
                  </a:lnTo>
                  <a:lnTo>
                    <a:pt x="28" y="81"/>
                  </a:lnTo>
                  <a:lnTo>
                    <a:pt x="32" y="83"/>
                  </a:lnTo>
                  <a:lnTo>
                    <a:pt x="48" y="83"/>
                  </a:lnTo>
                  <a:lnTo>
                    <a:pt x="51" y="81"/>
                  </a:lnTo>
                  <a:lnTo>
                    <a:pt x="57" y="81"/>
                  </a:lnTo>
                  <a:lnTo>
                    <a:pt x="65" y="73"/>
                  </a:lnTo>
                  <a:lnTo>
                    <a:pt x="63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6" y="56"/>
                  </a:lnTo>
                  <a:lnTo>
                    <a:pt x="76" y="58"/>
                  </a:lnTo>
                  <a:lnTo>
                    <a:pt x="78" y="56"/>
                  </a:lnTo>
                  <a:lnTo>
                    <a:pt x="78" y="46"/>
                  </a:lnTo>
                  <a:lnTo>
                    <a:pt x="80" y="41"/>
                  </a:lnTo>
                  <a:lnTo>
                    <a:pt x="78" y="37"/>
                  </a:lnTo>
                  <a:lnTo>
                    <a:pt x="78" y="29"/>
                  </a:lnTo>
                  <a:lnTo>
                    <a:pt x="74" y="21"/>
                  </a:lnTo>
                  <a:lnTo>
                    <a:pt x="74" y="19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3" y="10"/>
                  </a:lnTo>
                  <a:lnTo>
                    <a:pt x="65" y="12"/>
                  </a:lnTo>
                  <a:lnTo>
                    <a:pt x="63" y="8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57" y="2"/>
                  </a:lnTo>
                  <a:lnTo>
                    <a:pt x="51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1" y="6"/>
                  </a:lnTo>
                  <a:lnTo>
                    <a:pt x="55" y="6"/>
                  </a:lnTo>
                  <a:lnTo>
                    <a:pt x="53" y="6"/>
                  </a:lnTo>
                  <a:lnTo>
                    <a:pt x="55" y="8"/>
                  </a:lnTo>
                  <a:lnTo>
                    <a:pt x="57" y="8"/>
                  </a:lnTo>
                  <a:lnTo>
                    <a:pt x="61" y="10"/>
                  </a:lnTo>
                  <a:lnTo>
                    <a:pt x="59" y="8"/>
                  </a:lnTo>
                  <a:lnTo>
                    <a:pt x="61" y="12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7" y="16"/>
                  </a:lnTo>
                  <a:lnTo>
                    <a:pt x="65" y="16"/>
                  </a:lnTo>
                  <a:lnTo>
                    <a:pt x="67" y="18"/>
                  </a:lnTo>
                  <a:lnTo>
                    <a:pt x="67" y="16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4" y="29"/>
                  </a:lnTo>
                  <a:lnTo>
                    <a:pt x="74" y="37"/>
                  </a:lnTo>
                  <a:lnTo>
                    <a:pt x="76" y="41"/>
                  </a:lnTo>
                  <a:lnTo>
                    <a:pt x="74" y="46"/>
                  </a:lnTo>
                  <a:lnTo>
                    <a:pt x="74" y="54"/>
                  </a:lnTo>
                  <a:lnTo>
                    <a:pt x="74" y="52"/>
                  </a:lnTo>
                  <a:lnTo>
                    <a:pt x="73" y="54"/>
                  </a:lnTo>
                  <a:lnTo>
                    <a:pt x="73" y="5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5" y="67"/>
                  </a:lnTo>
                  <a:lnTo>
                    <a:pt x="67" y="67"/>
                  </a:lnTo>
                  <a:lnTo>
                    <a:pt x="63" y="69"/>
                  </a:lnTo>
                  <a:lnTo>
                    <a:pt x="61" y="69"/>
                  </a:lnTo>
                  <a:lnTo>
                    <a:pt x="53" y="77"/>
                  </a:lnTo>
                  <a:lnTo>
                    <a:pt x="55" y="77"/>
                  </a:lnTo>
                  <a:lnTo>
                    <a:pt x="51" y="77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8" y="77"/>
                  </a:lnTo>
                  <a:lnTo>
                    <a:pt x="24" y="77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5" y="69"/>
                  </a:lnTo>
                  <a:lnTo>
                    <a:pt x="17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9" y="66"/>
                  </a:lnTo>
                  <a:lnTo>
                    <a:pt x="11" y="67"/>
                  </a:lnTo>
                  <a:lnTo>
                    <a:pt x="7" y="60"/>
                  </a:lnTo>
                  <a:lnTo>
                    <a:pt x="7" y="56"/>
                  </a:lnTo>
                  <a:lnTo>
                    <a:pt x="7" y="54"/>
                  </a:lnTo>
                  <a:lnTo>
                    <a:pt x="5" y="52"/>
                  </a:lnTo>
                  <a:lnTo>
                    <a:pt x="5" y="54"/>
                  </a:lnTo>
                  <a:lnTo>
                    <a:pt x="3" y="50"/>
                  </a:lnTo>
                  <a:lnTo>
                    <a:pt x="3" y="33"/>
                  </a:lnTo>
                  <a:lnTo>
                    <a:pt x="7" y="25"/>
                  </a:lnTo>
                  <a:lnTo>
                    <a:pt x="7" y="21"/>
                  </a:lnTo>
                  <a:lnTo>
                    <a:pt x="7" y="23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11" y="16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6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4" y="6"/>
                  </a:lnTo>
                  <a:lnTo>
                    <a:pt x="28" y="6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72" name="Rectangle 120"/>
            <p:cNvSpPr>
              <a:spLocks noChangeArrowheads="1"/>
            </p:cNvSpPr>
            <p:nvPr/>
          </p:nvSpPr>
          <p:spPr bwMode="auto">
            <a:xfrm>
              <a:off x="3872" y="1481"/>
              <a:ext cx="3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T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73" name="Rectangle 121"/>
            <p:cNvSpPr>
              <a:spLocks noChangeArrowheads="1"/>
            </p:cNvSpPr>
            <p:nvPr/>
          </p:nvSpPr>
          <p:spPr bwMode="auto">
            <a:xfrm>
              <a:off x="3743" y="1466"/>
              <a:ext cx="3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P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74" name="Freeform 122"/>
            <p:cNvSpPr>
              <a:spLocks/>
            </p:cNvSpPr>
            <p:nvPr/>
          </p:nvSpPr>
          <p:spPr bwMode="auto">
            <a:xfrm>
              <a:off x="3669" y="1447"/>
              <a:ext cx="63" cy="64"/>
            </a:xfrm>
            <a:custGeom>
              <a:avLst/>
              <a:gdLst>
                <a:gd name="T0" fmla="*/ 28 w 77"/>
                <a:gd name="T1" fmla="*/ 0 h 78"/>
                <a:gd name="T2" fmla="*/ 22 w 77"/>
                <a:gd name="T3" fmla="*/ 2 h 78"/>
                <a:gd name="T4" fmla="*/ 16 w 77"/>
                <a:gd name="T5" fmla="*/ 2 h 78"/>
                <a:gd name="T6" fmla="*/ 11 w 77"/>
                <a:gd name="T7" fmla="*/ 7 h 78"/>
                <a:gd name="T8" fmla="*/ 7 w 77"/>
                <a:gd name="T9" fmla="*/ 11 h 78"/>
                <a:gd name="T10" fmla="*/ 5 w 77"/>
                <a:gd name="T11" fmla="*/ 16 h 78"/>
                <a:gd name="T12" fmla="*/ 2 w 77"/>
                <a:gd name="T13" fmla="*/ 21 h 78"/>
                <a:gd name="T14" fmla="*/ 0 w 77"/>
                <a:gd name="T15" fmla="*/ 28 h 78"/>
                <a:gd name="T16" fmla="*/ 0 w 77"/>
                <a:gd name="T17" fmla="*/ 36 h 78"/>
                <a:gd name="T18" fmla="*/ 2 w 77"/>
                <a:gd name="T19" fmla="*/ 42 h 78"/>
                <a:gd name="T20" fmla="*/ 5 w 77"/>
                <a:gd name="T21" fmla="*/ 47 h 78"/>
                <a:gd name="T22" fmla="*/ 7 w 77"/>
                <a:gd name="T23" fmla="*/ 53 h 78"/>
                <a:gd name="T24" fmla="*/ 11 w 77"/>
                <a:gd name="T25" fmla="*/ 57 h 78"/>
                <a:gd name="T26" fmla="*/ 16 w 77"/>
                <a:gd name="T27" fmla="*/ 62 h 78"/>
                <a:gd name="T28" fmla="*/ 22 w 77"/>
                <a:gd name="T29" fmla="*/ 62 h 78"/>
                <a:gd name="T30" fmla="*/ 28 w 77"/>
                <a:gd name="T31" fmla="*/ 64 h 78"/>
                <a:gd name="T32" fmla="*/ 34 w 77"/>
                <a:gd name="T33" fmla="*/ 64 h 78"/>
                <a:gd name="T34" fmla="*/ 41 w 77"/>
                <a:gd name="T35" fmla="*/ 62 h 78"/>
                <a:gd name="T36" fmla="*/ 47 w 77"/>
                <a:gd name="T37" fmla="*/ 62 h 78"/>
                <a:gd name="T38" fmla="*/ 52 w 77"/>
                <a:gd name="T39" fmla="*/ 57 h 78"/>
                <a:gd name="T40" fmla="*/ 55 w 77"/>
                <a:gd name="T41" fmla="*/ 53 h 78"/>
                <a:gd name="T42" fmla="*/ 58 w 77"/>
                <a:gd name="T43" fmla="*/ 47 h 78"/>
                <a:gd name="T44" fmla="*/ 61 w 77"/>
                <a:gd name="T45" fmla="*/ 42 h 78"/>
                <a:gd name="T46" fmla="*/ 63 w 77"/>
                <a:gd name="T47" fmla="*/ 36 h 78"/>
                <a:gd name="T48" fmla="*/ 63 w 77"/>
                <a:gd name="T49" fmla="*/ 28 h 78"/>
                <a:gd name="T50" fmla="*/ 61 w 77"/>
                <a:gd name="T51" fmla="*/ 21 h 78"/>
                <a:gd name="T52" fmla="*/ 58 w 77"/>
                <a:gd name="T53" fmla="*/ 16 h 78"/>
                <a:gd name="T54" fmla="*/ 55 w 77"/>
                <a:gd name="T55" fmla="*/ 11 h 78"/>
                <a:gd name="T56" fmla="*/ 52 w 77"/>
                <a:gd name="T57" fmla="*/ 7 h 78"/>
                <a:gd name="T58" fmla="*/ 47 w 77"/>
                <a:gd name="T59" fmla="*/ 2 h 78"/>
                <a:gd name="T60" fmla="*/ 41 w 77"/>
                <a:gd name="T61" fmla="*/ 2 h 78"/>
                <a:gd name="T62" fmla="*/ 34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8" y="0"/>
                  </a:moveTo>
                  <a:lnTo>
                    <a:pt x="34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1"/>
                  </a:lnTo>
                  <a:lnTo>
                    <a:pt x="4" y="53"/>
                  </a:lnTo>
                  <a:lnTo>
                    <a:pt x="6" y="57"/>
                  </a:lnTo>
                  <a:lnTo>
                    <a:pt x="8" y="61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7" y="71"/>
                  </a:lnTo>
                  <a:lnTo>
                    <a:pt x="19" y="75"/>
                  </a:lnTo>
                  <a:lnTo>
                    <a:pt x="23" y="76"/>
                  </a:lnTo>
                  <a:lnTo>
                    <a:pt x="27" y="76"/>
                  </a:lnTo>
                  <a:lnTo>
                    <a:pt x="31" y="78"/>
                  </a:lnTo>
                  <a:lnTo>
                    <a:pt x="34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50" y="76"/>
                  </a:lnTo>
                  <a:lnTo>
                    <a:pt x="54" y="76"/>
                  </a:lnTo>
                  <a:lnTo>
                    <a:pt x="58" y="75"/>
                  </a:lnTo>
                  <a:lnTo>
                    <a:pt x="59" y="71"/>
                  </a:lnTo>
                  <a:lnTo>
                    <a:pt x="63" y="69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3"/>
                  </a:lnTo>
                  <a:lnTo>
                    <a:pt x="75" y="51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38"/>
                  </a:lnTo>
                  <a:lnTo>
                    <a:pt x="77" y="34"/>
                  </a:lnTo>
                  <a:lnTo>
                    <a:pt x="77" y="30"/>
                  </a:lnTo>
                  <a:lnTo>
                    <a:pt x="75" y="26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59" y="5"/>
                  </a:lnTo>
                  <a:lnTo>
                    <a:pt x="58" y="3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75" name="Freeform 123"/>
            <p:cNvSpPr>
              <a:spLocks/>
            </p:cNvSpPr>
            <p:nvPr/>
          </p:nvSpPr>
          <p:spPr bwMode="auto">
            <a:xfrm>
              <a:off x="3667" y="1445"/>
              <a:ext cx="66" cy="67"/>
            </a:xfrm>
            <a:custGeom>
              <a:avLst/>
              <a:gdLst>
                <a:gd name="T0" fmla="*/ 24 w 81"/>
                <a:gd name="T1" fmla="*/ 2 h 82"/>
                <a:gd name="T2" fmla="*/ 17 w 81"/>
                <a:gd name="T3" fmla="*/ 3 h 82"/>
                <a:gd name="T4" fmla="*/ 8 w 81"/>
                <a:gd name="T5" fmla="*/ 11 h 82"/>
                <a:gd name="T6" fmla="*/ 7 w 81"/>
                <a:gd name="T7" fmla="*/ 16 h 82"/>
                <a:gd name="T8" fmla="*/ 5 w 81"/>
                <a:gd name="T9" fmla="*/ 16 h 82"/>
                <a:gd name="T10" fmla="*/ 2 w 81"/>
                <a:gd name="T11" fmla="*/ 23 h 82"/>
                <a:gd name="T12" fmla="*/ 0 w 81"/>
                <a:gd name="T13" fmla="*/ 29 h 82"/>
                <a:gd name="T14" fmla="*/ 2 w 81"/>
                <a:gd name="T15" fmla="*/ 41 h 82"/>
                <a:gd name="T16" fmla="*/ 3 w 81"/>
                <a:gd name="T17" fmla="*/ 47 h 82"/>
                <a:gd name="T18" fmla="*/ 8 w 81"/>
                <a:gd name="T19" fmla="*/ 55 h 82"/>
                <a:gd name="T20" fmla="*/ 11 w 81"/>
                <a:gd name="T21" fmla="*/ 60 h 82"/>
                <a:gd name="T22" fmla="*/ 15 w 81"/>
                <a:gd name="T23" fmla="*/ 61 h 82"/>
                <a:gd name="T24" fmla="*/ 15 w 81"/>
                <a:gd name="T25" fmla="*/ 63 h 82"/>
                <a:gd name="T26" fmla="*/ 17 w 81"/>
                <a:gd name="T27" fmla="*/ 64 h 82"/>
                <a:gd name="T28" fmla="*/ 24 w 81"/>
                <a:gd name="T29" fmla="*/ 65 h 82"/>
                <a:gd name="T30" fmla="*/ 39 w 81"/>
                <a:gd name="T31" fmla="*/ 67 h 82"/>
                <a:gd name="T32" fmla="*/ 46 w 81"/>
                <a:gd name="T33" fmla="*/ 65 h 82"/>
                <a:gd name="T34" fmla="*/ 50 w 81"/>
                <a:gd name="T35" fmla="*/ 64 h 82"/>
                <a:gd name="T36" fmla="*/ 51 w 81"/>
                <a:gd name="T37" fmla="*/ 60 h 82"/>
                <a:gd name="T38" fmla="*/ 53 w 81"/>
                <a:gd name="T39" fmla="*/ 60 h 82"/>
                <a:gd name="T40" fmla="*/ 58 w 81"/>
                <a:gd name="T41" fmla="*/ 56 h 82"/>
                <a:gd name="T42" fmla="*/ 63 w 81"/>
                <a:gd name="T43" fmla="*/ 45 h 82"/>
                <a:gd name="T44" fmla="*/ 64 w 81"/>
                <a:gd name="T45" fmla="*/ 45 h 82"/>
                <a:gd name="T46" fmla="*/ 66 w 81"/>
                <a:gd name="T47" fmla="*/ 41 h 82"/>
                <a:gd name="T48" fmla="*/ 61 w 81"/>
                <a:gd name="T49" fmla="*/ 17 h 82"/>
                <a:gd name="T50" fmla="*/ 59 w 81"/>
                <a:gd name="T51" fmla="*/ 14 h 82"/>
                <a:gd name="T52" fmla="*/ 58 w 81"/>
                <a:gd name="T53" fmla="*/ 12 h 82"/>
                <a:gd name="T54" fmla="*/ 50 w 81"/>
                <a:gd name="T55" fmla="*/ 3 h 82"/>
                <a:gd name="T56" fmla="*/ 46 w 81"/>
                <a:gd name="T57" fmla="*/ 2 h 82"/>
                <a:gd name="T58" fmla="*/ 39 w 81"/>
                <a:gd name="T59" fmla="*/ 0 h 82"/>
                <a:gd name="T60" fmla="*/ 27 w 81"/>
                <a:gd name="T61" fmla="*/ 3 h 82"/>
                <a:gd name="T62" fmla="*/ 42 w 81"/>
                <a:gd name="T63" fmla="*/ 4 h 82"/>
                <a:gd name="T64" fmla="*/ 49 w 81"/>
                <a:gd name="T65" fmla="*/ 6 h 82"/>
                <a:gd name="T66" fmla="*/ 55 w 81"/>
                <a:gd name="T67" fmla="*/ 14 h 82"/>
                <a:gd name="T68" fmla="*/ 56 w 81"/>
                <a:gd name="T69" fmla="*/ 16 h 82"/>
                <a:gd name="T70" fmla="*/ 58 w 81"/>
                <a:gd name="T71" fmla="*/ 19 h 82"/>
                <a:gd name="T72" fmla="*/ 63 w 81"/>
                <a:gd name="T73" fmla="*/ 26 h 82"/>
                <a:gd name="T74" fmla="*/ 61 w 81"/>
                <a:gd name="T75" fmla="*/ 43 h 82"/>
                <a:gd name="T76" fmla="*/ 59 w 81"/>
                <a:gd name="T77" fmla="*/ 43 h 82"/>
                <a:gd name="T78" fmla="*/ 55 w 81"/>
                <a:gd name="T79" fmla="*/ 55 h 82"/>
                <a:gd name="T80" fmla="*/ 51 w 81"/>
                <a:gd name="T81" fmla="*/ 56 h 82"/>
                <a:gd name="T82" fmla="*/ 50 w 81"/>
                <a:gd name="T83" fmla="*/ 58 h 82"/>
                <a:gd name="T84" fmla="*/ 49 w 81"/>
                <a:gd name="T85" fmla="*/ 60 h 82"/>
                <a:gd name="T86" fmla="*/ 49 w 81"/>
                <a:gd name="T87" fmla="*/ 61 h 82"/>
                <a:gd name="T88" fmla="*/ 42 w 81"/>
                <a:gd name="T89" fmla="*/ 63 h 82"/>
                <a:gd name="T90" fmla="*/ 27 w 81"/>
                <a:gd name="T91" fmla="*/ 64 h 82"/>
                <a:gd name="T92" fmla="*/ 20 w 81"/>
                <a:gd name="T93" fmla="*/ 63 h 82"/>
                <a:gd name="T94" fmla="*/ 19 w 81"/>
                <a:gd name="T95" fmla="*/ 63 h 82"/>
                <a:gd name="T96" fmla="*/ 17 w 81"/>
                <a:gd name="T97" fmla="*/ 58 h 82"/>
                <a:gd name="T98" fmla="*/ 12 w 81"/>
                <a:gd name="T99" fmla="*/ 56 h 82"/>
                <a:gd name="T100" fmla="*/ 11 w 81"/>
                <a:gd name="T101" fmla="*/ 53 h 82"/>
                <a:gd name="T102" fmla="*/ 7 w 81"/>
                <a:gd name="T103" fmla="*/ 45 h 82"/>
                <a:gd name="T104" fmla="*/ 5 w 81"/>
                <a:gd name="T105" fmla="*/ 42 h 82"/>
                <a:gd name="T106" fmla="*/ 5 w 81"/>
                <a:gd name="T107" fmla="*/ 41 h 82"/>
                <a:gd name="T108" fmla="*/ 3 w 81"/>
                <a:gd name="T109" fmla="*/ 29 h 82"/>
                <a:gd name="T110" fmla="*/ 5 w 81"/>
                <a:gd name="T111" fmla="*/ 23 h 82"/>
                <a:gd name="T112" fmla="*/ 8 w 81"/>
                <a:gd name="T113" fmla="*/ 19 h 82"/>
                <a:gd name="T114" fmla="*/ 9 w 81"/>
                <a:gd name="T115" fmla="*/ 16 h 82"/>
                <a:gd name="T116" fmla="*/ 11 w 81"/>
                <a:gd name="T117" fmla="*/ 14 h 82"/>
                <a:gd name="T118" fmla="*/ 17 w 81"/>
                <a:gd name="T119" fmla="*/ 6 h 82"/>
                <a:gd name="T120" fmla="*/ 24 w 81"/>
                <a:gd name="T121" fmla="*/ 4 h 82"/>
                <a:gd name="T122" fmla="*/ 27 w 81"/>
                <a:gd name="T123" fmla="*/ 0 h 8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1"/>
                <a:gd name="T187" fmla="*/ 0 h 82"/>
                <a:gd name="T188" fmla="*/ 81 w 81"/>
                <a:gd name="T189" fmla="*/ 82 h 8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1" h="82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2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5"/>
                  </a:lnTo>
                  <a:lnTo>
                    <a:pt x="4" y="57"/>
                  </a:lnTo>
                  <a:lnTo>
                    <a:pt x="4" y="55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3" y="73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17" y="73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21" y="78"/>
                  </a:lnTo>
                  <a:lnTo>
                    <a:pt x="25" y="80"/>
                  </a:lnTo>
                  <a:lnTo>
                    <a:pt x="29" y="80"/>
                  </a:lnTo>
                  <a:lnTo>
                    <a:pt x="33" y="82"/>
                  </a:lnTo>
                  <a:lnTo>
                    <a:pt x="48" y="82"/>
                  </a:lnTo>
                  <a:lnTo>
                    <a:pt x="52" y="80"/>
                  </a:lnTo>
                  <a:lnTo>
                    <a:pt x="56" y="80"/>
                  </a:lnTo>
                  <a:lnTo>
                    <a:pt x="60" y="78"/>
                  </a:lnTo>
                  <a:lnTo>
                    <a:pt x="61" y="78"/>
                  </a:lnTo>
                  <a:lnTo>
                    <a:pt x="61" y="77"/>
                  </a:lnTo>
                  <a:lnTo>
                    <a:pt x="63" y="73"/>
                  </a:lnTo>
                  <a:lnTo>
                    <a:pt x="61" y="75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5"/>
                  </a:lnTo>
                  <a:lnTo>
                    <a:pt x="77" y="57"/>
                  </a:lnTo>
                  <a:lnTo>
                    <a:pt x="79" y="55"/>
                  </a:lnTo>
                  <a:lnTo>
                    <a:pt x="79" y="53"/>
                  </a:lnTo>
                  <a:lnTo>
                    <a:pt x="81" y="50"/>
                  </a:lnTo>
                  <a:lnTo>
                    <a:pt x="81" y="32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1" y="4"/>
                  </a:lnTo>
                  <a:lnTo>
                    <a:pt x="60" y="4"/>
                  </a:lnTo>
                  <a:lnTo>
                    <a:pt x="56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5"/>
                  </a:lnTo>
                  <a:lnTo>
                    <a:pt x="56" y="5"/>
                  </a:lnTo>
                  <a:lnTo>
                    <a:pt x="60" y="7"/>
                  </a:lnTo>
                  <a:lnTo>
                    <a:pt x="58" y="7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7" y="32"/>
                  </a:lnTo>
                  <a:lnTo>
                    <a:pt x="77" y="50"/>
                  </a:lnTo>
                  <a:lnTo>
                    <a:pt x="75" y="53"/>
                  </a:lnTo>
                  <a:lnTo>
                    <a:pt x="75" y="52"/>
                  </a:lnTo>
                  <a:lnTo>
                    <a:pt x="73" y="53"/>
                  </a:lnTo>
                  <a:lnTo>
                    <a:pt x="73" y="55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3" y="69"/>
                  </a:lnTo>
                  <a:lnTo>
                    <a:pt x="65" y="69"/>
                  </a:lnTo>
                  <a:lnTo>
                    <a:pt x="61" y="71"/>
                  </a:lnTo>
                  <a:lnTo>
                    <a:pt x="60" y="71"/>
                  </a:lnTo>
                  <a:lnTo>
                    <a:pt x="60" y="73"/>
                  </a:lnTo>
                  <a:lnTo>
                    <a:pt x="58" y="77"/>
                  </a:lnTo>
                  <a:lnTo>
                    <a:pt x="60" y="75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8" y="78"/>
                  </a:lnTo>
                  <a:lnTo>
                    <a:pt x="33" y="78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5" y="69"/>
                  </a:lnTo>
                  <a:lnTo>
                    <a:pt x="17" y="69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8" y="55"/>
                  </a:lnTo>
                  <a:lnTo>
                    <a:pt x="8" y="53"/>
                  </a:lnTo>
                  <a:lnTo>
                    <a:pt x="6" y="52"/>
                  </a:lnTo>
                  <a:lnTo>
                    <a:pt x="6" y="53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6"/>
                  </a:lnTo>
                  <a:lnTo>
                    <a:pt x="6" y="32"/>
                  </a:lnTo>
                  <a:lnTo>
                    <a:pt x="6" y="28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76" name="Rectangle 124"/>
            <p:cNvSpPr>
              <a:spLocks noChangeArrowheads="1"/>
            </p:cNvSpPr>
            <p:nvPr/>
          </p:nvSpPr>
          <p:spPr bwMode="auto">
            <a:xfrm>
              <a:off x="3679" y="1449"/>
              <a:ext cx="37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H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77" name="Freeform 125"/>
            <p:cNvSpPr>
              <a:spLocks/>
            </p:cNvSpPr>
            <p:nvPr/>
          </p:nvSpPr>
          <p:spPr bwMode="auto">
            <a:xfrm>
              <a:off x="3792" y="1462"/>
              <a:ext cx="63" cy="65"/>
            </a:xfrm>
            <a:custGeom>
              <a:avLst/>
              <a:gdLst>
                <a:gd name="T0" fmla="*/ 28 w 77"/>
                <a:gd name="T1" fmla="*/ 0 h 79"/>
                <a:gd name="T2" fmla="*/ 22 w 77"/>
                <a:gd name="T3" fmla="*/ 0 h 79"/>
                <a:gd name="T4" fmla="*/ 16 w 77"/>
                <a:gd name="T5" fmla="*/ 3 h 79"/>
                <a:gd name="T6" fmla="*/ 11 w 77"/>
                <a:gd name="T7" fmla="*/ 6 h 79"/>
                <a:gd name="T8" fmla="*/ 7 w 77"/>
                <a:gd name="T9" fmla="*/ 11 h 79"/>
                <a:gd name="T10" fmla="*/ 4 w 77"/>
                <a:gd name="T11" fmla="*/ 16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5 h 79"/>
                <a:gd name="T18" fmla="*/ 2 w 77"/>
                <a:gd name="T19" fmla="*/ 41 h 79"/>
                <a:gd name="T20" fmla="*/ 4 w 77"/>
                <a:gd name="T21" fmla="*/ 47 h 79"/>
                <a:gd name="T22" fmla="*/ 7 w 77"/>
                <a:gd name="T23" fmla="*/ 52 h 79"/>
                <a:gd name="T24" fmla="*/ 11 w 77"/>
                <a:gd name="T25" fmla="*/ 57 h 79"/>
                <a:gd name="T26" fmla="*/ 16 w 77"/>
                <a:gd name="T27" fmla="*/ 60 h 79"/>
                <a:gd name="T28" fmla="*/ 22 w 77"/>
                <a:gd name="T29" fmla="*/ 63 h 79"/>
                <a:gd name="T30" fmla="*/ 28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5 w 77"/>
                <a:gd name="T37" fmla="*/ 60 h 79"/>
                <a:gd name="T38" fmla="*/ 52 w 77"/>
                <a:gd name="T39" fmla="*/ 57 h 79"/>
                <a:gd name="T40" fmla="*/ 55 w 77"/>
                <a:gd name="T41" fmla="*/ 52 h 79"/>
                <a:gd name="T42" fmla="*/ 58 w 77"/>
                <a:gd name="T43" fmla="*/ 47 h 79"/>
                <a:gd name="T44" fmla="*/ 61 w 77"/>
                <a:gd name="T45" fmla="*/ 41 h 79"/>
                <a:gd name="T46" fmla="*/ 61 w 77"/>
                <a:gd name="T47" fmla="*/ 35 h 79"/>
                <a:gd name="T48" fmla="*/ 61 w 77"/>
                <a:gd name="T49" fmla="*/ 28 h 79"/>
                <a:gd name="T50" fmla="*/ 61 w 77"/>
                <a:gd name="T51" fmla="*/ 22 h 79"/>
                <a:gd name="T52" fmla="*/ 58 w 77"/>
                <a:gd name="T53" fmla="*/ 16 h 79"/>
                <a:gd name="T54" fmla="*/ 55 w 77"/>
                <a:gd name="T55" fmla="*/ 11 h 79"/>
                <a:gd name="T56" fmla="*/ 52 w 77"/>
                <a:gd name="T57" fmla="*/ 6 h 79"/>
                <a:gd name="T58" fmla="*/ 45 w 77"/>
                <a:gd name="T59" fmla="*/ 3 h 79"/>
                <a:gd name="T60" fmla="*/ 41 w 77"/>
                <a:gd name="T61" fmla="*/ 0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7" y="17"/>
                  </a:lnTo>
                  <a:lnTo>
                    <a:pt x="5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5" y="57"/>
                  </a:lnTo>
                  <a:lnTo>
                    <a:pt x="7" y="61"/>
                  </a:lnTo>
                  <a:lnTo>
                    <a:pt x="9" y="63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7" y="71"/>
                  </a:lnTo>
                  <a:lnTo>
                    <a:pt x="19" y="73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0" y="77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7"/>
                  </a:lnTo>
                  <a:lnTo>
                    <a:pt x="50" y="77"/>
                  </a:lnTo>
                  <a:lnTo>
                    <a:pt x="53" y="75"/>
                  </a:lnTo>
                  <a:lnTo>
                    <a:pt x="55" y="73"/>
                  </a:lnTo>
                  <a:lnTo>
                    <a:pt x="59" y="71"/>
                  </a:lnTo>
                  <a:lnTo>
                    <a:pt x="63" y="69"/>
                  </a:lnTo>
                  <a:lnTo>
                    <a:pt x="65" y="67"/>
                  </a:lnTo>
                  <a:lnTo>
                    <a:pt x="67" y="63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5" y="46"/>
                  </a:lnTo>
                  <a:lnTo>
                    <a:pt x="75" y="42"/>
                  </a:lnTo>
                  <a:lnTo>
                    <a:pt x="77" y="38"/>
                  </a:lnTo>
                  <a:lnTo>
                    <a:pt x="75" y="34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9"/>
                  </a:lnTo>
                  <a:lnTo>
                    <a:pt x="63" y="7"/>
                  </a:lnTo>
                  <a:lnTo>
                    <a:pt x="59" y="6"/>
                  </a:lnTo>
                  <a:lnTo>
                    <a:pt x="55" y="4"/>
                  </a:lnTo>
                  <a:lnTo>
                    <a:pt x="53" y="2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78" name="Freeform 126"/>
            <p:cNvSpPr>
              <a:spLocks/>
            </p:cNvSpPr>
            <p:nvPr/>
          </p:nvSpPr>
          <p:spPr bwMode="auto">
            <a:xfrm>
              <a:off x="3790" y="1461"/>
              <a:ext cx="65" cy="67"/>
            </a:xfrm>
            <a:custGeom>
              <a:avLst/>
              <a:gdLst>
                <a:gd name="T0" fmla="*/ 15 w 80"/>
                <a:gd name="T1" fmla="*/ 3 h 82"/>
                <a:gd name="T2" fmla="*/ 12 w 80"/>
                <a:gd name="T3" fmla="*/ 7 h 82"/>
                <a:gd name="T4" fmla="*/ 9 w 80"/>
                <a:gd name="T5" fmla="*/ 9 h 82"/>
                <a:gd name="T6" fmla="*/ 5 w 80"/>
                <a:gd name="T7" fmla="*/ 16 h 82"/>
                <a:gd name="T8" fmla="*/ 0 w 80"/>
                <a:gd name="T9" fmla="*/ 39 h 82"/>
                <a:gd name="T10" fmla="*/ 7 w 80"/>
                <a:gd name="T11" fmla="*/ 55 h 82"/>
                <a:gd name="T12" fmla="*/ 9 w 80"/>
                <a:gd name="T13" fmla="*/ 58 h 82"/>
                <a:gd name="T14" fmla="*/ 15 w 80"/>
                <a:gd name="T15" fmla="*/ 61 h 82"/>
                <a:gd name="T16" fmla="*/ 17 w 80"/>
                <a:gd name="T17" fmla="*/ 63 h 82"/>
                <a:gd name="T18" fmla="*/ 29 w 80"/>
                <a:gd name="T19" fmla="*/ 67 h 82"/>
                <a:gd name="T20" fmla="*/ 42 w 80"/>
                <a:gd name="T21" fmla="*/ 66 h 82"/>
                <a:gd name="T22" fmla="*/ 48 w 80"/>
                <a:gd name="T23" fmla="*/ 63 h 82"/>
                <a:gd name="T24" fmla="*/ 54 w 80"/>
                <a:gd name="T25" fmla="*/ 60 h 82"/>
                <a:gd name="T26" fmla="*/ 58 w 80"/>
                <a:gd name="T27" fmla="*/ 53 h 82"/>
                <a:gd name="T28" fmla="*/ 59 w 80"/>
                <a:gd name="T29" fmla="*/ 51 h 82"/>
                <a:gd name="T30" fmla="*/ 65 w 80"/>
                <a:gd name="T31" fmla="*/ 33 h 82"/>
                <a:gd name="T32" fmla="*/ 61 w 80"/>
                <a:gd name="T33" fmla="*/ 17 h 82"/>
                <a:gd name="T34" fmla="*/ 59 w 80"/>
                <a:gd name="T35" fmla="*/ 16 h 82"/>
                <a:gd name="T36" fmla="*/ 54 w 80"/>
                <a:gd name="T37" fmla="*/ 7 h 82"/>
                <a:gd name="T38" fmla="*/ 48 w 80"/>
                <a:gd name="T39" fmla="*/ 3 h 82"/>
                <a:gd name="T40" fmla="*/ 42 w 80"/>
                <a:gd name="T41" fmla="*/ 0 h 82"/>
                <a:gd name="T42" fmla="*/ 42 w 80"/>
                <a:gd name="T43" fmla="*/ 3 h 82"/>
                <a:gd name="T44" fmla="*/ 45 w 80"/>
                <a:gd name="T45" fmla="*/ 7 h 82"/>
                <a:gd name="T46" fmla="*/ 51 w 80"/>
                <a:gd name="T47" fmla="*/ 9 h 82"/>
                <a:gd name="T48" fmla="*/ 56 w 80"/>
                <a:gd name="T49" fmla="*/ 16 h 82"/>
                <a:gd name="T50" fmla="*/ 58 w 80"/>
                <a:gd name="T51" fmla="*/ 17 h 82"/>
                <a:gd name="T52" fmla="*/ 63 w 80"/>
                <a:gd name="T53" fmla="*/ 33 h 82"/>
                <a:gd name="T54" fmla="*/ 56 w 80"/>
                <a:gd name="T55" fmla="*/ 51 h 82"/>
                <a:gd name="T56" fmla="*/ 54 w 80"/>
                <a:gd name="T57" fmla="*/ 53 h 82"/>
                <a:gd name="T58" fmla="*/ 51 w 80"/>
                <a:gd name="T59" fmla="*/ 56 h 82"/>
                <a:gd name="T60" fmla="*/ 45 w 80"/>
                <a:gd name="T61" fmla="*/ 60 h 82"/>
                <a:gd name="T62" fmla="*/ 42 w 80"/>
                <a:gd name="T63" fmla="*/ 63 h 82"/>
                <a:gd name="T64" fmla="*/ 29 w 80"/>
                <a:gd name="T65" fmla="*/ 65 h 82"/>
                <a:gd name="T66" fmla="*/ 17 w 80"/>
                <a:gd name="T67" fmla="*/ 60 h 82"/>
                <a:gd name="T68" fmla="*/ 15 w 80"/>
                <a:gd name="T69" fmla="*/ 58 h 82"/>
                <a:gd name="T70" fmla="*/ 12 w 80"/>
                <a:gd name="T71" fmla="*/ 55 h 82"/>
                <a:gd name="T72" fmla="*/ 11 w 80"/>
                <a:gd name="T73" fmla="*/ 51 h 82"/>
                <a:gd name="T74" fmla="*/ 3 w 80"/>
                <a:gd name="T75" fmla="*/ 39 h 82"/>
                <a:gd name="T76" fmla="*/ 7 w 80"/>
                <a:gd name="T77" fmla="*/ 19 h 82"/>
                <a:gd name="T78" fmla="*/ 12 w 80"/>
                <a:gd name="T79" fmla="*/ 9 h 82"/>
                <a:gd name="T80" fmla="*/ 12 w 80"/>
                <a:gd name="T81" fmla="*/ 9 h 82"/>
                <a:gd name="T82" fmla="*/ 19 w 80"/>
                <a:gd name="T83" fmla="*/ 7 h 82"/>
                <a:gd name="T84" fmla="*/ 24 w 80"/>
                <a:gd name="T85" fmla="*/ 0 h 8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0"/>
                <a:gd name="T130" fmla="*/ 0 h 82"/>
                <a:gd name="T131" fmla="*/ 80 w 80"/>
                <a:gd name="T132" fmla="*/ 82 h 8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0" h="82">
                  <a:moveTo>
                    <a:pt x="29" y="0"/>
                  </a:moveTo>
                  <a:lnTo>
                    <a:pt x="21" y="4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7" y="19"/>
                  </a:lnTo>
                  <a:lnTo>
                    <a:pt x="7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33"/>
                  </a:lnTo>
                  <a:lnTo>
                    <a:pt x="0" y="48"/>
                  </a:lnTo>
                  <a:lnTo>
                    <a:pt x="7" y="63"/>
                  </a:lnTo>
                  <a:lnTo>
                    <a:pt x="7" y="65"/>
                  </a:lnTo>
                  <a:lnTo>
                    <a:pt x="9" y="67"/>
                  </a:lnTo>
                  <a:lnTo>
                    <a:pt x="9" y="65"/>
                  </a:lnTo>
                  <a:lnTo>
                    <a:pt x="11" y="69"/>
                  </a:lnTo>
                  <a:lnTo>
                    <a:pt x="11" y="71"/>
                  </a:lnTo>
                  <a:lnTo>
                    <a:pt x="13" y="73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17" y="75"/>
                  </a:lnTo>
                  <a:lnTo>
                    <a:pt x="19" y="77"/>
                  </a:lnTo>
                  <a:lnTo>
                    <a:pt x="21" y="77"/>
                  </a:lnTo>
                  <a:lnTo>
                    <a:pt x="29" y="81"/>
                  </a:lnTo>
                  <a:lnTo>
                    <a:pt x="32" y="81"/>
                  </a:lnTo>
                  <a:lnTo>
                    <a:pt x="36" y="82"/>
                  </a:lnTo>
                  <a:lnTo>
                    <a:pt x="44" y="82"/>
                  </a:lnTo>
                  <a:lnTo>
                    <a:pt x="48" y="81"/>
                  </a:lnTo>
                  <a:lnTo>
                    <a:pt x="52" y="81"/>
                  </a:lnTo>
                  <a:lnTo>
                    <a:pt x="55" y="79"/>
                  </a:lnTo>
                  <a:lnTo>
                    <a:pt x="57" y="79"/>
                  </a:lnTo>
                  <a:lnTo>
                    <a:pt x="59" y="77"/>
                  </a:lnTo>
                  <a:lnTo>
                    <a:pt x="57" y="77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69" y="71"/>
                  </a:lnTo>
                  <a:lnTo>
                    <a:pt x="69" y="69"/>
                  </a:lnTo>
                  <a:lnTo>
                    <a:pt x="71" y="65"/>
                  </a:lnTo>
                  <a:lnTo>
                    <a:pt x="71" y="67"/>
                  </a:lnTo>
                  <a:lnTo>
                    <a:pt x="73" y="65"/>
                  </a:lnTo>
                  <a:lnTo>
                    <a:pt x="73" y="63"/>
                  </a:lnTo>
                  <a:lnTo>
                    <a:pt x="79" y="52"/>
                  </a:lnTo>
                  <a:lnTo>
                    <a:pt x="79" y="44"/>
                  </a:lnTo>
                  <a:lnTo>
                    <a:pt x="80" y="40"/>
                  </a:lnTo>
                  <a:lnTo>
                    <a:pt x="79" y="36"/>
                  </a:lnTo>
                  <a:lnTo>
                    <a:pt x="79" y="29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69" y="11"/>
                  </a:lnTo>
                  <a:lnTo>
                    <a:pt x="69" y="9"/>
                  </a:lnTo>
                  <a:lnTo>
                    <a:pt x="67" y="8"/>
                  </a:lnTo>
                  <a:lnTo>
                    <a:pt x="65" y="8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57" y="2"/>
                  </a:lnTo>
                  <a:lnTo>
                    <a:pt x="55" y="2"/>
                  </a:lnTo>
                  <a:lnTo>
                    <a:pt x="52" y="0"/>
                  </a:lnTo>
                  <a:lnTo>
                    <a:pt x="29" y="0"/>
                  </a:lnTo>
                  <a:lnTo>
                    <a:pt x="29" y="4"/>
                  </a:lnTo>
                  <a:lnTo>
                    <a:pt x="52" y="4"/>
                  </a:lnTo>
                  <a:lnTo>
                    <a:pt x="55" y="6"/>
                  </a:lnTo>
                  <a:lnTo>
                    <a:pt x="54" y="6"/>
                  </a:lnTo>
                  <a:lnTo>
                    <a:pt x="55" y="8"/>
                  </a:lnTo>
                  <a:lnTo>
                    <a:pt x="57" y="8"/>
                  </a:lnTo>
                  <a:lnTo>
                    <a:pt x="65" y="11"/>
                  </a:lnTo>
                  <a:lnTo>
                    <a:pt x="63" y="11"/>
                  </a:lnTo>
                  <a:lnTo>
                    <a:pt x="65" y="13"/>
                  </a:lnTo>
                  <a:lnTo>
                    <a:pt x="65" y="11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5" y="29"/>
                  </a:lnTo>
                  <a:lnTo>
                    <a:pt x="75" y="36"/>
                  </a:lnTo>
                  <a:lnTo>
                    <a:pt x="77" y="40"/>
                  </a:lnTo>
                  <a:lnTo>
                    <a:pt x="75" y="44"/>
                  </a:lnTo>
                  <a:lnTo>
                    <a:pt x="75" y="52"/>
                  </a:lnTo>
                  <a:lnTo>
                    <a:pt x="69" y="63"/>
                  </a:lnTo>
                  <a:lnTo>
                    <a:pt x="69" y="61"/>
                  </a:lnTo>
                  <a:lnTo>
                    <a:pt x="67" y="63"/>
                  </a:lnTo>
                  <a:lnTo>
                    <a:pt x="67" y="65"/>
                  </a:lnTo>
                  <a:lnTo>
                    <a:pt x="65" y="69"/>
                  </a:lnTo>
                  <a:lnTo>
                    <a:pt x="65" y="67"/>
                  </a:lnTo>
                  <a:lnTo>
                    <a:pt x="63" y="69"/>
                  </a:lnTo>
                  <a:lnTo>
                    <a:pt x="65" y="69"/>
                  </a:lnTo>
                  <a:lnTo>
                    <a:pt x="57" y="73"/>
                  </a:lnTo>
                  <a:lnTo>
                    <a:pt x="55" y="73"/>
                  </a:lnTo>
                  <a:lnTo>
                    <a:pt x="54" y="75"/>
                  </a:lnTo>
                  <a:lnTo>
                    <a:pt x="55" y="75"/>
                  </a:lnTo>
                  <a:lnTo>
                    <a:pt x="52" y="77"/>
                  </a:lnTo>
                  <a:lnTo>
                    <a:pt x="48" y="77"/>
                  </a:lnTo>
                  <a:lnTo>
                    <a:pt x="44" y="79"/>
                  </a:lnTo>
                  <a:lnTo>
                    <a:pt x="36" y="79"/>
                  </a:lnTo>
                  <a:lnTo>
                    <a:pt x="32" y="77"/>
                  </a:lnTo>
                  <a:lnTo>
                    <a:pt x="29" y="77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5" y="69"/>
                  </a:lnTo>
                  <a:lnTo>
                    <a:pt x="17" y="69"/>
                  </a:lnTo>
                  <a:lnTo>
                    <a:pt x="15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3" y="63"/>
                  </a:lnTo>
                  <a:lnTo>
                    <a:pt x="11" y="61"/>
                  </a:lnTo>
                  <a:lnTo>
                    <a:pt x="11" y="63"/>
                  </a:lnTo>
                  <a:lnTo>
                    <a:pt x="4" y="48"/>
                  </a:lnTo>
                  <a:lnTo>
                    <a:pt x="4" y="33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5" y="11"/>
                  </a:lnTo>
                  <a:lnTo>
                    <a:pt x="15" y="13"/>
                  </a:lnTo>
                  <a:lnTo>
                    <a:pt x="17" y="11"/>
                  </a:lnTo>
                  <a:lnTo>
                    <a:pt x="15" y="11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9" y="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79" name="Freeform 127"/>
            <p:cNvSpPr>
              <a:spLocks/>
            </p:cNvSpPr>
            <p:nvPr/>
          </p:nvSpPr>
          <p:spPr bwMode="auto">
            <a:xfrm>
              <a:off x="3604" y="1453"/>
              <a:ext cx="63" cy="66"/>
            </a:xfrm>
            <a:custGeom>
              <a:avLst/>
              <a:gdLst>
                <a:gd name="T0" fmla="*/ 29 w 77"/>
                <a:gd name="T1" fmla="*/ 0 h 81"/>
                <a:gd name="T2" fmla="*/ 22 w 77"/>
                <a:gd name="T3" fmla="*/ 2 h 81"/>
                <a:gd name="T4" fmla="*/ 17 w 77"/>
                <a:gd name="T5" fmla="*/ 5 h 81"/>
                <a:gd name="T6" fmla="*/ 11 w 77"/>
                <a:gd name="T7" fmla="*/ 8 h 81"/>
                <a:gd name="T8" fmla="*/ 8 w 77"/>
                <a:gd name="T9" fmla="*/ 13 h 81"/>
                <a:gd name="T10" fmla="*/ 5 w 77"/>
                <a:gd name="T11" fmla="*/ 17 h 81"/>
                <a:gd name="T12" fmla="*/ 2 w 77"/>
                <a:gd name="T13" fmla="*/ 24 h 81"/>
                <a:gd name="T14" fmla="*/ 0 w 77"/>
                <a:gd name="T15" fmla="*/ 30 h 81"/>
                <a:gd name="T16" fmla="*/ 0 w 77"/>
                <a:gd name="T17" fmla="*/ 36 h 81"/>
                <a:gd name="T18" fmla="*/ 2 w 77"/>
                <a:gd name="T19" fmla="*/ 42 h 81"/>
                <a:gd name="T20" fmla="*/ 5 w 77"/>
                <a:gd name="T21" fmla="*/ 49 h 81"/>
                <a:gd name="T22" fmla="*/ 8 w 77"/>
                <a:gd name="T23" fmla="*/ 54 h 81"/>
                <a:gd name="T24" fmla="*/ 11 w 77"/>
                <a:gd name="T25" fmla="*/ 58 h 81"/>
                <a:gd name="T26" fmla="*/ 17 w 77"/>
                <a:gd name="T27" fmla="*/ 61 h 81"/>
                <a:gd name="T28" fmla="*/ 22 w 77"/>
                <a:gd name="T29" fmla="*/ 64 h 81"/>
                <a:gd name="T30" fmla="*/ 29 w 77"/>
                <a:gd name="T31" fmla="*/ 66 h 81"/>
                <a:gd name="T32" fmla="*/ 34 w 77"/>
                <a:gd name="T33" fmla="*/ 66 h 81"/>
                <a:gd name="T34" fmla="*/ 41 w 77"/>
                <a:gd name="T35" fmla="*/ 64 h 81"/>
                <a:gd name="T36" fmla="*/ 47 w 77"/>
                <a:gd name="T37" fmla="*/ 61 h 81"/>
                <a:gd name="T38" fmla="*/ 52 w 77"/>
                <a:gd name="T39" fmla="*/ 58 h 81"/>
                <a:gd name="T40" fmla="*/ 55 w 77"/>
                <a:gd name="T41" fmla="*/ 54 h 81"/>
                <a:gd name="T42" fmla="*/ 58 w 77"/>
                <a:gd name="T43" fmla="*/ 49 h 81"/>
                <a:gd name="T44" fmla="*/ 61 w 77"/>
                <a:gd name="T45" fmla="*/ 42 h 81"/>
                <a:gd name="T46" fmla="*/ 63 w 77"/>
                <a:gd name="T47" fmla="*/ 36 h 81"/>
                <a:gd name="T48" fmla="*/ 63 w 77"/>
                <a:gd name="T49" fmla="*/ 30 h 81"/>
                <a:gd name="T50" fmla="*/ 61 w 77"/>
                <a:gd name="T51" fmla="*/ 24 h 81"/>
                <a:gd name="T52" fmla="*/ 58 w 77"/>
                <a:gd name="T53" fmla="*/ 17 h 81"/>
                <a:gd name="T54" fmla="*/ 55 w 77"/>
                <a:gd name="T55" fmla="*/ 13 h 81"/>
                <a:gd name="T56" fmla="*/ 52 w 77"/>
                <a:gd name="T57" fmla="*/ 8 h 81"/>
                <a:gd name="T58" fmla="*/ 47 w 77"/>
                <a:gd name="T59" fmla="*/ 5 h 81"/>
                <a:gd name="T60" fmla="*/ 41 w 77"/>
                <a:gd name="T61" fmla="*/ 2 h 81"/>
                <a:gd name="T62" fmla="*/ 34 w 77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1"/>
                <a:gd name="T98" fmla="*/ 77 w 77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1">
                  <a:moveTo>
                    <a:pt x="39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8" y="62"/>
                  </a:lnTo>
                  <a:lnTo>
                    <a:pt x="10" y="66"/>
                  </a:lnTo>
                  <a:lnTo>
                    <a:pt x="12" y="69"/>
                  </a:lnTo>
                  <a:lnTo>
                    <a:pt x="14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81"/>
                  </a:lnTo>
                  <a:lnTo>
                    <a:pt x="39" y="81"/>
                  </a:lnTo>
                  <a:lnTo>
                    <a:pt x="42" y="81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60" y="73"/>
                  </a:lnTo>
                  <a:lnTo>
                    <a:pt x="64" y="71"/>
                  </a:lnTo>
                  <a:lnTo>
                    <a:pt x="65" y="69"/>
                  </a:lnTo>
                  <a:lnTo>
                    <a:pt x="67" y="66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1"/>
                  </a:lnTo>
                  <a:lnTo>
                    <a:pt x="77" y="37"/>
                  </a:lnTo>
                  <a:lnTo>
                    <a:pt x="77" y="33"/>
                  </a:lnTo>
                  <a:lnTo>
                    <a:pt x="75" y="29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71" y="18"/>
                  </a:lnTo>
                  <a:lnTo>
                    <a:pt x="67" y="16"/>
                  </a:lnTo>
                  <a:lnTo>
                    <a:pt x="65" y="12"/>
                  </a:lnTo>
                  <a:lnTo>
                    <a:pt x="64" y="10"/>
                  </a:lnTo>
                  <a:lnTo>
                    <a:pt x="60" y="8"/>
                  </a:lnTo>
                  <a:lnTo>
                    <a:pt x="58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80" name="Freeform 128"/>
            <p:cNvSpPr>
              <a:spLocks/>
            </p:cNvSpPr>
            <p:nvPr/>
          </p:nvSpPr>
          <p:spPr bwMode="auto">
            <a:xfrm>
              <a:off x="3603" y="1451"/>
              <a:ext cx="66" cy="70"/>
            </a:xfrm>
            <a:custGeom>
              <a:avLst/>
              <a:gdLst>
                <a:gd name="T0" fmla="*/ 24 w 81"/>
                <a:gd name="T1" fmla="*/ 2 h 85"/>
                <a:gd name="T2" fmla="*/ 17 w 81"/>
                <a:gd name="T3" fmla="*/ 5 h 85"/>
                <a:gd name="T4" fmla="*/ 11 w 81"/>
                <a:gd name="T5" fmla="*/ 8 h 85"/>
                <a:gd name="T6" fmla="*/ 8 w 81"/>
                <a:gd name="T7" fmla="*/ 15 h 85"/>
                <a:gd name="T8" fmla="*/ 7 w 81"/>
                <a:gd name="T9" fmla="*/ 16 h 85"/>
                <a:gd name="T10" fmla="*/ 0 w 81"/>
                <a:gd name="T11" fmla="*/ 32 h 85"/>
                <a:gd name="T12" fmla="*/ 2 w 81"/>
                <a:gd name="T13" fmla="*/ 44 h 85"/>
                <a:gd name="T14" fmla="*/ 7 w 81"/>
                <a:gd name="T15" fmla="*/ 54 h 85"/>
                <a:gd name="T16" fmla="*/ 10 w 81"/>
                <a:gd name="T17" fmla="*/ 60 h 85"/>
                <a:gd name="T18" fmla="*/ 19 w 81"/>
                <a:gd name="T19" fmla="*/ 65 h 85"/>
                <a:gd name="T20" fmla="*/ 20 w 81"/>
                <a:gd name="T21" fmla="*/ 67 h 85"/>
                <a:gd name="T22" fmla="*/ 30 w 81"/>
                <a:gd name="T23" fmla="*/ 70 h 85"/>
                <a:gd name="T24" fmla="*/ 42 w 81"/>
                <a:gd name="T25" fmla="*/ 68 h 85"/>
                <a:gd name="T26" fmla="*/ 52 w 81"/>
                <a:gd name="T27" fmla="*/ 63 h 85"/>
                <a:gd name="T28" fmla="*/ 55 w 81"/>
                <a:gd name="T29" fmla="*/ 62 h 85"/>
                <a:gd name="T30" fmla="*/ 58 w 81"/>
                <a:gd name="T31" fmla="*/ 56 h 85"/>
                <a:gd name="T32" fmla="*/ 61 w 81"/>
                <a:gd name="T33" fmla="*/ 51 h 85"/>
                <a:gd name="T34" fmla="*/ 61 w 81"/>
                <a:gd name="T35" fmla="*/ 19 h 85"/>
                <a:gd name="T36" fmla="*/ 56 w 81"/>
                <a:gd name="T37" fmla="*/ 13 h 85"/>
                <a:gd name="T38" fmla="*/ 56 w 81"/>
                <a:gd name="T39" fmla="*/ 10 h 85"/>
                <a:gd name="T40" fmla="*/ 51 w 81"/>
                <a:gd name="T41" fmla="*/ 7 h 85"/>
                <a:gd name="T42" fmla="*/ 49 w 81"/>
                <a:gd name="T43" fmla="*/ 5 h 85"/>
                <a:gd name="T44" fmla="*/ 36 w 81"/>
                <a:gd name="T45" fmla="*/ 0 h 85"/>
                <a:gd name="T46" fmla="*/ 36 w 81"/>
                <a:gd name="T47" fmla="*/ 3 h 85"/>
                <a:gd name="T48" fmla="*/ 49 w 81"/>
                <a:gd name="T49" fmla="*/ 8 h 85"/>
                <a:gd name="T50" fmla="*/ 51 w 81"/>
                <a:gd name="T51" fmla="*/ 10 h 85"/>
                <a:gd name="T52" fmla="*/ 54 w 81"/>
                <a:gd name="T53" fmla="*/ 13 h 85"/>
                <a:gd name="T54" fmla="*/ 56 w 81"/>
                <a:gd name="T55" fmla="*/ 16 h 85"/>
                <a:gd name="T56" fmla="*/ 58 w 81"/>
                <a:gd name="T57" fmla="*/ 19 h 85"/>
                <a:gd name="T58" fmla="*/ 58 w 81"/>
                <a:gd name="T59" fmla="*/ 51 h 85"/>
                <a:gd name="T60" fmla="*/ 55 w 81"/>
                <a:gd name="T61" fmla="*/ 54 h 85"/>
                <a:gd name="T62" fmla="*/ 54 w 81"/>
                <a:gd name="T63" fmla="*/ 58 h 85"/>
                <a:gd name="T64" fmla="*/ 51 w 81"/>
                <a:gd name="T65" fmla="*/ 60 h 85"/>
                <a:gd name="T66" fmla="*/ 49 w 81"/>
                <a:gd name="T67" fmla="*/ 62 h 85"/>
                <a:gd name="T68" fmla="*/ 36 w 81"/>
                <a:gd name="T69" fmla="*/ 67 h 85"/>
                <a:gd name="T70" fmla="*/ 24 w 81"/>
                <a:gd name="T71" fmla="*/ 65 h 85"/>
                <a:gd name="T72" fmla="*/ 20 w 81"/>
                <a:gd name="T73" fmla="*/ 62 h 85"/>
                <a:gd name="T74" fmla="*/ 14 w 81"/>
                <a:gd name="T75" fmla="*/ 58 h 85"/>
                <a:gd name="T76" fmla="*/ 10 w 81"/>
                <a:gd name="T77" fmla="*/ 53 h 85"/>
                <a:gd name="T78" fmla="*/ 8 w 81"/>
                <a:gd name="T79" fmla="*/ 51 h 85"/>
                <a:gd name="T80" fmla="*/ 3 w 81"/>
                <a:gd name="T81" fmla="*/ 38 h 85"/>
                <a:gd name="T82" fmla="*/ 5 w 81"/>
                <a:gd name="T83" fmla="*/ 26 h 85"/>
                <a:gd name="T84" fmla="*/ 11 w 81"/>
                <a:gd name="T85" fmla="*/ 16 h 85"/>
                <a:gd name="T86" fmla="*/ 13 w 81"/>
                <a:gd name="T87" fmla="*/ 13 h 85"/>
                <a:gd name="T88" fmla="*/ 19 w 81"/>
                <a:gd name="T89" fmla="*/ 8 h 85"/>
                <a:gd name="T90" fmla="*/ 20 w 81"/>
                <a:gd name="T91" fmla="*/ 7 h 85"/>
                <a:gd name="T92" fmla="*/ 30 w 81"/>
                <a:gd name="T93" fmla="*/ 3 h 8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1"/>
                <a:gd name="T142" fmla="*/ 0 h 85"/>
                <a:gd name="T143" fmla="*/ 81 w 81"/>
                <a:gd name="T144" fmla="*/ 85 h 8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1" h="85">
                  <a:moveTo>
                    <a:pt x="37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23" y="6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2" y="31"/>
                  </a:lnTo>
                  <a:lnTo>
                    <a:pt x="2" y="35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12" y="71"/>
                  </a:lnTo>
                  <a:lnTo>
                    <a:pt x="12" y="73"/>
                  </a:lnTo>
                  <a:lnTo>
                    <a:pt x="14" y="75"/>
                  </a:lnTo>
                  <a:lnTo>
                    <a:pt x="16" y="75"/>
                  </a:lnTo>
                  <a:lnTo>
                    <a:pt x="23" y="79"/>
                  </a:lnTo>
                  <a:lnTo>
                    <a:pt x="21" y="79"/>
                  </a:lnTo>
                  <a:lnTo>
                    <a:pt x="23" y="81"/>
                  </a:lnTo>
                  <a:lnTo>
                    <a:pt x="25" y="81"/>
                  </a:lnTo>
                  <a:lnTo>
                    <a:pt x="29" y="83"/>
                  </a:lnTo>
                  <a:lnTo>
                    <a:pt x="33" y="83"/>
                  </a:lnTo>
                  <a:lnTo>
                    <a:pt x="37" y="85"/>
                  </a:lnTo>
                  <a:lnTo>
                    <a:pt x="44" y="85"/>
                  </a:lnTo>
                  <a:lnTo>
                    <a:pt x="48" y="83"/>
                  </a:lnTo>
                  <a:lnTo>
                    <a:pt x="52" y="83"/>
                  </a:lnTo>
                  <a:lnTo>
                    <a:pt x="60" y="79"/>
                  </a:lnTo>
                  <a:lnTo>
                    <a:pt x="62" y="79"/>
                  </a:lnTo>
                  <a:lnTo>
                    <a:pt x="64" y="77"/>
                  </a:lnTo>
                  <a:lnTo>
                    <a:pt x="62" y="77"/>
                  </a:lnTo>
                  <a:lnTo>
                    <a:pt x="66" y="75"/>
                  </a:lnTo>
                  <a:lnTo>
                    <a:pt x="67" y="75"/>
                  </a:lnTo>
                  <a:lnTo>
                    <a:pt x="69" y="73"/>
                  </a:lnTo>
                  <a:lnTo>
                    <a:pt x="69" y="71"/>
                  </a:lnTo>
                  <a:lnTo>
                    <a:pt x="71" y="68"/>
                  </a:lnTo>
                  <a:lnTo>
                    <a:pt x="71" y="70"/>
                  </a:lnTo>
                  <a:lnTo>
                    <a:pt x="75" y="66"/>
                  </a:lnTo>
                  <a:lnTo>
                    <a:pt x="75" y="62"/>
                  </a:lnTo>
                  <a:lnTo>
                    <a:pt x="81" y="50"/>
                  </a:lnTo>
                  <a:lnTo>
                    <a:pt x="81" y="35"/>
                  </a:lnTo>
                  <a:lnTo>
                    <a:pt x="75" y="23"/>
                  </a:lnTo>
                  <a:lnTo>
                    <a:pt x="75" y="18"/>
                  </a:lnTo>
                  <a:lnTo>
                    <a:pt x="73" y="18"/>
                  </a:lnTo>
                  <a:lnTo>
                    <a:pt x="69" y="16"/>
                  </a:lnTo>
                  <a:lnTo>
                    <a:pt x="71" y="18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7" y="10"/>
                  </a:lnTo>
                  <a:lnTo>
                    <a:pt x="66" y="10"/>
                  </a:lnTo>
                  <a:lnTo>
                    <a:pt x="62" y="8"/>
                  </a:lnTo>
                  <a:lnTo>
                    <a:pt x="64" y="8"/>
                  </a:lnTo>
                  <a:lnTo>
                    <a:pt x="62" y="6"/>
                  </a:lnTo>
                  <a:lnTo>
                    <a:pt x="60" y="6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60" y="10"/>
                  </a:lnTo>
                  <a:lnTo>
                    <a:pt x="58" y="10"/>
                  </a:lnTo>
                  <a:lnTo>
                    <a:pt x="60" y="12"/>
                  </a:lnTo>
                  <a:lnTo>
                    <a:pt x="62" y="12"/>
                  </a:lnTo>
                  <a:lnTo>
                    <a:pt x="66" y="14"/>
                  </a:lnTo>
                  <a:lnTo>
                    <a:pt x="64" y="14"/>
                  </a:lnTo>
                  <a:lnTo>
                    <a:pt x="66" y="16"/>
                  </a:lnTo>
                  <a:lnTo>
                    <a:pt x="66" y="14"/>
                  </a:lnTo>
                  <a:lnTo>
                    <a:pt x="67" y="18"/>
                  </a:lnTo>
                  <a:lnTo>
                    <a:pt x="69" y="20"/>
                  </a:lnTo>
                  <a:lnTo>
                    <a:pt x="73" y="21"/>
                  </a:lnTo>
                  <a:lnTo>
                    <a:pt x="71" y="20"/>
                  </a:lnTo>
                  <a:lnTo>
                    <a:pt x="71" y="23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71" y="62"/>
                  </a:lnTo>
                  <a:lnTo>
                    <a:pt x="71" y="64"/>
                  </a:lnTo>
                  <a:lnTo>
                    <a:pt x="71" y="62"/>
                  </a:lnTo>
                  <a:lnTo>
                    <a:pt x="67" y="66"/>
                  </a:lnTo>
                  <a:lnTo>
                    <a:pt x="67" y="68"/>
                  </a:lnTo>
                  <a:lnTo>
                    <a:pt x="66" y="71"/>
                  </a:lnTo>
                  <a:lnTo>
                    <a:pt x="66" y="70"/>
                  </a:lnTo>
                  <a:lnTo>
                    <a:pt x="64" y="71"/>
                  </a:lnTo>
                  <a:lnTo>
                    <a:pt x="66" y="71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81"/>
                  </a:lnTo>
                  <a:lnTo>
                    <a:pt x="37" y="81"/>
                  </a:lnTo>
                  <a:lnTo>
                    <a:pt x="33" y="79"/>
                  </a:lnTo>
                  <a:lnTo>
                    <a:pt x="29" y="79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25" y="75"/>
                  </a:lnTo>
                  <a:lnTo>
                    <a:pt x="23" y="75"/>
                  </a:lnTo>
                  <a:lnTo>
                    <a:pt x="16" y="71"/>
                  </a:lnTo>
                  <a:lnTo>
                    <a:pt x="17" y="71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9"/>
                  </a:lnTo>
                  <a:lnTo>
                    <a:pt x="6" y="35"/>
                  </a:lnTo>
                  <a:lnTo>
                    <a:pt x="6" y="31"/>
                  </a:lnTo>
                  <a:lnTo>
                    <a:pt x="12" y="20"/>
                  </a:lnTo>
                  <a:lnTo>
                    <a:pt x="12" y="21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81" name="Rectangle 129"/>
            <p:cNvSpPr>
              <a:spLocks noChangeArrowheads="1"/>
            </p:cNvSpPr>
            <p:nvPr/>
          </p:nvSpPr>
          <p:spPr bwMode="auto">
            <a:xfrm>
              <a:off x="3807" y="1463"/>
              <a:ext cx="30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E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82" name="Rectangle 130"/>
            <p:cNvSpPr>
              <a:spLocks noChangeArrowheads="1"/>
            </p:cNvSpPr>
            <p:nvPr/>
          </p:nvSpPr>
          <p:spPr bwMode="auto">
            <a:xfrm>
              <a:off x="3616" y="1458"/>
              <a:ext cx="36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83" name="Freeform 131"/>
            <p:cNvSpPr>
              <a:spLocks/>
            </p:cNvSpPr>
            <p:nvPr/>
          </p:nvSpPr>
          <p:spPr bwMode="auto">
            <a:xfrm>
              <a:off x="3981" y="1507"/>
              <a:ext cx="63" cy="65"/>
            </a:xfrm>
            <a:custGeom>
              <a:avLst/>
              <a:gdLst>
                <a:gd name="T0" fmla="*/ 29 w 77"/>
                <a:gd name="T1" fmla="*/ 0 h 80"/>
                <a:gd name="T2" fmla="*/ 22 w 77"/>
                <a:gd name="T3" fmla="*/ 2 h 80"/>
                <a:gd name="T4" fmla="*/ 16 w 77"/>
                <a:gd name="T5" fmla="*/ 4 h 80"/>
                <a:gd name="T6" fmla="*/ 11 w 77"/>
                <a:gd name="T7" fmla="*/ 7 h 80"/>
                <a:gd name="T8" fmla="*/ 7 w 77"/>
                <a:gd name="T9" fmla="*/ 12 h 80"/>
                <a:gd name="T10" fmla="*/ 3 w 77"/>
                <a:gd name="T11" fmla="*/ 17 h 80"/>
                <a:gd name="T12" fmla="*/ 2 w 77"/>
                <a:gd name="T13" fmla="*/ 23 h 80"/>
                <a:gd name="T14" fmla="*/ 0 w 77"/>
                <a:gd name="T15" fmla="*/ 29 h 80"/>
                <a:gd name="T16" fmla="*/ 0 w 77"/>
                <a:gd name="T17" fmla="*/ 36 h 80"/>
                <a:gd name="T18" fmla="*/ 2 w 77"/>
                <a:gd name="T19" fmla="*/ 41 h 80"/>
                <a:gd name="T20" fmla="*/ 3 w 77"/>
                <a:gd name="T21" fmla="*/ 48 h 80"/>
                <a:gd name="T22" fmla="*/ 7 w 77"/>
                <a:gd name="T23" fmla="*/ 53 h 80"/>
                <a:gd name="T24" fmla="*/ 11 w 77"/>
                <a:gd name="T25" fmla="*/ 58 h 80"/>
                <a:gd name="T26" fmla="*/ 16 w 77"/>
                <a:gd name="T27" fmla="*/ 61 h 80"/>
                <a:gd name="T28" fmla="*/ 22 w 77"/>
                <a:gd name="T29" fmla="*/ 63 h 80"/>
                <a:gd name="T30" fmla="*/ 29 w 77"/>
                <a:gd name="T31" fmla="*/ 65 h 80"/>
                <a:gd name="T32" fmla="*/ 34 w 77"/>
                <a:gd name="T33" fmla="*/ 65 h 80"/>
                <a:gd name="T34" fmla="*/ 39 w 77"/>
                <a:gd name="T35" fmla="*/ 63 h 80"/>
                <a:gd name="T36" fmla="*/ 46 w 77"/>
                <a:gd name="T37" fmla="*/ 61 h 80"/>
                <a:gd name="T38" fmla="*/ 51 w 77"/>
                <a:gd name="T39" fmla="*/ 58 h 80"/>
                <a:gd name="T40" fmla="*/ 55 w 77"/>
                <a:gd name="T41" fmla="*/ 53 h 80"/>
                <a:gd name="T42" fmla="*/ 58 w 77"/>
                <a:gd name="T43" fmla="*/ 48 h 80"/>
                <a:gd name="T44" fmla="*/ 60 w 77"/>
                <a:gd name="T45" fmla="*/ 41 h 80"/>
                <a:gd name="T46" fmla="*/ 61 w 77"/>
                <a:gd name="T47" fmla="*/ 36 h 80"/>
                <a:gd name="T48" fmla="*/ 61 w 77"/>
                <a:gd name="T49" fmla="*/ 29 h 80"/>
                <a:gd name="T50" fmla="*/ 60 w 77"/>
                <a:gd name="T51" fmla="*/ 23 h 80"/>
                <a:gd name="T52" fmla="*/ 58 w 77"/>
                <a:gd name="T53" fmla="*/ 17 h 80"/>
                <a:gd name="T54" fmla="*/ 55 w 77"/>
                <a:gd name="T55" fmla="*/ 12 h 80"/>
                <a:gd name="T56" fmla="*/ 51 w 77"/>
                <a:gd name="T57" fmla="*/ 7 h 80"/>
                <a:gd name="T58" fmla="*/ 46 w 77"/>
                <a:gd name="T59" fmla="*/ 4 h 80"/>
                <a:gd name="T60" fmla="*/ 39 w 77"/>
                <a:gd name="T61" fmla="*/ 2 h 80"/>
                <a:gd name="T62" fmla="*/ 34 w 77"/>
                <a:gd name="T63" fmla="*/ 0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0"/>
                <a:gd name="T98" fmla="*/ 77 w 77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0">
                  <a:moveTo>
                    <a:pt x="39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3"/>
                  </a:lnTo>
                  <a:lnTo>
                    <a:pt x="19" y="5"/>
                  </a:lnTo>
                  <a:lnTo>
                    <a:pt x="15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2" y="28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1"/>
                  </a:lnTo>
                  <a:lnTo>
                    <a:pt x="4" y="55"/>
                  </a:lnTo>
                  <a:lnTo>
                    <a:pt x="4" y="59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2" y="69"/>
                  </a:lnTo>
                  <a:lnTo>
                    <a:pt x="14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6"/>
                  </a:lnTo>
                  <a:lnTo>
                    <a:pt x="27" y="78"/>
                  </a:lnTo>
                  <a:lnTo>
                    <a:pt x="31" y="78"/>
                  </a:lnTo>
                  <a:lnTo>
                    <a:pt x="35" y="80"/>
                  </a:lnTo>
                  <a:lnTo>
                    <a:pt x="39" y="80"/>
                  </a:lnTo>
                  <a:lnTo>
                    <a:pt x="42" y="80"/>
                  </a:lnTo>
                  <a:lnTo>
                    <a:pt x="46" y="78"/>
                  </a:lnTo>
                  <a:lnTo>
                    <a:pt x="48" y="78"/>
                  </a:lnTo>
                  <a:lnTo>
                    <a:pt x="52" y="76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5" y="69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9"/>
                  </a:lnTo>
                  <a:lnTo>
                    <a:pt x="73" y="55"/>
                  </a:lnTo>
                  <a:lnTo>
                    <a:pt x="73" y="51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40"/>
                  </a:lnTo>
                  <a:lnTo>
                    <a:pt x="75" y="36"/>
                  </a:lnTo>
                  <a:lnTo>
                    <a:pt x="75" y="32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9"/>
                  </a:lnTo>
                  <a:lnTo>
                    <a:pt x="67" y="15"/>
                  </a:lnTo>
                  <a:lnTo>
                    <a:pt x="65" y="11"/>
                  </a:lnTo>
                  <a:lnTo>
                    <a:pt x="62" y="9"/>
                  </a:lnTo>
                  <a:lnTo>
                    <a:pt x="60" y="7"/>
                  </a:lnTo>
                  <a:lnTo>
                    <a:pt x="56" y="5"/>
                  </a:lnTo>
                  <a:lnTo>
                    <a:pt x="52" y="3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84" name="Freeform 132"/>
            <p:cNvSpPr>
              <a:spLocks/>
            </p:cNvSpPr>
            <p:nvPr/>
          </p:nvSpPr>
          <p:spPr bwMode="auto">
            <a:xfrm>
              <a:off x="3980" y="1505"/>
              <a:ext cx="66" cy="69"/>
            </a:xfrm>
            <a:custGeom>
              <a:avLst/>
              <a:gdLst>
                <a:gd name="T0" fmla="*/ 27 w 81"/>
                <a:gd name="T1" fmla="*/ 2 h 84"/>
                <a:gd name="T2" fmla="*/ 14 w 81"/>
                <a:gd name="T3" fmla="*/ 6 h 84"/>
                <a:gd name="T4" fmla="*/ 7 w 81"/>
                <a:gd name="T5" fmla="*/ 12 h 84"/>
                <a:gd name="T6" fmla="*/ 5 w 81"/>
                <a:gd name="T7" fmla="*/ 17 h 84"/>
                <a:gd name="T8" fmla="*/ 3 w 81"/>
                <a:gd name="T9" fmla="*/ 17 h 84"/>
                <a:gd name="T10" fmla="*/ 0 w 81"/>
                <a:gd name="T11" fmla="*/ 28 h 84"/>
                <a:gd name="T12" fmla="*/ 3 w 81"/>
                <a:gd name="T13" fmla="*/ 47 h 84"/>
                <a:gd name="T14" fmla="*/ 5 w 81"/>
                <a:gd name="T15" fmla="*/ 53 h 84"/>
                <a:gd name="T16" fmla="*/ 7 w 81"/>
                <a:gd name="T17" fmla="*/ 55 h 84"/>
                <a:gd name="T18" fmla="*/ 13 w 81"/>
                <a:gd name="T19" fmla="*/ 63 h 84"/>
                <a:gd name="T20" fmla="*/ 24 w 81"/>
                <a:gd name="T21" fmla="*/ 67 h 84"/>
                <a:gd name="T22" fmla="*/ 30 w 81"/>
                <a:gd name="T23" fmla="*/ 69 h 84"/>
                <a:gd name="T24" fmla="*/ 39 w 81"/>
                <a:gd name="T25" fmla="*/ 67 h 84"/>
                <a:gd name="T26" fmla="*/ 51 w 81"/>
                <a:gd name="T27" fmla="*/ 63 h 84"/>
                <a:gd name="T28" fmla="*/ 53 w 81"/>
                <a:gd name="T29" fmla="*/ 62 h 84"/>
                <a:gd name="T30" fmla="*/ 55 w 81"/>
                <a:gd name="T31" fmla="*/ 60 h 84"/>
                <a:gd name="T32" fmla="*/ 56 w 81"/>
                <a:gd name="T33" fmla="*/ 58 h 84"/>
                <a:gd name="T34" fmla="*/ 59 w 81"/>
                <a:gd name="T35" fmla="*/ 53 h 84"/>
                <a:gd name="T36" fmla="*/ 61 w 81"/>
                <a:gd name="T37" fmla="*/ 50 h 84"/>
                <a:gd name="T38" fmla="*/ 63 w 81"/>
                <a:gd name="T39" fmla="*/ 44 h 84"/>
                <a:gd name="T40" fmla="*/ 64 w 81"/>
                <a:gd name="T41" fmla="*/ 38 h 84"/>
                <a:gd name="T42" fmla="*/ 64 w 81"/>
                <a:gd name="T43" fmla="*/ 31 h 84"/>
                <a:gd name="T44" fmla="*/ 63 w 81"/>
                <a:gd name="T45" fmla="*/ 25 h 84"/>
                <a:gd name="T46" fmla="*/ 61 w 81"/>
                <a:gd name="T47" fmla="*/ 19 h 84"/>
                <a:gd name="T48" fmla="*/ 59 w 81"/>
                <a:gd name="T49" fmla="*/ 16 h 84"/>
                <a:gd name="T50" fmla="*/ 56 w 81"/>
                <a:gd name="T51" fmla="*/ 11 h 84"/>
                <a:gd name="T52" fmla="*/ 55 w 81"/>
                <a:gd name="T53" fmla="*/ 9 h 84"/>
                <a:gd name="T54" fmla="*/ 53 w 81"/>
                <a:gd name="T55" fmla="*/ 7 h 84"/>
                <a:gd name="T56" fmla="*/ 51 w 81"/>
                <a:gd name="T57" fmla="*/ 6 h 84"/>
                <a:gd name="T58" fmla="*/ 39 w 81"/>
                <a:gd name="T59" fmla="*/ 2 h 84"/>
                <a:gd name="T60" fmla="*/ 30 w 81"/>
                <a:gd name="T61" fmla="*/ 0 h 84"/>
                <a:gd name="T62" fmla="*/ 36 w 81"/>
                <a:gd name="T63" fmla="*/ 3 h 84"/>
                <a:gd name="T64" fmla="*/ 41 w 81"/>
                <a:gd name="T65" fmla="*/ 4 h 84"/>
                <a:gd name="T66" fmla="*/ 49 w 81"/>
                <a:gd name="T67" fmla="*/ 9 h 84"/>
                <a:gd name="T68" fmla="*/ 52 w 81"/>
                <a:gd name="T69" fmla="*/ 11 h 84"/>
                <a:gd name="T70" fmla="*/ 53 w 81"/>
                <a:gd name="T71" fmla="*/ 11 h 84"/>
                <a:gd name="T72" fmla="*/ 56 w 81"/>
                <a:gd name="T73" fmla="*/ 19 h 84"/>
                <a:gd name="T74" fmla="*/ 58 w 81"/>
                <a:gd name="T75" fmla="*/ 19 h 84"/>
                <a:gd name="T76" fmla="*/ 59 w 81"/>
                <a:gd name="T77" fmla="*/ 25 h 84"/>
                <a:gd name="T78" fmla="*/ 61 w 81"/>
                <a:gd name="T79" fmla="*/ 31 h 84"/>
                <a:gd name="T80" fmla="*/ 61 w 81"/>
                <a:gd name="T81" fmla="*/ 38 h 84"/>
                <a:gd name="T82" fmla="*/ 59 w 81"/>
                <a:gd name="T83" fmla="*/ 44 h 84"/>
                <a:gd name="T84" fmla="*/ 58 w 81"/>
                <a:gd name="T85" fmla="*/ 50 h 84"/>
                <a:gd name="T86" fmla="*/ 56 w 81"/>
                <a:gd name="T87" fmla="*/ 50 h 84"/>
                <a:gd name="T88" fmla="*/ 53 w 81"/>
                <a:gd name="T89" fmla="*/ 58 h 84"/>
                <a:gd name="T90" fmla="*/ 52 w 81"/>
                <a:gd name="T91" fmla="*/ 58 h 84"/>
                <a:gd name="T92" fmla="*/ 49 w 81"/>
                <a:gd name="T93" fmla="*/ 60 h 84"/>
                <a:gd name="T94" fmla="*/ 41 w 81"/>
                <a:gd name="T95" fmla="*/ 64 h 84"/>
                <a:gd name="T96" fmla="*/ 36 w 81"/>
                <a:gd name="T97" fmla="*/ 66 h 84"/>
                <a:gd name="T98" fmla="*/ 27 w 81"/>
                <a:gd name="T99" fmla="*/ 64 h 84"/>
                <a:gd name="T100" fmla="*/ 14 w 81"/>
                <a:gd name="T101" fmla="*/ 60 h 84"/>
                <a:gd name="T102" fmla="*/ 10 w 81"/>
                <a:gd name="T103" fmla="*/ 53 h 84"/>
                <a:gd name="T104" fmla="*/ 8 w 81"/>
                <a:gd name="T105" fmla="*/ 52 h 84"/>
                <a:gd name="T106" fmla="*/ 7 w 81"/>
                <a:gd name="T107" fmla="*/ 48 h 84"/>
                <a:gd name="T108" fmla="*/ 7 w 81"/>
                <a:gd name="T109" fmla="*/ 47 h 84"/>
                <a:gd name="T110" fmla="*/ 3 w 81"/>
                <a:gd name="T111" fmla="*/ 28 h 84"/>
                <a:gd name="T112" fmla="*/ 7 w 81"/>
                <a:gd name="T113" fmla="*/ 19 h 84"/>
                <a:gd name="T114" fmla="*/ 8 w 81"/>
                <a:gd name="T115" fmla="*/ 19 h 84"/>
                <a:gd name="T116" fmla="*/ 10 w 81"/>
                <a:gd name="T117" fmla="*/ 14 h 84"/>
                <a:gd name="T118" fmla="*/ 15 w 81"/>
                <a:gd name="T119" fmla="*/ 9 h 84"/>
                <a:gd name="T120" fmla="*/ 24 w 81"/>
                <a:gd name="T121" fmla="*/ 4 h 84"/>
                <a:gd name="T122" fmla="*/ 30 w 81"/>
                <a:gd name="T123" fmla="*/ 3 h 8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1"/>
                <a:gd name="T187" fmla="*/ 0 h 84"/>
                <a:gd name="T188" fmla="*/ 81 w 81"/>
                <a:gd name="T189" fmla="*/ 84 h 8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1" h="84">
                  <a:moveTo>
                    <a:pt x="37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8" y="15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0" y="34"/>
                  </a:lnTo>
                  <a:lnTo>
                    <a:pt x="0" y="50"/>
                  </a:lnTo>
                  <a:lnTo>
                    <a:pt x="4" y="57"/>
                  </a:lnTo>
                  <a:lnTo>
                    <a:pt x="4" y="63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6" y="77"/>
                  </a:lnTo>
                  <a:lnTo>
                    <a:pt x="17" y="77"/>
                  </a:lnTo>
                  <a:lnTo>
                    <a:pt x="29" y="82"/>
                  </a:lnTo>
                  <a:lnTo>
                    <a:pt x="33" y="82"/>
                  </a:lnTo>
                  <a:lnTo>
                    <a:pt x="37" y="84"/>
                  </a:lnTo>
                  <a:lnTo>
                    <a:pt x="44" y="84"/>
                  </a:lnTo>
                  <a:lnTo>
                    <a:pt x="48" y="82"/>
                  </a:lnTo>
                  <a:lnTo>
                    <a:pt x="50" y="82"/>
                  </a:lnTo>
                  <a:lnTo>
                    <a:pt x="62" y="77"/>
                  </a:lnTo>
                  <a:lnTo>
                    <a:pt x="64" y="77"/>
                  </a:lnTo>
                  <a:lnTo>
                    <a:pt x="65" y="75"/>
                  </a:lnTo>
                  <a:lnTo>
                    <a:pt x="64" y="75"/>
                  </a:lnTo>
                  <a:lnTo>
                    <a:pt x="67" y="73"/>
                  </a:lnTo>
                  <a:lnTo>
                    <a:pt x="69" y="73"/>
                  </a:lnTo>
                  <a:lnTo>
                    <a:pt x="69" y="71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5" y="63"/>
                  </a:lnTo>
                  <a:lnTo>
                    <a:pt x="75" y="61"/>
                  </a:lnTo>
                  <a:lnTo>
                    <a:pt x="77" y="57"/>
                  </a:lnTo>
                  <a:lnTo>
                    <a:pt x="77" y="53"/>
                  </a:lnTo>
                  <a:lnTo>
                    <a:pt x="79" y="50"/>
                  </a:lnTo>
                  <a:lnTo>
                    <a:pt x="79" y="46"/>
                  </a:lnTo>
                  <a:lnTo>
                    <a:pt x="81" y="42"/>
                  </a:lnTo>
                  <a:lnTo>
                    <a:pt x="79" y="38"/>
                  </a:lnTo>
                  <a:lnTo>
                    <a:pt x="79" y="34"/>
                  </a:lnTo>
                  <a:lnTo>
                    <a:pt x="77" y="30"/>
                  </a:lnTo>
                  <a:lnTo>
                    <a:pt x="77" y="27"/>
                  </a:lnTo>
                  <a:lnTo>
                    <a:pt x="75" y="23"/>
                  </a:lnTo>
                  <a:lnTo>
                    <a:pt x="75" y="21"/>
                  </a:lnTo>
                  <a:lnTo>
                    <a:pt x="73" y="19"/>
                  </a:lnTo>
                  <a:lnTo>
                    <a:pt x="73" y="21"/>
                  </a:lnTo>
                  <a:lnTo>
                    <a:pt x="69" y="13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4" y="9"/>
                  </a:lnTo>
                  <a:lnTo>
                    <a:pt x="65" y="9"/>
                  </a:lnTo>
                  <a:lnTo>
                    <a:pt x="64" y="7"/>
                  </a:lnTo>
                  <a:lnTo>
                    <a:pt x="62" y="7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44" y="4"/>
                  </a:lnTo>
                  <a:lnTo>
                    <a:pt x="48" y="5"/>
                  </a:lnTo>
                  <a:lnTo>
                    <a:pt x="50" y="5"/>
                  </a:lnTo>
                  <a:lnTo>
                    <a:pt x="62" y="11"/>
                  </a:lnTo>
                  <a:lnTo>
                    <a:pt x="60" y="11"/>
                  </a:lnTo>
                  <a:lnTo>
                    <a:pt x="62" y="13"/>
                  </a:lnTo>
                  <a:lnTo>
                    <a:pt x="64" y="13"/>
                  </a:lnTo>
                  <a:lnTo>
                    <a:pt x="67" y="15"/>
                  </a:lnTo>
                  <a:lnTo>
                    <a:pt x="65" y="13"/>
                  </a:lnTo>
                  <a:lnTo>
                    <a:pt x="69" y="21"/>
                  </a:lnTo>
                  <a:lnTo>
                    <a:pt x="69" y="23"/>
                  </a:lnTo>
                  <a:lnTo>
                    <a:pt x="71" y="25"/>
                  </a:lnTo>
                  <a:lnTo>
                    <a:pt x="71" y="23"/>
                  </a:lnTo>
                  <a:lnTo>
                    <a:pt x="73" y="27"/>
                  </a:lnTo>
                  <a:lnTo>
                    <a:pt x="73" y="30"/>
                  </a:lnTo>
                  <a:lnTo>
                    <a:pt x="75" y="34"/>
                  </a:lnTo>
                  <a:lnTo>
                    <a:pt x="75" y="38"/>
                  </a:lnTo>
                  <a:lnTo>
                    <a:pt x="77" y="42"/>
                  </a:lnTo>
                  <a:lnTo>
                    <a:pt x="75" y="46"/>
                  </a:lnTo>
                  <a:lnTo>
                    <a:pt x="75" y="50"/>
                  </a:lnTo>
                  <a:lnTo>
                    <a:pt x="73" y="53"/>
                  </a:lnTo>
                  <a:lnTo>
                    <a:pt x="73" y="57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9" y="63"/>
                  </a:lnTo>
                  <a:lnTo>
                    <a:pt x="65" y="71"/>
                  </a:lnTo>
                  <a:lnTo>
                    <a:pt x="67" y="69"/>
                  </a:lnTo>
                  <a:lnTo>
                    <a:pt x="64" y="71"/>
                  </a:lnTo>
                  <a:lnTo>
                    <a:pt x="62" y="71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0" y="78"/>
                  </a:lnTo>
                  <a:lnTo>
                    <a:pt x="48" y="78"/>
                  </a:lnTo>
                  <a:lnTo>
                    <a:pt x="44" y="80"/>
                  </a:lnTo>
                  <a:lnTo>
                    <a:pt x="37" y="80"/>
                  </a:lnTo>
                  <a:lnTo>
                    <a:pt x="33" y="78"/>
                  </a:lnTo>
                  <a:lnTo>
                    <a:pt x="29" y="78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2" y="65"/>
                  </a:lnTo>
                  <a:lnTo>
                    <a:pt x="12" y="67"/>
                  </a:lnTo>
                  <a:lnTo>
                    <a:pt x="10" y="63"/>
                  </a:lnTo>
                  <a:lnTo>
                    <a:pt x="10" y="61"/>
                  </a:lnTo>
                  <a:lnTo>
                    <a:pt x="8" y="59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4" y="50"/>
                  </a:lnTo>
                  <a:lnTo>
                    <a:pt x="4" y="34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25"/>
                  </a:lnTo>
                  <a:lnTo>
                    <a:pt x="10" y="23"/>
                  </a:lnTo>
                  <a:lnTo>
                    <a:pt x="10" y="21"/>
                  </a:lnTo>
                  <a:lnTo>
                    <a:pt x="12" y="17"/>
                  </a:lnTo>
                  <a:lnTo>
                    <a:pt x="12" y="19"/>
                  </a:lnTo>
                  <a:lnTo>
                    <a:pt x="19" y="11"/>
                  </a:lnTo>
                  <a:lnTo>
                    <a:pt x="17" y="11"/>
                  </a:lnTo>
                  <a:lnTo>
                    <a:pt x="29" y="5"/>
                  </a:lnTo>
                  <a:lnTo>
                    <a:pt x="33" y="5"/>
                  </a:lnTo>
                  <a:lnTo>
                    <a:pt x="37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85" name="Rectangle 133"/>
            <p:cNvSpPr>
              <a:spLocks noChangeArrowheads="1"/>
            </p:cNvSpPr>
            <p:nvPr/>
          </p:nvSpPr>
          <p:spPr bwMode="auto">
            <a:xfrm>
              <a:off x="3995" y="1509"/>
              <a:ext cx="30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E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86" name="Freeform 134"/>
            <p:cNvSpPr>
              <a:spLocks/>
            </p:cNvSpPr>
            <p:nvPr/>
          </p:nvSpPr>
          <p:spPr bwMode="auto">
            <a:xfrm>
              <a:off x="3918" y="1490"/>
              <a:ext cx="62" cy="67"/>
            </a:xfrm>
            <a:custGeom>
              <a:avLst/>
              <a:gdLst>
                <a:gd name="T0" fmla="*/ 29 w 75"/>
                <a:gd name="T1" fmla="*/ 0 h 81"/>
                <a:gd name="T2" fmla="*/ 21 w 75"/>
                <a:gd name="T3" fmla="*/ 2 h 81"/>
                <a:gd name="T4" fmla="*/ 16 w 75"/>
                <a:gd name="T5" fmla="*/ 5 h 81"/>
                <a:gd name="T6" fmla="*/ 12 w 75"/>
                <a:gd name="T7" fmla="*/ 8 h 81"/>
                <a:gd name="T8" fmla="*/ 7 w 75"/>
                <a:gd name="T9" fmla="*/ 13 h 81"/>
                <a:gd name="T10" fmla="*/ 3 w 75"/>
                <a:gd name="T11" fmla="*/ 18 h 81"/>
                <a:gd name="T12" fmla="*/ 2 w 75"/>
                <a:gd name="T13" fmla="*/ 24 h 81"/>
                <a:gd name="T14" fmla="*/ 0 w 75"/>
                <a:gd name="T15" fmla="*/ 31 h 81"/>
                <a:gd name="T16" fmla="*/ 0 w 75"/>
                <a:gd name="T17" fmla="*/ 37 h 81"/>
                <a:gd name="T18" fmla="*/ 2 w 75"/>
                <a:gd name="T19" fmla="*/ 43 h 81"/>
                <a:gd name="T20" fmla="*/ 3 w 75"/>
                <a:gd name="T21" fmla="*/ 50 h 81"/>
                <a:gd name="T22" fmla="*/ 7 w 75"/>
                <a:gd name="T23" fmla="*/ 55 h 81"/>
                <a:gd name="T24" fmla="*/ 12 w 75"/>
                <a:gd name="T25" fmla="*/ 59 h 81"/>
                <a:gd name="T26" fmla="*/ 16 w 75"/>
                <a:gd name="T27" fmla="*/ 62 h 81"/>
                <a:gd name="T28" fmla="*/ 21 w 75"/>
                <a:gd name="T29" fmla="*/ 65 h 81"/>
                <a:gd name="T30" fmla="*/ 29 w 75"/>
                <a:gd name="T31" fmla="*/ 67 h 81"/>
                <a:gd name="T32" fmla="*/ 34 w 75"/>
                <a:gd name="T33" fmla="*/ 67 h 81"/>
                <a:gd name="T34" fmla="*/ 40 w 75"/>
                <a:gd name="T35" fmla="*/ 65 h 81"/>
                <a:gd name="T36" fmla="*/ 46 w 75"/>
                <a:gd name="T37" fmla="*/ 62 h 81"/>
                <a:gd name="T38" fmla="*/ 51 w 75"/>
                <a:gd name="T39" fmla="*/ 59 h 81"/>
                <a:gd name="T40" fmla="*/ 55 w 75"/>
                <a:gd name="T41" fmla="*/ 55 h 81"/>
                <a:gd name="T42" fmla="*/ 59 w 75"/>
                <a:gd name="T43" fmla="*/ 50 h 81"/>
                <a:gd name="T44" fmla="*/ 60 w 75"/>
                <a:gd name="T45" fmla="*/ 43 h 81"/>
                <a:gd name="T46" fmla="*/ 62 w 75"/>
                <a:gd name="T47" fmla="*/ 37 h 81"/>
                <a:gd name="T48" fmla="*/ 62 w 75"/>
                <a:gd name="T49" fmla="*/ 31 h 81"/>
                <a:gd name="T50" fmla="*/ 60 w 75"/>
                <a:gd name="T51" fmla="*/ 24 h 81"/>
                <a:gd name="T52" fmla="*/ 59 w 75"/>
                <a:gd name="T53" fmla="*/ 18 h 81"/>
                <a:gd name="T54" fmla="*/ 55 w 75"/>
                <a:gd name="T55" fmla="*/ 13 h 81"/>
                <a:gd name="T56" fmla="*/ 51 w 75"/>
                <a:gd name="T57" fmla="*/ 8 h 81"/>
                <a:gd name="T58" fmla="*/ 46 w 75"/>
                <a:gd name="T59" fmla="*/ 5 h 81"/>
                <a:gd name="T60" fmla="*/ 40 w 75"/>
                <a:gd name="T61" fmla="*/ 2 h 81"/>
                <a:gd name="T62" fmla="*/ 34 w 75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81"/>
                <a:gd name="T98" fmla="*/ 75 w 75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81">
                  <a:moveTo>
                    <a:pt x="37" y="0"/>
                  </a:moveTo>
                  <a:lnTo>
                    <a:pt x="35" y="0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6" y="18"/>
                  </a:lnTo>
                  <a:lnTo>
                    <a:pt x="4" y="22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0" y="68"/>
                  </a:lnTo>
                  <a:lnTo>
                    <a:pt x="14" y="71"/>
                  </a:lnTo>
                  <a:lnTo>
                    <a:pt x="16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5" y="79"/>
                  </a:lnTo>
                  <a:lnTo>
                    <a:pt x="29" y="79"/>
                  </a:lnTo>
                  <a:lnTo>
                    <a:pt x="35" y="81"/>
                  </a:lnTo>
                  <a:lnTo>
                    <a:pt x="37" y="81"/>
                  </a:lnTo>
                  <a:lnTo>
                    <a:pt x="41" y="81"/>
                  </a:lnTo>
                  <a:lnTo>
                    <a:pt x="44" y="79"/>
                  </a:lnTo>
                  <a:lnTo>
                    <a:pt x="48" y="79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4" y="68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5"/>
                  </a:lnTo>
                  <a:lnTo>
                    <a:pt x="75" y="41"/>
                  </a:lnTo>
                  <a:lnTo>
                    <a:pt x="75" y="37"/>
                  </a:lnTo>
                  <a:lnTo>
                    <a:pt x="75" y="33"/>
                  </a:lnTo>
                  <a:lnTo>
                    <a:pt x="73" y="29"/>
                  </a:lnTo>
                  <a:lnTo>
                    <a:pt x="73" y="25"/>
                  </a:lnTo>
                  <a:lnTo>
                    <a:pt x="71" y="22"/>
                  </a:lnTo>
                  <a:lnTo>
                    <a:pt x="69" y="18"/>
                  </a:lnTo>
                  <a:lnTo>
                    <a:pt x="67" y="16"/>
                  </a:lnTo>
                  <a:lnTo>
                    <a:pt x="64" y="12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4" y="2"/>
                  </a:lnTo>
                  <a:lnTo>
                    <a:pt x="41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87" name="Freeform 135"/>
            <p:cNvSpPr>
              <a:spLocks/>
            </p:cNvSpPr>
            <p:nvPr/>
          </p:nvSpPr>
          <p:spPr bwMode="auto">
            <a:xfrm>
              <a:off x="3917" y="1489"/>
              <a:ext cx="64" cy="69"/>
            </a:xfrm>
            <a:custGeom>
              <a:avLst/>
              <a:gdLst>
                <a:gd name="T0" fmla="*/ 20 w 79"/>
                <a:gd name="T1" fmla="*/ 2 h 85"/>
                <a:gd name="T2" fmla="*/ 15 w 79"/>
                <a:gd name="T3" fmla="*/ 6 h 85"/>
                <a:gd name="T4" fmla="*/ 13 w 79"/>
                <a:gd name="T5" fmla="*/ 8 h 85"/>
                <a:gd name="T6" fmla="*/ 8 w 79"/>
                <a:gd name="T7" fmla="*/ 11 h 85"/>
                <a:gd name="T8" fmla="*/ 5 w 79"/>
                <a:gd name="T9" fmla="*/ 15 h 85"/>
                <a:gd name="T10" fmla="*/ 2 w 79"/>
                <a:gd name="T11" fmla="*/ 25 h 85"/>
                <a:gd name="T12" fmla="*/ 2 w 79"/>
                <a:gd name="T13" fmla="*/ 44 h 85"/>
                <a:gd name="T14" fmla="*/ 3 w 79"/>
                <a:gd name="T15" fmla="*/ 52 h 85"/>
                <a:gd name="T16" fmla="*/ 6 w 79"/>
                <a:gd name="T17" fmla="*/ 55 h 85"/>
                <a:gd name="T18" fmla="*/ 15 w 79"/>
                <a:gd name="T19" fmla="*/ 63 h 85"/>
                <a:gd name="T20" fmla="*/ 20 w 79"/>
                <a:gd name="T21" fmla="*/ 67 h 85"/>
                <a:gd name="T22" fmla="*/ 35 w 79"/>
                <a:gd name="T23" fmla="*/ 69 h 85"/>
                <a:gd name="T24" fmla="*/ 50 w 79"/>
                <a:gd name="T25" fmla="*/ 63 h 85"/>
                <a:gd name="T26" fmla="*/ 53 w 79"/>
                <a:gd name="T27" fmla="*/ 59 h 85"/>
                <a:gd name="T28" fmla="*/ 56 w 79"/>
                <a:gd name="T29" fmla="*/ 57 h 85"/>
                <a:gd name="T30" fmla="*/ 59 w 79"/>
                <a:gd name="T31" fmla="*/ 52 h 85"/>
                <a:gd name="T32" fmla="*/ 61 w 79"/>
                <a:gd name="T33" fmla="*/ 50 h 85"/>
                <a:gd name="T34" fmla="*/ 64 w 79"/>
                <a:gd name="T35" fmla="*/ 41 h 85"/>
                <a:gd name="T36" fmla="*/ 62 w 79"/>
                <a:gd name="T37" fmla="*/ 22 h 85"/>
                <a:gd name="T38" fmla="*/ 52 w 79"/>
                <a:gd name="T39" fmla="*/ 6 h 85"/>
                <a:gd name="T40" fmla="*/ 37 w 79"/>
                <a:gd name="T41" fmla="*/ 2 h 85"/>
                <a:gd name="T42" fmla="*/ 30 w 79"/>
                <a:gd name="T43" fmla="*/ 3 h 85"/>
                <a:gd name="T44" fmla="*/ 41 w 79"/>
                <a:gd name="T45" fmla="*/ 5 h 85"/>
                <a:gd name="T46" fmla="*/ 56 w 79"/>
                <a:gd name="T47" fmla="*/ 18 h 85"/>
                <a:gd name="T48" fmla="*/ 59 w 79"/>
                <a:gd name="T49" fmla="*/ 25 h 85"/>
                <a:gd name="T50" fmla="*/ 59 w 79"/>
                <a:gd name="T51" fmla="*/ 44 h 85"/>
                <a:gd name="T52" fmla="*/ 58 w 79"/>
                <a:gd name="T53" fmla="*/ 49 h 85"/>
                <a:gd name="T54" fmla="*/ 55 w 79"/>
                <a:gd name="T55" fmla="*/ 55 h 85"/>
                <a:gd name="T56" fmla="*/ 52 w 79"/>
                <a:gd name="T57" fmla="*/ 55 h 85"/>
                <a:gd name="T58" fmla="*/ 50 w 79"/>
                <a:gd name="T59" fmla="*/ 58 h 85"/>
                <a:gd name="T60" fmla="*/ 41 w 79"/>
                <a:gd name="T61" fmla="*/ 64 h 85"/>
                <a:gd name="T62" fmla="*/ 30 w 79"/>
                <a:gd name="T63" fmla="*/ 66 h 85"/>
                <a:gd name="T64" fmla="*/ 23 w 79"/>
                <a:gd name="T65" fmla="*/ 64 h 85"/>
                <a:gd name="T66" fmla="*/ 15 w 79"/>
                <a:gd name="T67" fmla="*/ 59 h 85"/>
                <a:gd name="T68" fmla="*/ 10 w 79"/>
                <a:gd name="T69" fmla="*/ 55 h 85"/>
                <a:gd name="T70" fmla="*/ 6 w 79"/>
                <a:gd name="T71" fmla="*/ 49 h 85"/>
                <a:gd name="T72" fmla="*/ 5 w 79"/>
                <a:gd name="T73" fmla="*/ 44 h 85"/>
                <a:gd name="T74" fmla="*/ 5 w 79"/>
                <a:gd name="T75" fmla="*/ 25 h 85"/>
                <a:gd name="T76" fmla="*/ 8 w 79"/>
                <a:gd name="T77" fmla="*/ 18 h 85"/>
                <a:gd name="T78" fmla="*/ 11 w 79"/>
                <a:gd name="T79" fmla="*/ 11 h 85"/>
                <a:gd name="T80" fmla="*/ 15 w 79"/>
                <a:gd name="T81" fmla="*/ 11 h 85"/>
                <a:gd name="T82" fmla="*/ 20 w 79"/>
                <a:gd name="T83" fmla="*/ 6 h 85"/>
                <a:gd name="T84" fmla="*/ 22 w 79"/>
                <a:gd name="T85" fmla="*/ 5 h 85"/>
                <a:gd name="T86" fmla="*/ 30 w 79"/>
                <a:gd name="T87" fmla="*/ 0 h 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9"/>
                <a:gd name="T133" fmla="*/ 0 h 85"/>
                <a:gd name="T134" fmla="*/ 79 w 79"/>
                <a:gd name="T135" fmla="*/ 85 h 8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9" h="85">
                  <a:moveTo>
                    <a:pt x="37" y="0"/>
                  </a:moveTo>
                  <a:lnTo>
                    <a:pt x="31" y="2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8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6" y="66"/>
                  </a:lnTo>
                  <a:lnTo>
                    <a:pt x="6" y="64"/>
                  </a:lnTo>
                  <a:lnTo>
                    <a:pt x="8" y="68"/>
                  </a:lnTo>
                  <a:lnTo>
                    <a:pt x="8" y="70"/>
                  </a:lnTo>
                  <a:lnTo>
                    <a:pt x="16" y="77"/>
                  </a:lnTo>
                  <a:lnTo>
                    <a:pt x="18" y="77"/>
                  </a:lnTo>
                  <a:lnTo>
                    <a:pt x="25" y="81"/>
                  </a:lnTo>
                  <a:lnTo>
                    <a:pt x="23" y="81"/>
                  </a:lnTo>
                  <a:lnTo>
                    <a:pt x="25" y="83"/>
                  </a:lnTo>
                  <a:lnTo>
                    <a:pt x="31" y="83"/>
                  </a:lnTo>
                  <a:lnTo>
                    <a:pt x="37" y="85"/>
                  </a:lnTo>
                  <a:lnTo>
                    <a:pt x="43" y="85"/>
                  </a:lnTo>
                  <a:lnTo>
                    <a:pt x="46" y="83"/>
                  </a:lnTo>
                  <a:lnTo>
                    <a:pt x="50" y="83"/>
                  </a:lnTo>
                  <a:lnTo>
                    <a:pt x="62" y="77"/>
                  </a:lnTo>
                  <a:lnTo>
                    <a:pt x="64" y="77"/>
                  </a:lnTo>
                  <a:lnTo>
                    <a:pt x="66" y="75"/>
                  </a:lnTo>
                  <a:lnTo>
                    <a:pt x="66" y="73"/>
                  </a:lnTo>
                  <a:lnTo>
                    <a:pt x="68" y="70"/>
                  </a:lnTo>
                  <a:lnTo>
                    <a:pt x="66" y="72"/>
                  </a:lnTo>
                  <a:lnTo>
                    <a:pt x="69" y="70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3" y="64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77" y="58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5"/>
                  </a:lnTo>
                  <a:lnTo>
                    <a:pt x="77" y="31"/>
                  </a:lnTo>
                  <a:lnTo>
                    <a:pt x="77" y="27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43" y="4"/>
                  </a:lnTo>
                  <a:lnTo>
                    <a:pt x="46" y="6"/>
                  </a:lnTo>
                  <a:lnTo>
                    <a:pt x="50" y="6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69" y="22"/>
                  </a:lnTo>
                  <a:lnTo>
                    <a:pt x="69" y="20"/>
                  </a:lnTo>
                  <a:lnTo>
                    <a:pt x="73" y="27"/>
                  </a:lnTo>
                  <a:lnTo>
                    <a:pt x="73" y="31"/>
                  </a:lnTo>
                  <a:lnTo>
                    <a:pt x="75" y="35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8" y="68"/>
                  </a:lnTo>
                  <a:lnTo>
                    <a:pt x="69" y="66"/>
                  </a:lnTo>
                  <a:lnTo>
                    <a:pt x="66" y="68"/>
                  </a:lnTo>
                  <a:lnTo>
                    <a:pt x="64" y="68"/>
                  </a:lnTo>
                  <a:lnTo>
                    <a:pt x="64" y="70"/>
                  </a:lnTo>
                  <a:lnTo>
                    <a:pt x="62" y="73"/>
                  </a:lnTo>
                  <a:lnTo>
                    <a:pt x="62" y="72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0" y="79"/>
                  </a:lnTo>
                  <a:lnTo>
                    <a:pt x="46" y="79"/>
                  </a:lnTo>
                  <a:lnTo>
                    <a:pt x="43" y="81"/>
                  </a:lnTo>
                  <a:lnTo>
                    <a:pt x="37" y="81"/>
                  </a:lnTo>
                  <a:lnTo>
                    <a:pt x="31" y="79"/>
                  </a:lnTo>
                  <a:lnTo>
                    <a:pt x="27" y="79"/>
                  </a:lnTo>
                  <a:lnTo>
                    <a:pt x="29" y="79"/>
                  </a:lnTo>
                  <a:lnTo>
                    <a:pt x="27" y="77"/>
                  </a:lnTo>
                  <a:lnTo>
                    <a:pt x="25" y="77"/>
                  </a:lnTo>
                  <a:lnTo>
                    <a:pt x="18" y="73"/>
                  </a:lnTo>
                  <a:lnTo>
                    <a:pt x="20" y="73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6" y="58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6" y="31"/>
                  </a:lnTo>
                  <a:lnTo>
                    <a:pt x="6" y="27"/>
                  </a:lnTo>
                  <a:lnTo>
                    <a:pt x="10" y="20"/>
                  </a:lnTo>
                  <a:lnTo>
                    <a:pt x="10" y="22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31" y="6"/>
                  </a:lnTo>
                  <a:lnTo>
                    <a:pt x="37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88" name="Rectangle 136"/>
            <p:cNvSpPr>
              <a:spLocks noChangeArrowheads="1"/>
            </p:cNvSpPr>
            <p:nvPr/>
          </p:nvSpPr>
          <p:spPr bwMode="auto">
            <a:xfrm>
              <a:off x="3936" y="1495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89" name="Freeform 137"/>
            <p:cNvSpPr>
              <a:spLocks/>
            </p:cNvSpPr>
            <p:nvPr/>
          </p:nvSpPr>
          <p:spPr bwMode="auto">
            <a:xfrm>
              <a:off x="4041" y="1530"/>
              <a:ext cx="63" cy="66"/>
            </a:xfrm>
            <a:custGeom>
              <a:avLst/>
              <a:gdLst>
                <a:gd name="T0" fmla="*/ 29 w 77"/>
                <a:gd name="T1" fmla="*/ 0 h 81"/>
                <a:gd name="T2" fmla="*/ 22 w 77"/>
                <a:gd name="T3" fmla="*/ 2 h 81"/>
                <a:gd name="T4" fmla="*/ 17 w 77"/>
                <a:gd name="T5" fmla="*/ 5 h 81"/>
                <a:gd name="T6" fmla="*/ 11 w 77"/>
                <a:gd name="T7" fmla="*/ 8 h 81"/>
                <a:gd name="T8" fmla="*/ 8 w 77"/>
                <a:gd name="T9" fmla="*/ 13 h 81"/>
                <a:gd name="T10" fmla="*/ 5 w 77"/>
                <a:gd name="T11" fmla="*/ 18 h 81"/>
                <a:gd name="T12" fmla="*/ 2 w 77"/>
                <a:gd name="T13" fmla="*/ 24 h 81"/>
                <a:gd name="T14" fmla="*/ 0 w 77"/>
                <a:gd name="T15" fmla="*/ 30 h 81"/>
                <a:gd name="T16" fmla="*/ 0 w 77"/>
                <a:gd name="T17" fmla="*/ 37 h 81"/>
                <a:gd name="T18" fmla="*/ 2 w 77"/>
                <a:gd name="T19" fmla="*/ 42 h 81"/>
                <a:gd name="T20" fmla="*/ 5 w 77"/>
                <a:gd name="T21" fmla="*/ 49 h 81"/>
                <a:gd name="T22" fmla="*/ 8 w 77"/>
                <a:gd name="T23" fmla="*/ 54 h 81"/>
                <a:gd name="T24" fmla="*/ 11 w 77"/>
                <a:gd name="T25" fmla="*/ 58 h 81"/>
                <a:gd name="T26" fmla="*/ 17 w 77"/>
                <a:gd name="T27" fmla="*/ 61 h 81"/>
                <a:gd name="T28" fmla="*/ 22 w 77"/>
                <a:gd name="T29" fmla="*/ 64 h 81"/>
                <a:gd name="T30" fmla="*/ 29 w 77"/>
                <a:gd name="T31" fmla="*/ 66 h 81"/>
                <a:gd name="T32" fmla="*/ 34 w 77"/>
                <a:gd name="T33" fmla="*/ 66 h 81"/>
                <a:gd name="T34" fmla="*/ 41 w 77"/>
                <a:gd name="T35" fmla="*/ 64 h 81"/>
                <a:gd name="T36" fmla="*/ 47 w 77"/>
                <a:gd name="T37" fmla="*/ 61 h 81"/>
                <a:gd name="T38" fmla="*/ 52 w 77"/>
                <a:gd name="T39" fmla="*/ 58 h 81"/>
                <a:gd name="T40" fmla="*/ 55 w 77"/>
                <a:gd name="T41" fmla="*/ 54 h 81"/>
                <a:gd name="T42" fmla="*/ 58 w 77"/>
                <a:gd name="T43" fmla="*/ 49 h 81"/>
                <a:gd name="T44" fmla="*/ 61 w 77"/>
                <a:gd name="T45" fmla="*/ 42 h 81"/>
                <a:gd name="T46" fmla="*/ 63 w 77"/>
                <a:gd name="T47" fmla="*/ 37 h 81"/>
                <a:gd name="T48" fmla="*/ 63 w 77"/>
                <a:gd name="T49" fmla="*/ 30 h 81"/>
                <a:gd name="T50" fmla="*/ 61 w 77"/>
                <a:gd name="T51" fmla="*/ 24 h 81"/>
                <a:gd name="T52" fmla="*/ 58 w 77"/>
                <a:gd name="T53" fmla="*/ 18 h 81"/>
                <a:gd name="T54" fmla="*/ 55 w 77"/>
                <a:gd name="T55" fmla="*/ 13 h 81"/>
                <a:gd name="T56" fmla="*/ 52 w 77"/>
                <a:gd name="T57" fmla="*/ 8 h 81"/>
                <a:gd name="T58" fmla="*/ 47 w 77"/>
                <a:gd name="T59" fmla="*/ 5 h 81"/>
                <a:gd name="T60" fmla="*/ 41 w 77"/>
                <a:gd name="T61" fmla="*/ 2 h 81"/>
                <a:gd name="T62" fmla="*/ 34 w 77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1"/>
                <a:gd name="T98" fmla="*/ 77 w 77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1">
                  <a:moveTo>
                    <a:pt x="38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6" y="22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8" y="62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14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81"/>
                  </a:lnTo>
                  <a:lnTo>
                    <a:pt x="38" y="81"/>
                  </a:lnTo>
                  <a:lnTo>
                    <a:pt x="42" y="81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60" y="73"/>
                  </a:lnTo>
                  <a:lnTo>
                    <a:pt x="63" y="71"/>
                  </a:lnTo>
                  <a:lnTo>
                    <a:pt x="65" y="68"/>
                  </a:lnTo>
                  <a:lnTo>
                    <a:pt x="67" y="66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5"/>
                  </a:lnTo>
                  <a:lnTo>
                    <a:pt x="77" y="41"/>
                  </a:lnTo>
                  <a:lnTo>
                    <a:pt x="77" y="37"/>
                  </a:lnTo>
                  <a:lnTo>
                    <a:pt x="77" y="33"/>
                  </a:lnTo>
                  <a:lnTo>
                    <a:pt x="75" y="29"/>
                  </a:lnTo>
                  <a:lnTo>
                    <a:pt x="73" y="25"/>
                  </a:lnTo>
                  <a:lnTo>
                    <a:pt x="71" y="22"/>
                  </a:lnTo>
                  <a:lnTo>
                    <a:pt x="71" y="18"/>
                  </a:lnTo>
                  <a:lnTo>
                    <a:pt x="67" y="16"/>
                  </a:lnTo>
                  <a:lnTo>
                    <a:pt x="65" y="12"/>
                  </a:lnTo>
                  <a:lnTo>
                    <a:pt x="63" y="10"/>
                  </a:lnTo>
                  <a:lnTo>
                    <a:pt x="60" y="8"/>
                  </a:lnTo>
                  <a:lnTo>
                    <a:pt x="58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90" name="Freeform 138"/>
            <p:cNvSpPr>
              <a:spLocks/>
            </p:cNvSpPr>
            <p:nvPr/>
          </p:nvSpPr>
          <p:spPr bwMode="auto">
            <a:xfrm>
              <a:off x="4039" y="1528"/>
              <a:ext cx="67" cy="70"/>
            </a:xfrm>
            <a:custGeom>
              <a:avLst/>
              <a:gdLst>
                <a:gd name="T0" fmla="*/ 24 w 81"/>
                <a:gd name="T1" fmla="*/ 2 h 85"/>
                <a:gd name="T2" fmla="*/ 17 w 81"/>
                <a:gd name="T3" fmla="*/ 5 h 85"/>
                <a:gd name="T4" fmla="*/ 12 w 81"/>
                <a:gd name="T5" fmla="*/ 8 h 85"/>
                <a:gd name="T6" fmla="*/ 8 w 81"/>
                <a:gd name="T7" fmla="*/ 15 h 85"/>
                <a:gd name="T8" fmla="*/ 7 w 81"/>
                <a:gd name="T9" fmla="*/ 16 h 85"/>
                <a:gd name="T10" fmla="*/ 0 w 81"/>
                <a:gd name="T11" fmla="*/ 32 h 85"/>
                <a:gd name="T12" fmla="*/ 2 w 81"/>
                <a:gd name="T13" fmla="*/ 44 h 85"/>
                <a:gd name="T14" fmla="*/ 7 w 81"/>
                <a:gd name="T15" fmla="*/ 54 h 85"/>
                <a:gd name="T16" fmla="*/ 8 w 81"/>
                <a:gd name="T17" fmla="*/ 58 h 85"/>
                <a:gd name="T18" fmla="*/ 12 w 81"/>
                <a:gd name="T19" fmla="*/ 60 h 85"/>
                <a:gd name="T20" fmla="*/ 19 w 81"/>
                <a:gd name="T21" fmla="*/ 65 h 85"/>
                <a:gd name="T22" fmla="*/ 21 w 81"/>
                <a:gd name="T23" fmla="*/ 67 h 85"/>
                <a:gd name="T24" fmla="*/ 31 w 81"/>
                <a:gd name="T25" fmla="*/ 70 h 85"/>
                <a:gd name="T26" fmla="*/ 43 w 81"/>
                <a:gd name="T27" fmla="*/ 68 h 85"/>
                <a:gd name="T28" fmla="*/ 53 w 81"/>
                <a:gd name="T29" fmla="*/ 63 h 85"/>
                <a:gd name="T30" fmla="*/ 55 w 81"/>
                <a:gd name="T31" fmla="*/ 62 h 85"/>
                <a:gd name="T32" fmla="*/ 57 w 81"/>
                <a:gd name="T33" fmla="*/ 59 h 85"/>
                <a:gd name="T34" fmla="*/ 67 w 81"/>
                <a:gd name="T35" fmla="*/ 41 h 85"/>
                <a:gd name="T36" fmla="*/ 62 w 81"/>
                <a:gd name="T37" fmla="*/ 15 h 85"/>
                <a:gd name="T38" fmla="*/ 59 w 81"/>
                <a:gd name="T39" fmla="*/ 15 h 85"/>
                <a:gd name="T40" fmla="*/ 55 w 81"/>
                <a:gd name="T41" fmla="*/ 8 h 85"/>
                <a:gd name="T42" fmla="*/ 53 w 81"/>
                <a:gd name="T43" fmla="*/ 7 h 85"/>
                <a:gd name="T44" fmla="*/ 43 w 81"/>
                <a:gd name="T45" fmla="*/ 2 h 85"/>
                <a:gd name="T46" fmla="*/ 31 w 81"/>
                <a:gd name="T47" fmla="*/ 0 h 85"/>
                <a:gd name="T48" fmla="*/ 40 w 81"/>
                <a:gd name="T49" fmla="*/ 5 h 85"/>
                <a:gd name="T50" fmla="*/ 48 w 81"/>
                <a:gd name="T51" fmla="*/ 8 h 85"/>
                <a:gd name="T52" fmla="*/ 54 w 81"/>
                <a:gd name="T53" fmla="*/ 12 h 85"/>
                <a:gd name="T54" fmla="*/ 54 w 81"/>
                <a:gd name="T55" fmla="*/ 12 h 85"/>
                <a:gd name="T56" fmla="*/ 57 w 81"/>
                <a:gd name="T57" fmla="*/ 16 h 85"/>
                <a:gd name="T58" fmla="*/ 59 w 81"/>
                <a:gd name="T59" fmla="*/ 20 h 85"/>
                <a:gd name="T60" fmla="*/ 59 w 81"/>
                <a:gd name="T61" fmla="*/ 51 h 85"/>
                <a:gd name="T62" fmla="*/ 54 w 81"/>
                <a:gd name="T63" fmla="*/ 56 h 85"/>
                <a:gd name="T64" fmla="*/ 54 w 81"/>
                <a:gd name="T65" fmla="*/ 59 h 85"/>
                <a:gd name="T66" fmla="*/ 48 w 81"/>
                <a:gd name="T67" fmla="*/ 62 h 85"/>
                <a:gd name="T68" fmla="*/ 40 w 81"/>
                <a:gd name="T69" fmla="*/ 65 h 85"/>
                <a:gd name="T70" fmla="*/ 27 w 81"/>
                <a:gd name="T71" fmla="*/ 65 h 85"/>
                <a:gd name="T72" fmla="*/ 22 w 81"/>
                <a:gd name="T73" fmla="*/ 63 h 85"/>
                <a:gd name="T74" fmla="*/ 13 w 81"/>
                <a:gd name="T75" fmla="*/ 59 h 85"/>
                <a:gd name="T76" fmla="*/ 13 w 81"/>
                <a:gd name="T77" fmla="*/ 56 h 85"/>
                <a:gd name="T78" fmla="*/ 10 w 81"/>
                <a:gd name="T79" fmla="*/ 53 h 85"/>
                <a:gd name="T80" fmla="*/ 8 w 81"/>
                <a:gd name="T81" fmla="*/ 51 h 85"/>
                <a:gd name="T82" fmla="*/ 3 w 81"/>
                <a:gd name="T83" fmla="*/ 39 h 85"/>
                <a:gd name="T84" fmla="*/ 5 w 81"/>
                <a:gd name="T85" fmla="*/ 26 h 85"/>
                <a:gd name="T86" fmla="*/ 12 w 81"/>
                <a:gd name="T87" fmla="*/ 16 h 85"/>
                <a:gd name="T88" fmla="*/ 13 w 81"/>
                <a:gd name="T89" fmla="*/ 13 h 85"/>
                <a:gd name="T90" fmla="*/ 19 w 81"/>
                <a:gd name="T91" fmla="*/ 8 h 85"/>
                <a:gd name="T92" fmla="*/ 21 w 81"/>
                <a:gd name="T93" fmla="*/ 7 h 85"/>
                <a:gd name="T94" fmla="*/ 31 w 81"/>
                <a:gd name="T95" fmla="*/ 3 h 8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"/>
                <a:gd name="T145" fmla="*/ 0 h 85"/>
                <a:gd name="T146" fmla="*/ 81 w 81"/>
                <a:gd name="T147" fmla="*/ 85 h 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" h="85">
                  <a:moveTo>
                    <a:pt x="37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23" y="6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2" y="31"/>
                  </a:lnTo>
                  <a:lnTo>
                    <a:pt x="2" y="35"/>
                  </a:lnTo>
                  <a:lnTo>
                    <a:pt x="0" y="39"/>
                  </a:lnTo>
                  <a:lnTo>
                    <a:pt x="0" y="47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10" y="68"/>
                  </a:lnTo>
                  <a:lnTo>
                    <a:pt x="10" y="70"/>
                  </a:lnTo>
                  <a:lnTo>
                    <a:pt x="12" y="72"/>
                  </a:lnTo>
                  <a:lnTo>
                    <a:pt x="12" y="70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6" y="75"/>
                  </a:lnTo>
                  <a:lnTo>
                    <a:pt x="23" y="79"/>
                  </a:lnTo>
                  <a:lnTo>
                    <a:pt x="21" y="79"/>
                  </a:lnTo>
                  <a:lnTo>
                    <a:pt x="23" y="81"/>
                  </a:lnTo>
                  <a:lnTo>
                    <a:pt x="25" y="81"/>
                  </a:lnTo>
                  <a:lnTo>
                    <a:pt x="29" y="83"/>
                  </a:lnTo>
                  <a:lnTo>
                    <a:pt x="33" y="83"/>
                  </a:lnTo>
                  <a:lnTo>
                    <a:pt x="37" y="85"/>
                  </a:lnTo>
                  <a:lnTo>
                    <a:pt x="44" y="85"/>
                  </a:lnTo>
                  <a:lnTo>
                    <a:pt x="48" y="83"/>
                  </a:lnTo>
                  <a:lnTo>
                    <a:pt x="52" y="83"/>
                  </a:lnTo>
                  <a:lnTo>
                    <a:pt x="60" y="79"/>
                  </a:lnTo>
                  <a:lnTo>
                    <a:pt x="62" y="79"/>
                  </a:lnTo>
                  <a:lnTo>
                    <a:pt x="64" y="77"/>
                  </a:lnTo>
                  <a:lnTo>
                    <a:pt x="62" y="77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70"/>
                  </a:lnTo>
                  <a:lnTo>
                    <a:pt x="69" y="72"/>
                  </a:lnTo>
                  <a:lnTo>
                    <a:pt x="75" y="66"/>
                  </a:lnTo>
                  <a:lnTo>
                    <a:pt x="75" y="62"/>
                  </a:lnTo>
                  <a:lnTo>
                    <a:pt x="81" y="50"/>
                  </a:lnTo>
                  <a:lnTo>
                    <a:pt x="81" y="35"/>
                  </a:lnTo>
                  <a:lnTo>
                    <a:pt x="75" y="24"/>
                  </a:lnTo>
                  <a:lnTo>
                    <a:pt x="75" y="18"/>
                  </a:lnTo>
                  <a:lnTo>
                    <a:pt x="73" y="18"/>
                  </a:lnTo>
                  <a:lnTo>
                    <a:pt x="69" y="16"/>
                  </a:lnTo>
                  <a:lnTo>
                    <a:pt x="71" y="18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7" y="10"/>
                  </a:lnTo>
                  <a:lnTo>
                    <a:pt x="65" y="10"/>
                  </a:lnTo>
                  <a:lnTo>
                    <a:pt x="62" y="8"/>
                  </a:lnTo>
                  <a:lnTo>
                    <a:pt x="64" y="8"/>
                  </a:lnTo>
                  <a:lnTo>
                    <a:pt x="62" y="6"/>
                  </a:lnTo>
                  <a:lnTo>
                    <a:pt x="60" y="6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60" y="10"/>
                  </a:lnTo>
                  <a:lnTo>
                    <a:pt x="58" y="10"/>
                  </a:lnTo>
                  <a:lnTo>
                    <a:pt x="60" y="12"/>
                  </a:lnTo>
                  <a:lnTo>
                    <a:pt x="62" y="12"/>
                  </a:lnTo>
                  <a:lnTo>
                    <a:pt x="65" y="14"/>
                  </a:lnTo>
                  <a:lnTo>
                    <a:pt x="64" y="14"/>
                  </a:lnTo>
                  <a:lnTo>
                    <a:pt x="65" y="16"/>
                  </a:lnTo>
                  <a:lnTo>
                    <a:pt x="65" y="14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9" y="20"/>
                  </a:lnTo>
                  <a:lnTo>
                    <a:pt x="73" y="22"/>
                  </a:lnTo>
                  <a:lnTo>
                    <a:pt x="71" y="20"/>
                  </a:lnTo>
                  <a:lnTo>
                    <a:pt x="71" y="24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71" y="62"/>
                  </a:lnTo>
                  <a:lnTo>
                    <a:pt x="71" y="64"/>
                  </a:lnTo>
                  <a:lnTo>
                    <a:pt x="71" y="62"/>
                  </a:lnTo>
                  <a:lnTo>
                    <a:pt x="65" y="68"/>
                  </a:lnTo>
                  <a:lnTo>
                    <a:pt x="65" y="70"/>
                  </a:lnTo>
                  <a:lnTo>
                    <a:pt x="64" y="73"/>
                  </a:lnTo>
                  <a:lnTo>
                    <a:pt x="65" y="72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81"/>
                  </a:lnTo>
                  <a:lnTo>
                    <a:pt x="37" y="81"/>
                  </a:lnTo>
                  <a:lnTo>
                    <a:pt x="33" y="79"/>
                  </a:lnTo>
                  <a:lnTo>
                    <a:pt x="29" y="79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25" y="75"/>
                  </a:lnTo>
                  <a:lnTo>
                    <a:pt x="23" y="75"/>
                  </a:lnTo>
                  <a:lnTo>
                    <a:pt x="16" y="72"/>
                  </a:lnTo>
                  <a:lnTo>
                    <a:pt x="17" y="73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4" y="66"/>
                  </a:lnTo>
                  <a:lnTo>
                    <a:pt x="14" y="68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7"/>
                  </a:lnTo>
                  <a:lnTo>
                    <a:pt x="4" y="39"/>
                  </a:lnTo>
                  <a:lnTo>
                    <a:pt x="6" y="35"/>
                  </a:lnTo>
                  <a:lnTo>
                    <a:pt x="6" y="31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91" name="Rectangle 139"/>
            <p:cNvSpPr>
              <a:spLocks noChangeArrowheads="1"/>
            </p:cNvSpPr>
            <p:nvPr/>
          </p:nvSpPr>
          <p:spPr bwMode="auto">
            <a:xfrm>
              <a:off x="4055" y="1533"/>
              <a:ext cx="34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K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92" name="Freeform 140"/>
            <p:cNvSpPr>
              <a:spLocks/>
            </p:cNvSpPr>
            <p:nvPr/>
          </p:nvSpPr>
          <p:spPr bwMode="auto">
            <a:xfrm>
              <a:off x="3498" y="2038"/>
              <a:ext cx="63" cy="67"/>
            </a:xfrm>
            <a:custGeom>
              <a:avLst/>
              <a:gdLst>
                <a:gd name="T0" fmla="*/ 29 w 77"/>
                <a:gd name="T1" fmla="*/ 0 h 81"/>
                <a:gd name="T2" fmla="*/ 22 w 77"/>
                <a:gd name="T3" fmla="*/ 2 h 81"/>
                <a:gd name="T4" fmla="*/ 16 w 77"/>
                <a:gd name="T5" fmla="*/ 5 h 81"/>
                <a:gd name="T6" fmla="*/ 11 w 77"/>
                <a:gd name="T7" fmla="*/ 8 h 81"/>
                <a:gd name="T8" fmla="*/ 8 w 77"/>
                <a:gd name="T9" fmla="*/ 13 h 81"/>
                <a:gd name="T10" fmla="*/ 5 w 77"/>
                <a:gd name="T11" fmla="*/ 17 h 81"/>
                <a:gd name="T12" fmla="*/ 2 w 77"/>
                <a:gd name="T13" fmla="*/ 24 h 81"/>
                <a:gd name="T14" fmla="*/ 0 w 77"/>
                <a:gd name="T15" fmla="*/ 31 h 81"/>
                <a:gd name="T16" fmla="*/ 0 w 77"/>
                <a:gd name="T17" fmla="*/ 36 h 81"/>
                <a:gd name="T18" fmla="*/ 2 w 77"/>
                <a:gd name="T19" fmla="*/ 43 h 81"/>
                <a:gd name="T20" fmla="*/ 5 w 77"/>
                <a:gd name="T21" fmla="*/ 50 h 81"/>
                <a:gd name="T22" fmla="*/ 8 w 77"/>
                <a:gd name="T23" fmla="*/ 55 h 81"/>
                <a:gd name="T24" fmla="*/ 11 w 77"/>
                <a:gd name="T25" fmla="*/ 59 h 81"/>
                <a:gd name="T26" fmla="*/ 16 w 77"/>
                <a:gd name="T27" fmla="*/ 62 h 81"/>
                <a:gd name="T28" fmla="*/ 22 w 77"/>
                <a:gd name="T29" fmla="*/ 65 h 81"/>
                <a:gd name="T30" fmla="*/ 29 w 77"/>
                <a:gd name="T31" fmla="*/ 67 h 81"/>
                <a:gd name="T32" fmla="*/ 34 w 77"/>
                <a:gd name="T33" fmla="*/ 67 h 81"/>
                <a:gd name="T34" fmla="*/ 41 w 77"/>
                <a:gd name="T35" fmla="*/ 65 h 81"/>
                <a:gd name="T36" fmla="*/ 46 w 77"/>
                <a:gd name="T37" fmla="*/ 62 h 81"/>
                <a:gd name="T38" fmla="*/ 52 w 77"/>
                <a:gd name="T39" fmla="*/ 59 h 81"/>
                <a:gd name="T40" fmla="*/ 55 w 77"/>
                <a:gd name="T41" fmla="*/ 55 h 81"/>
                <a:gd name="T42" fmla="*/ 58 w 77"/>
                <a:gd name="T43" fmla="*/ 50 h 81"/>
                <a:gd name="T44" fmla="*/ 61 w 77"/>
                <a:gd name="T45" fmla="*/ 43 h 81"/>
                <a:gd name="T46" fmla="*/ 61 w 77"/>
                <a:gd name="T47" fmla="*/ 36 h 81"/>
                <a:gd name="T48" fmla="*/ 61 w 77"/>
                <a:gd name="T49" fmla="*/ 31 h 81"/>
                <a:gd name="T50" fmla="*/ 61 w 77"/>
                <a:gd name="T51" fmla="*/ 24 h 81"/>
                <a:gd name="T52" fmla="*/ 58 w 77"/>
                <a:gd name="T53" fmla="*/ 17 h 81"/>
                <a:gd name="T54" fmla="*/ 55 w 77"/>
                <a:gd name="T55" fmla="*/ 13 h 81"/>
                <a:gd name="T56" fmla="*/ 52 w 77"/>
                <a:gd name="T57" fmla="*/ 8 h 81"/>
                <a:gd name="T58" fmla="*/ 46 w 77"/>
                <a:gd name="T59" fmla="*/ 5 h 81"/>
                <a:gd name="T60" fmla="*/ 41 w 77"/>
                <a:gd name="T61" fmla="*/ 2 h 81"/>
                <a:gd name="T62" fmla="*/ 34 w 77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1"/>
                <a:gd name="T98" fmla="*/ 77 w 77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1">
                  <a:moveTo>
                    <a:pt x="39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8" y="62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14" y="71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81"/>
                  </a:lnTo>
                  <a:lnTo>
                    <a:pt x="39" y="81"/>
                  </a:lnTo>
                  <a:lnTo>
                    <a:pt x="42" y="81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4" y="71"/>
                  </a:lnTo>
                  <a:lnTo>
                    <a:pt x="65" y="68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41"/>
                  </a:lnTo>
                  <a:lnTo>
                    <a:pt x="75" y="37"/>
                  </a:lnTo>
                  <a:lnTo>
                    <a:pt x="75" y="33"/>
                  </a:lnTo>
                  <a:lnTo>
                    <a:pt x="75" y="29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8"/>
                  </a:lnTo>
                  <a:lnTo>
                    <a:pt x="67" y="16"/>
                  </a:lnTo>
                  <a:lnTo>
                    <a:pt x="65" y="12"/>
                  </a:lnTo>
                  <a:lnTo>
                    <a:pt x="64" y="10"/>
                  </a:lnTo>
                  <a:lnTo>
                    <a:pt x="60" y="8"/>
                  </a:lnTo>
                  <a:lnTo>
                    <a:pt x="56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93" name="Freeform 141"/>
            <p:cNvSpPr>
              <a:spLocks/>
            </p:cNvSpPr>
            <p:nvPr/>
          </p:nvSpPr>
          <p:spPr bwMode="auto">
            <a:xfrm>
              <a:off x="3497" y="2037"/>
              <a:ext cx="66" cy="69"/>
            </a:xfrm>
            <a:custGeom>
              <a:avLst/>
              <a:gdLst>
                <a:gd name="T0" fmla="*/ 24 w 81"/>
                <a:gd name="T1" fmla="*/ 2 h 85"/>
                <a:gd name="T2" fmla="*/ 15 w 81"/>
                <a:gd name="T3" fmla="*/ 6 h 85"/>
                <a:gd name="T4" fmla="*/ 11 w 81"/>
                <a:gd name="T5" fmla="*/ 8 h 85"/>
                <a:gd name="T6" fmla="*/ 8 w 81"/>
                <a:gd name="T7" fmla="*/ 15 h 85"/>
                <a:gd name="T8" fmla="*/ 7 w 81"/>
                <a:gd name="T9" fmla="*/ 16 h 85"/>
                <a:gd name="T10" fmla="*/ 5 w 81"/>
                <a:gd name="T11" fmla="*/ 50 h 85"/>
                <a:gd name="T12" fmla="*/ 7 w 81"/>
                <a:gd name="T13" fmla="*/ 52 h 85"/>
                <a:gd name="T14" fmla="*/ 10 w 81"/>
                <a:gd name="T15" fmla="*/ 58 h 85"/>
                <a:gd name="T16" fmla="*/ 11 w 81"/>
                <a:gd name="T17" fmla="*/ 61 h 85"/>
                <a:gd name="T18" fmla="*/ 15 w 81"/>
                <a:gd name="T19" fmla="*/ 63 h 85"/>
                <a:gd name="T20" fmla="*/ 24 w 81"/>
                <a:gd name="T21" fmla="*/ 67 h 85"/>
                <a:gd name="T22" fmla="*/ 36 w 81"/>
                <a:gd name="T23" fmla="*/ 69 h 85"/>
                <a:gd name="T24" fmla="*/ 46 w 81"/>
                <a:gd name="T25" fmla="*/ 66 h 85"/>
                <a:gd name="T26" fmla="*/ 47 w 81"/>
                <a:gd name="T27" fmla="*/ 64 h 85"/>
                <a:gd name="T28" fmla="*/ 55 w 81"/>
                <a:gd name="T29" fmla="*/ 59 h 85"/>
                <a:gd name="T30" fmla="*/ 58 w 81"/>
                <a:gd name="T31" fmla="*/ 57 h 85"/>
                <a:gd name="T32" fmla="*/ 59 w 81"/>
                <a:gd name="T33" fmla="*/ 54 h 85"/>
                <a:gd name="T34" fmla="*/ 64 w 81"/>
                <a:gd name="T35" fmla="*/ 44 h 85"/>
                <a:gd name="T36" fmla="*/ 64 w 81"/>
                <a:gd name="T37" fmla="*/ 32 h 85"/>
                <a:gd name="T38" fmla="*/ 59 w 81"/>
                <a:gd name="T39" fmla="*/ 15 h 85"/>
                <a:gd name="T40" fmla="*/ 56 w 81"/>
                <a:gd name="T41" fmla="*/ 11 h 85"/>
                <a:gd name="T42" fmla="*/ 54 w 81"/>
                <a:gd name="T43" fmla="*/ 8 h 85"/>
                <a:gd name="T44" fmla="*/ 47 w 81"/>
                <a:gd name="T45" fmla="*/ 3 h 85"/>
                <a:gd name="T46" fmla="*/ 39 w 81"/>
                <a:gd name="T47" fmla="*/ 2 h 85"/>
                <a:gd name="T48" fmla="*/ 30 w 81"/>
                <a:gd name="T49" fmla="*/ 3 h 85"/>
                <a:gd name="T50" fmla="*/ 42 w 81"/>
                <a:gd name="T51" fmla="*/ 5 h 85"/>
                <a:gd name="T52" fmla="*/ 46 w 81"/>
                <a:gd name="T53" fmla="*/ 8 h 85"/>
                <a:gd name="T54" fmla="*/ 52 w 81"/>
                <a:gd name="T55" fmla="*/ 11 h 85"/>
                <a:gd name="T56" fmla="*/ 55 w 81"/>
                <a:gd name="T57" fmla="*/ 15 h 85"/>
                <a:gd name="T58" fmla="*/ 56 w 81"/>
                <a:gd name="T59" fmla="*/ 16 h 85"/>
                <a:gd name="T60" fmla="*/ 63 w 81"/>
                <a:gd name="T61" fmla="*/ 35 h 85"/>
                <a:gd name="T62" fmla="*/ 58 w 81"/>
                <a:gd name="T63" fmla="*/ 50 h 85"/>
                <a:gd name="T64" fmla="*/ 56 w 81"/>
                <a:gd name="T65" fmla="*/ 52 h 85"/>
                <a:gd name="T66" fmla="*/ 54 w 81"/>
                <a:gd name="T67" fmla="*/ 55 h 85"/>
                <a:gd name="T68" fmla="*/ 54 w 81"/>
                <a:gd name="T69" fmla="*/ 58 h 85"/>
                <a:gd name="T70" fmla="*/ 44 w 81"/>
                <a:gd name="T71" fmla="*/ 63 h 85"/>
                <a:gd name="T72" fmla="*/ 39 w 81"/>
                <a:gd name="T73" fmla="*/ 64 h 85"/>
                <a:gd name="T74" fmla="*/ 27 w 81"/>
                <a:gd name="T75" fmla="*/ 64 h 85"/>
                <a:gd name="T76" fmla="*/ 19 w 81"/>
                <a:gd name="T77" fmla="*/ 61 h 85"/>
                <a:gd name="T78" fmla="*/ 13 w 81"/>
                <a:gd name="T79" fmla="*/ 58 h 85"/>
                <a:gd name="T80" fmla="*/ 13 w 81"/>
                <a:gd name="T81" fmla="*/ 55 h 85"/>
                <a:gd name="T82" fmla="*/ 10 w 81"/>
                <a:gd name="T83" fmla="*/ 52 h 85"/>
                <a:gd name="T84" fmla="*/ 8 w 81"/>
                <a:gd name="T85" fmla="*/ 50 h 85"/>
                <a:gd name="T86" fmla="*/ 10 w 81"/>
                <a:gd name="T87" fmla="*/ 16 h 85"/>
                <a:gd name="T88" fmla="*/ 11 w 81"/>
                <a:gd name="T89" fmla="*/ 15 h 85"/>
                <a:gd name="T90" fmla="*/ 15 w 81"/>
                <a:gd name="T91" fmla="*/ 11 h 85"/>
                <a:gd name="T92" fmla="*/ 17 w 81"/>
                <a:gd name="T93" fmla="*/ 10 h 85"/>
                <a:gd name="T94" fmla="*/ 24 w 81"/>
                <a:gd name="T95" fmla="*/ 5 h 85"/>
                <a:gd name="T96" fmla="*/ 30 w 81"/>
                <a:gd name="T97" fmla="*/ 0 h 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1"/>
                <a:gd name="T148" fmla="*/ 0 h 85"/>
                <a:gd name="T149" fmla="*/ 81 w 81"/>
                <a:gd name="T150" fmla="*/ 85 h 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1" h="85">
                  <a:moveTo>
                    <a:pt x="37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21" y="6"/>
                  </a:lnTo>
                  <a:lnTo>
                    <a:pt x="19" y="6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10" y="68"/>
                  </a:lnTo>
                  <a:lnTo>
                    <a:pt x="10" y="70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6" y="75"/>
                  </a:lnTo>
                  <a:lnTo>
                    <a:pt x="19" y="77"/>
                  </a:lnTo>
                  <a:lnTo>
                    <a:pt x="18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9" y="83"/>
                  </a:lnTo>
                  <a:lnTo>
                    <a:pt x="33" y="83"/>
                  </a:lnTo>
                  <a:lnTo>
                    <a:pt x="37" y="85"/>
                  </a:lnTo>
                  <a:lnTo>
                    <a:pt x="44" y="85"/>
                  </a:lnTo>
                  <a:lnTo>
                    <a:pt x="48" y="83"/>
                  </a:lnTo>
                  <a:lnTo>
                    <a:pt x="52" y="83"/>
                  </a:lnTo>
                  <a:lnTo>
                    <a:pt x="56" y="81"/>
                  </a:lnTo>
                  <a:lnTo>
                    <a:pt x="58" y="81"/>
                  </a:lnTo>
                  <a:lnTo>
                    <a:pt x="60" y="79"/>
                  </a:lnTo>
                  <a:lnTo>
                    <a:pt x="58" y="79"/>
                  </a:lnTo>
                  <a:lnTo>
                    <a:pt x="66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70"/>
                  </a:lnTo>
                  <a:lnTo>
                    <a:pt x="69" y="71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3" y="64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79" y="54"/>
                  </a:lnTo>
                  <a:lnTo>
                    <a:pt x="79" y="46"/>
                  </a:lnTo>
                  <a:lnTo>
                    <a:pt x="81" y="43"/>
                  </a:lnTo>
                  <a:lnTo>
                    <a:pt x="79" y="39"/>
                  </a:lnTo>
                  <a:lnTo>
                    <a:pt x="79" y="31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71" y="18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7" y="10"/>
                  </a:lnTo>
                  <a:lnTo>
                    <a:pt x="66" y="10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56" y="8"/>
                  </a:lnTo>
                  <a:lnTo>
                    <a:pt x="54" y="8"/>
                  </a:lnTo>
                  <a:lnTo>
                    <a:pt x="56" y="10"/>
                  </a:lnTo>
                  <a:lnTo>
                    <a:pt x="58" y="10"/>
                  </a:lnTo>
                  <a:lnTo>
                    <a:pt x="66" y="14"/>
                  </a:lnTo>
                  <a:lnTo>
                    <a:pt x="64" y="14"/>
                  </a:lnTo>
                  <a:lnTo>
                    <a:pt x="66" y="16"/>
                  </a:lnTo>
                  <a:lnTo>
                    <a:pt x="66" y="14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9" y="22"/>
                  </a:lnTo>
                  <a:lnTo>
                    <a:pt x="69" y="20"/>
                  </a:lnTo>
                  <a:lnTo>
                    <a:pt x="75" y="31"/>
                  </a:lnTo>
                  <a:lnTo>
                    <a:pt x="75" y="39"/>
                  </a:lnTo>
                  <a:lnTo>
                    <a:pt x="77" y="43"/>
                  </a:lnTo>
                  <a:lnTo>
                    <a:pt x="75" y="46"/>
                  </a:lnTo>
                  <a:lnTo>
                    <a:pt x="75" y="54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7" y="68"/>
                  </a:lnTo>
                  <a:lnTo>
                    <a:pt x="67" y="66"/>
                  </a:lnTo>
                  <a:lnTo>
                    <a:pt x="66" y="68"/>
                  </a:lnTo>
                  <a:lnTo>
                    <a:pt x="66" y="70"/>
                  </a:lnTo>
                  <a:lnTo>
                    <a:pt x="64" y="73"/>
                  </a:lnTo>
                  <a:lnTo>
                    <a:pt x="66" y="71"/>
                  </a:lnTo>
                  <a:lnTo>
                    <a:pt x="58" y="75"/>
                  </a:lnTo>
                  <a:lnTo>
                    <a:pt x="56" y="75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81"/>
                  </a:lnTo>
                  <a:lnTo>
                    <a:pt x="37" y="81"/>
                  </a:lnTo>
                  <a:lnTo>
                    <a:pt x="33" y="79"/>
                  </a:lnTo>
                  <a:lnTo>
                    <a:pt x="29" y="79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1" y="73"/>
                  </a:lnTo>
                  <a:lnTo>
                    <a:pt x="19" y="73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4" y="66"/>
                  </a:lnTo>
                  <a:lnTo>
                    <a:pt x="14" y="68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94" name="Rectangle 142"/>
            <p:cNvSpPr>
              <a:spLocks noChangeArrowheads="1"/>
            </p:cNvSpPr>
            <p:nvPr/>
          </p:nvSpPr>
          <p:spPr bwMode="auto">
            <a:xfrm>
              <a:off x="3513" y="2044"/>
              <a:ext cx="3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F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95" name="Freeform 143"/>
            <p:cNvSpPr>
              <a:spLocks/>
            </p:cNvSpPr>
            <p:nvPr/>
          </p:nvSpPr>
          <p:spPr bwMode="auto">
            <a:xfrm>
              <a:off x="3561" y="2031"/>
              <a:ext cx="63" cy="64"/>
            </a:xfrm>
            <a:custGeom>
              <a:avLst/>
              <a:gdLst>
                <a:gd name="T0" fmla="*/ 29 w 77"/>
                <a:gd name="T1" fmla="*/ 0 h 78"/>
                <a:gd name="T2" fmla="*/ 22 w 77"/>
                <a:gd name="T3" fmla="*/ 2 h 78"/>
                <a:gd name="T4" fmla="*/ 16 w 77"/>
                <a:gd name="T5" fmla="*/ 3 h 78"/>
                <a:gd name="T6" fmla="*/ 11 w 77"/>
                <a:gd name="T7" fmla="*/ 7 h 78"/>
                <a:gd name="T8" fmla="*/ 7 w 77"/>
                <a:gd name="T9" fmla="*/ 11 h 78"/>
                <a:gd name="T10" fmla="*/ 3 w 77"/>
                <a:gd name="T11" fmla="*/ 17 h 78"/>
                <a:gd name="T12" fmla="*/ 2 w 77"/>
                <a:gd name="T13" fmla="*/ 22 h 78"/>
                <a:gd name="T14" fmla="*/ 0 w 77"/>
                <a:gd name="T15" fmla="*/ 28 h 78"/>
                <a:gd name="T16" fmla="*/ 0 w 77"/>
                <a:gd name="T17" fmla="*/ 36 h 78"/>
                <a:gd name="T18" fmla="*/ 2 w 77"/>
                <a:gd name="T19" fmla="*/ 43 h 78"/>
                <a:gd name="T20" fmla="*/ 3 w 77"/>
                <a:gd name="T21" fmla="*/ 47 h 78"/>
                <a:gd name="T22" fmla="*/ 7 w 77"/>
                <a:gd name="T23" fmla="*/ 53 h 78"/>
                <a:gd name="T24" fmla="*/ 11 w 77"/>
                <a:gd name="T25" fmla="*/ 58 h 78"/>
                <a:gd name="T26" fmla="*/ 16 w 77"/>
                <a:gd name="T27" fmla="*/ 62 h 78"/>
                <a:gd name="T28" fmla="*/ 22 w 77"/>
                <a:gd name="T29" fmla="*/ 63 h 78"/>
                <a:gd name="T30" fmla="*/ 29 w 77"/>
                <a:gd name="T31" fmla="*/ 64 h 78"/>
                <a:gd name="T32" fmla="*/ 34 w 77"/>
                <a:gd name="T33" fmla="*/ 64 h 78"/>
                <a:gd name="T34" fmla="*/ 41 w 77"/>
                <a:gd name="T35" fmla="*/ 63 h 78"/>
                <a:gd name="T36" fmla="*/ 46 w 77"/>
                <a:gd name="T37" fmla="*/ 62 h 78"/>
                <a:gd name="T38" fmla="*/ 50 w 77"/>
                <a:gd name="T39" fmla="*/ 58 h 78"/>
                <a:gd name="T40" fmla="*/ 55 w 77"/>
                <a:gd name="T41" fmla="*/ 53 h 78"/>
                <a:gd name="T42" fmla="*/ 58 w 77"/>
                <a:gd name="T43" fmla="*/ 47 h 78"/>
                <a:gd name="T44" fmla="*/ 61 w 77"/>
                <a:gd name="T45" fmla="*/ 43 h 78"/>
                <a:gd name="T46" fmla="*/ 61 w 77"/>
                <a:gd name="T47" fmla="*/ 36 h 78"/>
                <a:gd name="T48" fmla="*/ 61 w 77"/>
                <a:gd name="T49" fmla="*/ 28 h 78"/>
                <a:gd name="T50" fmla="*/ 61 w 77"/>
                <a:gd name="T51" fmla="*/ 22 h 78"/>
                <a:gd name="T52" fmla="*/ 58 w 77"/>
                <a:gd name="T53" fmla="*/ 17 h 78"/>
                <a:gd name="T54" fmla="*/ 55 w 77"/>
                <a:gd name="T55" fmla="*/ 11 h 78"/>
                <a:gd name="T56" fmla="*/ 50 w 77"/>
                <a:gd name="T57" fmla="*/ 7 h 78"/>
                <a:gd name="T58" fmla="*/ 46 w 77"/>
                <a:gd name="T59" fmla="*/ 3 h 78"/>
                <a:gd name="T60" fmla="*/ 41 w 77"/>
                <a:gd name="T61" fmla="*/ 2 h 78"/>
                <a:gd name="T62" fmla="*/ 34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8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3"/>
                  </a:lnTo>
                  <a:lnTo>
                    <a:pt x="4" y="57"/>
                  </a:lnTo>
                  <a:lnTo>
                    <a:pt x="8" y="61"/>
                  </a:lnTo>
                  <a:lnTo>
                    <a:pt x="8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7" y="71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8"/>
                  </a:lnTo>
                  <a:lnTo>
                    <a:pt x="35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1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3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38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1" y="9"/>
                  </a:lnTo>
                  <a:lnTo>
                    <a:pt x="60" y="5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96" name="Freeform 144"/>
            <p:cNvSpPr>
              <a:spLocks/>
            </p:cNvSpPr>
            <p:nvPr/>
          </p:nvSpPr>
          <p:spPr bwMode="auto">
            <a:xfrm>
              <a:off x="3560" y="2029"/>
              <a:ext cx="66" cy="68"/>
            </a:xfrm>
            <a:custGeom>
              <a:avLst/>
              <a:gdLst>
                <a:gd name="T0" fmla="*/ 20 w 81"/>
                <a:gd name="T1" fmla="*/ 2 h 82"/>
                <a:gd name="T2" fmla="*/ 10 w 81"/>
                <a:gd name="T3" fmla="*/ 9 h 82"/>
                <a:gd name="T4" fmla="*/ 7 w 81"/>
                <a:gd name="T5" fmla="*/ 11 h 82"/>
                <a:gd name="T6" fmla="*/ 3 w 81"/>
                <a:gd name="T7" fmla="*/ 17 h 82"/>
                <a:gd name="T8" fmla="*/ 0 w 81"/>
                <a:gd name="T9" fmla="*/ 41 h 82"/>
                <a:gd name="T10" fmla="*/ 3 w 81"/>
                <a:gd name="T11" fmla="*/ 47 h 82"/>
                <a:gd name="T12" fmla="*/ 7 w 81"/>
                <a:gd name="T13" fmla="*/ 54 h 82"/>
                <a:gd name="T14" fmla="*/ 8 w 81"/>
                <a:gd name="T15" fmla="*/ 57 h 82"/>
                <a:gd name="T16" fmla="*/ 11 w 81"/>
                <a:gd name="T17" fmla="*/ 61 h 82"/>
                <a:gd name="T18" fmla="*/ 14 w 81"/>
                <a:gd name="T19" fmla="*/ 61 h 82"/>
                <a:gd name="T20" fmla="*/ 17 w 81"/>
                <a:gd name="T21" fmla="*/ 66 h 82"/>
                <a:gd name="T22" fmla="*/ 27 w 81"/>
                <a:gd name="T23" fmla="*/ 68 h 82"/>
                <a:gd name="T24" fmla="*/ 47 w 81"/>
                <a:gd name="T25" fmla="*/ 66 h 82"/>
                <a:gd name="T26" fmla="*/ 53 w 81"/>
                <a:gd name="T27" fmla="*/ 62 h 82"/>
                <a:gd name="T28" fmla="*/ 63 w 81"/>
                <a:gd name="T29" fmla="*/ 46 h 82"/>
                <a:gd name="T30" fmla="*/ 64 w 81"/>
                <a:gd name="T31" fmla="*/ 38 h 82"/>
                <a:gd name="T32" fmla="*/ 64 w 81"/>
                <a:gd name="T33" fmla="*/ 24 h 82"/>
                <a:gd name="T34" fmla="*/ 61 w 81"/>
                <a:gd name="T35" fmla="*/ 17 h 82"/>
                <a:gd name="T36" fmla="*/ 58 w 81"/>
                <a:gd name="T37" fmla="*/ 11 h 82"/>
                <a:gd name="T38" fmla="*/ 51 w 81"/>
                <a:gd name="T39" fmla="*/ 7 h 82"/>
                <a:gd name="T40" fmla="*/ 51 w 81"/>
                <a:gd name="T41" fmla="*/ 5 h 82"/>
                <a:gd name="T42" fmla="*/ 49 w 81"/>
                <a:gd name="T43" fmla="*/ 3 h 82"/>
                <a:gd name="T44" fmla="*/ 39 w 81"/>
                <a:gd name="T45" fmla="*/ 0 h 82"/>
                <a:gd name="T46" fmla="*/ 39 w 81"/>
                <a:gd name="T47" fmla="*/ 3 h 82"/>
                <a:gd name="T48" fmla="*/ 44 w 81"/>
                <a:gd name="T49" fmla="*/ 5 h 82"/>
                <a:gd name="T50" fmla="*/ 51 w 81"/>
                <a:gd name="T51" fmla="*/ 7 h 82"/>
                <a:gd name="T52" fmla="*/ 51 w 81"/>
                <a:gd name="T53" fmla="*/ 11 h 82"/>
                <a:gd name="T54" fmla="*/ 53 w 81"/>
                <a:gd name="T55" fmla="*/ 12 h 82"/>
                <a:gd name="T56" fmla="*/ 58 w 81"/>
                <a:gd name="T57" fmla="*/ 19 h 82"/>
                <a:gd name="T58" fmla="*/ 59 w 81"/>
                <a:gd name="T59" fmla="*/ 21 h 82"/>
                <a:gd name="T60" fmla="*/ 63 w 81"/>
                <a:gd name="T61" fmla="*/ 33 h 82"/>
                <a:gd name="T62" fmla="*/ 61 w 81"/>
                <a:gd name="T63" fmla="*/ 43 h 82"/>
                <a:gd name="T64" fmla="*/ 55 w 81"/>
                <a:gd name="T65" fmla="*/ 56 h 82"/>
                <a:gd name="T66" fmla="*/ 51 w 81"/>
                <a:gd name="T67" fmla="*/ 59 h 82"/>
                <a:gd name="T68" fmla="*/ 44 w 81"/>
                <a:gd name="T69" fmla="*/ 64 h 82"/>
                <a:gd name="T70" fmla="*/ 39 w 81"/>
                <a:gd name="T71" fmla="*/ 66 h 82"/>
                <a:gd name="T72" fmla="*/ 20 w 81"/>
                <a:gd name="T73" fmla="*/ 64 h 82"/>
                <a:gd name="T74" fmla="*/ 17 w 81"/>
                <a:gd name="T75" fmla="*/ 61 h 82"/>
                <a:gd name="T76" fmla="*/ 12 w 81"/>
                <a:gd name="T77" fmla="*/ 59 h 82"/>
                <a:gd name="T78" fmla="*/ 12 w 81"/>
                <a:gd name="T79" fmla="*/ 56 h 82"/>
                <a:gd name="T80" fmla="*/ 10 w 81"/>
                <a:gd name="T81" fmla="*/ 56 h 82"/>
                <a:gd name="T82" fmla="*/ 7 w 81"/>
                <a:gd name="T83" fmla="*/ 47 h 82"/>
                <a:gd name="T84" fmla="*/ 7 w 81"/>
                <a:gd name="T85" fmla="*/ 45 h 82"/>
                <a:gd name="T86" fmla="*/ 3 w 81"/>
                <a:gd name="T87" fmla="*/ 41 h 82"/>
                <a:gd name="T88" fmla="*/ 7 w 81"/>
                <a:gd name="T89" fmla="*/ 19 h 82"/>
                <a:gd name="T90" fmla="*/ 10 w 81"/>
                <a:gd name="T91" fmla="*/ 16 h 82"/>
                <a:gd name="T92" fmla="*/ 11 w 81"/>
                <a:gd name="T93" fmla="*/ 12 h 82"/>
                <a:gd name="T94" fmla="*/ 17 w 81"/>
                <a:gd name="T95" fmla="*/ 6 h 82"/>
                <a:gd name="T96" fmla="*/ 27 w 81"/>
                <a:gd name="T97" fmla="*/ 3 h 8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1"/>
                <a:gd name="T148" fmla="*/ 0 h 82"/>
                <a:gd name="T149" fmla="*/ 81 w 81"/>
                <a:gd name="T150" fmla="*/ 82 h 8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1" h="82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0" y="32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5"/>
                  </a:lnTo>
                  <a:lnTo>
                    <a:pt x="4" y="57"/>
                  </a:lnTo>
                  <a:lnTo>
                    <a:pt x="4" y="55"/>
                  </a:lnTo>
                  <a:lnTo>
                    <a:pt x="4" y="61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3" y="71"/>
                  </a:lnTo>
                  <a:lnTo>
                    <a:pt x="12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9" y="75"/>
                  </a:lnTo>
                  <a:lnTo>
                    <a:pt x="17" y="73"/>
                  </a:lnTo>
                  <a:lnTo>
                    <a:pt x="19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5" y="80"/>
                  </a:lnTo>
                  <a:lnTo>
                    <a:pt x="29" y="80"/>
                  </a:lnTo>
                  <a:lnTo>
                    <a:pt x="33" y="82"/>
                  </a:lnTo>
                  <a:lnTo>
                    <a:pt x="48" y="82"/>
                  </a:lnTo>
                  <a:lnTo>
                    <a:pt x="52" y="80"/>
                  </a:lnTo>
                  <a:lnTo>
                    <a:pt x="58" y="80"/>
                  </a:lnTo>
                  <a:lnTo>
                    <a:pt x="63" y="75"/>
                  </a:lnTo>
                  <a:lnTo>
                    <a:pt x="62" y="75"/>
                  </a:lnTo>
                  <a:lnTo>
                    <a:pt x="65" y="75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5"/>
                  </a:lnTo>
                  <a:lnTo>
                    <a:pt x="77" y="57"/>
                  </a:lnTo>
                  <a:lnTo>
                    <a:pt x="79" y="55"/>
                  </a:lnTo>
                  <a:lnTo>
                    <a:pt x="79" y="46"/>
                  </a:lnTo>
                  <a:lnTo>
                    <a:pt x="81" y="40"/>
                  </a:lnTo>
                  <a:lnTo>
                    <a:pt x="79" y="36"/>
                  </a:lnTo>
                  <a:lnTo>
                    <a:pt x="79" y="29"/>
                  </a:lnTo>
                  <a:lnTo>
                    <a:pt x="77" y="25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3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3" y="9"/>
                  </a:lnTo>
                  <a:lnTo>
                    <a:pt x="65" y="11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2" y="6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62" y="9"/>
                  </a:lnTo>
                  <a:lnTo>
                    <a:pt x="60" y="7"/>
                  </a:lnTo>
                  <a:lnTo>
                    <a:pt x="62" y="11"/>
                  </a:lnTo>
                  <a:lnTo>
                    <a:pt x="62" y="13"/>
                  </a:lnTo>
                  <a:lnTo>
                    <a:pt x="63" y="13"/>
                  </a:lnTo>
                  <a:lnTo>
                    <a:pt x="67" y="15"/>
                  </a:lnTo>
                  <a:lnTo>
                    <a:pt x="65" y="15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71" y="23"/>
                  </a:lnTo>
                  <a:lnTo>
                    <a:pt x="71" y="25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5" y="29"/>
                  </a:lnTo>
                  <a:lnTo>
                    <a:pt x="75" y="36"/>
                  </a:lnTo>
                  <a:lnTo>
                    <a:pt x="77" y="40"/>
                  </a:lnTo>
                  <a:lnTo>
                    <a:pt x="75" y="46"/>
                  </a:lnTo>
                  <a:lnTo>
                    <a:pt x="75" y="54"/>
                  </a:lnTo>
                  <a:lnTo>
                    <a:pt x="75" y="52"/>
                  </a:lnTo>
                  <a:lnTo>
                    <a:pt x="73" y="54"/>
                  </a:lnTo>
                  <a:lnTo>
                    <a:pt x="73" y="55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2" y="71"/>
                  </a:lnTo>
                  <a:lnTo>
                    <a:pt x="63" y="71"/>
                  </a:lnTo>
                  <a:lnTo>
                    <a:pt x="62" y="71"/>
                  </a:lnTo>
                  <a:lnTo>
                    <a:pt x="60" y="71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8" y="57"/>
                  </a:lnTo>
                  <a:lnTo>
                    <a:pt x="8" y="59"/>
                  </a:lnTo>
                  <a:lnTo>
                    <a:pt x="8" y="55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2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8" y="25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97" name="Rectangle 145"/>
            <p:cNvSpPr>
              <a:spLocks noChangeArrowheads="1"/>
            </p:cNvSpPr>
            <p:nvPr/>
          </p:nvSpPr>
          <p:spPr bwMode="auto">
            <a:xfrm>
              <a:off x="3577" y="2033"/>
              <a:ext cx="35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D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598" name="Freeform 146"/>
            <p:cNvSpPr>
              <a:spLocks/>
            </p:cNvSpPr>
            <p:nvPr/>
          </p:nvSpPr>
          <p:spPr bwMode="auto">
            <a:xfrm>
              <a:off x="3624" y="2040"/>
              <a:ext cx="63" cy="65"/>
            </a:xfrm>
            <a:custGeom>
              <a:avLst/>
              <a:gdLst>
                <a:gd name="T0" fmla="*/ 28 w 77"/>
                <a:gd name="T1" fmla="*/ 0 h 79"/>
                <a:gd name="T2" fmla="*/ 22 w 77"/>
                <a:gd name="T3" fmla="*/ 2 h 79"/>
                <a:gd name="T4" fmla="*/ 16 w 77"/>
                <a:gd name="T5" fmla="*/ 5 h 79"/>
                <a:gd name="T6" fmla="*/ 11 w 77"/>
                <a:gd name="T7" fmla="*/ 8 h 79"/>
                <a:gd name="T8" fmla="*/ 6 w 77"/>
                <a:gd name="T9" fmla="*/ 13 h 79"/>
                <a:gd name="T10" fmla="*/ 3 w 77"/>
                <a:gd name="T11" fmla="*/ 17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6 h 79"/>
                <a:gd name="T18" fmla="*/ 2 w 77"/>
                <a:gd name="T19" fmla="*/ 43 h 79"/>
                <a:gd name="T20" fmla="*/ 3 w 77"/>
                <a:gd name="T21" fmla="*/ 49 h 79"/>
                <a:gd name="T22" fmla="*/ 6 w 77"/>
                <a:gd name="T23" fmla="*/ 54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5 h 79"/>
                <a:gd name="T30" fmla="*/ 28 w 77"/>
                <a:gd name="T31" fmla="*/ 65 h 79"/>
                <a:gd name="T32" fmla="*/ 34 w 77"/>
                <a:gd name="T33" fmla="*/ 65 h 79"/>
                <a:gd name="T34" fmla="*/ 41 w 77"/>
                <a:gd name="T35" fmla="*/ 65 h 79"/>
                <a:gd name="T36" fmla="*/ 45 w 77"/>
                <a:gd name="T37" fmla="*/ 62 h 79"/>
                <a:gd name="T38" fmla="*/ 50 w 77"/>
                <a:gd name="T39" fmla="*/ 58 h 79"/>
                <a:gd name="T40" fmla="*/ 55 w 77"/>
                <a:gd name="T41" fmla="*/ 54 h 79"/>
                <a:gd name="T42" fmla="*/ 58 w 77"/>
                <a:gd name="T43" fmla="*/ 49 h 79"/>
                <a:gd name="T44" fmla="*/ 61 w 77"/>
                <a:gd name="T45" fmla="*/ 43 h 79"/>
                <a:gd name="T46" fmla="*/ 61 w 77"/>
                <a:gd name="T47" fmla="*/ 36 h 79"/>
                <a:gd name="T48" fmla="*/ 61 w 77"/>
                <a:gd name="T49" fmla="*/ 29 h 79"/>
                <a:gd name="T50" fmla="*/ 61 w 77"/>
                <a:gd name="T51" fmla="*/ 22 h 79"/>
                <a:gd name="T52" fmla="*/ 58 w 77"/>
                <a:gd name="T53" fmla="*/ 17 h 79"/>
                <a:gd name="T54" fmla="*/ 55 w 77"/>
                <a:gd name="T55" fmla="*/ 13 h 79"/>
                <a:gd name="T56" fmla="*/ 50 w 77"/>
                <a:gd name="T57" fmla="*/ 8 h 79"/>
                <a:gd name="T58" fmla="*/ 45 w 77"/>
                <a:gd name="T59" fmla="*/ 5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4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7" y="8"/>
                  </a:lnTo>
                  <a:lnTo>
                    <a:pt x="13" y="10"/>
                  </a:lnTo>
                  <a:lnTo>
                    <a:pt x="11" y="12"/>
                  </a:lnTo>
                  <a:lnTo>
                    <a:pt x="7" y="16"/>
                  </a:lnTo>
                  <a:lnTo>
                    <a:pt x="6" y="18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7" y="66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5" y="67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41"/>
                  </a:lnTo>
                  <a:lnTo>
                    <a:pt x="75" y="35"/>
                  </a:lnTo>
                  <a:lnTo>
                    <a:pt x="75" y="33"/>
                  </a:lnTo>
                  <a:lnTo>
                    <a:pt x="75" y="27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8"/>
                  </a:lnTo>
                  <a:lnTo>
                    <a:pt x="67" y="16"/>
                  </a:lnTo>
                  <a:lnTo>
                    <a:pt x="65" y="12"/>
                  </a:lnTo>
                  <a:lnTo>
                    <a:pt x="61" y="10"/>
                  </a:lnTo>
                  <a:lnTo>
                    <a:pt x="59" y="8"/>
                  </a:lnTo>
                  <a:lnTo>
                    <a:pt x="55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99" name="Freeform 147"/>
            <p:cNvSpPr>
              <a:spLocks/>
            </p:cNvSpPr>
            <p:nvPr/>
          </p:nvSpPr>
          <p:spPr bwMode="auto">
            <a:xfrm>
              <a:off x="3623" y="2038"/>
              <a:ext cx="66" cy="68"/>
            </a:xfrm>
            <a:custGeom>
              <a:avLst/>
              <a:gdLst>
                <a:gd name="T0" fmla="*/ 15 w 81"/>
                <a:gd name="T1" fmla="*/ 5 h 83"/>
                <a:gd name="T2" fmla="*/ 12 w 81"/>
                <a:gd name="T3" fmla="*/ 8 h 83"/>
                <a:gd name="T4" fmla="*/ 5 w 81"/>
                <a:gd name="T5" fmla="*/ 16 h 83"/>
                <a:gd name="T6" fmla="*/ 3 w 81"/>
                <a:gd name="T7" fmla="*/ 20 h 83"/>
                <a:gd name="T8" fmla="*/ 0 w 81"/>
                <a:gd name="T9" fmla="*/ 29 h 83"/>
                <a:gd name="T10" fmla="*/ 3 w 81"/>
                <a:gd name="T11" fmla="*/ 52 h 83"/>
                <a:gd name="T12" fmla="*/ 7 w 81"/>
                <a:gd name="T13" fmla="*/ 56 h 83"/>
                <a:gd name="T14" fmla="*/ 11 w 81"/>
                <a:gd name="T15" fmla="*/ 58 h 83"/>
                <a:gd name="T16" fmla="*/ 11 w 81"/>
                <a:gd name="T17" fmla="*/ 61 h 83"/>
                <a:gd name="T18" fmla="*/ 14 w 81"/>
                <a:gd name="T19" fmla="*/ 63 h 83"/>
                <a:gd name="T20" fmla="*/ 24 w 81"/>
                <a:gd name="T21" fmla="*/ 68 h 83"/>
                <a:gd name="T22" fmla="*/ 46 w 81"/>
                <a:gd name="T23" fmla="*/ 66 h 83"/>
                <a:gd name="T24" fmla="*/ 50 w 81"/>
                <a:gd name="T25" fmla="*/ 63 h 83"/>
                <a:gd name="T26" fmla="*/ 58 w 81"/>
                <a:gd name="T27" fmla="*/ 56 h 83"/>
                <a:gd name="T28" fmla="*/ 61 w 81"/>
                <a:gd name="T29" fmla="*/ 52 h 83"/>
                <a:gd name="T30" fmla="*/ 64 w 81"/>
                <a:gd name="T31" fmla="*/ 38 h 83"/>
                <a:gd name="T32" fmla="*/ 64 w 81"/>
                <a:gd name="T33" fmla="*/ 22 h 83"/>
                <a:gd name="T34" fmla="*/ 59 w 81"/>
                <a:gd name="T35" fmla="*/ 16 h 83"/>
                <a:gd name="T36" fmla="*/ 58 w 81"/>
                <a:gd name="T37" fmla="*/ 15 h 83"/>
                <a:gd name="T38" fmla="*/ 55 w 81"/>
                <a:gd name="T39" fmla="*/ 10 h 83"/>
                <a:gd name="T40" fmla="*/ 51 w 81"/>
                <a:gd name="T41" fmla="*/ 7 h 83"/>
                <a:gd name="T42" fmla="*/ 48 w 81"/>
                <a:gd name="T43" fmla="*/ 5 h 83"/>
                <a:gd name="T44" fmla="*/ 39 w 81"/>
                <a:gd name="T45" fmla="*/ 0 h 83"/>
                <a:gd name="T46" fmla="*/ 39 w 81"/>
                <a:gd name="T47" fmla="*/ 3 h 83"/>
                <a:gd name="T48" fmla="*/ 46 w 81"/>
                <a:gd name="T49" fmla="*/ 8 h 83"/>
                <a:gd name="T50" fmla="*/ 48 w 81"/>
                <a:gd name="T51" fmla="*/ 10 h 83"/>
                <a:gd name="T52" fmla="*/ 55 w 81"/>
                <a:gd name="T53" fmla="*/ 13 h 83"/>
                <a:gd name="T54" fmla="*/ 55 w 81"/>
                <a:gd name="T55" fmla="*/ 16 h 83"/>
                <a:gd name="T56" fmla="*/ 59 w 81"/>
                <a:gd name="T57" fmla="*/ 22 h 83"/>
                <a:gd name="T58" fmla="*/ 61 w 81"/>
                <a:gd name="T59" fmla="*/ 24 h 83"/>
                <a:gd name="T60" fmla="*/ 61 w 81"/>
                <a:gd name="T61" fmla="*/ 38 h 83"/>
                <a:gd name="T62" fmla="*/ 58 w 81"/>
                <a:gd name="T63" fmla="*/ 49 h 83"/>
                <a:gd name="T64" fmla="*/ 55 w 81"/>
                <a:gd name="T65" fmla="*/ 56 h 83"/>
                <a:gd name="T66" fmla="*/ 46 w 81"/>
                <a:gd name="T67" fmla="*/ 61 h 83"/>
                <a:gd name="T68" fmla="*/ 46 w 81"/>
                <a:gd name="T69" fmla="*/ 63 h 83"/>
                <a:gd name="T70" fmla="*/ 17 w 81"/>
                <a:gd name="T71" fmla="*/ 61 h 83"/>
                <a:gd name="T72" fmla="*/ 15 w 81"/>
                <a:gd name="T73" fmla="*/ 60 h 83"/>
                <a:gd name="T74" fmla="*/ 12 w 81"/>
                <a:gd name="T75" fmla="*/ 57 h 83"/>
                <a:gd name="T76" fmla="*/ 7 w 81"/>
                <a:gd name="T77" fmla="*/ 54 h 83"/>
                <a:gd name="T78" fmla="*/ 7 w 81"/>
                <a:gd name="T79" fmla="*/ 51 h 83"/>
                <a:gd name="T80" fmla="*/ 7 w 81"/>
                <a:gd name="T81" fmla="*/ 48 h 83"/>
                <a:gd name="T82" fmla="*/ 5 w 81"/>
                <a:gd name="T83" fmla="*/ 24 h 83"/>
                <a:gd name="T84" fmla="*/ 7 w 81"/>
                <a:gd name="T85" fmla="*/ 22 h 83"/>
                <a:gd name="T86" fmla="*/ 7 w 81"/>
                <a:gd name="T87" fmla="*/ 17 h 83"/>
                <a:gd name="T88" fmla="*/ 15 w 81"/>
                <a:gd name="T89" fmla="*/ 10 h 83"/>
                <a:gd name="T90" fmla="*/ 17 w 81"/>
                <a:gd name="T91" fmla="*/ 8 h 8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"/>
                <a:gd name="T139" fmla="*/ 0 h 83"/>
                <a:gd name="T140" fmla="*/ 81 w 81"/>
                <a:gd name="T141" fmla="*/ 83 h 8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" h="83">
                  <a:moveTo>
                    <a:pt x="33" y="0"/>
                  </a:moveTo>
                  <a:lnTo>
                    <a:pt x="21" y="6"/>
                  </a:lnTo>
                  <a:lnTo>
                    <a:pt x="19" y="6"/>
                  </a:lnTo>
                  <a:lnTo>
                    <a:pt x="17" y="8"/>
                  </a:lnTo>
                  <a:lnTo>
                    <a:pt x="19" y="8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4" y="23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4" y="64"/>
                  </a:lnTo>
                  <a:lnTo>
                    <a:pt x="6" y="66"/>
                  </a:lnTo>
                  <a:lnTo>
                    <a:pt x="6" y="64"/>
                  </a:lnTo>
                  <a:lnTo>
                    <a:pt x="8" y="68"/>
                  </a:lnTo>
                  <a:lnTo>
                    <a:pt x="8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5"/>
                  </a:lnTo>
                  <a:lnTo>
                    <a:pt x="19" y="77"/>
                  </a:lnTo>
                  <a:lnTo>
                    <a:pt x="17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9" y="83"/>
                  </a:lnTo>
                  <a:lnTo>
                    <a:pt x="52" y="83"/>
                  </a:lnTo>
                  <a:lnTo>
                    <a:pt x="56" y="81"/>
                  </a:lnTo>
                  <a:lnTo>
                    <a:pt x="57" y="81"/>
                  </a:lnTo>
                  <a:lnTo>
                    <a:pt x="59" y="79"/>
                  </a:lnTo>
                  <a:lnTo>
                    <a:pt x="57" y="79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71" y="69"/>
                  </a:lnTo>
                  <a:lnTo>
                    <a:pt x="71" y="68"/>
                  </a:lnTo>
                  <a:lnTo>
                    <a:pt x="73" y="64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79" y="54"/>
                  </a:lnTo>
                  <a:lnTo>
                    <a:pt x="79" y="46"/>
                  </a:lnTo>
                  <a:lnTo>
                    <a:pt x="81" y="43"/>
                  </a:lnTo>
                  <a:lnTo>
                    <a:pt x="79" y="37"/>
                  </a:lnTo>
                  <a:lnTo>
                    <a:pt x="79" y="27"/>
                  </a:lnTo>
                  <a:lnTo>
                    <a:pt x="77" y="25"/>
                  </a:lnTo>
                  <a:lnTo>
                    <a:pt x="77" y="27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71" y="18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3" y="10"/>
                  </a:lnTo>
                  <a:lnTo>
                    <a:pt x="65" y="10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57" y="6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56" y="4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6" y="8"/>
                  </a:lnTo>
                  <a:lnTo>
                    <a:pt x="54" y="8"/>
                  </a:lnTo>
                  <a:lnTo>
                    <a:pt x="56" y="10"/>
                  </a:lnTo>
                  <a:lnTo>
                    <a:pt x="57" y="10"/>
                  </a:lnTo>
                  <a:lnTo>
                    <a:pt x="61" y="12"/>
                  </a:lnTo>
                  <a:lnTo>
                    <a:pt x="59" y="12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7" y="16"/>
                  </a:lnTo>
                  <a:lnTo>
                    <a:pt x="65" y="14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9" y="21"/>
                  </a:lnTo>
                  <a:lnTo>
                    <a:pt x="69" y="20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1"/>
                  </a:lnTo>
                  <a:lnTo>
                    <a:pt x="75" y="29"/>
                  </a:lnTo>
                  <a:lnTo>
                    <a:pt x="75" y="37"/>
                  </a:lnTo>
                  <a:lnTo>
                    <a:pt x="77" y="43"/>
                  </a:lnTo>
                  <a:lnTo>
                    <a:pt x="75" y="46"/>
                  </a:lnTo>
                  <a:lnTo>
                    <a:pt x="75" y="54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7" y="68"/>
                  </a:lnTo>
                  <a:lnTo>
                    <a:pt x="67" y="66"/>
                  </a:lnTo>
                  <a:lnTo>
                    <a:pt x="61" y="73"/>
                  </a:lnTo>
                  <a:lnTo>
                    <a:pt x="57" y="75"/>
                  </a:lnTo>
                  <a:lnTo>
                    <a:pt x="56" y="75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9"/>
                  </a:lnTo>
                  <a:lnTo>
                    <a:pt x="29" y="79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1" y="73"/>
                  </a:lnTo>
                  <a:lnTo>
                    <a:pt x="19" y="73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8"/>
                  </a:lnTo>
                  <a:lnTo>
                    <a:pt x="13" y="68"/>
                  </a:lnTo>
                  <a:lnTo>
                    <a:pt x="9" y="66"/>
                  </a:lnTo>
                  <a:lnTo>
                    <a:pt x="11" y="68"/>
                  </a:lnTo>
                  <a:lnTo>
                    <a:pt x="9" y="64"/>
                  </a:lnTo>
                  <a:lnTo>
                    <a:pt x="9" y="62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8" y="58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0" name="Rectangle 148"/>
            <p:cNvSpPr>
              <a:spLocks noChangeArrowheads="1"/>
            </p:cNvSpPr>
            <p:nvPr/>
          </p:nvSpPr>
          <p:spPr bwMode="auto">
            <a:xfrm>
              <a:off x="3639" y="2042"/>
              <a:ext cx="33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K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01" name="Freeform 149"/>
            <p:cNvSpPr>
              <a:spLocks/>
            </p:cNvSpPr>
            <p:nvPr/>
          </p:nvSpPr>
          <p:spPr bwMode="auto">
            <a:xfrm>
              <a:off x="3773" y="2006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7 h 79"/>
                <a:gd name="T8" fmla="*/ 7 w 77"/>
                <a:gd name="T9" fmla="*/ 12 h 79"/>
                <a:gd name="T10" fmla="*/ 3 w 77"/>
                <a:gd name="T11" fmla="*/ 16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5 h 79"/>
                <a:gd name="T18" fmla="*/ 2 w 77"/>
                <a:gd name="T19" fmla="*/ 41 h 79"/>
                <a:gd name="T20" fmla="*/ 3 w 77"/>
                <a:gd name="T21" fmla="*/ 48 h 79"/>
                <a:gd name="T22" fmla="*/ 7 w 77"/>
                <a:gd name="T23" fmla="*/ 54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3 h 79"/>
                <a:gd name="T30" fmla="*/ 29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6 w 77"/>
                <a:gd name="T37" fmla="*/ 62 h 79"/>
                <a:gd name="T38" fmla="*/ 51 w 77"/>
                <a:gd name="T39" fmla="*/ 58 h 79"/>
                <a:gd name="T40" fmla="*/ 55 w 77"/>
                <a:gd name="T41" fmla="*/ 54 h 79"/>
                <a:gd name="T42" fmla="*/ 58 w 77"/>
                <a:gd name="T43" fmla="*/ 48 h 79"/>
                <a:gd name="T44" fmla="*/ 61 w 77"/>
                <a:gd name="T45" fmla="*/ 41 h 79"/>
                <a:gd name="T46" fmla="*/ 61 w 77"/>
                <a:gd name="T47" fmla="*/ 35 h 79"/>
                <a:gd name="T48" fmla="*/ 61 w 77"/>
                <a:gd name="T49" fmla="*/ 29 h 79"/>
                <a:gd name="T50" fmla="*/ 61 w 77"/>
                <a:gd name="T51" fmla="*/ 22 h 79"/>
                <a:gd name="T52" fmla="*/ 58 w 77"/>
                <a:gd name="T53" fmla="*/ 16 h 79"/>
                <a:gd name="T54" fmla="*/ 55 w 77"/>
                <a:gd name="T55" fmla="*/ 12 h 79"/>
                <a:gd name="T56" fmla="*/ 51 w 77"/>
                <a:gd name="T57" fmla="*/ 7 h 79"/>
                <a:gd name="T58" fmla="*/ 46 w 77"/>
                <a:gd name="T59" fmla="*/ 3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4" y="8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2" y="68"/>
                  </a:lnTo>
                  <a:lnTo>
                    <a:pt x="14" y="70"/>
                  </a:lnTo>
                  <a:lnTo>
                    <a:pt x="17" y="71"/>
                  </a:lnTo>
                  <a:lnTo>
                    <a:pt x="19" y="75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5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2" y="70"/>
                  </a:lnTo>
                  <a:lnTo>
                    <a:pt x="65" y="68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5" y="48"/>
                  </a:lnTo>
                  <a:lnTo>
                    <a:pt x="75" y="43"/>
                  </a:lnTo>
                  <a:lnTo>
                    <a:pt x="77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69" y="18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2" y="8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2" name="Freeform 150"/>
            <p:cNvSpPr>
              <a:spLocks/>
            </p:cNvSpPr>
            <p:nvPr/>
          </p:nvSpPr>
          <p:spPr bwMode="auto">
            <a:xfrm>
              <a:off x="3771" y="2005"/>
              <a:ext cx="66" cy="68"/>
            </a:xfrm>
            <a:custGeom>
              <a:avLst/>
              <a:gdLst>
                <a:gd name="T0" fmla="*/ 20 w 81"/>
                <a:gd name="T1" fmla="*/ 2 h 83"/>
                <a:gd name="T2" fmla="*/ 15 w 81"/>
                <a:gd name="T3" fmla="*/ 5 h 83"/>
                <a:gd name="T4" fmla="*/ 11 w 81"/>
                <a:gd name="T5" fmla="*/ 7 h 83"/>
                <a:gd name="T6" fmla="*/ 11 w 81"/>
                <a:gd name="T7" fmla="*/ 10 h 83"/>
                <a:gd name="T8" fmla="*/ 7 w 81"/>
                <a:gd name="T9" fmla="*/ 13 h 83"/>
                <a:gd name="T10" fmla="*/ 3 w 81"/>
                <a:gd name="T11" fmla="*/ 16 h 83"/>
                <a:gd name="T12" fmla="*/ 0 w 81"/>
                <a:gd name="T13" fmla="*/ 43 h 83"/>
                <a:gd name="T14" fmla="*/ 3 w 81"/>
                <a:gd name="T15" fmla="*/ 46 h 83"/>
                <a:gd name="T16" fmla="*/ 7 w 81"/>
                <a:gd name="T17" fmla="*/ 57 h 83"/>
                <a:gd name="T18" fmla="*/ 10 w 81"/>
                <a:gd name="T19" fmla="*/ 59 h 83"/>
                <a:gd name="T20" fmla="*/ 15 w 81"/>
                <a:gd name="T21" fmla="*/ 61 h 83"/>
                <a:gd name="T22" fmla="*/ 15 w 81"/>
                <a:gd name="T23" fmla="*/ 65 h 83"/>
                <a:gd name="T24" fmla="*/ 39 w 81"/>
                <a:gd name="T25" fmla="*/ 68 h 83"/>
                <a:gd name="T26" fmla="*/ 54 w 81"/>
                <a:gd name="T27" fmla="*/ 60 h 83"/>
                <a:gd name="T28" fmla="*/ 56 w 81"/>
                <a:gd name="T29" fmla="*/ 59 h 83"/>
                <a:gd name="T30" fmla="*/ 64 w 81"/>
                <a:gd name="T31" fmla="*/ 43 h 83"/>
                <a:gd name="T32" fmla="*/ 64 w 81"/>
                <a:gd name="T33" fmla="*/ 30 h 83"/>
                <a:gd name="T34" fmla="*/ 61 w 81"/>
                <a:gd name="T35" fmla="*/ 16 h 83"/>
                <a:gd name="T36" fmla="*/ 58 w 81"/>
                <a:gd name="T37" fmla="*/ 13 h 83"/>
                <a:gd name="T38" fmla="*/ 51 w 81"/>
                <a:gd name="T39" fmla="*/ 5 h 83"/>
                <a:gd name="T40" fmla="*/ 47 w 81"/>
                <a:gd name="T41" fmla="*/ 2 h 83"/>
                <a:gd name="T42" fmla="*/ 27 w 81"/>
                <a:gd name="T43" fmla="*/ 0 h 83"/>
                <a:gd name="T44" fmla="*/ 42 w 81"/>
                <a:gd name="T45" fmla="*/ 5 h 83"/>
                <a:gd name="T46" fmla="*/ 46 w 81"/>
                <a:gd name="T47" fmla="*/ 7 h 83"/>
                <a:gd name="T48" fmla="*/ 49 w 81"/>
                <a:gd name="T49" fmla="*/ 8 h 83"/>
                <a:gd name="T50" fmla="*/ 56 w 81"/>
                <a:gd name="T51" fmla="*/ 16 h 83"/>
                <a:gd name="T52" fmla="*/ 58 w 81"/>
                <a:gd name="T53" fmla="*/ 18 h 83"/>
                <a:gd name="T54" fmla="*/ 63 w 81"/>
                <a:gd name="T55" fmla="*/ 34 h 83"/>
                <a:gd name="T56" fmla="*/ 55 w 81"/>
                <a:gd name="T57" fmla="*/ 56 h 83"/>
                <a:gd name="T58" fmla="*/ 55 w 81"/>
                <a:gd name="T59" fmla="*/ 56 h 83"/>
                <a:gd name="T60" fmla="*/ 46 w 81"/>
                <a:gd name="T61" fmla="*/ 61 h 83"/>
                <a:gd name="T62" fmla="*/ 39 w 81"/>
                <a:gd name="T63" fmla="*/ 65 h 83"/>
                <a:gd name="T64" fmla="*/ 17 w 81"/>
                <a:gd name="T65" fmla="*/ 61 h 83"/>
                <a:gd name="T66" fmla="*/ 17 w 81"/>
                <a:gd name="T67" fmla="*/ 59 h 83"/>
                <a:gd name="T68" fmla="*/ 15 w 81"/>
                <a:gd name="T69" fmla="*/ 57 h 83"/>
                <a:gd name="T70" fmla="*/ 8 w 81"/>
                <a:gd name="T71" fmla="*/ 54 h 83"/>
                <a:gd name="T72" fmla="*/ 7 w 81"/>
                <a:gd name="T73" fmla="*/ 46 h 83"/>
                <a:gd name="T74" fmla="*/ 3 w 81"/>
                <a:gd name="T75" fmla="*/ 40 h 83"/>
                <a:gd name="T76" fmla="*/ 7 w 81"/>
                <a:gd name="T77" fmla="*/ 20 h 83"/>
                <a:gd name="T78" fmla="*/ 8 w 81"/>
                <a:gd name="T79" fmla="*/ 18 h 83"/>
                <a:gd name="T80" fmla="*/ 8 w 81"/>
                <a:gd name="T81" fmla="*/ 15 h 83"/>
                <a:gd name="T82" fmla="*/ 13 w 81"/>
                <a:gd name="T83" fmla="*/ 11 h 83"/>
                <a:gd name="T84" fmla="*/ 15 w 81"/>
                <a:gd name="T85" fmla="*/ 8 h 83"/>
                <a:gd name="T86" fmla="*/ 17 w 81"/>
                <a:gd name="T87" fmla="*/ 7 h 83"/>
                <a:gd name="T88" fmla="*/ 27 w 81"/>
                <a:gd name="T89" fmla="*/ 3 h 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1"/>
                <a:gd name="T136" fmla="*/ 0 h 83"/>
                <a:gd name="T137" fmla="*/ 81 w 81"/>
                <a:gd name="T138" fmla="*/ 83 h 8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8" y="70"/>
                  </a:lnTo>
                  <a:lnTo>
                    <a:pt x="10" y="70"/>
                  </a:lnTo>
                  <a:lnTo>
                    <a:pt x="14" y="72"/>
                  </a:lnTo>
                  <a:lnTo>
                    <a:pt x="12" y="72"/>
                  </a:lnTo>
                  <a:lnTo>
                    <a:pt x="14" y="73"/>
                  </a:lnTo>
                  <a:lnTo>
                    <a:pt x="16" y="73"/>
                  </a:lnTo>
                  <a:lnTo>
                    <a:pt x="19" y="75"/>
                  </a:lnTo>
                  <a:lnTo>
                    <a:pt x="18" y="73"/>
                  </a:lnTo>
                  <a:lnTo>
                    <a:pt x="19" y="77"/>
                  </a:lnTo>
                  <a:lnTo>
                    <a:pt x="19" y="79"/>
                  </a:lnTo>
                  <a:lnTo>
                    <a:pt x="25" y="79"/>
                  </a:lnTo>
                  <a:lnTo>
                    <a:pt x="33" y="83"/>
                  </a:lnTo>
                  <a:lnTo>
                    <a:pt x="48" y="83"/>
                  </a:lnTo>
                  <a:lnTo>
                    <a:pt x="56" y="79"/>
                  </a:lnTo>
                  <a:lnTo>
                    <a:pt x="60" y="79"/>
                  </a:lnTo>
                  <a:lnTo>
                    <a:pt x="66" y="73"/>
                  </a:lnTo>
                  <a:lnTo>
                    <a:pt x="64" y="73"/>
                  </a:lnTo>
                  <a:lnTo>
                    <a:pt x="67" y="72"/>
                  </a:lnTo>
                  <a:lnTo>
                    <a:pt x="69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9" y="52"/>
                  </a:lnTo>
                  <a:lnTo>
                    <a:pt x="79" y="45"/>
                  </a:lnTo>
                  <a:lnTo>
                    <a:pt x="81" y="41"/>
                  </a:lnTo>
                  <a:lnTo>
                    <a:pt x="79" y="37"/>
                  </a:lnTo>
                  <a:lnTo>
                    <a:pt x="79" y="29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3" y="18"/>
                  </a:lnTo>
                  <a:lnTo>
                    <a:pt x="73" y="20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62" y="10"/>
                  </a:lnTo>
                  <a:lnTo>
                    <a:pt x="60" y="10"/>
                  </a:lnTo>
                  <a:lnTo>
                    <a:pt x="67" y="18"/>
                  </a:lnTo>
                  <a:lnTo>
                    <a:pt x="67" y="16"/>
                  </a:lnTo>
                  <a:lnTo>
                    <a:pt x="69" y="20"/>
                  </a:lnTo>
                  <a:lnTo>
                    <a:pt x="69" y="22"/>
                  </a:lnTo>
                  <a:lnTo>
                    <a:pt x="71" y="24"/>
                  </a:lnTo>
                  <a:lnTo>
                    <a:pt x="71" y="22"/>
                  </a:lnTo>
                  <a:lnTo>
                    <a:pt x="75" y="29"/>
                  </a:lnTo>
                  <a:lnTo>
                    <a:pt x="75" y="37"/>
                  </a:lnTo>
                  <a:lnTo>
                    <a:pt x="77" y="41"/>
                  </a:lnTo>
                  <a:lnTo>
                    <a:pt x="75" y="45"/>
                  </a:lnTo>
                  <a:lnTo>
                    <a:pt x="75" y="52"/>
                  </a:lnTo>
                  <a:lnTo>
                    <a:pt x="67" y="68"/>
                  </a:lnTo>
                  <a:lnTo>
                    <a:pt x="67" y="66"/>
                  </a:lnTo>
                  <a:lnTo>
                    <a:pt x="66" y="68"/>
                  </a:lnTo>
                  <a:lnTo>
                    <a:pt x="67" y="68"/>
                  </a:lnTo>
                  <a:lnTo>
                    <a:pt x="64" y="70"/>
                  </a:lnTo>
                  <a:lnTo>
                    <a:pt x="62" y="70"/>
                  </a:lnTo>
                  <a:lnTo>
                    <a:pt x="56" y="75"/>
                  </a:lnTo>
                  <a:lnTo>
                    <a:pt x="58" y="75"/>
                  </a:lnTo>
                  <a:lnTo>
                    <a:pt x="56" y="75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5" y="75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72"/>
                  </a:lnTo>
                  <a:lnTo>
                    <a:pt x="19" y="72"/>
                  </a:lnTo>
                  <a:lnTo>
                    <a:pt x="16" y="70"/>
                  </a:lnTo>
                  <a:lnTo>
                    <a:pt x="18" y="70"/>
                  </a:lnTo>
                  <a:lnTo>
                    <a:pt x="16" y="68"/>
                  </a:lnTo>
                  <a:lnTo>
                    <a:pt x="14" y="68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6" y="50"/>
                  </a:lnTo>
                  <a:lnTo>
                    <a:pt x="4" y="49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3" name="Rectangle 151"/>
            <p:cNvSpPr>
              <a:spLocks noChangeArrowheads="1"/>
            </p:cNvSpPr>
            <p:nvPr/>
          </p:nvSpPr>
          <p:spPr bwMode="auto">
            <a:xfrm>
              <a:off x="3788" y="2010"/>
              <a:ext cx="31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F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04" name="Freeform 152"/>
            <p:cNvSpPr>
              <a:spLocks/>
            </p:cNvSpPr>
            <p:nvPr/>
          </p:nvSpPr>
          <p:spPr bwMode="auto">
            <a:xfrm>
              <a:off x="3837" y="1991"/>
              <a:ext cx="62" cy="64"/>
            </a:xfrm>
            <a:custGeom>
              <a:avLst/>
              <a:gdLst>
                <a:gd name="T0" fmla="*/ 28 w 75"/>
                <a:gd name="T1" fmla="*/ 0 h 79"/>
                <a:gd name="T2" fmla="*/ 21 w 75"/>
                <a:gd name="T3" fmla="*/ 2 h 79"/>
                <a:gd name="T4" fmla="*/ 16 w 75"/>
                <a:gd name="T5" fmla="*/ 3 h 79"/>
                <a:gd name="T6" fmla="*/ 11 w 75"/>
                <a:gd name="T7" fmla="*/ 8 h 79"/>
                <a:gd name="T8" fmla="*/ 7 w 75"/>
                <a:gd name="T9" fmla="*/ 11 h 79"/>
                <a:gd name="T10" fmla="*/ 3 w 75"/>
                <a:gd name="T11" fmla="*/ 15 h 79"/>
                <a:gd name="T12" fmla="*/ 2 w 75"/>
                <a:gd name="T13" fmla="*/ 22 h 79"/>
                <a:gd name="T14" fmla="*/ 0 w 75"/>
                <a:gd name="T15" fmla="*/ 28 h 79"/>
                <a:gd name="T16" fmla="*/ 0 w 75"/>
                <a:gd name="T17" fmla="*/ 36 h 79"/>
                <a:gd name="T18" fmla="*/ 2 w 75"/>
                <a:gd name="T19" fmla="*/ 42 h 79"/>
                <a:gd name="T20" fmla="*/ 3 w 75"/>
                <a:gd name="T21" fmla="*/ 47 h 79"/>
                <a:gd name="T22" fmla="*/ 7 w 75"/>
                <a:gd name="T23" fmla="*/ 53 h 79"/>
                <a:gd name="T24" fmla="*/ 11 w 75"/>
                <a:gd name="T25" fmla="*/ 56 h 79"/>
                <a:gd name="T26" fmla="*/ 16 w 75"/>
                <a:gd name="T27" fmla="*/ 61 h 79"/>
                <a:gd name="T28" fmla="*/ 21 w 75"/>
                <a:gd name="T29" fmla="*/ 62 h 79"/>
                <a:gd name="T30" fmla="*/ 28 w 75"/>
                <a:gd name="T31" fmla="*/ 64 h 79"/>
                <a:gd name="T32" fmla="*/ 33 w 75"/>
                <a:gd name="T33" fmla="*/ 64 h 79"/>
                <a:gd name="T34" fmla="*/ 40 w 75"/>
                <a:gd name="T35" fmla="*/ 62 h 79"/>
                <a:gd name="T36" fmla="*/ 46 w 75"/>
                <a:gd name="T37" fmla="*/ 61 h 79"/>
                <a:gd name="T38" fmla="*/ 50 w 75"/>
                <a:gd name="T39" fmla="*/ 56 h 79"/>
                <a:gd name="T40" fmla="*/ 55 w 75"/>
                <a:gd name="T41" fmla="*/ 53 h 79"/>
                <a:gd name="T42" fmla="*/ 59 w 75"/>
                <a:gd name="T43" fmla="*/ 47 h 79"/>
                <a:gd name="T44" fmla="*/ 60 w 75"/>
                <a:gd name="T45" fmla="*/ 42 h 79"/>
                <a:gd name="T46" fmla="*/ 62 w 75"/>
                <a:gd name="T47" fmla="*/ 36 h 79"/>
                <a:gd name="T48" fmla="*/ 62 w 75"/>
                <a:gd name="T49" fmla="*/ 28 h 79"/>
                <a:gd name="T50" fmla="*/ 60 w 75"/>
                <a:gd name="T51" fmla="*/ 22 h 79"/>
                <a:gd name="T52" fmla="*/ 59 w 75"/>
                <a:gd name="T53" fmla="*/ 15 h 79"/>
                <a:gd name="T54" fmla="*/ 55 w 75"/>
                <a:gd name="T55" fmla="*/ 11 h 79"/>
                <a:gd name="T56" fmla="*/ 50 w 75"/>
                <a:gd name="T57" fmla="*/ 8 h 79"/>
                <a:gd name="T58" fmla="*/ 46 w 75"/>
                <a:gd name="T59" fmla="*/ 3 h 79"/>
                <a:gd name="T60" fmla="*/ 40 w 75"/>
                <a:gd name="T61" fmla="*/ 2 h 79"/>
                <a:gd name="T62" fmla="*/ 33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6" y="0"/>
                  </a:moveTo>
                  <a:lnTo>
                    <a:pt x="34" y="0"/>
                  </a:lnTo>
                  <a:lnTo>
                    <a:pt x="31" y="0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5" y="6"/>
                  </a:lnTo>
                  <a:lnTo>
                    <a:pt x="13" y="10"/>
                  </a:lnTo>
                  <a:lnTo>
                    <a:pt x="10" y="12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2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0" y="67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5" y="77"/>
                  </a:lnTo>
                  <a:lnTo>
                    <a:pt x="31" y="79"/>
                  </a:lnTo>
                  <a:lnTo>
                    <a:pt x="34" y="79"/>
                  </a:lnTo>
                  <a:lnTo>
                    <a:pt x="36" y="79"/>
                  </a:lnTo>
                  <a:lnTo>
                    <a:pt x="40" y="79"/>
                  </a:lnTo>
                  <a:lnTo>
                    <a:pt x="44" y="79"/>
                  </a:lnTo>
                  <a:lnTo>
                    <a:pt x="48" y="77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59" y="71"/>
                  </a:lnTo>
                  <a:lnTo>
                    <a:pt x="61" y="69"/>
                  </a:lnTo>
                  <a:lnTo>
                    <a:pt x="63" y="67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4"/>
                  </a:lnTo>
                  <a:lnTo>
                    <a:pt x="63" y="12"/>
                  </a:lnTo>
                  <a:lnTo>
                    <a:pt x="61" y="10"/>
                  </a:lnTo>
                  <a:lnTo>
                    <a:pt x="59" y="6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5" name="Freeform 153"/>
            <p:cNvSpPr>
              <a:spLocks/>
            </p:cNvSpPr>
            <p:nvPr/>
          </p:nvSpPr>
          <p:spPr bwMode="auto">
            <a:xfrm>
              <a:off x="3836" y="1989"/>
              <a:ext cx="64" cy="68"/>
            </a:xfrm>
            <a:custGeom>
              <a:avLst/>
              <a:gdLst>
                <a:gd name="T0" fmla="*/ 20 w 79"/>
                <a:gd name="T1" fmla="*/ 2 h 83"/>
                <a:gd name="T2" fmla="*/ 12 w 79"/>
                <a:gd name="T3" fmla="*/ 7 h 83"/>
                <a:gd name="T4" fmla="*/ 10 w 79"/>
                <a:gd name="T5" fmla="*/ 10 h 83"/>
                <a:gd name="T6" fmla="*/ 6 w 79"/>
                <a:gd name="T7" fmla="*/ 13 h 83"/>
                <a:gd name="T8" fmla="*/ 3 w 79"/>
                <a:gd name="T9" fmla="*/ 16 h 83"/>
                <a:gd name="T10" fmla="*/ 2 w 79"/>
                <a:gd name="T11" fmla="*/ 24 h 83"/>
                <a:gd name="T12" fmla="*/ 2 w 79"/>
                <a:gd name="T13" fmla="*/ 44 h 83"/>
                <a:gd name="T14" fmla="*/ 6 w 79"/>
                <a:gd name="T15" fmla="*/ 57 h 83"/>
                <a:gd name="T16" fmla="*/ 12 w 79"/>
                <a:gd name="T17" fmla="*/ 60 h 83"/>
                <a:gd name="T18" fmla="*/ 17 w 79"/>
                <a:gd name="T19" fmla="*/ 65 h 83"/>
                <a:gd name="T20" fmla="*/ 27 w 79"/>
                <a:gd name="T21" fmla="*/ 68 h 83"/>
                <a:gd name="T22" fmla="*/ 44 w 79"/>
                <a:gd name="T23" fmla="*/ 66 h 83"/>
                <a:gd name="T24" fmla="*/ 54 w 79"/>
                <a:gd name="T25" fmla="*/ 58 h 83"/>
                <a:gd name="T26" fmla="*/ 58 w 79"/>
                <a:gd name="T27" fmla="*/ 57 h 83"/>
                <a:gd name="T28" fmla="*/ 62 w 79"/>
                <a:gd name="T29" fmla="*/ 44 h 83"/>
                <a:gd name="T30" fmla="*/ 62 w 79"/>
                <a:gd name="T31" fmla="*/ 24 h 83"/>
                <a:gd name="T32" fmla="*/ 61 w 79"/>
                <a:gd name="T33" fmla="*/ 16 h 83"/>
                <a:gd name="T34" fmla="*/ 58 w 79"/>
                <a:gd name="T35" fmla="*/ 13 h 83"/>
                <a:gd name="T36" fmla="*/ 53 w 79"/>
                <a:gd name="T37" fmla="*/ 10 h 83"/>
                <a:gd name="T38" fmla="*/ 53 w 79"/>
                <a:gd name="T39" fmla="*/ 10 h 83"/>
                <a:gd name="T40" fmla="*/ 49 w 79"/>
                <a:gd name="T41" fmla="*/ 5 h 83"/>
                <a:gd name="T42" fmla="*/ 37 w 79"/>
                <a:gd name="T43" fmla="*/ 0 h 83"/>
                <a:gd name="T44" fmla="*/ 37 w 79"/>
                <a:gd name="T45" fmla="*/ 3 h 83"/>
                <a:gd name="T46" fmla="*/ 49 w 79"/>
                <a:gd name="T47" fmla="*/ 8 h 83"/>
                <a:gd name="T48" fmla="*/ 49 w 79"/>
                <a:gd name="T49" fmla="*/ 11 h 83"/>
                <a:gd name="T50" fmla="*/ 56 w 79"/>
                <a:gd name="T51" fmla="*/ 15 h 83"/>
                <a:gd name="T52" fmla="*/ 56 w 79"/>
                <a:gd name="T53" fmla="*/ 17 h 83"/>
                <a:gd name="T54" fmla="*/ 59 w 79"/>
                <a:gd name="T55" fmla="*/ 20 h 83"/>
                <a:gd name="T56" fmla="*/ 61 w 79"/>
                <a:gd name="T57" fmla="*/ 41 h 83"/>
                <a:gd name="T58" fmla="*/ 54 w 79"/>
                <a:gd name="T59" fmla="*/ 56 h 83"/>
                <a:gd name="T60" fmla="*/ 51 w 79"/>
                <a:gd name="T61" fmla="*/ 56 h 83"/>
                <a:gd name="T62" fmla="*/ 44 w 79"/>
                <a:gd name="T63" fmla="*/ 63 h 83"/>
                <a:gd name="T64" fmla="*/ 27 w 79"/>
                <a:gd name="T65" fmla="*/ 65 h 83"/>
                <a:gd name="T66" fmla="*/ 17 w 79"/>
                <a:gd name="T67" fmla="*/ 61 h 83"/>
                <a:gd name="T68" fmla="*/ 12 w 79"/>
                <a:gd name="T69" fmla="*/ 57 h 83"/>
                <a:gd name="T70" fmla="*/ 10 w 79"/>
                <a:gd name="T71" fmla="*/ 54 h 83"/>
                <a:gd name="T72" fmla="*/ 5 w 79"/>
                <a:gd name="T73" fmla="*/ 44 h 83"/>
                <a:gd name="T74" fmla="*/ 5 w 79"/>
                <a:gd name="T75" fmla="*/ 24 h 83"/>
                <a:gd name="T76" fmla="*/ 6 w 79"/>
                <a:gd name="T77" fmla="*/ 19 h 83"/>
                <a:gd name="T78" fmla="*/ 10 w 79"/>
                <a:gd name="T79" fmla="*/ 13 h 83"/>
                <a:gd name="T80" fmla="*/ 10 w 79"/>
                <a:gd name="T81" fmla="*/ 13 h 83"/>
                <a:gd name="T82" fmla="*/ 14 w 79"/>
                <a:gd name="T83" fmla="*/ 10 h 83"/>
                <a:gd name="T84" fmla="*/ 20 w 79"/>
                <a:gd name="T85" fmla="*/ 5 h 83"/>
                <a:gd name="T86" fmla="*/ 27 w 79"/>
                <a:gd name="T87" fmla="*/ 0 h 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9"/>
                <a:gd name="T133" fmla="*/ 0 h 83"/>
                <a:gd name="T134" fmla="*/ 79 w 79"/>
                <a:gd name="T135" fmla="*/ 83 h 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9" h="83">
                  <a:moveTo>
                    <a:pt x="33" y="0"/>
                  </a:moveTo>
                  <a:lnTo>
                    <a:pt x="27" y="2"/>
                  </a:lnTo>
                  <a:lnTo>
                    <a:pt x="25" y="2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8" y="68"/>
                  </a:lnTo>
                  <a:lnTo>
                    <a:pt x="8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5" y="73"/>
                  </a:lnTo>
                  <a:lnTo>
                    <a:pt x="13" y="73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27" y="81"/>
                  </a:lnTo>
                  <a:lnTo>
                    <a:pt x="33" y="83"/>
                  </a:lnTo>
                  <a:lnTo>
                    <a:pt x="46" y="83"/>
                  </a:lnTo>
                  <a:lnTo>
                    <a:pt x="50" y="81"/>
                  </a:lnTo>
                  <a:lnTo>
                    <a:pt x="54" y="81"/>
                  </a:lnTo>
                  <a:lnTo>
                    <a:pt x="58" y="79"/>
                  </a:lnTo>
                  <a:lnTo>
                    <a:pt x="60" y="79"/>
                  </a:lnTo>
                  <a:lnTo>
                    <a:pt x="67" y="71"/>
                  </a:lnTo>
                  <a:lnTo>
                    <a:pt x="65" y="71"/>
                  </a:lnTo>
                  <a:lnTo>
                    <a:pt x="69" y="69"/>
                  </a:lnTo>
                  <a:lnTo>
                    <a:pt x="71" y="69"/>
                  </a:lnTo>
                  <a:lnTo>
                    <a:pt x="71" y="68"/>
                  </a:lnTo>
                  <a:lnTo>
                    <a:pt x="77" y="56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9" y="14"/>
                  </a:lnTo>
                  <a:lnTo>
                    <a:pt x="65" y="12"/>
                  </a:lnTo>
                  <a:lnTo>
                    <a:pt x="67" y="12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3" y="8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6" y="4"/>
                  </a:lnTo>
                  <a:lnTo>
                    <a:pt x="50" y="6"/>
                  </a:lnTo>
                  <a:lnTo>
                    <a:pt x="54" y="6"/>
                  </a:lnTo>
                  <a:lnTo>
                    <a:pt x="61" y="10"/>
                  </a:lnTo>
                  <a:lnTo>
                    <a:pt x="60" y="8"/>
                  </a:lnTo>
                  <a:lnTo>
                    <a:pt x="61" y="12"/>
                  </a:lnTo>
                  <a:lnTo>
                    <a:pt x="61" y="14"/>
                  </a:lnTo>
                  <a:lnTo>
                    <a:pt x="63" y="16"/>
                  </a:lnTo>
                  <a:lnTo>
                    <a:pt x="65" y="16"/>
                  </a:lnTo>
                  <a:lnTo>
                    <a:pt x="69" y="18"/>
                  </a:lnTo>
                  <a:lnTo>
                    <a:pt x="67" y="16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3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6"/>
                  </a:lnTo>
                  <a:lnTo>
                    <a:pt x="67" y="68"/>
                  </a:lnTo>
                  <a:lnTo>
                    <a:pt x="69" y="66"/>
                  </a:lnTo>
                  <a:lnTo>
                    <a:pt x="65" y="68"/>
                  </a:lnTo>
                  <a:lnTo>
                    <a:pt x="63" y="68"/>
                  </a:lnTo>
                  <a:lnTo>
                    <a:pt x="56" y="75"/>
                  </a:lnTo>
                  <a:lnTo>
                    <a:pt x="58" y="75"/>
                  </a:lnTo>
                  <a:lnTo>
                    <a:pt x="54" y="77"/>
                  </a:lnTo>
                  <a:lnTo>
                    <a:pt x="50" y="77"/>
                  </a:lnTo>
                  <a:lnTo>
                    <a:pt x="46" y="79"/>
                  </a:lnTo>
                  <a:lnTo>
                    <a:pt x="33" y="79"/>
                  </a:lnTo>
                  <a:lnTo>
                    <a:pt x="27" y="77"/>
                  </a:lnTo>
                  <a:lnTo>
                    <a:pt x="25" y="77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17" y="69"/>
                  </a:lnTo>
                  <a:lnTo>
                    <a:pt x="15" y="69"/>
                  </a:lnTo>
                  <a:lnTo>
                    <a:pt x="12" y="68"/>
                  </a:lnTo>
                  <a:lnTo>
                    <a:pt x="13" y="68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6" y="56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6" y="29"/>
                  </a:lnTo>
                  <a:lnTo>
                    <a:pt x="6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17" y="10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6" name="Rectangle 154"/>
            <p:cNvSpPr>
              <a:spLocks noChangeArrowheads="1"/>
            </p:cNvSpPr>
            <p:nvPr/>
          </p:nvSpPr>
          <p:spPr bwMode="auto">
            <a:xfrm>
              <a:off x="3850" y="1996"/>
              <a:ext cx="33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K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07" name="Freeform 155"/>
            <p:cNvSpPr>
              <a:spLocks/>
            </p:cNvSpPr>
            <p:nvPr/>
          </p:nvSpPr>
          <p:spPr bwMode="auto">
            <a:xfrm>
              <a:off x="4534" y="1583"/>
              <a:ext cx="62" cy="64"/>
            </a:xfrm>
            <a:custGeom>
              <a:avLst/>
              <a:gdLst>
                <a:gd name="T0" fmla="*/ 28 w 75"/>
                <a:gd name="T1" fmla="*/ 0 h 79"/>
                <a:gd name="T2" fmla="*/ 22 w 75"/>
                <a:gd name="T3" fmla="*/ 0 h 79"/>
                <a:gd name="T4" fmla="*/ 16 w 75"/>
                <a:gd name="T5" fmla="*/ 3 h 79"/>
                <a:gd name="T6" fmla="*/ 11 w 75"/>
                <a:gd name="T7" fmla="*/ 6 h 79"/>
                <a:gd name="T8" fmla="*/ 7 w 75"/>
                <a:gd name="T9" fmla="*/ 11 h 79"/>
                <a:gd name="T10" fmla="*/ 3 w 75"/>
                <a:gd name="T11" fmla="*/ 15 h 79"/>
                <a:gd name="T12" fmla="*/ 2 w 75"/>
                <a:gd name="T13" fmla="*/ 22 h 79"/>
                <a:gd name="T14" fmla="*/ 0 w 75"/>
                <a:gd name="T15" fmla="*/ 28 h 79"/>
                <a:gd name="T16" fmla="*/ 0 w 75"/>
                <a:gd name="T17" fmla="*/ 34 h 79"/>
                <a:gd name="T18" fmla="*/ 2 w 75"/>
                <a:gd name="T19" fmla="*/ 41 h 79"/>
                <a:gd name="T20" fmla="*/ 3 w 75"/>
                <a:gd name="T21" fmla="*/ 47 h 79"/>
                <a:gd name="T22" fmla="*/ 7 w 75"/>
                <a:gd name="T23" fmla="*/ 52 h 79"/>
                <a:gd name="T24" fmla="*/ 11 w 75"/>
                <a:gd name="T25" fmla="*/ 56 h 79"/>
                <a:gd name="T26" fmla="*/ 16 w 75"/>
                <a:gd name="T27" fmla="*/ 59 h 79"/>
                <a:gd name="T28" fmla="*/ 22 w 75"/>
                <a:gd name="T29" fmla="*/ 62 h 79"/>
                <a:gd name="T30" fmla="*/ 28 w 75"/>
                <a:gd name="T31" fmla="*/ 64 h 79"/>
                <a:gd name="T32" fmla="*/ 35 w 75"/>
                <a:gd name="T33" fmla="*/ 64 h 79"/>
                <a:gd name="T34" fmla="*/ 40 w 75"/>
                <a:gd name="T35" fmla="*/ 62 h 79"/>
                <a:gd name="T36" fmla="*/ 46 w 75"/>
                <a:gd name="T37" fmla="*/ 59 h 79"/>
                <a:gd name="T38" fmla="*/ 50 w 75"/>
                <a:gd name="T39" fmla="*/ 56 h 79"/>
                <a:gd name="T40" fmla="*/ 55 w 75"/>
                <a:gd name="T41" fmla="*/ 52 h 79"/>
                <a:gd name="T42" fmla="*/ 59 w 75"/>
                <a:gd name="T43" fmla="*/ 47 h 79"/>
                <a:gd name="T44" fmla="*/ 60 w 75"/>
                <a:gd name="T45" fmla="*/ 41 h 79"/>
                <a:gd name="T46" fmla="*/ 62 w 75"/>
                <a:gd name="T47" fmla="*/ 34 h 79"/>
                <a:gd name="T48" fmla="*/ 62 w 75"/>
                <a:gd name="T49" fmla="*/ 28 h 79"/>
                <a:gd name="T50" fmla="*/ 60 w 75"/>
                <a:gd name="T51" fmla="*/ 22 h 79"/>
                <a:gd name="T52" fmla="*/ 59 w 75"/>
                <a:gd name="T53" fmla="*/ 15 h 79"/>
                <a:gd name="T54" fmla="*/ 55 w 75"/>
                <a:gd name="T55" fmla="*/ 11 h 79"/>
                <a:gd name="T56" fmla="*/ 50 w 75"/>
                <a:gd name="T57" fmla="*/ 6 h 79"/>
                <a:gd name="T58" fmla="*/ 46 w 75"/>
                <a:gd name="T59" fmla="*/ 3 h 79"/>
                <a:gd name="T60" fmla="*/ 40 w 75"/>
                <a:gd name="T61" fmla="*/ 0 h 79"/>
                <a:gd name="T62" fmla="*/ 35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6" y="0"/>
                  </a:moveTo>
                  <a:lnTo>
                    <a:pt x="34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8" y="14"/>
                  </a:lnTo>
                  <a:lnTo>
                    <a:pt x="6" y="18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0"/>
                  </a:lnTo>
                  <a:lnTo>
                    <a:pt x="8" y="64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9" y="73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7"/>
                  </a:lnTo>
                  <a:lnTo>
                    <a:pt x="34" y="79"/>
                  </a:lnTo>
                  <a:lnTo>
                    <a:pt x="36" y="79"/>
                  </a:lnTo>
                  <a:lnTo>
                    <a:pt x="42" y="79"/>
                  </a:lnTo>
                  <a:lnTo>
                    <a:pt x="46" y="77"/>
                  </a:lnTo>
                  <a:lnTo>
                    <a:pt x="48" y="77"/>
                  </a:lnTo>
                  <a:lnTo>
                    <a:pt x="52" y="75"/>
                  </a:lnTo>
                  <a:lnTo>
                    <a:pt x="56" y="73"/>
                  </a:lnTo>
                  <a:lnTo>
                    <a:pt x="59" y="71"/>
                  </a:lnTo>
                  <a:lnTo>
                    <a:pt x="61" y="69"/>
                  </a:lnTo>
                  <a:lnTo>
                    <a:pt x="65" y="67"/>
                  </a:lnTo>
                  <a:lnTo>
                    <a:pt x="67" y="64"/>
                  </a:lnTo>
                  <a:lnTo>
                    <a:pt x="69" y="60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3" y="50"/>
                  </a:lnTo>
                  <a:lnTo>
                    <a:pt x="75" y="46"/>
                  </a:lnTo>
                  <a:lnTo>
                    <a:pt x="75" y="42"/>
                  </a:lnTo>
                  <a:lnTo>
                    <a:pt x="75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8"/>
                  </a:lnTo>
                  <a:lnTo>
                    <a:pt x="67" y="14"/>
                  </a:lnTo>
                  <a:lnTo>
                    <a:pt x="65" y="10"/>
                  </a:lnTo>
                  <a:lnTo>
                    <a:pt x="61" y="8"/>
                  </a:lnTo>
                  <a:lnTo>
                    <a:pt x="59" y="6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8" name="Freeform 156"/>
            <p:cNvSpPr>
              <a:spLocks/>
            </p:cNvSpPr>
            <p:nvPr/>
          </p:nvSpPr>
          <p:spPr bwMode="auto">
            <a:xfrm>
              <a:off x="4533" y="1581"/>
              <a:ext cx="64" cy="68"/>
            </a:xfrm>
            <a:custGeom>
              <a:avLst/>
              <a:gdLst>
                <a:gd name="T0" fmla="*/ 14 w 79"/>
                <a:gd name="T1" fmla="*/ 5 h 83"/>
                <a:gd name="T2" fmla="*/ 6 w 79"/>
                <a:gd name="T3" fmla="*/ 11 h 83"/>
                <a:gd name="T4" fmla="*/ 5 w 79"/>
                <a:gd name="T5" fmla="*/ 16 h 83"/>
                <a:gd name="T6" fmla="*/ 3 w 79"/>
                <a:gd name="T7" fmla="*/ 16 h 83"/>
                <a:gd name="T8" fmla="*/ 0 w 79"/>
                <a:gd name="T9" fmla="*/ 27 h 83"/>
                <a:gd name="T10" fmla="*/ 3 w 79"/>
                <a:gd name="T11" fmla="*/ 46 h 83"/>
                <a:gd name="T12" fmla="*/ 5 w 79"/>
                <a:gd name="T13" fmla="*/ 52 h 83"/>
                <a:gd name="T14" fmla="*/ 6 w 79"/>
                <a:gd name="T15" fmla="*/ 54 h 83"/>
                <a:gd name="T16" fmla="*/ 12 w 79"/>
                <a:gd name="T17" fmla="*/ 61 h 83"/>
                <a:gd name="T18" fmla="*/ 23 w 79"/>
                <a:gd name="T19" fmla="*/ 66 h 83"/>
                <a:gd name="T20" fmla="*/ 29 w 79"/>
                <a:gd name="T21" fmla="*/ 68 h 83"/>
                <a:gd name="T22" fmla="*/ 39 w 79"/>
                <a:gd name="T23" fmla="*/ 66 h 83"/>
                <a:gd name="T24" fmla="*/ 49 w 79"/>
                <a:gd name="T25" fmla="*/ 61 h 83"/>
                <a:gd name="T26" fmla="*/ 53 w 79"/>
                <a:gd name="T27" fmla="*/ 60 h 83"/>
                <a:gd name="T28" fmla="*/ 54 w 79"/>
                <a:gd name="T29" fmla="*/ 58 h 83"/>
                <a:gd name="T30" fmla="*/ 56 w 79"/>
                <a:gd name="T31" fmla="*/ 57 h 83"/>
                <a:gd name="T32" fmla="*/ 59 w 79"/>
                <a:gd name="T33" fmla="*/ 52 h 83"/>
                <a:gd name="T34" fmla="*/ 61 w 79"/>
                <a:gd name="T35" fmla="*/ 49 h 83"/>
                <a:gd name="T36" fmla="*/ 62 w 79"/>
                <a:gd name="T37" fmla="*/ 43 h 83"/>
                <a:gd name="T38" fmla="*/ 64 w 79"/>
                <a:gd name="T39" fmla="*/ 27 h 83"/>
                <a:gd name="T40" fmla="*/ 62 w 79"/>
                <a:gd name="T41" fmla="*/ 20 h 83"/>
                <a:gd name="T42" fmla="*/ 61 w 79"/>
                <a:gd name="T43" fmla="*/ 16 h 83"/>
                <a:gd name="T44" fmla="*/ 59 w 79"/>
                <a:gd name="T45" fmla="*/ 16 h 83"/>
                <a:gd name="T46" fmla="*/ 56 w 79"/>
                <a:gd name="T47" fmla="*/ 8 h 83"/>
                <a:gd name="T48" fmla="*/ 51 w 79"/>
                <a:gd name="T49" fmla="*/ 7 h 83"/>
                <a:gd name="T50" fmla="*/ 51 w 79"/>
                <a:gd name="T51" fmla="*/ 5 h 83"/>
                <a:gd name="T52" fmla="*/ 41 w 79"/>
                <a:gd name="T53" fmla="*/ 0 h 83"/>
                <a:gd name="T54" fmla="*/ 23 w 79"/>
                <a:gd name="T55" fmla="*/ 3 h 83"/>
                <a:gd name="T56" fmla="*/ 49 w 79"/>
                <a:gd name="T57" fmla="*/ 8 h 83"/>
                <a:gd name="T58" fmla="*/ 49 w 79"/>
                <a:gd name="T59" fmla="*/ 10 h 83"/>
                <a:gd name="T60" fmla="*/ 54 w 79"/>
                <a:gd name="T61" fmla="*/ 11 h 83"/>
                <a:gd name="T62" fmla="*/ 56 w 79"/>
                <a:gd name="T63" fmla="*/ 16 h 83"/>
                <a:gd name="T64" fmla="*/ 58 w 79"/>
                <a:gd name="T65" fmla="*/ 19 h 83"/>
                <a:gd name="T66" fmla="*/ 59 w 79"/>
                <a:gd name="T67" fmla="*/ 20 h 83"/>
                <a:gd name="T68" fmla="*/ 61 w 79"/>
                <a:gd name="T69" fmla="*/ 27 h 83"/>
                <a:gd name="T70" fmla="*/ 59 w 79"/>
                <a:gd name="T71" fmla="*/ 43 h 83"/>
                <a:gd name="T72" fmla="*/ 58 w 79"/>
                <a:gd name="T73" fmla="*/ 49 h 83"/>
                <a:gd name="T74" fmla="*/ 56 w 79"/>
                <a:gd name="T75" fmla="*/ 49 h 83"/>
                <a:gd name="T76" fmla="*/ 53 w 79"/>
                <a:gd name="T77" fmla="*/ 57 h 83"/>
                <a:gd name="T78" fmla="*/ 51 w 79"/>
                <a:gd name="T79" fmla="*/ 57 h 83"/>
                <a:gd name="T80" fmla="*/ 48 w 79"/>
                <a:gd name="T81" fmla="*/ 58 h 83"/>
                <a:gd name="T82" fmla="*/ 41 w 79"/>
                <a:gd name="T83" fmla="*/ 63 h 83"/>
                <a:gd name="T84" fmla="*/ 36 w 79"/>
                <a:gd name="T85" fmla="*/ 65 h 83"/>
                <a:gd name="T86" fmla="*/ 27 w 79"/>
                <a:gd name="T87" fmla="*/ 63 h 83"/>
                <a:gd name="T88" fmla="*/ 14 w 79"/>
                <a:gd name="T89" fmla="*/ 58 h 83"/>
                <a:gd name="T90" fmla="*/ 9 w 79"/>
                <a:gd name="T91" fmla="*/ 52 h 83"/>
                <a:gd name="T92" fmla="*/ 8 w 79"/>
                <a:gd name="T93" fmla="*/ 51 h 83"/>
                <a:gd name="T94" fmla="*/ 6 w 79"/>
                <a:gd name="T95" fmla="*/ 48 h 83"/>
                <a:gd name="T96" fmla="*/ 6 w 79"/>
                <a:gd name="T97" fmla="*/ 46 h 83"/>
                <a:gd name="T98" fmla="*/ 3 w 79"/>
                <a:gd name="T99" fmla="*/ 27 h 83"/>
                <a:gd name="T100" fmla="*/ 6 w 79"/>
                <a:gd name="T101" fmla="*/ 17 h 83"/>
                <a:gd name="T102" fmla="*/ 8 w 79"/>
                <a:gd name="T103" fmla="*/ 17 h 83"/>
                <a:gd name="T104" fmla="*/ 9 w 79"/>
                <a:gd name="T105" fmla="*/ 13 h 83"/>
                <a:gd name="T106" fmla="*/ 15 w 79"/>
                <a:gd name="T107" fmla="*/ 8 h 83"/>
                <a:gd name="T108" fmla="*/ 23 w 79"/>
                <a:gd name="T109" fmla="*/ 3 h 8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9"/>
                <a:gd name="T166" fmla="*/ 0 h 83"/>
                <a:gd name="T167" fmla="*/ 79 w 79"/>
                <a:gd name="T168" fmla="*/ 83 h 8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9" h="83">
                  <a:moveTo>
                    <a:pt x="29" y="0"/>
                  </a:moveTo>
                  <a:lnTo>
                    <a:pt x="17" y="6"/>
                  </a:lnTo>
                  <a:lnTo>
                    <a:pt x="15" y="6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48"/>
                  </a:lnTo>
                  <a:lnTo>
                    <a:pt x="4" y="56"/>
                  </a:lnTo>
                  <a:lnTo>
                    <a:pt x="4" y="62"/>
                  </a:lnTo>
                  <a:lnTo>
                    <a:pt x="6" y="64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8" y="68"/>
                  </a:lnTo>
                  <a:lnTo>
                    <a:pt x="15" y="75"/>
                  </a:lnTo>
                  <a:lnTo>
                    <a:pt x="17" y="75"/>
                  </a:lnTo>
                  <a:lnTo>
                    <a:pt x="29" y="81"/>
                  </a:lnTo>
                  <a:lnTo>
                    <a:pt x="33" y="81"/>
                  </a:lnTo>
                  <a:lnTo>
                    <a:pt x="36" y="83"/>
                  </a:lnTo>
                  <a:lnTo>
                    <a:pt x="44" y="83"/>
                  </a:lnTo>
                  <a:lnTo>
                    <a:pt x="48" y="81"/>
                  </a:lnTo>
                  <a:lnTo>
                    <a:pt x="50" y="81"/>
                  </a:lnTo>
                  <a:lnTo>
                    <a:pt x="61" y="75"/>
                  </a:lnTo>
                  <a:lnTo>
                    <a:pt x="63" y="75"/>
                  </a:lnTo>
                  <a:lnTo>
                    <a:pt x="65" y="73"/>
                  </a:lnTo>
                  <a:lnTo>
                    <a:pt x="63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69" y="69"/>
                  </a:lnTo>
                  <a:lnTo>
                    <a:pt x="73" y="62"/>
                  </a:lnTo>
                  <a:lnTo>
                    <a:pt x="73" y="64"/>
                  </a:lnTo>
                  <a:lnTo>
                    <a:pt x="75" y="62"/>
                  </a:lnTo>
                  <a:lnTo>
                    <a:pt x="75" y="60"/>
                  </a:lnTo>
                  <a:lnTo>
                    <a:pt x="77" y="56"/>
                  </a:lnTo>
                  <a:lnTo>
                    <a:pt x="77" y="52"/>
                  </a:lnTo>
                  <a:lnTo>
                    <a:pt x="79" y="48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20"/>
                  </a:lnTo>
                  <a:lnTo>
                    <a:pt x="73" y="18"/>
                  </a:lnTo>
                  <a:lnTo>
                    <a:pt x="73" y="20"/>
                  </a:lnTo>
                  <a:lnTo>
                    <a:pt x="69" y="12"/>
                  </a:lnTo>
                  <a:lnTo>
                    <a:pt x="69" y="10"/>
                  </a:lnTo>
                  <a:lnTo>
                    <a:pt x="67" y="10"/>
                  </a:lnTo>
                  <a:lnTo>
                    <a:pt x="63" y="8"/>
                  </a:lnTo>
                  <a:lnTo>
                    <a:pt x="65" y="8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29" y="4"/>
                  </a:lnTo>
                  <a:lnTo>
                    <a:pt x="50" y="4"/>
                  </a:lnTo>
                  <a:lnTo>
                    <a:pt x="61" y="10"/>
                  </a:lnTo>
                  <a:lnTo>
                    <a:pt x="59" y="10"/>
                  </a:lnTo>
                  <a:lnTo>
                    <a:pt x="61" y="12"/>
                  </a:lnTo>
                  <a:lnTo>
                    <a:pt x="63" y="12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9" y="20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3"/>
                  </a:lnTo>
                  <a:lnTo>
                    <a:pt x="75" y="48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71" y="60"/>
                  </a:lnTo>
                  <a:lnTo>
                    <a:pt x="71" y="58"/>
                  </a:lnTo>
                  <a:lnTo>
                    <a:pt x="69" y="60"/>
                  </a:lnTo>
                  <a:lnTo>
                    <a:pt x="69" y="62"/>
                  </a:lnTo>
                  <a:lnTo>
                    <a:pt x="65" y="69"/>
                  </a:lnTo>
                  <a:lnTo>
                    <a:pt x="67" y="68"/>
                  </a:lnTo>
                  <a:lnTo>
                    <a:pt x="63" y="69"/>
                  </a:lnTo>
                  <a:lnTo>
                    <a:pt x="61" y="69"/>
                  </a:lnTo>
                  <a:lnTo>
                    <a:pt x="59" y="71"/>
                  </a:lnTo>
                  <a:lnTo>
                    <a:pt x="61" y="71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4" y="79"/>
                  </a:lnTo>
                  <a:lnTo>
                    <a:pt x="36" y="79"/>
                  </a:lnTo>
                  <a:lnTo>
                    <a:pt x="33" y="77"/>
                  </a:lnTo>
                  <a:lnTo>
                    <a:pt x="29" y="77"/>
                  </a:lnTo>
                  <a:lnTo>
                    <a:pt x="17" y="71"/>
                  </a:lnTo>
                  <a:lnTo>
                    <a:pt x="19" y="71"/>
                  </a:lnTo>
                  <a:lnTo>
                    <a:pt x="11" y="64"/>
                  </a:lnTo>
                  <a:lnTo>
                    <a:pt x="11" y="66"/>
                  </a:lnTo>
                  <a:lnTo>
                    <a:pt x="10" y="62"/>
                  </a:lnTo>
                  <a:lnTo>
                    <a:pt x="10" y="60"/>
                  </a:lnTo>
                  <a:lnTo>
                    <a:pt x="8" y="58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4" y="48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1" y="16"/>
                  </a:lnTo>
                  <a:lnTo>
                    <a:pt x="11" y="18"/>
                  </a:lnTo>
                  <a:lnTo>
                    <a:pt x="19" y="10"/>
                  </a:lnTo>
                  <a:lnTo>
                    <a:pt x="17" y="10"/>
                  </a:lnTo>
                  <a:lnTo>
                    <a:pt x="29" y="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09" name="Freeform 157"/>
            <p:cNvSpPr>
              <a:spLocks/>
            </p:cNvSpPr>
            <p:nvPr/>
          </p:nvSpPr>
          <p:spPr bwMode="auto">
            <a:xfrm>
              <a:off x="4470" y="1583"/>
              <a:ext cx="61" cy="64"/>
            </a:xfrm>
            <a:custGeom>
              <a:avLst/>
              <a:gdLst>
                <a:gd name="T0" fmla="*/ 28 w 75"/>
                <a:gd name="T1" fmla="*/ 0 h 79"/>
                <a:gd name="T2" fmla="*/ 22 w 75"/>
                <a:gd name="T3" fmla="*/ 2 h 79"/>
                <a:gd name="T4" fmla="*/ 15 w 75"/>
                <a:gd name="T5" fmla="*/ 5 h 79"/>
                <a:gd name="T6" fmla="*/ 11 w 75"/>
                <a:gd name="T7" fmla="*/ 8 h 79"/>
                <a:gd name="T8" fmla="*/ 7 w 75"/>
                <a:gd name="T9" fmla="*/ 11 h 79"/>
                <a:gd name="T10" fmla="*/ 3 w 75"/>
                <a:gd name="T11" fmla="*/ 17 h 79"/>
                <a:gd name="T12" fmla="*/ 2 w 75"/>
                <a:gd name="T13" fmla="*/ 22 h 79"/>
                <a:gd name="T14" fmla="*/ 0 w 75"/>
                <a:gd name="T15" fmla="*/ 28 h 79"/>
                <a:gd name="T16" fmla="*/ 0 w 75"/>
                <a:gd name="T17" fmla="*/ 36 h 79"/>
                <a:gd name="T18" fmla="*/ 2 w 75"/>
                <a:gd name="T19" fmla="*/ 42 h 79"/>
                <a:gd name="T20" fmla="*/ 3 w 75"/>
                <a:gd name="T21" fmla="*/ 47 h 79"/>
                <a:gd name="T22" fmla="*/ 7 w 75"/>
                <a:gd name="T23" fmla="*/ 53 h 79"/>
                <a:gd name="T24" fmla="*/ 11 w 75"/>
                <a:gd name="T25" fmla="*/ 58 h 79"/>
                <a:gd name="T26" fmla="*/ 15 w 75"/>
                <a:gd name="T27" fmla="*/ 61 h 79"/>
                <a:gd name="T28" fmla="*/ 22 w 75"/>
                <a:gd name="T29" fmla="*/ 62 h 79"/>
                <a:gd name="T30" fmla="*/ 28 w 75"/>
                <a:gd name="T31" fmla="*/ 64 h 79"/>
                <a:gd name="T32" fmla="*/ 34 w 75"/>
                <a:gd name="T33" fmla="*/ 64 h 79"/>
                <a:gd name="T34" fmla="*/ 39 w 75"/>
                <a:gd name="T35" fmla="*/ 62 h 79"/>
                <a:gd name="T36" fmla="*/ 46 w 75"/>
                <a:gd name="T37" fmla="*/ 61 h 79"/>
                <a:gd name="T38" fmla="*/ 50 w 75"/>
                <a:gd name="T39" fmla="*/ 58 h 79"/>
                <a:gd name="T40" fmla="*/ 54 w 75"/>
                <a:gd name="T41" fmla="*/ 53 h 79"/>
                <a:gd name="T42" fmla="*/ 58 w 75"/>
                <a:gd name="T43" fmla="*/ 47 h 79"/>
                <a:gd name="T44" fmla="*/ 59 w 75"/>
                <a:gd name="T45" fmla="*/ 42 h 79"/>
                <a:gd name="T46" fmla="*/ 61 w 75"/>
                <a:gd name="T47" fmla="*/ 36 h 79"/>
                <a:gd name="T48" fmla="*/ 61 w 75"/>
                <a:gd name="T49" fmla="*/ 28 h 79"/>
                <a:gd name="T50" fmla="*/ 59 w 75"/>
                <a:gd name="T51" fmla="*/ 22 h 79"/>
                <a:gd name="T52" fmla="*/ 58 w 75"/>
                <a:gd name="T53" fmla="*/ 17 h 79"/>
                <a:gd name="T54" fmla="*/ 54 w 75"/>
                <a:gd name="T55" fmla="*/ 11 h 79"/>
                <a:gd name="T56" fmla="*/ 50 w 75"/>
                <a:gd name="T57" fmla="*/ 8 h 79"/>
                <a:gd name="T58" fmla="*/ 46 w 75"/>
                <a:gd name="T59" fmla="*/ 5 h 79"/>
                <a:gd name="T60" fmla="*/ 39 w 75"/>
                <a:gd name="T61" fmla="*/ 2 h 79"/>
                <a:gd name="T62" fmla="*/ 34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7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5" y="6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8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7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5" y="67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41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21"/>
                  </a:lnTo>
                  <a:lnTo>
                    <a:pt x="69" y="18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2" y="10"/>
                  </a:lnTo>
                  <a:lnTo>
                    <a:pt x="60" y="6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10" name="Freeform 158"/>
            <p:cNvSpPr>
              <a:spLocks/>
            </p:cNvSpPr>
            <p:nvPr/>
          </p:nvSpPr>
          <p:spPr bwMode="auto">
            <a:xfrm>
              <a:off x="4468" y="1581"/>
              <a:ext cx="65" cy="68"/>
            </a:xfrm>
            <a:custGeom>
              <a:avLst/>
              <a:gdLst>
                <a:gd name="T0" fmla="*/ 17 w 79"/>
                <a:gd name="T1" fmla="*/ 5 h 83"/>
                <a:gd name="T2" fmla="*/ 13 w 79"/>
                <a:gd name="T3" fmla="*/ 7 h 83"/>
                <a:gd name="T4" fmla="*/ 12 w 79"/>
                <a:gd name="T5" fmla="*/ 8 h 83"/>
                <a:gd name="T6" fmla="*/ 12 w 79"/>
                <a:gd name="T7" fmla="*/ 10 h 83"/>
                <a:gd name="T8" fmla="*/ 7 w 79"/>
                <a:gd name="T9" fmla="*/ 11 h 83"/>
                <a:gd name="T10" fmla="*/ 3 w 79"/>
                <a:gd name="T11" fmla="*/ 19 h 83"/>
                <a:gd name="T12" fmla="*/ 0 w 79"/>
                <a:gd name="T13" fmla="*/ 27 h 83"/>
                <a:gd name="T14" fmla="*/ 3 w 79"/>
                <a:gd name="T15" fmla="*/ 48 h 83"/>
                <a:gd name="T16" fmla="*/ 7 w 79"/>
                <a:gd name="T17" fmla="*/ 56 h 83"/>
                <a:gd name="T18" fmla="*/ 8 w 79"/>
                <a:gd name="T19" fmla="*/ 57 h 83"/>
                <a:gd name="T20" fmla="*/ 10 w 79"/>
                <a:gd name="T21" fmla="*/ 57 h 83"/>
                <a:gd name="T22" fmla="*/ 12 w 79"/>
                <a:gd name="T23" fmla="*/ 61 h 83"/>
                <a:gd name="T24" fmla="*/ 14 w 79"/>
                <a:gd name="T25" fmla="*/ 63 h 83"/>
                <a:gd name="T26" fmla="*/ 24 w 79"/>
                <a:gd name="T27" fmla="*/ 66 h 83"/>
                <a:gd name="T28" fmla="*/ 41 w 79"/>
                <a:gd name="T29" fmla="*/ 68 h 83"/>
                <a:gd name="T30" fmla="*/ 41 w 79"/>
                <a:gd name="T31" fmla="*/ 66 h 83"/>
                <a:gd name="T32" fmla="*/ 51 w 79"/>
                <a:gd name="T33" fmla="*/ 63 h 83"/>
                <a:gd name="T34" fmla="*/ 58 w 79"/>
                <a:gd name="T35" fmla="*/ 57 h 83"/>
                <a:gd name="T36" fmla="*/ 62 w 79"/>
                <a:gd name="T37" fmla="*/ 49 h 83"/>
                <a:gd name="T38" fmla="*/ 63 w 79"/>
                <a:gd name="T39" fmla="*/ 49 h 83"/>
                <a:gd name="T40" fmla="*/ 65 w 79"/>
                <a:gd name="T41" fmla="*/ 41 h 83"/>
                <a:gd name="T42" fmla="*/ 63 w 79"/>
                <a:gd name="T43" fmla="*/ 24 h 83"/>
                <a:gd name="T44" fmla="*/ 62 w 79"/>
                <a:gd name="T45" fmla="*/ 17 h 83"/>
                <a:gd name="T46" fmla="*/ 58 w 79"/>
                <a:gd name="T47" fmla="*/ 13 h 83"/>
                <a:gd name="T48" fmla="*/ 57 w 79"/>
                <a:gd name="T49" fmla="*/ 10 h 83"/>
                <a:gd name="T50" fmla="*/ 53 w 79"/>
                <a:gd name="T51" fmla="*/ 8 h 83"/>
                <a:gd name="T52" fmla="*/ 53 w 79"/>
                <a:gd name="T53" fmla="*/ 7 h 83"/>
                <a:gd name="T54" fmla="*/ 48 w 79"/>
                <a:gd name="T55" fmla="*/ 5 h 83"/>
                <a:gd name="T56" fmla="*/ 43 w 79"/>
                <a:gd name="T57" fmla="*/ 2 h 83"/>
                <a:gd name="T58" fmla="*/ 39 w 79"/>
                <a:gd name="T59" fmla="*/ 0 h 83"/>
                <a:gd name="T60" fmla="*/ 27 w 79"/>
                <a:gd name="T61" fmla="*/ 3 h 83"/>
                <a:gd name="T62" fmla="*/ 38 w 79"/>
                <a:gd name="T63" fmla="*/ 3 h 83"/>
                <a:gd name="T64" fmla="*/ 41 w 79"/>
                <a:gd name="T65" fmla="*/ 5 h 83"/>
                <a:gd name="T66" fmla="*/ 51 w 79"/>
                <a:gd name="T67" fmla="*/ 8 h 83"/>
                <a:gd name="T68" fmla="*/ 51 w 79"/>
                <a:gd name="T69" fmla="*/ 10 h 83"/>
                <a:gd name="T70" fmla="*/ 53 w 79"/>
                <a:gd name="T71" fmla="*/ 11 h 83"/>
                <a:gd name="T72" fmla="*/ 54 w 79"/>
                <a:gd name="T73" fmla="*/ 13 h 83"/>
                <a:gd name="T74" fmla="*/ 55 w 79"/>
                <a:gd name="T75" fmla="*/ 13 h 83"/>
                <a:gd name="T76" fmla="*/ 58 w 79"/>
                <a:gd name="T77" fmla="*/ 20 h 83"/>
                <a:gd name="T78" fmla="*/ 60 w 79"/>
                <a:gd name="T79" fmla="*/ 20 h 83"/>
                <a:gd name="T80" fmla="*/ 62 w 79"/>
                <a:gd name="T81" fmla="*/ 27 h 83"/>
                <a:gd name="T82" fmla="*/ 60 w 79"/>
                <a:gd name="T83" fmla="*/ 44 h 83"/>
                <a:gd name="T84" fmla="*/ 60 w 79"/>
                <a:gd name="T85" fmla="*/ 46 h 83"/>
                <a:gd name="T86" fmla="*/ 58 w 79"/>
                <a:gd name="T87" fmla="*/ 49 h 83"/>
                <a:gd name="T88" fmla="*/ 55 w 79"/>
                <a:gd name="T89" fmla="*/ 54 h 83"/>
                <a:gd name="T90" fmla="*/ 51 w 79"/>
                <a:gd name="T91" fmla="*/ 60 h 83"/>
                <a:gd name="T92" fmla="*/ 41 w 79"/>
                <a:gd name="T93" fmla="*/ 63 h 83"/>
                <a:gd name="T94" fmla="*/ 38 w 79"/>
                <a:gd name="T95" fmla="*/ 65 h 83"/>
                <a:gd name="T96" fmla="*/ 27 w 79"/>
                <a:gd name="T97" fmla="*/ 65 h 83"/>
                <a:gd name="T98" fmla="*/ 21 w 79"/>
                <a:gd name="T99" fmla="*/ 63 h 83"/>
                <a:gd name="T100" fmla="*/ 16 w 79"/>
                <a:gd name="T101" fmla="*/ 60 h 83"/>
                <a:gd name="T102" fmla="*/ 14 w 79"/>
                <a:gd name="T103" fmla="*/ 60 h 83"/>
                <a:gd name="T104" fmla="*/ 13 w 79"/>
                <a:gd name="T105" fmla="*/ 56 h 83"/>
                <a:gd name="T106" fmla="*/ 8 w 79"/>
                <a:gd name="T107" fmla="*/ 54 h 83"/>
                <a:gd name="T108" fmla="*/ 7 w 79"/>
                <a:gd name="T109" fmla="*/ 49 h 83"/>
                <a:gd name="T110" fmla="*/ 3 w 79"/>
                <a:gd name="T111" fmla="*/ 41 h 83"/>
                <a:gd name="T112" fmla="*/ 7 w 79"/>
                <a:gd name="T113" fmla="*/ 20 h 83"/>
                <a:gd name="T114" fmla="*/ 10 w 79"/>
                <a:gd name="T115" fmla="*/ 13 h 83"/>
                <a:gd name="T116" fmla="*/ 12 w 79"/>
                <a:gd name="T117" fmla="*/ 13 h 83"/>
                <a:gd name="T118" fmla="*/ 14 w 79"/>
                <a:gd name="T119" fmla="*/ 11 h 83"/>
                <a:gd name="T120" fmla="*/ 16 w 79"/>
                <a:gd name="T121" fmla="*/ 7 h 83"/>
                <a:gd name="T122" fmla="*/ 17 w 79"/>
                <a:gd name="T123" fmla="*/ 8 h 83"/>
                <a:gd name="T124" fmla="*/ 27 w 79"/>
                <a:gd name="T125" fmla="*/ 0 h 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9"/>
                <a:gd name="T190" fmla="*/ 0 h 83"/>
                <a:gd name="T191" fmla="*/ 79 w 79"/>
                <a:gd name="T192" fmla="*/ 83 h 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9" h="83">
                  <a:moveTo>
                    <a:pt x="33" y="0"/>
                  </a:moveTo>
                  <a:lnTo>
                    <a:pt x="21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6" y="77"/>
                  </a:lnTo>
                  <a:lnTo>
                    <a:pt x="17" y="77"/>
                  </a:lnTo>
                  <a:lnTo>
                    <a:pt x="25" y="81"/>
                  </a:lnTo>
                  <a:lnTo>
                    <a:pt x="29" y="81"/>
                  </a:lnTo>
                  <a:lnTo>
                    <a:pt x="33" y="83"/>
                  </a:lnTo>
                  <a:lnTo>
                    <a:pt x="50" y="83"/>
                  </a:lnTo>
                  <a:lnTo>
                    <a:pt x="52" y="81"/>
                  </a:lnTo>
                  <a:lnTo>
                    <a:pt x="50" y="81"/>
                  </a:lnTo>
                  <a:lnTo>
                    <a:pt x="54" y="81"/>
                  </a:lnTo>
                  <a:lnTo>
                    <a:pt x="62" y="77"/>
                  </a:lnTo>
                  <a:lnTo>
                    <a:pt x="64" y="77"/>
                  </a:lnTo>
                  <a:lnTo>
                    <a:pt x="71" y="69"/>
                  </a:lnTo>
                  <a:lnTo>
                    <a:pt x="71" y="68"/>
                  </a:lnTo>
                  <a:lnTo>
                    <a:pt x="75" y="60"/>
                  </a:lnTo>
                  <a:lnTo>
                    <a:pt x="75" y="62"/>
                  </a:lnTo>
                  <a:lnTo>
                    <a:pt x="77" y="60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3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4" y="10"/>
                  </a:lnTo>
                  <a:lnTo>
                    <a:pt x="66" y="12"/>
                  </a:lnTo>
                  <a:lnTo>
                    <a:pt x="64" y="8"/>
                  </a:lnTo>
                  <a:lnTo>
                    <a:pt x="64" y="6"/>
                  </a:lnTo>
                  <a:lnTo>
                    <a:pt x="58" y="6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8" y="10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67" y="16"/>
                  </a:lnTo>
                  <a:lnTo>
                    <a:pt x="66" y="16"/>
                  </a:lnTo>
                  <a:lnTo>
                    <a:pt x="67" y="18"/>
                  </a:lnTo>
                  <a:lnTo>
                    <a:pt x="67" y="16"/>
                  </a:lnTo>
                  <a:lnTo>
                    <a:pt x="71" y="23"/>
                  </a:lnTo>
                  <a:lnTo>
                    <a:pt x="71" y="25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3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71" y="60"/>
                  </a:lnTo>
                  <a:lnTo>
                    <a:pt x="67" y="68"/>
                  </a:lnTo>
                  <a:lnTo>
                    <a:pt x="67" y="66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4" y="77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8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8" y="60"/>
                  </a:lnTo>
                  <a:lnTo>
                    <a:pt x="8" y="58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17" y="10"/>
                  </a:lnTo>
                  <a:lnTo>
                    <a:pt x="21" y="10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11" name="Rectangle 159"/>
            <p:cNvSpPr>
              <a:spLocks noChangeArrowheads="1"/>
            </p:cNvSpPr>
            <p:nvPr/>
          </p:nvSpPr>
          <p:spPr bwMode="auto">
            <a:xfrm>
              <a:off x="4485" y="1586"/>
              <a:ext cx="37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H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12" name="Rectangle 160"/>
            <p:cNvSpPr>
              <a:spLocks noChangeArrowheads="1"/>
            </p:cNvSpPr>
            <p:nvPr/>
          </p:nvSpPr>
          <p:spPr bwMode="auto">
            <a:xfrm>
              <a:off x="4550" y="1585"/>
              <a:ext cx="30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13" name="Freeform 161"/>
            <p:cNvSpPr>
              <a:spLocks/>
            </p:cNvSpPr>
            <p:nvPr/>
          </p:nvSpPr>
          <p:spPr bwMode="auto">
            <a:xfrm>
              <a:off x="4599" y="1570"/>
              <a:ext cx="62" cy="65"/>
            </a:xfrm>
            <a:custGeom>
              <a:avLst/>
              <a:gdLst>
                <a:gd name="T0" fmla="*/ 28 w 76"/>
                <a:gd name="T1" fmla="*/ 0 h 79"/>
                <a:gd name="T2" fmla="*/ 22 w 76"/>
                <a:gd name="T3" fmla="*/ 2 h 79"/>
                <a:gd name="T4" fmla="*/ 16 w 76"/>
                <a:gd name="T5" fmla="*/ 3 h 79"/>
                <a:gd name="T6" fmla="*/ 11 w 76"/>
                <a:gd name="T7" fmla="*/ 7 h 79"/>
                <a:gd name="T8" fmla="*/ 7 w 76"/>
                <a:gd name="T9" fmla="*/ 11 h 79"/>
                <a:gd name="T10" fmla="*/ 4 w 76"/>
                <a:gd name="T11" fmla="*/ 16 h 79"/>
                <a:gd name="T12" fmla="*/ 2 w 76"/>
                <a:gd name="T13" fmla="*/ 22 h 79"/>
                <a:gd name="T14" fmla="*/ 0 w 76"/>
                <a:gd name="T15" fmla="*/ 28 h 79"/>
                <a:gd name="T16" fmla="*/ 0 w 76"/>
                <a:gd name="T17" fmla="*/ 35 h 79"/>
                <a:gd name="T18" fmla="*/ 2 w 76"/>
                <a:gd name="T19" fmla="*/ 41 h 79"/>
                <a:gd name="T20" fmla="*/ 4 w 76"/>
                <a:gd name="T21" fmla="*/ 47 h 79"/>
                <a:gd name="T22" fmla="*/ 7 w 76"/>
                <a:gd name="T23" fmla="*/ 52 h 79"/>
                <a:gd name="T24" fmla="*/ 11 w 76"/>
                <a:gd name="T25" fmla="*/ 57 h 79"/>
                <a:gd name="T26" fmla="*/ 16 w 76"/>
                <a:gd name="T27" fmla="*/ 60 h 79"/>
                <a:gd name="T28" fmla="*/ 22 w 76"/>
                <a:gd name="T29" fmla="*/ 63 h 79"/>
                <a:gd name="T30" fmla="*/ 28 w 76"/>
                <a:gd name="T31" fmla="*/ 65 h 79"/>
                <a:gd name="T32" fmla="*/ 34 w 76"/>
                <a:gd name="T33" fmla="*/ 65 h 79"/>
                <a:gd name="T34" fmla="*/ 41 w 76"/>
                <a:gd name="T35" fmla="*/ 63 h 79"/>
                <a:gd name="T36" fmla="*/ 45 w 76"/>
                <a:gd name="T37" fmla="*/ 60 h 79"/>
                <a:gd name="T38" fmla="*/ 51 w 76"/>
                <a:gd name="T39" fmla="*/ 57 h 79"/>
                <a:gd name="T40" fmla="*/ 55 w 76"/>
                <a:gd name="T41" fmla="*/ 52 h 79"/>
                <a:gd name="T42" fmla="*/ 58 w 76"/>
                <a:gd name="T43" fmla="*/ 47 h 79"/>
                <a:gd name="T44" fmla="*/ 61 w 76"/>
                <a:gd name="T45" fmla="*/ 41 h 79"/>
                <a:gd name="T46" fmla="*/ 61 w 76"/>
                <a:gd name="T47" fmla="*/ 35 h 79"/>
                <a:gd name="T48" fmla="*/ 61 w 76"/>
                <a:gd name="T49" fmla="*/ 28 h 79"/>
                <a:gd name="T50" fmla="*/ 61 w 76"/>
                <a:gd name="T51" fmla="*/ 22 h 79"/>
                <a:gd name="T52" fmla="*/ 58 w 76"/>
                <a:gd name="T53" fmla="*/ 16 h 79"/>
                <a:gd name="T54" fmla="*/ 55 w 76"/>
                <a:gd name="T55" fmla="*/ 11 h 79"/>
                <a:gd name="T56" fmla="*/ 51 w 76"/>
                <a:gd name="T57" fmla="*/ 7 h 79"/>
                <a:gd name="T58" fmla="*/ 45 w 76"/>
                <a:gd name="T59" fmla="*/ 3 h 79"/>
                <a:gd name="T60" fmla="*/ 41 w 76"/>
                <a:gd name="T61" fmla="*/ 2 h 79"/>
                <a:gd name="T62" fmla="*/ 34 w 76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6"/>
                <a:gd name="T97" fmla="*/ 0 h 79"/>
                <a:gd name="T98" fmla="*/ 76 w 76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6" h="79">
                  <a:moveTo>
                    <a:pt x="38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3" y="8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7" y="17"/>
                  </a:lnTo>
                  <a:lnTo>
                    <a:pt x="5" y="19"/>
                  </a:lnTo>
                  <a:lnTo>
                    <a:pt x="3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3" y="54"/>
                  </a:lnTo>
                  <a:lnTo>
                    <a:pt x="5" y="57"/>
                  </a:lnTo>
                  <a:lnTo>
                    <a:pt x="7" y="61"/>
                  </a:lnTo>
                  <a:lnTo>
                    <a:pt x="9" y="63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7" y="71"/>
                  </a:lnTo>
                  <a:lnTo>
                    <a:pt x="19" y="73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0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3" y="75"/>
                  </a:lnTo>
                  <a:lnTo>
                    <a:pt x="55" y="73"/>
                  </a:lnTo>
                  <a:lnTo>
                    <a:pt x="59" y="71"/>
                  </a:lnTo>
                  <a:lnTo>
                    <a:pt x="63" y="69"/>
                  </a:lnTo>
                  <a:lnTo>
                    <a:pt x="65" y="67"/>
                  </a:lnTo>
                  <a:lnTo>
                    <a:pt x="67" y="63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5" y="46"/>
                  </a:lnTo>
                  <a:lnTo>
                    <a:pt x="75" y="42"/>
                  </a:lnTo>
                  <a:lnTo>
                    <a:pt x="76" y="38"/>
                  </a:lnTo>
                  <a:lnTo>
                    <a:pt x="75" y="34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9"/>
                  </a:lnTo>
                  <a:lnTo>
                    <a:pt x="63" y="8"/>
                  </a:lnTo>
                  <a:lnTo>
                    <a:pt x="59" y="6"/>
                  </a:lnTo>
                  <a:lnTo>
                    <a:pt x="55" y="4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14" name="Freeform 162"/>
            <p:cNvSpPr>
              <a:spLocks/>
            </p:cNvSpPr>
            <p:nvPr/>
          </p:nvSpPr>
          <p:spPr bwMode="auto">
            <a:xfrm>
              <a:off x="4597" y="1569"/>
              <a:ext cx="66" cy="68"/>
            </a:xfrm>
            <a:custGeom>
              <a:avLst/>
              <a:gdLst>
                <a:gd name="T0" fmla="*/ 24 w 80"/>
                <a:gd name="T1" fmla="*/ 2 h 83"/>
                <a:gd name="T2" fmla="*/ 17 w 80"/>
                <a:gd name="T3" fmla="*/ 3 h 83"/>
                <a:gd name="T4" fmla="*/ 14 w 80"/>
                <a:gd name="T5" fmla="*/ 5 h 83"/>
                <a:gd name="T6" fmla="*/ 12 w 80"/>
                <a:gd name="T7" fmla="*/ 7 h 83"/>
                <a:gd name="T8" fmla="*/ 9 w 80"/>
                <a:gd name="T9" fmla="*/ 8 h 83"/>
                <a:gd name="T10" fmla="*/ 6 w 80"/>
                <a:gd name="T11" fmla="*/ 16 h 83"/>
                <a:gd name="T12" fmla="*/ 4 w 80"/>
                <a:gd name="T13" fmla="*/ 16 h 83"/>
                <a:gd name="T14" fmla="*/ 0 w 80"/>
                <a:gd name="T15" fmla="*/ 27 h 83"/>
                <a:gd name="T16" fmla="*/ 6 w 80"/>
                <a:gd name="T17" fmla="*/ 52 h 83"/>
                <a:gd name="T18" fmla="*/ 7 w 80"/>
                <a:gd name="T19" fmla="*/ 55 h 83"/>
                <a:gd name="T20" fmla="*/ 9 w 80"/>
                <a:gd name="T21" fmla="*/ 57 h 83"/>
                <a:gd name="T22" fmla="*/ 11 w 80"/>
                <a:gd name="T23" fmla="*/ 60 h 83"/>
                <a:gd name="T24" fmla="*/ 16 w 80"/>
                <a:gd name="T25" fmla="*/ 61 h 83"/>
                <a:gd name="T26" fmla="*/ 16 w 80"/>
                <a:gd name="T27" fmla="*/ 63 h 83"/>
                <a:gd name="T28" fmla="*/ 26 w 80"/>
                <a:gd name="T29" fmla="*/ 68 h 83"/>
                <a:gd name="T30" fmla="*/ 45 w 80"/>
                <a:gd name="T31" fmla="*/ 65 h 83"/>
                <a:gd name="T32" fmla="*/ 49 w 80"/>
                <a:gd name="T33" fmla="*/ 63 h 83"/>
                <a:gd name="T34" fmla="*/ 54 w 80"/>
                <a:gd name="T35" fmla="*/ 60 h 83"/>
                <a:gd name="T36" fmla="*/ 57 w 80"/>
                <a:gd name="T37" fmla="*/ 58 h 83"/>
                <a:gd name="T38" fmla="*/ 59 w 80"/>
                <a:gd name="T39" fmla="*/ 53 h 83"/>
                <a:gd name="T40" fmla="*/ 60 w 80"/>
                <a:gd name="T41" fmla="*/ 53 h 83"/>
                <a:gd name="T42" fmla="*/ 64 w 80"/>
                <a:gd name="T43" fmla="*/ 43 h 83"/>
                <a:gd name="T44" fmla="*/ 66 w 80"/>
                <a:gd name="T45" fmla="*/ 33 h 83"/>
                <a:gd name="T46" fmla="*/ 64 w 80"/>
                <a:gd name="T47" fmla="*/ 24 h 83"/>
                <a:gd name="T48" fmla="*/ 62 w 80"/>
                <a:gd name="T49" fmla="*/ 16 h 83"/>
                <a:gd name="T50" fmla="*/ 60 w 80"/>
                <a:gd name="T51" fmla="*/ 16 h 83"/>
                <a:gd name="T52" fmla="*/ 57 w 80"/>
                <a:gd name="T53" fmla="*/ 8 h 83"/>
                <a:gd name="T54" fmla="*/ 54 w 80"/>
                <a:gd name="T55" fmla="*/ 7 h 83"/>
                <a:gd name="T56" fmla="*/ 49 w 80"/>
                <a:gd name="T57" fmla="*/ 3 h 83"/>
                <a:gd name="T58" fmla="*/ 43 w 80"/>
                <a:gd name="T59" fmla="*/ 2 h 83"/>
                <a:gd name="T60" fmla="*/ 26 w 80"/>
                <a:gd name="T61" fmla="*/ 0 h 83"/>
                <a:gd name="T62" fmla="*/ 40 w 80"/>
                <a:gd name="T63" fmla="*/ 3 h 83"/>
                <a:gd name="T64" fmla="*/ 45 w 80"/>
                <a:gd name="T65" fmla="*/ 5 h 83"/>
                <a:gd name="T66" fmla="*/ 45 w 80"/>
                <a:gd name="T67" fmla="*/ 7 h 83"/>
                <a:gd name="T68" fmla="*/ 54 w 80"/>
                <a:gd name="T69" fmla="*/ 9 h 83"/>
                <a:gd name="T70" fmla="*/ 54 w 80"/>
                <a:gd name="T71" fmla="*/ 11 h 83"/>
                <a:gd name="T72" fmla="*/ 57 w 80"/>
                <a:gd name="T73" fmla="*/ 16 h 83"/>
                <a:gd name="T74" fmla="*/ 59 w 80"/>
                <a:gd name="T75" fmla="*/ 19 h 83"/>
                <a:gd name="T76" fmla="*/ 62 w 80"/>
                <a:gd name="T77" fmla="*/ 24 h 83"/>
                <a:gd name="T78" fmla="*/ 64 w 80"/>
                <a:gd name="T79" fmla="*/ 33 h 83"/>
                <a:gd name="T80" fmla="*/ 62 w 80"/>
                <a:gd name="T81" fmla="*/ 43 h 83"/>
                <a:gd name="T82" fmla="*/ 57 w 80"/>
                <a:gd name="T83" fmla="*/ 50 h 83"/>
                <a:gd name="T84" fmla="*/ 55 w 80"/>
                <a:gd name="T85" fmla="*/ 53 h 83"/>
                <a:gd name="T86" fmla="*/ 54 w 80"/>
                <a:gd name="T87" fmla="*/ 55 h 83"/>
                <a:gd name="T88" fmla="*/ 54 w 80"/>
                <a:gd name="T89" fmla="*/ 57 h 83"/>
                <a:gd name="T90" fmla="*/ 45 w 80"/>
                <a:gd name="T91" fmla="*/ 60 h 83"/>
                <a:gd name="T92" fmla="*/ 45 w 80"/>
                <a:gd name="T93" fmla="*/ 61 h 83"/>
                <a:gd name="T94" fmla="*/ 26 w 80"/>
                <a:gd name="T95" fmla="*/ 65 h 83"/>
                <a:gd name="T96" fmla="*/ 19 w 80"/>
                <a:gd name="T97" fmla="*/ 60 h 83"/>
                <a:gd name="T98" fmla="*/ 16 w 80"/>
                <a:gd name="T99" fmla="*/ 58 h 83"/>
                <a:gd name="T100" fmla="*/ 14 w 80"/>
                <a:gd name="T101" fmla="*/ 57 h 83"/>
                <a:gd name="T102" fmla="*/ 12 w 80"/>
                <a:gd name="T103" fmla="*/ 57 h 83"/>
                <a:gd name="T104" fmla="*/ 11 w 80"/>
                <a:gd name="T105" fmla="*/ 52 h 83"/>
                <a:gd name="T106" fmla="*/ 9 w 80"/>
                <a:gd name="T107" fmla="*/ 52 h 83"/>
                <a:gd name="T108" fmla="*/ 3 w 80"/>
                <a:gd name="T109" fmla="*/ 27 h 83"/>
                <a:gd name="T110" fmla="*/ 7 w 80"/>
                <a:gd name="T111" fmla="*/ 19 h 83"/>
                <a:gd name="T112" fmla="*/ 9 w 80"/>
                <a:gd name="T113" fmla="*/ 16 h 83"/>
                <a:gd name="T114" fmla="*/ 12 w 80"/>
                <a:gd name="T115" fmla="*/ 11 h 83"/>
                <a:gd name="T116" fmla="*/ 12 w 80"/>
                <a:gd name="T117" fmla="*/ 9 h 83"/>
                <a:gd name="T118" fmla="*/ 17 w 80"/>
                <a:gd name="T119" fmla="*/ 8 h 83"/>
                <a:gd name="T120" fmla="*/ 17 w 80"/>
                <a:gd name="T121" fmla="*/ 7 h 83"/>
                <a:gd name="T122" fmla="*/ 24 w 80"/>
                <a:gd name="T123" fmla="*/ 5 h 83"/>
                <a:gd name="T124" fmla="*/ 26 w 80"/>
                <a:gd name="T125" fmla="*/ 0 h 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0"/>
                <a:gd name="T190" fmla="*/ 0 h 83"/>
                <a:gd name="T191" fmla="*/ 80 w 80"/>
                <a:gd name="T192" fmla="*/ 83 h 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0" h="83">
                  <a:moveTo>
                    <a:pt x="32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7" y="19"/>
                  </a:lnTo>
                  <a:lnTo>
                    <a:pt x="7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33"/>
                  </a:lnTo>
                  <a:lnTo>
                    <a:pt x="0" y="48"/>
                  </a:lnTo>
                  <a:lnTo>
                    <a:pt x="7" y="63"/>
                  </a:lnTo>
                  <a:lnTo>
                    <a:pt x="7" y="65"/>
                  </a:lnTo>
                  <a:lnTo>
                    <a:pt x="9" y="67"/>
                  </a:lnTo>
                  <a:lnTo>
                    <a:pt x="9" y="65"/>
                  </a:lnTo>
                  <a:lnTo>
                    <a:pt x="11" y="69"/>
                  </a:lnTo>
                  <a:lnTo>
                    <a:pt x="11" y="71"/>
                  </a:lnTo>
                  <a:lnTo>
                    <a:pt x="13" y="73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17" y="75"/>
                  </a:lnTo>
                  <a:lnTo>
                    <a:pt x="19" y="77"/>
                  </a:lnTo>
                  <a:lnTo>
                    <a:pt x="21" y="77"/>
                  </a:lnTo>
                  <a:lnTo>
                    <a:pt x="32" y="83"/>
                  </a:lnTo>
                  <a:lnTo>
                    <a:pt x="48" y="83"/>
                  </a:lnTo>
                  <a:lnTo>
                    <a:pt x="55" y="79"/>
                  </a:lnTo>
                  <a:lnTo>
                    <a:pt x="57" y="79"/>
                  </a:lnTo>
                  <a:lnTo>
                    <a:pt x="59" y="77"/>
                  </a:lnTo>
                  <a:lnTo>
                    <a:pt x="57" y="77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69" y="71"/>
                  </a:lnTo>
                  <a:lnTo>
                    <a:pt x="69" y="69"/>
                  </a:lnTo>
                  <a:lnTo>
                    <a:pt x="71" y="65"/>
                  </a:lnTo>
                  <a:lnTo>
                    <a:pt x="71" y="67"/>
                  </a:lnTo>
                  <a:lnTo>
                    <a:pt x="73" y="65"/>
                  </a:lnTo>
                  <a:lnTo>
                    <a:pt x="73" y="63"/>
                  </a:lnTo>
                  <a:lnTo>
                    <a:pt x="78" y="52"/>
                  </a:lnTo>
                  <a:lnTo>
                    <a:pt x="78" y="44"/>
                  </a:lnTo>
                  <a:lnTo>
                    <a:pt x="80" y="40"/>
                  </a:lnTo>
                  <a:lnTo>
                    <a:pt x="78" y="36"/>
                  </a:lnTo>
                  <a:lnTo>
                    <a:pt x="78" y="29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67" y="8"/>
                  </a:lnTo>
                  <a:lnTo>
                    <a:pt x="65" y="8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57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5" y="6"/>
                  </a:lnTo>
                  <a:lnTo>
                    <a:pt x="53" y="6"/>
                  </a:lnTo>
                  <a:lnTo>
                    <a:pt x="55" y="8"/>
                  </a:lnTo>
                  <a:lnTo>
                    <a:pt x="57" y="8"/>
                  </a:lnTo>
                  <a:lnTo>
                    <a:pt x="65" y="11"/>
                  </a:lnTo>
                  <a:lnTo>
                    <a:pt x="63" y="11"/>
                  </a:lnTo>
                  <a:lnTo>
                    <a:pt x="65" y="13"/>
                  </a:lnTo>
                  <a:lnTo>
                    <a:pt x="65" y="11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5" y="29"/>
                  </a:lnTo>
                  <a:lnTo>
                    <a:pt x="75" y="36"/>
                  </a:lnTo>
                  <a:lnTo>
                    <a:pt x="77" y="40"/>
                  </a:lnTo>
                  <a:lnTo>
                    <a:pt x="75" y="44"/>
                  </a:lnTo>
                  <a:lnTo>
                    <a:pt x="75" y="52"/>
                  </a:lnTo>
                  <a:lnTo>
                    <a:pt x="69" y="63"/>
                  </a:lnTo>
                  <a:lnTo>
                    <a:pt x="69" y="61"/>
                  </a:lnTo>
                  <a:lnTo>
                    <a:pt x="67" y="63"/>
                  </a:lnTo>
                  <a:lnTo>
                    <a:pt x="67" y="65"/>
                  </a:lnTo>
                  <a:lnTo>
                    <a:pt x="65" y="69"/>
                  </a:lnTo>
                  <a:lnTo>
                    <a:pt x="65" y="67"/>
                  </a:lnTo>
                  <a:lnTo>
                    <a:pt x="63" y="69"/>
                  </a:lnTo>
                  <a:lnTo>
                    <a:pt x="65" y="69"/>
                  </a:lnTo>
                  <a:lnTo>
                    <a:pt x="57" y="73"/>
                  </a:lnTo>
                  <a:lnTo>
                    <a:pt x="55" y="73"/>
                  </a:lnTo>
                  <a:lnTo>
                    <a:pt x="53" y="75"/>
                  </a:lnTo>
                  <a:lnTo>
                    <a:pt x="55" y="75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5" y="69"/>
                  </a:lnTo>
                  <a:lnTo>
                    <a:pt x="17" y="69"/>
                  </a:lnTo>
                  <a:lnTo>
                    <a:pt x="15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3" y="63"/>
                  </a:lnTo>
                  <a:lnTo>
                    <a:pt x="11" y="61"/>
                  </a:lnTo>
                  <a:lnTo>
                    <a:pt x="11" y="63"/>
                  </a:lnTo>
                  <a:lnTo>
                    <a:pt x="4" y="48"/>
                  </a:lnTo>
                  <a:lnTo>
                    <a:pt x="4" y="33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5" y="11"/>
                  </a:lnTo>
                  <a:lnTo>
                    <a:pt x="15" y="13"/>
                  </a:lnTo>
                  <a:lnTo>
                    <a:pt x="17" y="11"/>
                  </a:lnTo>
                  <a:lnTo>
                    <a:pt x="15" y="11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15" name="Rectangle 163"/>
            <p:cNvSpPr>
              <a:spLocks noChangeArrowheads="1"/>
            </p:cNvSpPr>
            <p:nvPr/>
          </p:nvSpPr>
          <p:spPr bwMode="auto">
            <a:xfrm>
              <a:off x="4613" y="1574"/>
              <a:ext cx="34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K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16" name="Freeform 164"/>
            <p:cNvSpPr>
              <a:spLocks/>
            </p:cNvSpPr>
            <p:nvPr/>
          </p:nvSpPr>
          <p:spPr bwMode="auto">
            <a:xfrm>
              <a:off x="4243" y="1473"/>
              <a:ext cx="63" cy="65"/>
            </a:xfrm>
            <a:custGeom>
              <a:avLst/>
              <a:gdLst>
                <a:gd name="T0" fmla="*/ 28 w 77"/>
                <a:gd name="T1" fmla="*/ 0 h 79"/>
                <a:gd name="T2" fmla="*/ 22 w 77"/>
                <a:gd name="T3" fmla="*/ 2 h 79"/>
                <a:gd name="T4" fmla="*/ 17 w 77"/>
                <a:gd name="T5" fmla="*/ 3 h 79"/>
                <a:gd name="T6" fmla="*/ 12 w 77"/>
                <a:gd name="T7" fmla="*/ 7 h 79"/>
                <a:gd name="T8" fmla="*/ 7 w 77"/>
                <a:gd name="T9" fmla="*/ 11 h 79"/>
                <a:gd name="T10" fmla="*/ 4 w 77"/>
                <a:gd name="T11" fmla="*/ 16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6 h 79"/>
                <a:gd name="T18" fmla="*/ 2 w 77"/>
                <a:gd name="T19" fmla="*/ 43 h 79"/>
                <a:gd name="T20" fmla="*/ 4 w 77"/>
                <a:gd name="T21" fmla="*/ 48 h 79"/>
                <a:gd name="T22" fmla="*/ 7 w 77"/>
                <a:gd name="T23" fmla="*/ 53 h 79"/>
                <a:gd name="T24" fmla="*/ 12 w 77"/>
                <a:gd name="T25" fmla="*/ 57 h 79"/>
                <a:gd name="T26" fmla="*/ 17 w 77"/>
                <a:gd name="T27" fmla="*/ 62 h 79"/>
                <a:gd name="T28" fmla="*/ 22 w 77"/>
                <a:gd name="T29" fmla="*/ 63 h 79"/>
                <a:gd name="T30" fmla="*/ 28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7 w 77"/>
                <a:gd name="T37" fmla="*/ 62 h 79"/>
                <a:gd name="T38" fmla="*/ 52 w 77"/>
                <a:gd name="T39" fmla="*/ 57 h 79"/>
                <a:gd name="T40" fmla="*/ 56 w 77"/>
                <a:gd name="T41" fmla="*/ 53 h 79"/>
                <a:gd name="T42" fmla="*/ 60 w 77"/>
                <a:gd name="T43" fmla="*/ 48 h 79"/>
                <a:gd name="T44" fmla="*/ 61 w 77"/>
                <a:gd name="T45" fmla="*/ 43 h 79"/>
                <a:gd name="T46" fmla="*/ 63 w 77"/>
                <a:gd name="T47" fmla="*/ 36 h 79"/>
                <a:gd name="T48" fmla="*/ 63 w 77"/>
                <a:gd name="T49" fmla="*/ 29 h 79"/>
                <a:gd name="T50" fmla="*/ 61 w 77"/>
                <a:gd name="T51" fmla="*/ 22 h 79"/>
                <a:gd name="T52" fmla="*/ 60 w 77"/>
                <a:gd name="T53" fmla="*/ 16 h 79"/>
                <a:gd name="T54" fmla="*/ 56 w 77"/>
                <a:gd name="T55" fmla="*/ 11 h 79"/>
                <a:gd name="T56" fmla="*/ 52 w 77"/>
                <a:gd name="T57" fmla="*/ 7 h 79"/>
                <a:gd name="T58" fmla="*/ 47 w 77"/>
                <a:gd name="T59" fmla="*/ 3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17" y="6"/>
                  </a:lnTo>
                  <a:lnTo>
                    <a:pt x="15" y="8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7"/>
                  </a:lnTo>
                  <a:lnTo>
                    <a:pt x="5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5" y="58"/>
                  </a:lnTo>
                  <a:lnTo>
                    <a:pt x="7" y="61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15" y="69"/>
                  </a:lnTo>
                  <a:lnTo>
                    <a:pt x="17" y="71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0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7" y="75"/>
                  </a:lnTo>
                  <a:lnTo>
                    <a:pt x="59" y="71"/>
                  </a:lnTo>
                  <a:lnTo>
                    <a:pt x="63" y="69"/>
                  </a:lnTo>
                  <a:lnTo>
                    <a:pt x="65" y="67"/>
                  </a:lnTo>
                  <a:lnTo>
                    <a:pt x="69" y="65"/>
                  </a:lnTo>
                  <a:lnTo>
                    <a:pt x="71" y="61"/>
                  </a:lnTo>
                  <a:lnTo>
                    <a:pt x="73" y="58"/>
                  </a:lnTo>
                  <a:lnTo>
                    <a:pt x="73" y="54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38"/>
                  </a:lnTo>
                  <a:lnTo>
                    <a:pt x="77" y="35"/>
                  </a:lnTo>
                  <a:lnTo>
                    <a:pt x="77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3" y="19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5" y="11"/>
                  </a:lnTo>
                  <a:lnTo>
                    <a:pt x="63" y="8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17" name="Freeform 165"/>
            <p:cNvSpPr>
              <a:spLocks/>
            </p:cNvSpPr>
            <p:nvPr/>
          </p:nvSpPr>
          <p:spPr bwMode="auto">
            <a:xfrm>
              <a:off x="4241" y="1471"/>
              <a:ext cx="66" cy="68"/>
            </a:xfrm>
            <a:custGeom>
              <a:avLst/>
              <a:gdLst>
                <a:gd name="T0" fmla="*/ 19 w 80"/>
                <a:gd name="T1" fmla="*/ 2 h 83"/>
                <a:gd name="T2" fmla="*/ 16 w 80"/>
                <a:gd name="T3" fmla="*/ 5 h 83"/>
                <a:gd name="T4" fmla="*/ 7 w 80"/>
                <a:gd name="T5" fmla="*/ 12 h 83"/>
                <a:gd name="T6" fmla="*/ 5 w 80"/>
                <a:gd name="T7" fmla="*/ 16 h 83"/>
                <a:gd name="T8" fmla="*/ 2 w 80"/>
                <a:gd name="T9" fmla="*/ 27 h 83"/>
                <a:gd name="T10" fmla="*/ 2 w 80"/>
                <a:gd name="T11" fmla="*/ 41 h 83"/>
                <a:gd name="T12" fmla="*/ 3 w 80"/>
                <a:gd name="T13" fmla="*/ 46 h 83"/>
                <a:gd name="T14" fmla="*/ 9 w 80"/>
                <a:gd name="T15" fmla="*/ 58 h 83"/>
                <a:gd name="T16" fmla="*/ 12 w 80"/>
                <a:gd name="T17" fmla="*/ 60 h 83"/>
                <a:gd name="T18" fmla="*/ 26 w 80"/>
                <a:gd name="T19" fmla="*/ 68 h 83"/>
                <a:gd name="T20" fmla="*/ 46 w 80"/>
                <a:gd name="T21" fmla="*/ 66 h 83"/>
                <a:gd name="T22" fmla="*/ 50 w 80"/>
                <a:gd name="T23" fmla="*/ 63 h 83"/>
                <a:gd name="T24" fmla="*/ 54 w 80"/>
                <a:gd name="T25" fmla="*/ 60 h 83"/>
                <a:gd name="T26" fmla="*/ 55 w 80"/>
                <a:gd name="T27" fmla="*/ 58 h 83"/>
                <a:gd name="T28" fmla="*/ 60 w 80"/>
                <a:gd name="T29" fmla="*/ 55 h 83"/>
                <a:gd name="T30" fmla="*/ 64 w 80"/>
                <a:gd name="T31" fmla="*/ 48 h 83"/>
                <a:gd name="T32" fmla="*/ 66 w 80"/>
                <a:gd name="T33" fmla="*/ 41 h 83"/>
                <a:gd name="T34" fmla="*/ 64 w 80"/>
                <a:gd name="T35" fmla="*/ 16 h 83"/>
                <a:gd name="T36" fmla="*/ 60 w 80"/>
                <a:gd name="T37" fmla="*/ 12 h 83"/>
                <a:gd name="T38" fmla="*/ 55 w 80"/>
                <a:gd name="T39" fmla="*/ 10 h 83"/>
                <a:gd name="T40" fmla="*/ 55 w 80"/>
                <a:gd name="T41" fmla="*/ 7 h 83"/>
                <a:gd name="T42" fmla="*/ 52 w 80"/>
                <a:gd name="T43" fmla="*/ 5 h 83"/>
                <a:gd name="T44" fmla="*/ 46 w 80"/>
                <a:gd name="T45" fmla="*/ 2 h 83"/>
                <a:gd name="T46" fmla="*/ 26 w 80"/>
                <a:gd name="T47" fmla="*/ 0 h 83"/>
                <a:gd name="T48" fmla="*/ 43 w 80"/>
                <a:gd name="T49" fmla="*/ 5 h 83"/>
                <a:gd name="T50" fmla="*/ 47 w 80"/>
                <a:gd name="T51" fmla="*/ 7 h 83"/>
                <a:gd name="T52" fmla="*/ 54 w 80"/>
                <a:gd name="T53" fmla="*/ 10 h 83"/>
                <a:gd name="T54" fmla="*/ 54 w 80"/>
                <a:gd name="T55" fmla="*/ 12 h 83"/>
                <a:gd name="T56" fmla="*/ 57 w 80"/>
                <a:gd name="T57" fmla="*/ 12 h 83"/>
                <a:gd name="T58" fmla="*/ 60 w 80"/>
                <a:gd name="T59" fmla="*/ 19 h 83"/>
                <a:gd name="T60" fmla="*/ 64 w 80"/>
                <a:gd name="T61" fmla="*/ 27 h 83"/>
                <a:gd name="T62" fmla="*/ 62 w 80"/>
                <a:gd name="T63" fmla="*/ 43 h 83"/>
                <a:gd name="T64" fmla="*/ 60 w 80"/>
                <a:gd name="T65" fmla="*/ 49 h 83"/>
                <a:gd name="T66" fmla="*/ 55 w 80"/>
                <a:gd name="T67" fmla="*/ 55 h 83"/>
                <a:gd name="T68" fmla="*/ 54 w 80"/>
                <a:gd name="T69" fmla="*/ 57 h 83"/>
                <a:gd name="T70" fmla="*/ 49 w 80"/>
                <a:gd name="T71" fmla="*/ 60 h 83"/>
                <a:gd name="T72" fmla="*/ 46 w 80"/>
                <a:gd name="T73" fmla="*/ 63 h 83"/>
                <a:gd name="T74" fmla="*/ 26 w 80"/>
                <a:gd name="T75" fmla="*/ 65 h 83"/>
                <a:gd name="T76" fmla="*/ 22 w 80"/>
                <a:gd name="T77" fmla="*/ 63 h 83"/>
                <a:gd name="T78" fmla="*/ 11 w 80"/>
                <a:gd name="T79" fmla="*/ 55 h 83"/>
                <a:gd name="T80" fmla="*/ 11 w 80"/>
                <a:gd name="T81" fmla="*/ 55 h 83"/>
                <a:gd name="T82" fmla="*/ 5 w 80"/>
                <a:gd name="T83" fmla="*/ 43 h 83"/>
                <a:gd name="T84" fmla="*/ 3 w 80"/>
                <a:gd name="T85" fmla="*/ 38 h 83"/>
                <a:gd name="T86" fmla="*/ 5 w 80"/>
                <a:gd name="T87" fmla="*/ 24 h 83"/>
                <a:gd name="T88" fmla="*/ 9 w 80"/>
                <a:gd name="T89" fmla="*/ 17 h 83"/>
                <a:gd name="T90" fmla="*/ 11 w 80"/>
                <a:gd name="T91" fmla="*/ 14 h 83"/>
                <a:gd name="T92" fmla="*/ 19 w 80"/>
                <a:gd name="T93" fmla="*/ 7 h 83"/>
                <a:gd name="T94" fmla="*/ 21 w 80"/>
                <a:gd name="T95" fmla="*/ 5 h 83"/>
                <a:gd name="T96" fmla="*/ 26 w 80"/>
                <a:gd name="T97" fmla="*/ 0 h 8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0"/>
                <a:gd name="T148" fmla="*/ 0 h 83"/>
                <a:gd name="T149" fmla="*/ 80 w 80"/>
                <a:gd name="T150" fmla="*/ 83 h 8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0" h="83">
                  <a:moveTo>
                    <a:pt x="32" y="0"/>
                  </a:moveTo>
                  <a:lnTo>
                    <a:pt x="29" y="2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7" y="19"/>
                  </a:lnTo>
                  <a:lnTo>
                    <a:pt x="7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6"/>
                  </a:lnTo>
                  <a:lnTo>
                    <a:pt x="4" y="58"/>
                  </a:lnTo>
                  <a:lnTo>
                    <a:pt x="4" y="56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1" y="71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15" y="73"/>
                  </a:lnTo>
                  <a:lnTo>
                    <a:pt x="23" y="81"/>
                  </a:lnTo>
                  <a:lnTo>
                    <a:pt x="29" y="81"/>
                  </a:lnTo>
                  <a:lnTo>
                    <a:pt x="32" y="83"/>
                  </a:lnTo>
                  <a:lnTo>
                    <a:pt x="48" y="83"/>
                  </a:lnTo>
                  <a:lnTo>
                    <a:pt x="52" y="81"/>
                  </a:lnTo>
                  <a:lnTo>
                    <a:pt x="56" y="81"/>
                  </a:lnTo>
                  <a:lnTo>
                    <a:pt x="59" y="79"/>
                  </a:lnTo>
                  <a:lnTo>
                    <a:pt x="61" y="79"/>
                  </a:lnTo>
                  <a:lnTo>
                    <a:pt x="61" y="77"/>
                  </a:lnTo>
                  <a:lnTo>
                    <a:pt x="63" y="73"/>
                  </a:lnTo>
                  <a:lnTo>
                    <a:pt x="61" y="75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69" y="71"/>
                  </a:lnTo>
                  <a:lnTo>
                    <a:pt x="67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7" y="58"/>
                  </a:lnTo>
                  <a:lnTo>
                    <a:pt x="79" y="56"/>
                  </a:lnTo>
                  <a:lnTo>
                    <a:pt x="79" y="54"/>
                  </a:lnTo>
                  <a:lnTo>
                    <a:pt x="80" y="50"/>
                  </a:lnTo>
                  <a:lnTo>
                    <a:pt x="80" y="33"/>
                  </a:lnTo>
                  <a:lnTo>
                    <a:pt x="77" y="25"/>
                  </a:lnTo>
                  <a:lnTo>
                    <a:pt x="77" y="19"/>
                  </a:lnTo>
                  <a:lnTo>
                    <a:pt x="75" y="17"/>
                  </a:lnTo>
                  <a:lnTo>
                    <a:pt x="75" y="19"/>
                  </a:lnTo>
                  <a:lnTo>
                    <a:pt x="73" y="15"/>
                  </a:lnTo>
                  <a:lnTo>
                    <a:pt x="73" y="13"/>
                  </a:lnTo>
                  <a:lnTo>
                    <a:pt x="71" y="13"/>
                  </a:lnTo>
                  <a:lnTo>
                    <a:pt x="67" y="12"/>
                  </a:lnTo>
                  <a:lnTo>
                    <a:pt x="69" y="13"/>
                  </a:lnTo>
                  <a:lnTo>
                    <a:pt x="67" y="10"/>
                  </a:lnTo>
                  <a:lnTo>
                    <a:pt x="67" y="8"/>
                  </a:lnTo>
                  <a:lnTo>
                    <a:pt x="65" y="8"/>
                  </a:lnTo>
                  <a:lnTo>
                    <a:pt x="61" y="6"/>
                  </a:lnTo>
                  <a:lnTo>
                    <a:pt x="63" y="6"/>
                  </a:lnTo>
                  <a:lnTo>
                    <a:pt x="61" y="4"/>
                  </a:lnTo>
                  <a:lnTo>
                    <a:pt x="59" y="4"/>
                  </a:lnTo>
                  <a:lnTo>
                    <a:pt x="56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59" y="8"/>
                  </a:lnTo>
                  <a:lnTo>
                    <a:pt x="57" y="8"/>
                  </a:lnTo>
                  <a:lnTo>
                    <a:pt x="59" y="10"/>
                  </a:lnTo>
                  <a:lnTo>
                    <a:pt x="61" y="10"/>
                  </a:lnTo>
                  <a:lnTo>
                    <a:pt x="65" y="12"/>
                  </a:lnTo>
                  <a:lnTo>
                    <a:pt x="63" y="10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7" y="15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3" y="25"/>
                  </a:lnTo>
                  <a:lnTo>
                    <a:pt x="77" y="33"/>
                  </a:lnTo>
                  <a:lnTo>
                    <a:pt x="77" y="50"/>
                  </a:lnTo>
                  <a:lnTo>
                    <a:pt x="75" y="54"/>
                  </a:lnTo>
                  <a:lnTo>
                    <a:pt x="75" y="52"/>
                  </a:lnTo>
                  <a:lnTo>
                    <a:pt x="73" y="54"/>
                  </a:lnTo>
                  <a:lnTo>
                    <a:pt x="73" y="56"/>
                  </a:lnTo>
                  <a:lnTo>
                    <a:pt x="73" y="60"/>
                  </a:lnTo>
                  <a:lnTo>
                    <a:pt x="69" y="67"/>
                  </a:lnTo>
                  <a:lnTo>
                    <a:pt x="71" y="65"/>
                  </a:lnTo>
                  <a:lnTo>
                    <a:pt x="67" y="67"/>
                  </a:lnTo>
                  <a:lnTo>
                    <a:pt x="65" y="67"/>
                  </a:lnTo>
                  <a:lnTo>
                    <a:pt x="63" y="69"/>
                  </a:lnTo>
                  <a:lnTo>
                    <a:pt x="65" y="69"/>
                  </a:lnTo>
                  <a:lnTo>
                    <a:pt x="61" y="71"/>
                  </a:lnTo>
                  <a:lnTo>
                    <a:pt x="59" y="71"/>
                  </a:lnTo>
                  <a:lnTo>
                    <a:pt x="59" y="73"/>
                  </a:lnTo>
                  <a:lnTo>
                    <a:pt x="57" y="77"/>
                  </a:lnTo>
                  <a:lnTo>
                    <a:pt x="59" y="75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19" y="69"/>
                  </a:lnTo>
                  <a:lnTo>
                    <a:pt x="17" y="69"/>
                  </a:lnTo>
                  <a:lnTo>
                    <a:pt x="13" y="67"/>
                  </a:lnTo>
                  <a:lnTo>
                    <a:pt x="15" y="67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7" y="56"/>
                  </a:lnTo>
                  <a:lnTo>
                    <a:pt x="7" y="54"/>
                  </a:lnTo>
                  <a:lnTo>
                    <a:pt x="6" y="52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7"/>
                  </a:lnTo>
                  <a:lnTo>
                    <a:pt x="6" y="33"/>
                  </a:lnTo>
                  <a:lnTo>
                    <a:pt x="6" y="29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18" name="Rectangle 166"/>
            <p:cNvSpPr>
              <a:spLocks noChangeArrowheads="1"/>
            </p:cNvSpPr>
            <p:nvPr/>
          </p:nvSpPr>
          <p:spPr bwMode="auto">
            <a:xfrm>
              <a:off x="4258" y="1475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E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19" name="Freeform 167"/>
            <p:cNvSpPr>
              <a:spLocks/>
            </p:cNvSpPr>
            <p:nvPr/>
          </p:nvSpPr>
          <p:spPr bwMode="auto">
            <a:xfrm>
              <a:off x="4180" y="1495"/>
              <a:ext cx="63" cy="65"/>
            </a:xfrm>
            <a:custGeom>
              <a:avLst/>
              <a:gdLst>
                <a:gd name="T0" fmla="*/ 28 w 77"/>
                <a:gd name="T1" fmla="*/ 0 h 79"/>
                <a:gd name="T2" fmla="*/ 22 w 77"/>
                <a:gd name="T3" fmla="*/ 2 h 79"/>
                <a:gd name="T4" fmla="*/ 17 w 77"/>
                <a:gd name="T5" fmla="*/ 3 h 79"/>
                <a:gd name="T6" fmla="*/ 11 w 77"/>
                <a:gd name="T7" fmla="*/ 7 h 79"/>
                <a:gd name="T8" fmla="*/ 7 w 77"/>
                <a:gd name="T9" fmla="*/ 11 h 79"/>
                <a:gd name="T10" fmla="*/ 5 w 77"/>
                <a:gd name="T11" fmla="*/ 16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5 h 79"/>
                <a:gd name="T18" fmla="*/ 2 w 77"/>
                <a:gd name="T19" fmla="*/ 41 h 79"/>
                <a:gd name="T20" fmla="*/ 5 w 77"/>
                <a:gd name="T21" fmla="*/ 47 h 79"/>
                <a:gd name="T22" fmla="*/ 7 w 77"/>
                <a:gd name="T23" fmla="*/ 52 h 79"/>
                <a:gd name="T24" fmla="*/ 11 w 77"/>
                <a:gd name="T25" fmla="*/ 57 h 79"/>
                <a:gd name="T26" fmla="*/ 17 w 77"/>
                <a:gd name="T27" fmla="*/ 60 h 79"/>
                <a:gd name="T28" fmla="*/ 22 w 77"/>
                <a:gd name="T29" fmla="*/ 63 h 79"/>
                <a:gd name="T30" fmla="*/ 28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7 w 77"/>
                <a:gd name="T37" fmla="*/ 60 h 79"/>
                <a:gd name="T38" fmla="*/ 52 w 77"/>
                <a:gd name="T39" fmla="*/ 57 h 79"/>
                <a:gd name="T40" fmla="*/ 55 w 77"/>
                <a:gd name="T41" fmla="*/ 52 h 79"/>
                <a:gd name="T42" fmla="*/ 58 w 77"/>
                <a:gd name="T43" fmla="*/ 47 h 79"/>
                <a:gd name="T44" fmla="*/ 61 w 77"/>
                <a:gd name="T45" fmla="*/ 41 h 79"/>
                <a:gd name="T46" fmla="*/ 63 w 77"/>
                <a:gd name="T47" fmla="*/ 35 h 79"/>
                <a:gd name="T48" fmla="*/ 63 w 77"/>
                <a:gd name="T49" fmla="*/ 28 h 79"/>
                <a:gd name="T50" fmla="*/ 61 w 77"/>
                <a:gd name="T51" fmla="*/ 22 h 79"/>
                <a:gd name="T52" fmla="*/ 58 w 77"/>
                <a:gd name="T53" fmla="*/ 16 h 79"/>
                <a:gd name="T54" fmla="*/ 55 w 77"/>
                <a:gd name="T55" fmla="*/ 11 h 79"/>
                <a:gd name="T56" fmla="*/ 52 w 77"/>
                <a:gd name="T57" fmla="*/ 7 h 79"/>
                <a:gd name="T58" fmla="*/ 47 w 77"/>
                <a:gd name="T59" fmla="*/ 3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4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17" y="6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2" y="46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6" y="57"/>
                  </a:lnTo>
                  <a:lnTo>
                    <a:pt x="8" y="61"/>
                  </a:lnTo>
                  <a:lnTo>
                    <a:pt x="9" y="63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7" y="71"/>
                  </a:lnTo>
                  <a:lnTo>
                    <a:pt x="21" y="73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5"/>
                  </a:lnTo>
                  <a:lnTo>
                    <a:pt x="58" y="73"/>
                  </a:lnTo>
                  <a:lnTo>
                    <a:pt x="59" y="71"/>
                  </a:lnTo>
                  <a:lnTo>
                    <a:pt x="63" y="69"/>
                  </a:lnTo>
                  <a:lnTo>
                    <a:pt x="65" y="67"/>
                  </a:lnTo>
                  <a:lnTo>
                    <a:pt x="67" y="63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7" y="46"/>
                  </a:lnTo>
                  <a:lnTo>
                    <a:pt x="77" y="42"/>
                  </a:lnTo>
                  <a:lnTo>
                    <a:pt x="77" y="38"/>
                  </a:lnTo>
                  <a:lnTo>
                    <a:pt x="77" y="34"/>
                  </a:lnTo>
                  <a:lnTo>
                    <a:pt x="77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3" y="8"/>
                  </a:lnTo>
                  <a:lnTo>
                    <a:pt x="59" y="6"/>
                  </a:lnTo>
                  <a:lnTo>
                    <a:pt x="58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20" name="Freeform 168"/>
            <p:cNvSpPr>
              <a:spLocks/>
            </p:cNvSpPr>
            <p:nvPr/>
          </p:nvSpPr>
          <p:spPr bwMode="auto">
            <a:xfrm>
              <a:off x="4178" y="1493"/>
              <a:ext cx="66" cy="68"/>
            </a:xfrm>
            <a:custGeom>
              <a:avLst/>
              <a:gdLst>
                <a:gd name="T0" fmla="*/ 19 w 81"/>
                <a:gd name="T1" fmla="*/ 2 h 83"/>
                <a:gd name="T2" fmla="*/ 12 w 81"/>
                <a:gd name="T3" fmla="*/ 7 h 83"/>
                <a:gd name="T4" fmla="*/ 9 w 81"/>
                <a:gd name="T5" fmla="*/ 11 h 83"/>
                <a:gd name="T6" fmla="*/ 8 w 81"/>
                <a:gd name="T7" fmla="*/ 12 h 83"/>
                <a:gd name="T8" fmla="*/ 5 w 81"/>
                <a:gd name="T9" fmla="*/ 16 h 83"/>
                <a:gd name="T10" fmla="*/ 2 w 81"/>
                <a:gd name="T11" fmla="*/ 27 h 83"/>
                <a:gd name="T12" fmla="*/ 2 w 81"/>
                <a:gd name="T13" fmla="*/ 39 h 83"/>
                <a:gd name="T14" fmla="*/ 7 w 81"/>
                <a:gd name="T15" fmla="*/ 53 h 83"/>
                <a:gd name="T16" fmla="*/ 9 w 81"/>
                <a:gd name="T17" fmla="*/ 57 h 83"/>
                <a:gd name="T18" fmla="*/ 12 w 81"/>
                <a:gd name="T19" fmla="*/ 60 h 83"/>
                <a:gd name="T20" fmla="*/ 19 w 81"/>
                <a:gd name="T21" fmla="*/ 65 h 83"/>
                <a:gd name="T22" fmla="*/ 39 w 81"/>
                <a:gd name="T23" fmla="*/ 68 h 83"/>
                <a:gd name="T24" fmla="*/ 51 w 81"/>
                <a:gd name="T25" fmla="*/ 61 h 83"/>
                <a:gd name="T26" fmla="*/ 55 w 81"/>
                <a:gd name="T27" fmla="*/ 60 h 83"/>
                <a:gd name="T28" fmla="*/ 58 w 81"/>
                <a:gd name="T29" fmla="*/ 53 h 83"/>
                <a:gd name="T30" fmla="*/ 59 w 81"/>
                <a:gd name="T31" fmla="*/ 52 h 83"/>
                <a:gd name="T32" fmla="*/ 61 w 81"/>
                <a:gd name="T33" fmla="*/ 17 h 83"/>
                <a:gd name="T34" fmla="*/ 59 w 81"/>
                <a:gd name="T35" fmla="*/ 16 h 83"/>
                <a:gd name="T36" fmla="*/ 56 w 81"/>
                <a:gd name="T37" fmla="*/ 9 h 83"/>
                <a:gd name="T38" fmla="*/ 55 w 81"/>
                <a:gd name="T39" fmla="*/ 7 h 83"/>
                <a:gd name="T40" fmla="*/ 51 w 81"/>
                <a:gd name="T41" fmla="*/ 5 h 83"/>
                <a:gd name="T42" fmla="*/ 46 w 81"/>
                <a:gd name="T43" fmla="*/ 2 h 83"/>
                <a:gd name="T44" fmla="*/ 27 w 81"/>
                <a:gd name="T45" fmla="*/ 0 h 83"/>
                <a:gd name="T46" fmla="*/ 42 w 81"/>
                <a:gd name="T47" fmla="*/ 5 h 83"/>
                <a:gd name="T48" fmla="*/ 47 w 81"/>
                <a:gd name="T49" fmla="*/ 7 h 83"/>
                <a:gd name="T50" fmla="*/ 53 w 81"/>
                <a:gd name="T51" fmla="*/ 9 h 83"/>
                <a:gd name="T52" fmla="*/ 53 w 81"/>
                <a:gd name="T53" fmla="*/ 12 h 83"/>
                <a:gd name="T54" fmla="*/ 56 w 81"/>
                <a:gd name="T55" fmla="*/ 16 h 83"/>
                <a:gd name="T56" fmla="*/ 58 w 81"/>
                <a:gd name="T57" fmla="*/ 17 h 83"/>
                <a:gd name="T58" fmla="*/ 56 w 81"/>
                <a:gd name="T59" fmla="*/ 52 h 83"/>
                <a:gd name="T60" fmla="*/ 55 w 81"/>
                <a:gd name="T61" fmla="*/ 53 h 83"/>
                <a:gd name="T62" fmla="*/ 51 w 81"/>
                <a:gd name="T63" fmla="*/ 57 h 83"/>
                <a:gd name="T64" fmla="*/ 49 w 81"/>
                <a:gd name="T65" fmla="*/ 58 h 83"/>
                <a:gd name="T66" fmla="*/ 39 w 81"/>
                <a:gd name="T67" fmla="*/ 65 h 83"/>
                <a:gd name="T68" fmla="*/ 22 w 81"/>
                <a:gd name="T69" fmla="*/ 61 h 83"/>
                <a:gd name="T70" fmla="*/ 12 w 81"/>
                <a:gd name="T71" fmla="*/ 57 h 83"/>
                <a:gd name="T72" fmla="*/ 12 w 81"/>
                <a:gd name="T73" fmla="*/ 57 h 83"/>
                <a:gd name="T74" fmla="*/ 9 w 81"/>
                <a:gd name="T75" fmla="*/ 50 h 83"/>
                <a:gd name="T76" fmla="*/ 5 w 81"/>
                <a:gd name="T77" fmla="*/ 39 h 83"/>
                <a:gd name="T78" fmla="*/ 5 w 81"/>
                <a:gd name="T79" fmla="*/ 27 h 83"/>
                <a:gd name="T80" fmla="*/ 8 w 81"/>
                <a:gd name="T81" fmla="*/ 19 h 83"/>
                <a:gd name="T82" fmla="*/ 11 w 81"/>
                <a:gd name="T83" fmla="*/ 12 h 83"/>
                <a:gd name="T84" fmla="*/ 12 w 81"/>
                <a:gd name="T85" fmla="*/ 11 h 83"/>
                <a:gd name="T86" fmla="*/ 19 w 81"/>
                <a:gd name="T87" fmla="*/ 7 h 83"/>
                <a:gd name="T88" fmla="*/ 20 w 81"/>
                <a:gd name="T89" fmla="*/ 5 h 83"/>
                <a:gd name="T90" fmla="*/ 27 w 81"/>
                <a:gd name="T91" fmla="*/ 0 h 8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"/>
                <a:gd name="T139" fmla="*/ 0 h 83"/>
                <a:gd name="T140" fmla="*/ 81 w 81"/>
                <a:gd name="T141" fmla="*/ 83 h 8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1" y="13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10" y="67"/>
                  </a:lnTo>
                  <a:lnTo>
                    <a:pt x="10" y="65"/>
                  </a:lnTo>
                  <a:lnTo>
                    <a:pt x="11" y="69"/>
                  </a:lnTo>
                  <a:lnTo>
                    <a:pt x="11" y="71"/>
                  </a:lnTo>
                  <a:lnTo>
                    <a:pt x="13" y="73"/>
                  </a:lnTo>
                  <a:lnTo>
                    <a:pt x="15" y="73"/>
                  </a:lnTo>
                  <a:lnTo>
                    <a:pt x="23" y="77"/>
                  </a:lnTo>
                  <a:lnTo>
                    <a:pt x="21" y="77"/>
                  </a:lnTo>
                  <a:lnTo>
                    <a:pt x="23" y="79"/>
                  </a:lnTo>
                  <a:lnTo>
                    <a:pt x="25" y="79"/>
                  </a:lnTo>
                  <a:lnTo>
                    <a:pt x="33" y="83"/>
                  </a:lnTo>
                  <a:lnTo>
                    <a:pt x="48" y="83"/>
                  </a:lnTo>
                  <a:lnTo>
                    <a:pt x="60" y="77"/>
                  </a:lnTo>
                  <a:lnTo>
                    <a:pt x="61" y="77"/>
                  </a:lnTo>
                  <a:lnTo>
                    <a:pt x="63" y="75"/>
                  </a:lnTo>
                  <a:lnTo>
                    <a:pt x="61" y="75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69" y="71"/>
                  </a:lnTo>
                  <a:lnTo>
                    <a:pt x="69" y="69"/>
                  </a:lnTo>
                  <a:lnTo>
                    <a:pt x="71" y="65"/>
                  </a:lnTo>
                  <a:lnTo>
                    <a:pt x="71" y="67"/>
                  </a:lnTo>
                  <a:lnTo>
                    <a:pt x="73" y="65"/>
                  </a:lnTo>
                  <a:lnTo>
                    <a:pt x="73" y="63"/>
                  </a:lnTo>
                  <a:lnTo>
                    <a:pt x="81" y="48"/>
                  </a:lnTo>
                  <a:lnTo>
                    <a:pt x="81" y="33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7" y="10"/>
                  </a:lnTo>
                  <a:lnTo>
                    <a:pt x="67" y="8"/>
                  </a:lnTo>
                  <a:lnTo>
                    <a:pt x="65" y="8"/>
                  </a:lnTo>
                  <a:lnTo>
                    <a:pt x="61" y="6"/>
                  </a:lnTo>
                  <a:lnTo>
                    <a:pt x="63" y="6"/>
                  </a:lnTo>
                  <a:lnTo>
                    <a:pt x="61" y="4"/>
                  </a:lnTo>
                  <a:lnTo>
                    <a:pt x="60" y="4"/>
                  </a:lnTo>
                  <a:lnTo>
                    <a:pt x="56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60" y="8"/>
                  </a:lnTo>
                  <a:lnTo>
                    <a:pt x="58" y="8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65" y="11"/>
                  </a:lnTo>
                  <a:lnTo>
                    <a:pt x="63" y="10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7" y="33"/>
                  </a:lnTo>
                  <a:lnTo>
                    <a:pt x="77" y="48"/>
                  </a:lnTo>
                  <a:lnTo>
                    <a:pt x="69" y="63"/>
                  </a:lnTo>
                  <a:lnTo>
                    <a:pt x="69" y="61"/>
                  </a:lnTo>
                  <a:lnTo>
                    <a:pt x="67" y="63"/>
                  </a:lnTo>
                  <a:lnTo>
                    <a:pt x="67" y="65"/>
                  </a:lnTo>
                  <a:lnTo>
                    <a:pt x="65" y="69"/>
                  </a:lnTo>
                  <a:lnTo>
                    <a:pt x="65" y="67"/>
                  </a:lnTo>
                  <a:lnTo>
                    <a:pt x="63" y="69"/>
                  </a:lnTo>
                  <a:lnTo>
                    <a:pt x="65" y="69"/>
                  </a:lnTo>
                  <a:lnTo>
                    <a:pt x="61" y="71"/>
                  </a:lnTo>
                  <a:lnTo>
                    <a:pt x="60" y="71"/>
                  </a:lnTo>
                  <a:lnTo>
                    <a:pt x="58" y="73"/>
                  </a:lnTo>
                  <a:lnTo>
                    <a:pt x="60" y="73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5" y="75"/>
                  </a:lnTo>
                  <a:lnTo>
                    <a:pt x="27" y="75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15" y="69"/>
                  </a:lnTo>
                  <a:lnTo>
                    <a:pt x="17" y="69"/>
                  </a:lnTo>
                  <a:lnTo>
                    <a:pt x="15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3" y="63"/>
                  </a:lnTo>
                  <a:lnTo>
                    <a:pt x="11" y="61"/>
                  </a:lnTo>
                  <a:lnTo>
                    <a:pt x="11" y="63"/>
                  </a:lnTo>
                  <a:lnTo>
                    <a:pt x="6" y="52"/>
                  </a:lnTo>
                  <a:lnTo>
                    <a:pt x="6" y="48"/>
                  </a:lnTo>
                  <a:lnTo>
                    <a:pt x="4" y="44"/>
                  </a:lnTo>
                  <a:lnTo>
                    <a:pt x="4" y="36"/>
                  </a:lnTo>
                  <a:lnTo>
                    <a:pt x="6" y="33"/>
                  </a:lnTo>
                  <a:lnTo>
                    <a:pt x="6" y="29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7" y="10"/>
                  </a:lnTo>
                  <a:lnTo>
                    <a:pt x="15" y="11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21" name="Freeform 169"/>
            <p:cNvSpPr>
              <a:spLocks/>
            </p:cNvSpPr>
            <p:nvPr/>
          </p:nvSpPr>
          <p:spPr bwMode="auto">
            <a:xfrm>
              <a:off x="4434" y="1475"/>
              <a:ext cx="63" cy="64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6 h 79"/>
                <a:gd name="T8" fmla="*/ 8 w 77"/>
                <a:gd name="T9" fmla="*/ 11 h 79"/>
                <a:gd name="T10" fmla="*/ 3 w 77"/>
                <a:gd name="T11" fmla="*/ 15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4 h 79"/>
                <a:gd name="T18" fmla="*/ 2 w 77"/>
                <a:gd name="T19" fmla="*/ 41 h 79"/>
                <a:gd name="T20" fmla="*/ 3 w 77"/>
                <a:gd name="T21" fmla="*/ 46 h 79"/>
                <a:gd name="T22" fmla="*/ 8 w 77"/>
                <a:gd name="T23" fmla="*/ 53 h 79"/>
                <a:gd name="T24" fmla="*/ 11 w 77"/>
                <a:gd name="T25" fmla="*/ 56 h 79"/>
                <a:gd name="T26" fmla="*/ 16 w 77"/>
                <a:gd name="T27" fmla="*/ 61 h 79"/>
                <a:gd name="T28" fmla="*/ 22 w 77"/>
                <a:gd name="T29" fmla="*/ 62 h 79"/>
                <a:gd name="T30" fmla="*/ 29 w 77"/>
                <a:gd name="T31" fmla="*/ 64 h 79"/>
                <a:gd name="T32" fmla="*/ 34 w 77"/>
                <a:gd name="T33" fmla="*/ 64 h 79"/>
                <a:gd name="T34" fmla="*/ 41 w 77"/>
                <a:gd name="T35" fmla="*/ 62 h 79"/>
                <a:gd name="T36" fmla="*/ 46 w 77"/>
                <a:gd name="T37" fmla="*/ 61 h 79"/>
                <a:gd name="T38" fmla="*/ 52 w 77"/>
                <a:gd name="T39" fmla="*/ 56 h 79"/>
                <a:gd name="T40" fmla="*/ 55 w 77"/>
                <a:gd name="T41" fmla="*/ 53 h 79"/>
                <a:gd name="T42" fmla="*/ 58 w 77"/>
                <a:gd name="T43" fmla="*/ 46 h 79"/>
                <a:gd name="T44" fmla="*/ 61 w 77"/>
                <a:gd name="T45" fmla="*/ 41 h 79"/>
                <a:gd name="T46" fmla="*/ 61 w 77"/>
                <a:gd name="T47" fmla="*/ 34 h 79"/>
                <a:gd name="T48" fmla="*/ 61 w 77"/>
                <a:gd name="T49" fmla="*/ 28 h 79"/>
                <a:gd name="T50" fmla="*/ 61 w 77"/>
                <a:gd name="T51" fmla="*/ 22 h 79"/>
                <a:gd name="T52" fmla="*/ 58 w 77"/>
                <a:gd name="T53" fmla="*/ 15 h 79"/>
                <a:gd name="T54" fmla="*/ 55 w 77"/>
                <a:gd name="T55" fmla="*/ 11 h 79"/>
                <a:gd name="T56" fmla="*/ 52 w 77"/>
                <a:gd name="T57" fmla="*/ 6 h 79"/>
                <a:gd name="T58" fmla="*/ 46 w 77"/>
                <a:gd name="T59" fmla="*/ 3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3" y="8"/>
                  </a:lnTo>
                  <a:lnTo>
                    <a:pt x="12" y="11"/>
                  </a:lnTo>
                  <a:lnTo>
                    <a:pt x="10" y="13"/>
                  </a:lnTo>
                  <a:lnTo>
                    <a:pt x="8" y="17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4" y="57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3" y="69"/>
                  </a:lnTo>
                  <a:lnTo>
                    <a:pt x="17" y="71"/>
                  </a:lnTo>
                  <a:lnTo>
                    <a:pt x="19" y="75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5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3" y="69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5" y="48"/>
                  </a:lnTo>
                  <a:lnTo>
                    <a:pt x="75" y="42"/>
                  </a:lnTo>
                  <a:lnTo>
                    <a:pt x="77" y="38"/>
                  </a:lnTo>
                  <a:lnTo>
                    <a:pt x="75" y="34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3" y="8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22" name="Freeform 170"/>
            <p:cNvSpPr>
              <a:spLocks/>
            </p:cNvSpPr>
            <p:nvPr/>
          </p:nvSpPr>
          <p:spPr bwMode="auto">
            <a:xfrm>
              <a:off x="4433" y="1473"/>
              <a:ext cx="66" cy="68"/>
            </a:xfrm>
            <a:custGeom>
              <a:avLst/>
              <a:gdLst>
                <a:gd name="T0" fmla="*/ 20 w 81"/>
                <a:gd name="T1" fmla="*/ 2 h 83"/>
                <a:gd name="T2" fmla="*/ 14 w 81"/>
                <a:gd name="T3" fmla="*/ 5 h 83"/>
                <a:gd name="T4" fmla="*/ 11 w 81"/>
                <a:gd name="T5" fmla="*/ 7 h 83"/>
                <a:gd name="T6" fmla="*/ 10 w 81"/>
                <a:gd name="T7" fmla="*/ 9 h 83"/>
                <a:gd name="T8" fmla="*/ 7 w 81"/>
                <a:gd name="T9" fmla="*/ 16 h 83"/>
                <a:gd name="T10" fmla="*/ 3 w 81"/>
                <a:gd name="T11" fmla="*/ 16 h 83"/>
                <a:gd name="T12" fmla="*/ 0 w 81"/>
                <a:gd name="T13" fmla="*/ 43 h 83"/>
                <a:gd name="T14" fmla="*/ 3 w 81"/>
                <a:gd name="T15" fmla="*/ 46 h 83"/>
                <a:gd name="T16" fmla="*/ 7 w 81"/>
                <a:gd name="T17" fmla="*/ 52 h 83"/>
                <a:gd name="T18" fmla="*/ 11 w 81"/>
                <a:gd name="T19" fmla="*/ 60 h 83"/>
                <a:gd name="T20" fmla="*/ 14 w 81"/>
                <a:gd name="T21" fmla="*/ 60 h 83"/>
                <a:gd name="T22" fmla="*/ 20 w 81"/>
                <a:gd name="T23" fmla="*/ 65 h 83"/>
                <a:gd name="T24" fmla="*/ 46 w 81"/>
                <a:gd name="T25" fmla="*/ 65 h 83"/>
                <a:gd name="T26" fmla="*/ 51 w 81"/>
                <a:gd name="T27" fmla="*/ 61 h 83"/>
                <a:gd name="T28" fmla="*/ 58 w 81"/>
                <a:gd name="T29" fmla="*/ 57 h 83"/>
                <a:gd name="T30" fmla="*/ 64 w 81"/>
                <a:gd name="T31" fmla="*/ 36 h 83"/>
                <a:gd name="T32" fmla="*/ 64 w 81"/>
                <a:gd name="T33" fmla="*/ 24 h 83"/>
                <a:gd name="T34" fmla="*/ 59 w 81"/>
                <a:gd name="T35" fmla="*/ 14 h 83"/>
                <a:gd name="T36" fmla="*/ 58 w 81"/>
                <a:gd name="T37" fmla="*/ 11 h 83"/>
                <a:gd name="T38" fmla="*/ 55 w 81"/>
                <a:gd name="T39" fmla="*/ 8 h 83"/>
                <a:gd name="T40" fmla="*/ 47 w 81"/>
                <a:gd name="T41" fmla="*/ 3 h 83"/>
                <a:gd name="T42" fmla="*/ 42 w 81"/>
                <a:gd name="T43" fmla="*/ 2 h 83"/>
                <a:gd name="T44" fmla="*/ 27 w 81"/>
                <a:gd name="T45" fmla="*/ 3 h 83"/>
                <a:gd name="T46" fmla="*/ 46 w 81"/>
                <a:gd name="T47" fmla="*/ 5 h 83"/>
                <a:gd name="T48" fmla="*/ 47 w 81"/>
                <a:gd name="T49" fmla="*/ 7 h 83"/>
                <a:gd name="T50" fmla="*/ 53 w 81"/>
                <a:gd name="T51" fmla="*/ 11 h 83"/>
                <a:gd name="T52" fmla="*/ 55 w 81"/>
                <a:gd name="T53" fmla="*/ 12 h 83"/>
                <a:gd name="T54" fmla="*/ 58 w 81"/>
                <a:gd name="T55" fmla="*/ 19 h 83"/>
                <a:gd name="T56" fmla="*/ 61 w 81"/>
                <a:gd name="T57" fmla="*/ 29 h 83"/>
                <a:gd name="T58" fmla="*/ 61 w 81"/>
                <a:gd name="T59" fmla="*/ 43 h 83"/>
                <a:gd name="T60" fmla="*/ 52 w 81"/>
                <a:gd name="T61" fmla="*/ 57 h 83"/>
                <a:gd name="T62" fmla="*/ 49 w 81"/>
                <a:gd name="T63" fmla="*/ 58 h 83"/>
                <a:gd name="T64" fmla="*/ 46 w 81"/>
                <a:gd name="T65" fmla="*/ 61 h 83"/>
                <a:gd name="T66" fmla="*/ 20 w 81"/>
                <a:gd name="T67" fmla="*/ 61 h 83"/>
                <a:gd name="T68" fmla="*/ 17 w 81"/>
                <a:gd name="T69" fmla="*/ 60 h 83"/>
                <a:gd name="T70" fmla="*/ 12 w 81"/>
                <a:gd name="T71" fmla="*/ 57 h 83"/>
                <a:gd name="T72" fmla="*/ 11 w 81"/>
                <a:gd name="T73" fmla="*/ 55 h 83"/>
                <a:gd name="T74" fmla="*/ 7 w 81"/>
                <a:gd name="T75" fmla="*/ 48 h 83"/>
                <a:gd name="T76" fmla="*/ 5 w 81"/>
                <a:gd name="T77" fmla="*/ 43 h 83"/>
                <a:gd name="T78" fmla="*/ 3 w 81"/>
                <a:gd name="T79" fmla="*/ 41 h 83"/>
                <a:gd name="T80" fmla="*/ 7 w 81"/>
                <a:gd name="T81" fmla="*/ 17 h 83"/>
                <a:gd name="T82" fmla="*/ 10 w 81"/>
                <a:gd name="T83" fmla="*/ 17 h 83"/>
                <a:gd name="T84" fmla="*/ 11 w 81"/>
                <a:gd name="T85" fmla="*/ 14 h 83"/>
                <a:gd name="T86" fmla="*/ 14 w 81"/>
                <a:gd name="T87" fmla="*/ 8 h 83"/>
                <a:gd name="T88" fmla="*/ 17 w 81"/>
                <a:gd name="T89" fmla="*/ 8 h 83"/>
                <a:gd name="T90" fmla="*/ 20 w 81"/>
                <a:gd name="T91" fmla="*/ 5 h 83"/>
                <a:gd name="T92" fmla="*/ 27 w 81"/>
                <a:gd name="T93" fmla="*/ 0 h 8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1"/>
                <a:gd name="T142" fmla="*/ 0 h 83"/>
                <a:gd name="T143" fmla="*/ 81 w 81"/>
                <a:gd name="T144" fmla="*/ 83 h 8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2" y="13"/>
                  </a:lnTo>
                  <a:lnTo>
                    <a:pt x="12" y="11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8" y="19"/>
                  </a:lnTo>
                  <a:lnTo>
                    <a:pt x="10" y="17"/>
                  </a:lnTo>
                  <a:lnTo>
                    <a:pt x="6" y="19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61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4" y="73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17" y="73"/>
                  </a:lnTo>
                  <a:lnTo>
                    <a:pt x="19" y="77"/>
                  </a:lnTo>
                  <a:lnTo>
                    <a:pt x="19" y="79"/>
                  </a:lnTo>
                  <a:lnTo>
                    <a:pt x="25" y="79"/>
                  </a:lnTo>
                  <a:lnTo>
                    <a:pt x="33" y="83"/>
                  </a:lnTo>
                  <a:lnTo>
                    <a:pt x="48" y="83"/>
                  </a:lnTo>
                  <a:lnTo>
                    <a:pt x="56" y="79"/>
                  </a:lnTo>
                  <a:lnTo>
                    <a:pt x="60" y="79"/>
                  </a:lnTo>
                  <a:lnTo>
                    <a:pt x="64" y="75"/>
                  </a:lnTo>
                  <a:lnTo>
                    <a:pt x="62" y="75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9" y="52"/>
                  </a:lnTo>
                  <a:lnTo>
                    <a:pt x="79" y="44"/>
                  </a:lnTo>
                  <a:lnTo>
                    <a:pt x="81" y="40"/>
                  </a:lnTo>
                  <a:lnTo>
                    <a:pt x="79" y="36"/>
                  </a:lnTo>
                  <a:lnTo>
                    <a:pt x="79" y="29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7" y="10"/>
                  </a:lnTo>
                  <a:lnTo>
                    <a:pt x="67" y="8"/>
                  </a:lnTo>
                  <a:lnTo>
                    <a:pt x="65" y="8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65" y="11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5" y="29"/>
                  </a:lnTo>
                  <a:lnTo>
                    <a:pt x="75" y="36"/>
                  </a:lnTo>
                  <a:lnTo>
                    <a:pt x="77" y="40"/>
                  </a:lnTo>
                  <a:lnTo>
                    <a:pt x="75" y="44"/>
                  </a:lnTo>
                  <a:lnTo>
                    <a:pt x="75" y="52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4" y="69"/>
                  </a:lnTo>
                  <a:lnTo>
                    <a:pt x="65" y="69"/>
                  </a:lnTo>
                  <a:lnTo>
                    <a:pt x="62" y="71"/>
                  </a:lnTo>
                  <a:lnTo>
                    <a:pt x="60" y="71"/>
                  </a:lnTo>
                  <a:lnTo>
                    <a:pt x="56" y="75"/>
                  </a:lnTo>
                  <a:lnTo>
                    <a:pt x="58" y="75"/>
                  </a:lnTo>
                  <a:lnTo>
                    <a:pt x="56" y="75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5" y="75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5" y="69"/>
                  </a:lnTo>
                  <a:lnTo>
                    <a:pt x="17" y="69"/>
                  </a:lnTo>
                  <a:lnTo>
                    <a:pt x="14" y="65"/>
                  </a:lnTo>
                  <a:lnTo>
                    <a:pt x="14" y="67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8" y="58"/>
                  </a:lnTo>
                  <a:lnTo>
                    <a:pt x="8" y="59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6" y="50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6" y="23"/>
                  </a:lnTo>
                  <a:lnTo>
                    <a:pt x="10" y="21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4" y="15"/>
                  </a:lnTo>
                  <a:lnTo>
                    <a:pt x="14" y="17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7" y="10"/>
                  </a:lnTo>
                  <a:lnTo>
                    <a:pt x="15" y="11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23" name="Freeform 171"/>
            <p:cNvSpPr>
              <a:spLocks/>
            </p:cNvSpPr>
            <p:nvPr/>
          </p:nvSpPr>
          <p:spPr bwMode="auto">
            <a:xfrm>
              <a:off x="4306" y="1466"/>
              <a:ext cx="60" cy="67"/>
            </a:xfrm>
            <a:custGeom>
              <a:avLst/>
              <a:gdLst>
                <a:gd name="T0" fmla="*/ 28 w 74"/>
                <a:gd name="T1" fmla="*/ 0 h 81"/>
                <a:gd name="T2" fmla="*/ 21 w 74"/>
                <a:gd name="T3" fmla="*/ 2 h 81"/>
                <a:gd name="T4" fmla="*/ 15 w 74"/>
                <a:gd name="T5" fmla="*/ 5 h 81"/>
                <a:gd name="T6" fmla="*/ 11 w 74"/>
                <a:gd name="T7" fmla="*/ 8 h 81"/>
                <a:gd name="T8" fmla="*/ 6 w 74"/>
                <a:gd name="T9" fmla="*/ 13 h 81"/>
                <a:gd name="T10" fmla="*/ 2 w 74"/>
                <a:gd name="T11" fmla="*/ 17 h 81"/>
                <a:gd name="T12" fmla="*/ 1 w 74"/>
                <a:gd name="T13" fmla="*/ 24 h 81"/>
                <a:gd name="T14" fmla="*/ 0 w 74"/>
                <a:gd name="T15" fmla="*/ 31 h 81"/>
                <a:gd name="T16" fmla="*/ 0 w 74"/>
                <a:gd name="T17" fmla="*/ 36 h 81"/>
                <a:gd name="T18" fmla="*/ 1 w 74"/>
                <a:gd name="T19" fmla="*/ 43 h 81"/>
                <a:gd name="T20" fmla="*/ 2 w 74"/>
                <a:gd name="T21" fmla="*/ 50 h 81"/>
                <a:gd name="T22" fmla="*/ 6 w 74"/>
                <a:gd name="T23" fmla="*/ 55 h 81"/>
                <a:gd name="T24" fmla="*/ 11 w 74"/>
                <a:gd name="T25" fmla="*/ 59 h 81"/>
                <a:gd name="T26" fmla="*/ 15 w 74"/>
                <a:gd name="T27" fmla="*/ 62 h 81"/>
                <a:gd name="T28" fmla="*/ 21 w 74"/>
                <a:gd name="T29" fmla="*/ 65 h 81"/>
                <a:gd name="T30" fmla="*/ 28 w 74"/>
                <a:gd name="T31" fmla="*/ 67 h 81"/>
                <a:gd name="T32" fmla="*/ 32 w 74"/>
                <a:gd name="T33" fmla="*/ 67 h 81"/>
                <a:gd name="T34" fmla="*/ 39 w 74"/>
                <a:gd name="T35" fmla="*/ 65 h 81"/>
                <a:gd name="T36" fmla="*/ 45 w 74"/>
                <a:gd name="T37" fmla="*/ 62 h 81"/>
                <a:gd name="T38" fmla="*/ 49 w 74"/>
                <a:gd name="T39" fmla="*/ 59 h 81"/>
                <a:gd name="T40" fmla="*/ 54 w 74"/>
                <a:gd name="T41" fmla="*/ 55 h 81"/>
                <a:gd name="T42" fmla="*/ 58 w 74"/>
                <a:gd name="T43" fmla="*/ 50 h 81"/>
                <a:gd name="T44" fmla="*/ 59 w 74"/>
                <a:gd name="T45" fmla="*/ 43 h 81"/>
                <a:gd name="T46" fmla="*/ 60 w 74"/>
                <a:gd name="T47" fmla="*/ 36 h 81"/>
                <a:gd name="T48" fmla="*/ 60 w 74"/>
                <a:gd name="T49" fmla="*/ 31 h 81"/>
                <a:gd name="T50" fmla="*/ 59 w 74"/>
                <a:gd name="T51" fmla="*/ 24 h 81"/>
                <a:gd name="T52" fmla="*/ 58 w 74"/>
                <a:gd name="T53" fmla="*/ 17 h 81"/>
                <a:gd name="T54" fmla="*/ 54 w 74"/>
                <a:gd name="T55" fmla="*/ 13 h 81"/>
                <a:gd name="T56" fmla="*/ 49 w 74"/>
                <a:gd name="T57" fmla="*/ 8 h 81"/>
                <a:gd name="T58" fmla="*/ 45 w 74"/>
                <a:gd name="T59" fmla="*/ 5 h 81"/>
                <a:gd name="T60" fmla="*/ 39 w 74"/>
                <a:gd name="T61" fmla="*/ 2 h 81"/>
                <a:gd name="T62" fmla="*/ 32 w 74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"/>
                <a:gd name="T97" fmla="*/ 0 h 81"/>
                <a:gd name="T98" fmla="*/ 74 w 74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" h="81">
                  <a:moveTo>
                    <a:pt x="36" y="0"/>
                  </a:moveTo>
                  <a:lnTo>
                    <a:pt x="34" y="0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3" y="10"/>
                  </a:lnTo>
                  <a:lnTo>
                    <a:pt x="11" y="12"/>
                  </a:lnTo>
                  <a:lnTo>
                    <a:pt x="7" y="16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1" y="25"/>
                  </a:lnTo>
                  <a:lnTo>
                    <a:pt x="1" y="29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1" y="52"/>
                  </a:lnTo>
                  <a:lnTo>
                    <a:pt x="1" y="56"/>
                  </a:lnTo>
                  <a:lnTo>
                    <a:pt x="3" y="60"/>
                  </a:lnTo>
                  <a:lnTo>
                    <a:pt x="5" y="62"/>
                  </a:lnTo>
                  <a:lnTo>
                    <a:pt x="7" y="66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6" y="79"/>
                  </a:lnTo>
                  <a:lnTo>
                    <a:pt x="30" y="79"/>
                  </a:lnTo>
                  <a:lnTo>
                    <a:pt x="34" y="81"/>
                  </a:lnTo>
                  <a:lnTo>
                    <a:pt x="36" y="81"/>
                  </a:lnTo>
                  <a:lnTo>
                    <a:pt x="40" y="81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51" y="77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5" y="67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4" y="48"/>
                  </a:lnTo>
                  <a:lnTo>
                    <a:pt x="74" y="44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4" y="33"/>
                  </a:lnTo>
                  <a:lnTo>
                    <a:pt x="73" y="29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8"/>
                  </a:lnTo>
                  <a:lnTo>
                    <a:pt x="67" y="16"/>
                  </a:lnTo>
                  <a:lnTo>
                    <a:pt x="65" y="12"/>
                  </a:lnTo>
                  <a:lnTo>
                    <a:pt x="61" y="10"/>
                  </a:lnTo>
                  <a:lnTo>
                    <a:pt x="59" y="8"/>
                  </a:lnTo>
                  <a:lnTo>
                    <a:pt x="55" y="6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24" name="Freeform 172"/>
            <p:cNvSpPr>
              <a:spLocks/>
            </p:cNvSpPr>
            <p:nvPr/>
          </p:nvSpPr>
          <p:spPr bwMode="auto">
            <a:xfrm>
              <a:off x="4304" y="1465"/>
              <a:ext cx="64" cy="69"/>
            </a:xfrm>
            <a:custGeom>
              <a:avLst/>
              <a:gdLst>
                <a:gd name="T0" fmla="*/ 26 w 78"/>
                <a:gd name="T1" fmla="*/ 2 h 85"/>
                <a:gd name="T2" fmla="*/ 14 w 78"/>
                <a:gd name="T3" fmla="*/ 6 h 85"/>
                <a:gd name="T4" fmla="*/ 4 w 78"/>
                <a:gd name="T5" fmla="*/ 15 h 85"/>
                <a:gd name="T6" fmla="*/ 2 w 78"/>
                <a:gd name="T7" fmla="*/ 22 h 85"/>
                <a:gd name="T8" fmla="*/ 0 w 78"/>
                <a:gd name="T9" fmla="*/ 28 h 85"/>
                <a:gd name="T10" fmla="*/ 2 w 78"/>
                <a:gd name="T11" fmla="*/ 44 h 85"/>
                <a:gd name="T12" fmla="*/ 2 w 78"/>
                <a:gd name="T13" fmla="*/ 50 h 85"/>
                <a:gd name="T14" fmla="*/ 4 w 78"/>
                <a:gd name="T15" fmla="*/ 54 h 85"/>
                <a:gd name="T16" fmla="*/ 6 w 78"/>
                <a:gd name="T17" fmla="*/ 55 h 85"/>
                <a:gd name="T18" fmla="*/ 7 w 78"/>
                <a:gd name="T19" fmla="*/ 56 h 85"/>
                <a:gd name="T20" fmla="*/ 9 w 78"/>
                <a:gd name="T21" fmla="*/ 56 h 85"/>
                <a:gd name="T22" fmla="*/ 11 w 78"/>
                <a:gd name="T23" fmla="*/ 61 h 85"/>
                <a:gd name="T24" fmla="*/ 14 w 78"/>
                <a:gd name="T25" fmla="*/ 63 h 85"/>
                <a:gd name="T26" fmla="*/ 26 w 78"/>
                <a:gd name="T27" fmla="*/ 67 h 85"/>
                <a:gd name="T28" fmla="*/ 34 w 78"/>
                <a:gd name="T29" fmla="*/ 69 h 85"/>
                <a:gd name="T30" fmla="*/ 41 w 78"/>
                <a:gd name="T31" fmla="*/ 67 h 85"/>
                <a:gd name="T32" fmla="*/ 52 w 78"/>
                <a:gd name="T33" fmla="*/ 63 h 85"/>
                <a:gd name="T34" fmla="*/ 58 w 78"/>
                <a:gd name="T35" fmla="*/ 55 h 85"/>
                <a:gd name="T36" fmla="*/ 60 w 78"/>
                <a:gd name="T37" fmla="*/ 54 h 85"/>
                <a:gd name="T38" fmla="*/ 62 w 78"/>
                <a:gd name="T39" fmla="*/ 50 h 85"/>
                <a:gd name="T40" fmla="*/ 62 w 78"/>
                <a:gd name="T41" fmla="*/ 44 h 85"/>
                <a:gd name="T42" fmla="*/ 64 w 78"/>
                <a:gd name="T43" fmla="*/ 28 h 85"/>
                <a:gd name="T44" fmla="*/ 62 w 78"/>
                <a:gd name="T45" fmla="*/ 22 h 85"/>
                <a:gd name="T46" fmla="*/ 60 w 78"/>
                <a:gd name="T47" fmla="*/ 15 h 85"/>
                <a:gd name="T48" fmla="*/ 58 w 78"/>
                <a:gd name="T49" fmla="*/ 15 h 85"/>
                <a:gd name="T50" fmla="*/ 57 w 78"/>
                <a:gd name="T51" fmla="*/ 10 h 85"/>
                <a:gd name="T52" fmla="*/ 52 w 78"/>
                <a:gd name="T53" fmla="*/ 8 h 85"/>
                <a:gd name="T54" fmla="*/ 52 w 78"/>
                <a:gd name="T55" fmla="*/ 6 h 85"/>
                <a:gd name="T56" fmla="*/ 41 w 78"/>
                <a:gd name="T57" fmla="*/ 2 h 85"/>
                <a:gd name="T58" fmla="*/ 34 w 78"/>
                <a:gd name="T59" fmla="*/ 0 h 85"/>
                <a:gd name="T60" fmla="*/ 30 w 78"/>
                <a:gd name="T61" fmla="*/ 3 h 85"/>
                <a:gd name="T62" fmla="*/ 39 w 78"/>
                <a:gd name="T63" fmla="*/ 5 h 85"/>
                <a:gd name="T64" fmla="*/ 50 w 78"/>
                <a:gd name="T65" fmla="*/ 10 h 85"/>
                <a:gd name="T66" fmla="*/ 50 w 78"/>
                <a:gd name="T67" fmla="*/ 11 h 85"/>
                <a:gd name="T68" fmla="*/ 55 w 78"/>
                <a:gd name="T69" fmla="*/ 13 h 85"/>
                <a:gd name="T70" fmla="*/ 55 w 78"/>
                <a:gd name="T71" fmla="*/ 15 h 85"/>
                <a:gd name="T72" fmla="*/ 57 w 78"/>
                <a:gd name="T73" fmla="*/ 17 h 85"/>
                <a:gd name="T74" fmla="*/ 60 w 78"/>
                <a:gd name="T75" fmla="*/ 22 h 85"/>
                <a:gd name="T76" fmla="*/ 62 w 78"/>
                <a:gd name="T77" fmla="*/ 28 h 85"/>
                <a:gd name="T78" fmla="*/ 60 w 78"/>
                <a:gd name="T79" fmla="*/ 44 h 85"/>
                <a:gd name="T80" fmla="*/ 58 w 78"/>
                <a:gd name="T81" fmla="*/ 50 h 85"/>
                <a:gd name="T82" fmla="*/ 57 w 78"/>
                <a:gd name="T83" fmla="*/ 50 h 85"/>
                <a:gd name="T84" fmla="*/ 55 w 78"/>
                <a:gd name="T85" fmla="*/ 55 h 85"/>
                <a:gd name="T86" fmla="*/ 48 w 78"/>
                <a:gd name="T87" fmla="*/ 59 h 85"/>
                <a:gd name="T88" fmla="*/ 41 w 78"/>
                <a:gd name="T89" fmla="*/ 64 h 85"/>
                <a:gd name="T90" fmla="*/ 34 w 78"/>
                <a:gd name="T91" fmla="*/ 66 h 85"/>
                <a:gd name="T92" fmla="*/ 26 w 78"/>
                <a:gd name="T93" fmla="*/ 64 h 85"/>
                <a:gd name="T94" fmla="*/ 14 w 78"/>
                <a:gd name="T95" fmla="*/ 59 h 85"/>
                <a:gd name="T96" fmla="*/ 14 w 78"/>
                <a:gd name="T97" fmla="*/ 58 h 85"/>
                <a:gd name="T98" fmla="*/ 12 w 78"/>
                <a:gd name="T99" fmla="*/ 56 h 85"/>
                <a:gd name="T100" fmla="*/ 11 w 78"/>
                <a:gd name="T101" fmla="*/ 55 h 85"/>
                <a:gd name="T102" fmla="*/ 9 w 78"/>
                <a:gd name="T103" fmla="*/ 55 h 85"/>
                <a:gd name="T104" fmla="*/ 7 w 78"/>
                <a:gd name="T105" fmla="*/ 50 h 85"/>
                <a:gd name="T106" fmla="*/ 6 w 78"/>
                <a:gd name="T107" fmla="*/ 50 h 85"/>
                <a:gd name="T108" fmla="*/ 4 w 78"/>
                <a:gd name="T109" fmla="*/ 44 h 85"/>
                <a:gd name="T110" fmla="*/ 2 w 78"/>
                <a:gd name="T111" fmla="*/ 28 h 85"/>
                <a:gd name="T112" fmla="*/ 4 w 78"/>
                <a:gd name="T113" fmla="*/ 22 h 85"/>
                <a:gd name="T114" fmla="*/ 7 w 78"/>
                <a:gd name="T115" fmla="*/ 17 h 85"/>
                <a:gd name="T116" fmla="*/ 14 w 78"/>
                <a:gd name="T117" fmla="*/ 10 h 85"/>
                <a:gd name="T118" fmla="*/ 26 w 78"/>
                <a:gd name="T119" fmla="*/ 5 h 85"/>
                <a:gd name="T120" fmla="*/ 30 w 78"/>
                <a:gd name="T121" fmla="*/ 0 h 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8"/>
                <a:gd name="T184" fmla="*/ 0 h 85"/>
                <a:gd name="T185" fmla="*/ 78 w 78"/>
                <a:gd name="T186" fmla="*/ 85 h 8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8" h="85">
                  <a:moveTo>
                    <a:pt x="36" y="0"/>
                  </a:moveTo>
                  <a:lnTo>
                    <a:pt x="32" y="2"/>
                  </a:lnTo>
                  <a:lnTo>
                    <a:pt x="28" y="2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8"/>
                  </a:lnTo>
                  <a:lnTo>
                    <a:pt x="3" y="62"/>
                  </a:lnTo>
                  <a:lnTo>
                    <a:pt x="3" y="64"/>
                  </a:lnTo>
                  <a:lnTo>
                    <a:pt x="5" y="66"/>
                  </a:lnTo>
                  <a:lnTo>
                    <a:pt x="5" y="64"/>
                  </a:lnTo>
                  <a:lnTo>
                    <a:pt x="7" y="68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8" y="83"/>
                  </a:lnTo>
                  <a:lnTo>
                    <a:pt x="32" y="83"/>
                  </a:lnTo>
                  <a:lnTo>
                    <a:pt x="36" y="85"/>
                  </a:lnTo>
                  <a:lnTo>
                    <a:pt x="42" y="85"/>
                  </a:lnTo>
                  <a:lnTo>
                    <a:pt x="48" y="83"/>
                  </a:lnTo>
                  <a:lnTo>
                    <a:pt x="50" y="83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71" y="69"/>
                  </a:lnTo>
                  <a:lnTo>
                    <a:pt x="71" y="68"/>
                  </a:lnTo>
                  <a:lnTo>
                    <a:pt x="73" y="64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76" y="58"/>
                  </a:lnTo>
                  <a:lnTo>
                    <a:pt x="76" y="54"/>
                  </a:lnTo>
                  <a:lnTo>
                    <a:pt x="78" y="50"/>
                  </a:lnTo>
                  <a:lnTo>
                    <a:pt x="78" y="35"/>
                  </a:lnTo>
                  <a:lnTo>
                    <a:pt x="76" y="31"/>
                  </a:lnTo>
                  <a:lnTo>
                    <a:pt x="76" y="27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71" y="18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3" y="10"/>
                  </a:lnTo>
                  <a:lnTo>
                    <a:pt x="65" y="10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61" y="12"/>
                  </a:lnTo>
                  <a:lnTo>
                    <a:pt x="59" y="12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7" y="16"/>
                  </a:lnTo>
                  <a:lnTo>
                    <a:pt x="65" y="14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9" y="21"/>
                  </a:lnTo>
                  <a:lnTo>
                    <a:pt x="69" y="20"/>
                  </a:lnTo>
                  <a:lnTo>
                    <a:pt x="73" y="27"/>
                  </a:lnTo>
                  <a:lnTo>
                    <a:pt x="73" y="31"/>
                  </a:lnTo>
                  <a:lnTo>
                    <a:pt x="75" y="35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7" y="68"/>
                  </a:lnTo>
                  <a:lnTo>
                    <a:pt x="67" y="66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0" y="79"/>
                  </a:lnTo>
                  <a:lnTo>
                    <a:pt x="48" y="79"/>
                  </a:lnTo>
                  <a:lnTo>
                    <a:pt x="42" y="81"/>
                  </a:lnTo>
                  <a:lnTo>
                    <a:pt x="36" y="81"/>
                  </a:lnTo>
                  <a:lnTo>
                    <a:pt x="32" y="79"/>
                  </a:lnTo>
                  <a:lnTo>
                    <a:pt x="28" y="79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8"/>
                  </a:lnTo>
                  <a:lnTo>
                    <a:pt x="13" y="68"/>
                  </a:lnTo>
                  <a:lnTo>
                    <a:pt x="9" y="66"/>
                  </a:lnTo>
                  <a:lnTo>
                    <a:pt x="11" y="68"/>
                  </a:lnTo>
                  <a:lnTo>
                    <a:pt x="9" y="64"/>
                  </a:lnTo>
                  <a:lnTo>
                    <a:pt x="9" y="62"/>
                  </a:lnTo>
                  <a:lnTo>
                    <a:pt x="7" y="60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5" y="54"/>
                  </a:lnTo>
                  <a:lnTo>
                    <a:pt x="3" y="50"/>
                  </a:lnTo>
                  <a:lnTo>
                    <a:pt x="3" y="35"/>
                  </a:lnTo>
                  <a:lnTo>
                    <a:pt x="5" y="31"/>
                  </a:lnTo>
                  <a:lnTo>
                    <a:pt x="5" y="27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25" name="Rectangle 173"/>
            <p:cNvSpPr>
              <a:spLocks noChangeArrowheads="1"/>
            </p:cNvSpPr>
            <p:nvPr/>
          </p:nvSpPr>
          <p:spPr bwMode="auto">
            <a:xfrm>
              <a:off x="4195" y="1499"/>
              <a:ext cx="28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S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26" name="Rectangle 174"/>
            <p:cNvSpPr>
              <a:spLocks noChangeArrowheads="1"/>
            </p:cNvSpPr>
            <p:nvPr/>
          </p:nvSpPr>
          <p:spPr bwMode="auto">
            <a:xfrm>
              <a:off x="4321" y="1471"/>
              <a:ext cx="34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D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27" name="Rectangle 175"/>
            <p:cNvSpPr>
              <a:spLocks noChangeArrowheads="1"/>
            </p:cNvSpPr>
            <p:nvPr/>
          </p:nvSpPr>
          <p:spPr bwMode="auto">
            <a:xfrm>
              <a:off x="4447" y="1475"/>
              <a:ext cx="4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M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28" name="Freeform 176"/>
            <p:cNvSpPr>
              <a:spLocks/>
            </p:cNvSpPr>
            <p:nvPr/>
          </p:nvSpPr>
          <p:spPr bwMode="auto">
            <a:xfrm>
              <a:off x="4368" y="1475"/>
              <a:ext cx="63" cy="66"/>
            </a:xfrm>
            <a:custGeom>
              <a:avLst/>
              <a:gdLst>
                <a:gd name="T0" fmla="*/ 29 w 77"/>
                <a:gd name="T1" fmla="*/ 0 h 81"/>
                <a:gd name="T2" fmla="*/ 22 w 77"/>
                <a:gd name="T3" fmla="*/ 2 h 81"/>
                <a:gd name="T4" fmla="*/ 18 w 77"/>
                <a:gd name="T5" fmla="*/ 5 h 81"/>
                <a:gd name="T6" fmla="*/ 13 w 77"/>
                <a:gd name="T7" fmla="*/ 7 h 81"/>
                <a:gd name="T8" fmla="*/ 8 w 77"/>
                <a:gd name="T9" fmla="*/ 12 h 81"/>
                <a:gd name="T10" fmla="*/ 5 w 77"/>
                <a:gd name="T11" fmla="*/ 17 h 81"/>
                <a:gd name="T12" fmla="*/ 2 w 77"/>
                <a:gd name="T13" fmla="*/ 24 h 81"/>
                <a:gd name="T14" fmla="*/ 0 w 77"/>
                <a:gd name="T15" fmla="*/ 29 h 81"/>
                <a:gd name="T16" fmla="*/ 0 w 77"/>
                <a:gd name="T17" fmla="*/ 36 h 81"/>
                <a:gd name="T18" fmla="*/ 2 w 77"/>
                <a:gd name="T19" fmla="*/ 42 h 81"/>
                <a:gd name="T20" fmla="*/ 5 w 77"/>
                <a:gd name="T21" fmla="*/ 48 h 81"/>
                <a:gd name="T22" fmla="*/ 8 w 77"/>
                <a:gd name="T23" fmla="*/ 53 h 81"/>
                <a:gd name="T24" fmla="*/ 13 w 77"/>
                <a:gd name="T25" fmla="*/ 58 h 81"/>
                <a:gd name="T26" fmla="*/ 18 w 77"/>
                <a:gd name="T27" fmla="*/ 61 h 81"/>
                <a:gd name="T28" fmla="*/ 22 w 77"/>
                <a:gd name="T29" fmla="*/ 64 h 81"/>
                <a:gd name="T30" fmla="*/ 29 w 77"/>
                <a:gd name="T31" fmla="*/ 66 h 81"/>
                <a:gd name="T32" fmla="*/ 35 w 77"/>
                <a:gd name="T33" fmla="*/ 66 h 81"/>
                <a:gd name="T34" fmla="*/ 41 w 77"/>
                <a:gd name="T35" fmla="*/ 64 h 81"/>
                <a:gd name="T36" fmla="*/ 47 w 77"/>
                <a:gd name="T37" fmla="*/ 61 h 81"/>
                <a:gd name="T38" fmla="*/ 52 w 77"/>
                <a:gd name="T39" fmla="*/ 58 h 81"/>
                <a:gd name="T40" fmla="*/ 57 w 77"/>
                <a:gd name="T41" fmla="*/ 53 h 81"/>
                <a:gd name="T42" fmla="*/ 60 w 77"/>
                <a:gd name="T43" fmla="*/ 48 h 81"/>
                <a:gd name="T44" fmla="*/ 61 w 77"/>
                <a:gd name="T45" fmla="*/ 42 h 81"/>
                <a:gd name="T46" fmla="*/ 63 w 77"/>
                <a:gd name="T47" fmla="*/ 36 h 81"/>
                <a:gd name="T48" fmla="*/ 63 w 77"/>
                <a:gd name="T49" fmla="*/ 29 h 81"/>
                <a:gd name="T50" fmla="*/ 61 w 77"/>
                <a:gd name="T51" fmla="*/ 24 h 81"/>
                <a:gd name="T52" fmla="*/ 60 w 77"/>
                <a:gd name="T53" fmla="*/ 17 h 81"/>
                <a:gd name="T54" fmla="*/ 57 w 77"/>
                <a:gd name="T55" fmla="*/ 12 h 81"/>
                <a:gd name="T56" fmla="*/ 52 w 77"/>
                <a:gd name="T57" fmla="*/ 7 h 81"/>
                <a:gd name="T58" fmla="*/ 47 w 77"/>
                <a:gd name="T59" fmla="*/ 5 h 81"/>
                <a:gd name="T60" fmla="*/ 41 w 77"/>
                <a:gd name="T61" fmla="*/ 2 h 81"/>
                <a:gd name="T62" fmla="*/ 35 w 77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1"/>
                <a:gd name="T98" fmla="*/ 77 w 77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1">
                  <a:moveTo>
                    <a:pt x="39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2" y="6"/>
                  </a:lnTo>
                  <a:lnTo>
                    <a:pt x="18" y="8"/>
                  </a:lnTo>
                  <a:lnTo>
                    <a:pt x="16" y="9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6" y="59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22" y="75"/>
                  </a:lnTo>
                  <a:lnTo>
                    <a:pt x="25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81"/>
                  </a:lnTo>
                  <a:lnTo>
                    <a:pt x="39" y="81"/>
                  </a:lnTo>
                  <a:lnTo>
                    <a:pt x="43" y="81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60" y="73"/>
                  </a:lnTo>
                  <a:lnTo>
                    <a:pt x="64" y="71"/>
                  </a:lnTo>
                  <a:lnTo>
                    <a:pt x="66" y="67"/>
                  </a:lnTo>
                  <a:lnTo>
                    <a:pt x="70" y="65"/>
                  </a:lnTo>
                  <a:lnTo>
                    <a:pt x="71" y="61"/>
                  </a:lnTo>
                  <a:lnTo>
                    <a:pt x="73" y="59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6"/>
                  </a:lnTo>
                  <a:lnTo>
                    <a:pt x="77" y="33"/>
                  </a:lnTo>
                  <a:lnTo>
                    <a:pt x="75" y="29"/>
                  </a:lnTo>
                  <a:lnTo>
                    <a:pt x="73" y="25"/>
                  </a:lnTo>
                  <a:lnTo>
                    <a:pt x="73" y="21"/>
                  </a:lnTo>
                  <a:lnTo>
                    <a:pt x="71" y="17"/>
                  </a:lnTo>
                  <a:lnTo>
                    <a:pt x="70" y="15"/>
                  </a:lnTo>
                  <a:lnTo>
                    <a:pt x="66" y="11"/>
                  </a:lnTo>
                  <a:lnTo>
                    <a:pt x="64" y="9"/>
                  </a:lnTo>
                  <a:lnTo>
                    <a:pt x="60" y="8"/>
                  </a:lnTo>
                  <a:lnTo>
                    <a:pt x="58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29" name="Freeform 177"/>
            <p:cNvSpPr>
              <a:spLocks/>
            </p:cNvSpPr>
            <p:nvPr/>
          </p:nvSpPr>
          <p:spPr bwMode="auto">
            <a:xfrm>
              <a:off x="4366" y="1473"/>
              <a:ext cx="67" cy="69"/>
            </a:xfrm>
            <a:custGeom>
              <a:avLst/>
              <a:gdLst>
                <a:gd name="T0" fmla="*/ 22 w 81"/>
                <a:gd name="T1" fmla="*/ 2 h 84"/>
                <a:gd name="T2" fmla="*/ 17 w 81"/>
                <a:gd name="T3" fmla="*/ 7 h 84"/>
                <a:gd name="T4" fmla="*/ 15 w 81"/>
                <a:gd name="T5" fmla="*/ 8 h 84"/>
                <a:gd name="T6" fmla="*/ 10 w 81"/>
                <a:gd name="T7" fmla="*/ 11 h 84"/>
                <a:gd name="T8" fmla="*/ 7 w 81"/>
                <a:gd name="T9" fmla="*/ 14 h 84"/>
                <a:gd name="T10" fmla="*/ 2 w 81"/>
                <a:gd name="T11" fmla="*/ 29 h 84"/>
                <a:gd name="T12" fmla="*/ 2 w 81"/>
                <a:gd name="T13" fmla="*/ 41 h 84"/>
                <a:gd name="T14" fmla="*/ 5 w 81"/>
                <a:gd name="T15" fmla="*/ 52 h 84"/>
                <a:gd name="T16" fmla="*/ 8 w 81"/>
                <a:gd name="T17" fmla="*/ 55 h 84"/>
                <a:gd name="T18" fmla="*/ 17 w 81"/>
                <a:gd name="T19" fmla="*/ 63 h 84"/>
                <a:gd name="T20" fmla="*/ 22 w 81"/>
                <a:gd name="T21" fmla="*/ 68 h 84"/>
                <a:gd name="T22" fmla="*/ 37 w 81"/>
                <a:gd name="T23" fmla="*/ 69 h 84"/>
                <a:gd name="T24" fmla="*/ 50 w 81"/>
                <a:gd name="T25" fmla="*/ 65 h 84"/>
                <a:gd name="T26" fmla="*/ 51 w 81"/>
                <a:gd name="T27" fmla="*/ 63 h 84"/>
                <a:gd name="T28" fmla="*/ 56 w 81"/>
                <a:gd name="T29" fmla="*/ 60 h 84"/>
                <a:gd name="T30" fmla="*/ 60 w 81"/>
                <a:gd name="T31" fmla="*/ 57 h 84"/>
                <a:gd name="T32" fmla="*/ 62 w 81"/>
                <a:gd name="T33" fmla="*/ 52 h 84"/>
                <a:gd name="T34" fmla="*/ 64 w 81"/>
                <a:gd name="T35" fmla="*/ 48 h 84"/>
                <a:gd name="T36" fmla="*/ 64 w 81"/>
                <a:gd name="T37" fmla="*/ 22 h 84"/>
                <a:gd name="T38" fmla="*/ 62 w 81"/>
                <a:gd name="T39" fmla="*/ 14 h 84"/>
                <a:gd name="T40" fmla="*/ 51 w 81"/>
                <a:gd name="T41" fmla="*/ 7 h 84"/>
                <a:gd name="T42" fmla="*/ 50 w 81"/>
                <a:gd name="T43" fmla="*/ 5 h 84"/>
                <a:gd name="T44" fmla="*/ 37 w 81"/>
                <a:gd name="T45" fmla="*/ 0 h 84"/>
                <a:gd name="T46" fmla="*/ 37 w 81"/>
                <a:gd name="T47" fmla="*/ 3 h 84"/>
                <a:gd name="T48" fmla="*/ 50 w 81"/>
                <a:gd name="T49" fmla="*/ 8 h 84"/>
                <a:gd name="T50" fmla="*/ 51 w 81"/>
                <a:gd name="T51" fmla="*/ 9 h 84"/>
                <a:gd name="T52" fmla="*/ 60 w 81"/>
                <a:gd name="T53" fmla="*/ 17 h 84"/>
                <a:gd name="T54" fmla="*/ 60 w 81"/>
                <a:gd name="T55" fmla="*/ 22 h 84"/>
                <a:gd name="T56" fmla="*/ 60 w 81"/>
                <a:gd name="T57" fmla="*/ 48 h 84"/>
                <a:gd name="T58" fmla="*/ 60 w 81"/>
                <a:gd name="T59" fmla="*/ 50 h 84"/>
                <a:gd name="T60" fmla="*/ 60 w 81"/>
                <a:gd name="T61" fmla="*/ 53 h 84"/>
                <a:gd name="T62" fmla="*/ 55 w 81"/>
                <a:gd name="T63" fmla="*/ 57 h 84"/>
                <a:gd name="T64" fmla="*/ 51 w 81"/>
                <a:gd name="T65" fmla="*/ 60 h 84"/>
                <a:gd name="T66" fmla="*/ 50 w 81"/>
                <a:gd name="T67" fmla="*/ 62 h 84"/>
                <a:gd name="T68" fmla="*/ 37 w 81"/>
                <a:gd name="T69" fmla="*/ 67 h 84"/>
                <a:gd name="T70" fmla="*/ 24 w 81"/>
                <a:gd name="T71" fmla="*/ 65 h 84"/>
                <a:gd name="T72" fmla="*/ 22 w 81"/>
                <a:gd name="T73" fmla="*/ 63 h 84"/>
                <a:gd name="T74" fmla="*/ 12 w 81"/>
                <a:gd name="T75" fmla="*/ 53 h 84"/>
                <a:gd name="T76" fmla="*/ 10 w 81"/>
                <a:gd name="T77" fmla="*/ 50 h 84"/>
                <a:gd name="T78" fmla="*/ 5 w 81"/>
                <a:gd name="T79" fmla="*/ 44 h 84"/>
                <a:gd name="T80" fmla="*/ 3 w 81"/>
                <a:gd name="T81" fmla="*/ 31 h 84"/>
                <a:gd name="T82" fmla="*/ 10 w 81"/>
                <a:gd name="T83" fmla="*/ 16 h 84"/>
                <a:gd name="T84" fmla="*/ 12 w 81"/>
                <a:gd name="T85" fmla="*/ 14 h 84"/>
                <a:gd name="T86" fmla="*/ 15 w 81"/>
                <a:gd name="T87" fmla="*/ 11 h 84"/>
                <a:gd name="T88" fmla="*/ 17 w 81"/>
                <a:gd name="T89" fmla="*/ 9 h 84"/>
                <a:gd name="T90" fmla="*/ 26 w 81"/>
                <a:gd name="T91" fmla="*/ 5 h 84"/>
                <a:gd name="T92" fmla="*/ 31 w 81"/>
                <a:gd name="T93" fmla="*/ 3 h 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1"/>
                <a:gd name="T142" fmla="*/ 0 h 84"/>
                <a:gd name="T143" fmla="*/ 81 w 81"/>
                <a:gd name="T144" fmla="*/ 84 h 8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1" h="84">
                  <a:moveTo>
                    <a:pt x="37" y="0"/>
                  </a:moveTo>
                  <a:lnTo>
                    <a:pt x="33" y="2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2" y="31"/>
                  </a:lnTo>
                  <a:lnTo>
                    <a:pt x="2" y="35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6" y="61"/>
                  </a:lnTo>
                  <a:lnTo>
                    <a:pt x="6" y="63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8" y="77"/>
                  </a:lnTo>
                  <a:lnTo>
                    <a:pt x="20" y="77"/>
                  </a:lnTo>
                  <a:lnTo>
                    <a:pt x="27" y="81"/>
                  </a:lnTo>
                  <a:lnTo>
                    <a:pt x="25" y="81"/>
                  </a:lnTo>
                  <a:lnTo>
                    <a:pt x="27" y="83"/>
                  </a:lnTo>
                  <a:lnTo>
                    <a:pt x="33" y="83"/>
                  </a:lnTo>
                  <a:lnTo>
                    <a:pt x="37" y="84"/>
                  </a:lnTo>
                  <a:lnTo>
                    <a:pt x="45" y="84"/>
                  </a:lnTo>
                  <a:lnTo>
                    <a:pt x="48" y="83"/>
                  </a:lnTo>
                  <a:lnTo>
                    <a:pt x="52" y="83"/>
                  </a:lnTo>
                  <a:lnTo>
                    <a:pt x="60" y="79"/>
                  </a:lnTo>
                  <a:lnTo>
                    <a:pt x="62" y="79"/>
                  </a:lnTo>
                  <a:lnTo>
                    <a:pt x="64" y="77"/>
                  </a:lnTo>
                  <a:lnTo>
                    <a:pt x="62" y="77"/>
                  </a:lnTo>
                  <a:lnTo>
                    <a:pt x="66" y="75"/>
                  </a:lnTo>
                  <a:lnTo>
                    <a:pt x="68" y="75"/>
                  </a:lnTo>
                  <a:lnTo>
                    <a:pt x="68" y="73"/>
                  </a:lnTo>
                  <a:lnTo>
                    <a:pt x="70" y="69"/>
                  </a:lnTo>
                  <a:lnTo>
                    <a:pt x="68" y="71"/>
                  </a:lnTo>
                  <a:lnTo>
                    <a:pt x="72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5" y="63"/>
                  </a:lnTo>
                  <a:lnTo>
                    <a:pt x="75" y="65"/>
                  </a:lnTo>
                  <a:lnTo>
                    <a:pt x="77" y="63"/>
                  </a:lnTo>
                  <a:lnTo>
                    <a:pt x="77" y="58"/>
                  </a:lnTo>
                  <a:lnTo>
                    <a:pt x="81" y="50"/>
                  </a:lnTo>
                  <a:lnTo>
                    <a:pt x="81" y="35"/>
                  </a:lnTo>
                  <a:lnTo>
                    <a:pt x="77" y="27"/>
                  </a:lnTo>
                  <a:lnTo>
                    <a:pt x="77" y="23"/>
                  </a:lnTo>
                  <a:lnTo>
                    <a:pt x="75" y="19"/>
                  </a:lnTo>
                  <a:lnTo>
                    <a:pt x="75" y="17"/>
                  </a:lnTo>
                  <a:lnTo>
                    <a:pt x="68" y="10"/>
                  </a:lnTo>
                  <a:lnTo>
                    <a:pt x="66" y="10"/>
                  </a:lnTo>
                  <a:lnTo>
                    <a:pt x="62" y="8"/>
                  </a:lnTo>
                  <a:lnTo>
                    <a:pt x="64" y="8"/>
                  </a:lnTo>
                  <a:lnTo>
                    <a:pt x="62" y="6"/>
                  </a:lnTo>
                  <a:lnTo>
                    <a:pt x="60" y="6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45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60" y="10"/>
                  </a:lnTo>
                  <a:lnTo>
                    <a:pt x="58" y="10"/>
                  </a:lnTo>
                  <a:lnTo>
                    <a:pt x="60" y="11"/>
                  </a:lnTo>
                  <a:lnTo>
                    <a:pt x="62" y="11"/>
                  </a:lnTo>
                  <a:lnTo>
                    <a:pt x="66" y="13"/>
                  </a:lnTo>
                  <a:lnTo>
                    <a:pt x="64" y="13"/>
                  </a:lnTo>
                  <a:lnTo>
                    <a:pt x="72" y="21"/>
                  </a:lnTo>
                  <a:lnTo>
                    <a:pt x="72" y="19"/>
                  </a:lnTo>
                  <a:lnTo>
                    <a:pt x="73" y="23"/>
                  </a:lnTo>
                  <a:lnTo>
                    <a:pt x="73" y="27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73" y="58"/>
                  </a:lnTo>
                  <a:lnTo>
                    <a:pt x="73" y="61"/>
                  </a:lnTo>
                  <a:lnTo>
                    <a:pt x="73" y="59"/>
                  </a:lnTo>
                  <a:lnTo>
                    <a:pt x="72" y="61"/>
                  </a:lnTo>
                  <a:lnTo>
                    <a:pt x="72" y="63"/>
                  </a:lnTo>
                  <a:lnTo>
                    <a:pt x="70" y="67"/>
                  </a:lnTo>
                  <a:lnTo>
                    <a:pt x="72" y="65"/>
                  </a:lnTo>
                  <a:lnTo>
                    <a:pt x="68" y="67"/>
                  </a:lnTo>
                  <a:lnTo>
                    <a:pt x="66" y="67"/>
                  </a:lnTo>
                  <a:lnTo>
                    <a:pt x="66" y="69"/>
                  </a:lnTo>
                  <a:lnTo>
                    <a:pt x="64" y="73"/>
                  </a:lnTo>
                  <a:lnTo>
                    <a:pt x="66" y="71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5" y="81"/>
                  </a:lnTo>
                  <a:lnTo>
                    <a:pt x="37" y="81"/>
                  </a:lnTo>
                  <a:lnTo>
                    <a:pt x="33" y="79"/>
                  </a:lnTo>
                  <a:lnTo>
                    <a:pt x="29" y="79"/>
                  </a:lnTo>
                  <a:lnTo>
                    <a:pt x="31" y="79"/>
                  </a:lnTo>
                  <a:lnTo>
                    <a:pt x="29" y="77"/>
                  </a:lnTo>
                  <a:lnTo>
                    <a:pt x="27" y="77"/>
                  </a:lnTo>
                  <a:lnTo>
                    <a:pt x="20" y="73"/>
                  </a:lnTo>
                  <a:lnTo>
                    <a:pt x="22" y="73"/>
                  </a:lnTo>
                  <a:lnTo>
                    <a:pt x="14" y="65"/>
                  </a:lnTo>
                  <a:lnTo>
                    <a:pt x="14" y="67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0" y="59"/>
                  </a:lnTo>
                  <a:lnTo>
                    <a:pt x="10" y="61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8"/>
                  </a:lnTo>
                  <a:lnTo>
                    <a:pt x="6" y="35"/>
                  </a:lnTo>
                  <a:lnTo>
                    <a:pt x="6" y="31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4" y="17"/>
                  </a:lnTo>
                  <a:lnTo>
                    <a:pt x="16" y="13"/>
                  </a:lnTo>
                  <a:lnTo>
                    <a:pt x="14" y="15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31" y="6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30" name="Rectangle 178"/>
            <p:cNvSpPr>
              <a:spLocks noChangeArrowheads="1"/>
            </p:cNvSpPr>
            <p:nvPr/>
          </p:nvSpPr>
          <p:spPr bwMode="auto">
            <a:xfrm>
              <a:off x="4386" y="1479"/>
              <a:ext cx="30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E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31" name="Freeform 179"/>
            <p:cNvSpPr>
              <a:spLocks/>
            </p:cNvSpPr>
            <p:nvPr/>
          </p:nvSpPr>
          <p:spPr bwMode="auto">
            <a:xfrm>
              <a:off x="4501" y="1461"/>
              <a:ext cx="61" cy="65"/>
            </a:xfrm>
            <a:custGeom>
              <a:avLst/>
              <a:gdLst>
                <a:gd name="T0" fmla="*/ 28 w 75"/>
                <a:gd name="T1" fmla="*/ 0 h 79"/>
                <a:gd name="T2" fmla="*/ 22 w 75"/>
                <a:gd name="T3" fmla="*/ 2 h 79"/>
                <a:gd name="T4" fmla="*/ 15 w 75"/>
                <a:gd name="T5" fmla="*/ 3 h 79"/>
                <a:gd name="T6" fmla="*/ 11 w 75"/>
                <a:gd name="T7" fmla="*/ 7 h 79"/>
                <a:gd name="T8" fmla="*/ 6 w 75"/>
                <a:gd name="T9" fmla="*/ 12 h 79"/>
                <a:gd name="T10" fmla="*/ 3 w 75"/>
                <a:gd name="T11" fmla="*/ 16 h 79"/>
                <a:gd name="T12" fmla="*/ 2 w 75"/>
                <a:gd name="T13" fmla="*/ 22 h 79"/>
                <a:gd name="T14" fmla="*/ 0 w 75"/>
                <a:gd name="T15" fmla="*/ 29 h 79"/>
                <a:gd name="T16" fmla="*/ 0 w 75"/>
                <a:gd name="T17" fmla="*/ 35 h 79"/>
                <a:gd name="T18" fmla="*/ 2 w 75"/>
                <a:gd name="T19" fmla="*/ 41 h 79"/>
                <a:gd name="T20" fmla="*/ 3 w 75"/>
                <a:gd name="T21" fmla="*/ 48 h 79"/>
                <a:gd name="T22" fmla="*/ 6 w 75"/>
                <a:gd name="T23" fmla="*/ 54 h 79"/>
                <a:gd name="T24" fmla="*/ 11 w 75"/>
                <a:gd name="T25" fmla="*/ 58 h 79"/>
                <a:gd name="T26" fmla="*/ 15 w 75"/>
                <a:gd name="T27" fmla="*/ 62 h 79"/>
                <a:gd name="T28" fmla="*/ 22 w 75"/>
                <a:gd name="T29" fmla="*/ 63 h 79"/>
                <a:gd name="T30" fmla="*/ 28 w 75"/>
                <a:gd name="T31" fmla="*/ 65 h 79"/>
                <a:gd name="T32" fmla="*/ 34 w 75"/>
                <a:gd name="T33" fmla="*/ 65 h 79"/>
                <a:gd name="T34" fmla="*/ 39 w 75"/>
                <a:gd name="T35" fmla="*/ 63 h 79"/>
                <a:gd name="T36" fmla="*/ 45 w 75"/>
                <a:gd name="T37" fmla="*/ 62 h 79"/>
                <a:gd name="T38" fmla="*/ 50 w 75"/>
                <a:gd name="T39" fmla="*/ 58 h 79"/>
                <a:gd name="T40" fmla="*/ 54 w 75"/>
                <a:gd name="T41" fmla="*/ 54 h 79"/>
                <a:gd name="T42" fmla="*/ 58 w 75"/>
                <a:gd name="T43" fmla="*/ 48 h 79"/>
                <a:gd name="T44" fmla="*/ 59 w 75"/>
                <a:gd name="T45" fmla="*/ 41 h 79"/>
                <a:gd name="T46" fmla="*/ 61 w 75"/>
                <a:gd name="T47" fmla="*/ 35 h 79"/>
                <a:gd name="T48" fmla="*/ 61 w 75"/>
                <a:gd name="T49" fmla="*/ 29 h 79"/>
                <a:gd name="T50" fmla="*/ 59 w 75"/>
                <a:gd name="T51" fmla="*/ 22 h 79"/>
                <a:gd name="T52" fmla="*/ 58 w 75"/>
                <a:gd name="T53" fmla="*/ 16 h 79"/>
                <a:gd name="T54" fmla="*/ 54 w 75"/>
                <a:gd name="T55" fmla="*/ 12 h 79"/>
                <a:gd name="T56" fmla="*/ 50 w 75"/>
                <a:gd name="T57" fmla="*/ 7 h 79"/>
                <a:gd name="T58" fmla="*/ 45 w 75"/>
                <a:gd name="T59" fmla="*/ 3 h 79"/>
                <a:gd name="T60" fmla="*/ 39 w 75"/>
                <a:gd name="T61" fmla="*/ 2 h 79"/>
                <a:gd name="T62" fmla="*/ 34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6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1" y="12"/>
                  </a:lnTo>
                  <a:lnTo>
                    <a:pt x="7" y="14"/>
                  </a:lnTo>
                  <a:lnTo>
                    <a:pt x="5" y="18"/>
                  </a:lnTo>
                  <a:lnTo>
                    <a:pt x="4" y="20"/>
                  </a:lnTo>
                  <a:lnTo>
                    <a:pt x="4" y="24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49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5" y="62"/>
                  </a:lnTo>
                  <a:lnTo>
                    <a:pt x="7" y="66"/>
                  </a:lnTo>
                  <a:lnTo>
                    <a:pt x="11" y="68"/>
                  </a:lnTo>
                  <a:lnTo>
                    <a:pt x="13" y="70"/>
                  </a:lnTo>
                  <a:lnTo>
                    <a:pt x="15" y="72"/>
                  </a:lnTo>
                  <a:lnTo>
                    <a:pt x="19" y="75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0" y="79"/>
                  </a:lnTo>
                  <a:lnTo>
                    <a:pt x="34" y="79"/>
                  </a:lnTo>
                  <a:lnTo>
                    <a:pt x="36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52" y="75"/>
                  </a:lnTo>
                  <a:lnTo>
                    <a:pt x="55" y="75"/>
                  </a:lnTo>
                  <a:lnTo>
                    <a:pt x="59" y="72"/>
                  </a:lnTo>
                  <a:lnTo>
                    <a:pt x="61" y="70"/>
                  </a:lnTo>
                  <a:lnTo>
                    <a:pt x="65" y="68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3" y="50"/>
                  </a:lnTo>
                  <a:lnTo>
                    <a:pt x="75" y="49"/>
                  </a:lnTo>
                  <a:lnTo>
                    <a:pt x="75" y="43"/>
                  </a:lnTo>
                  <a:lnTo>
                    <a:pt x="75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4"/>
                  </a:lnTo>
                  <a:lnTo>
                    <a:pt x="71" y="20"/>
                  </a:lnTo>
                  <a:lnTo>
                    <a:pt x="69" y="18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1" y="8"/>
                  </a:lnTo>
                  <a:lnTo>
                    <a:pt x="59" y="6"/>
                  </a:lnTo>
                  <a:lnTo>
                    <a:pt x="55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32" name="Freeform 180"/>
            <p:cNvSpPr>
              <a:spLocks/>
            </p:cNvSpPr>
            <p:nvPr/>
          </p:nvSpPr>
          <p:spPr bwMode="auto">
            <a:xfrm>
              <a:off x="4499" y="1461"/>
              <a:ext cx="65" cy="67"/>
            </a:xfrm>
            <a:custGeom>
              <a:avLst/>
              <a:gdLst>
                <a:gd name="T0" fmla="*/ 21 w 79"/>
                <a:gd name="T1" fmla="*/ 1 h 82"/>
                <a:gd name="T2" fmla="*/ 11 w 79"/>
                <a:gd name="T3" fmla="*/ 6 h 82"/>
                <a:gd name="T4" fmla="*/ 11 w 79"/>
                <a:gd name="T5" fmla="*/ 9 h 82"/>
                <a:gd name="T6" fmla="*/ 6 w 79"/>
                <a:gd name="T7" fmla="*/ 12 h 82"/>
                <a:gd name="T8" fmla="*/ 3 w 79"/>
                <a:gd name="T9" fmla="*/ 16 h 82"/>
                <a:gd name="T10" fmla="*/ 0 w 79"/>
                <a:gd name="T11" fmla="*/ 42 h 82"/>
                <a:gd name="T12" fmla="*/ 3 w 79"/>
                <a:gd name="T13" fmla="*/ 45 h 82"/>
                <a:gd name="T14" fmla="*/ 6 w 79"/>
                <a:gd name="T15" fmla="*/ 56 h 82"/>
                <a:gd name="T16" fmla="*/ 9 w 79"/>
                <a:gd name="T17" fmla="*/ 58 h 82"/>
                <a:gd name="T18" fmla="*/ 26 w 79"/>
                <a:gd name="T19" fmla="*/ 67 h 82"/>
                <a:gd name="T20" fmla="*/ 41 w 79"/>
                <a:gd name="T21" fmla="*/ 65 h 82"/>
                <a:gd name="T22" fmla="*/ 53 w 79"/>
                <a:gd name="T23" fmla="*/ 60 h 82"/>
                <a:gd name="T24" fmla="*/ 57 w 79"/>
                <a:gd name="T25" fmla="*/ 58 h 82"/>
                <a:gd name="T26" fmla="*/ 63 w 79"/>
                <a:gd name="T27" fmla="*/ 45 h 82"/>
                <a:gd name="T28" fmla="*/ 65 w 79"/>
                <a:gd name="T29" fmla="*/ 42 h 82"/>
                <a:gd name="T30" fmla="*/ 63 w 79"/>
                <a:gd name="T31" fmla="*/ 20 h 82"/>
                <a:gd name="T32" fmla="*/ 60 w 79"/>
                <a:gd name="T33" fmla="*/ 14 h 82"/>
                <a:gd name="T34" fmla="*/ 58 w 79"/>
                <a:gd name="T35" fmla="*/ 11 h 82"/>
                <a:gd name="T36" fmla="*/ 44 w 79"/>
                <a:gd name="T37" fmla="*/ 1 h 82"/>
                <a:gd name="T38" fmla="*/ 41 w 79"/>
                <a:gd name="T39" fmla="*/ 0 h 82"/>
                <a:gd name="T40" fmla="*/ 26 w 79"/>
                <a:gd name="T41" fmla="*/ 2 h 82"/>
                <a:gd name="T42" fmla="*/ 39 w 79"/>
                <a:gd name="T43" fmla="*/ 4 h 82"/>
                <a:gd name="T44" fmla="*/ 50 w 79"/>
                <a:gd name="T45" fmla="*/ 7 h 82"/>
                <a:gd name="T46" fmla="*/ 55 w 79"/>
                <a:gd name="T47" fmla="*/ 12 h 82"/>
                <a:gd name="T48" fmla="*/ 58 w 79"/>
                <a:gd name="T49" fmla="*/ 19 h 82"/>
                <a:gd name="T50" fmla="*/ 60 w 79"/>
                <a:gd name="T51" fmla="*/ 23 h 82"/>
                <a:gd name="T52" fmla="*/ 62 w 79"/>
                <a:gd name="T53" fmla="*/ 39 h 82"/>
                <a:gd name="T54" fmla="*/ 60 w 79"/>
                <a:gd name="T55" fmla="*/ 45 h 82"/>
                <a:gd name="T56" fmla="*/ 53 w 79"/>
                <a:gd name="T57" fmla="*/ 55 h 82"/>
                <a:gd name="T58" fmla="*/ 50 w 79"/>
                <a:gd name="T59" fmla="*/ 56 h 82"/>
                <a:gd name="T60" fmla="*/ 44 w 79"/>
                <a:gd name="T61" fmla="*/ 60 h 82"/>
                <a:gd name="T62" fmla="*/ 38 w 79"/>
                <a:gd name="T63" fmla="*/ 64 h 82"/>
                <a:gd name="T64" fmla="*/ 21 w 79"/>
                <a:gd name="T65" fmla="*/ 60 h 82"/>
                <a:gd name="T66" fmla="*/ 12 w 79"/>
                <a:gd name="T67" fmla="*/ 55 h 82"/>
                <a:gd name="T68" fmla="*/ 9 w 79"/>
                <a:gd name="T69" fmla="*/ 55 h 82"/>
                <a:gd name="T70" fmla="*/ 5 w 79"/>
                <a:gd name="T71" fmla="*/ 42 h 82"/>
                <a:gd name="T72" fmla="*/ 3 w 79"/>
                <a:gd name="T73" fmla="*/ 41 h 82"/>
                <a:gd name="T74" fmla="*/ 6 w 79"/>
                <a:gd name="T75" fmla="*/ 17 h 82"/>
                <a:gd name="T76" fmla="*/ 7 w 79"/>
                <a:gd name="T77" fmla="*/ 16 h 82"/>
                <a:gd name="T78" fmla="*/ 11 w 79"/>
                <a:gd name="T79" fmla="*/ 12 h 82"/>
                <a:gd name="T80" fmla="*/ 14 w 79"/>
                <a:gd name="T81" fmla="*/ 7 h 82"/>
                <a:gd name="T82" fmla="*/ 14 w 79"/>
                <a:gd name="T83" fmla="*/ 7 h 82"/>
                <a:gd name="T84" fmla="*/ 26 w 79"/>
                <a:gd name="T85" fmla="*/ 2 h 8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9"/>
                <a:gd name="T130" fmla="*/ 0 h 82"/>
                <a:gd name="T131" fmla="*/ 79 w 79"/>
                <a:gd name="T132" fmla="*/ 82 h 8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9" h="82">
                  <a:moveTo>
                    <a:pt x="32" y="0"/>
                  </a:moveTo>
                  <a:lnTo>
                    <a:pt x="29" y="1"/>
                  </a:lnTo>
                  <a:lnTo>
                    <a:pt x="25" y="1"/>
                  </a:lnTo>
                  <a:lnTo>
                    <a:pt x="17" y="5"/>
                  </a:lnTo>
                  <a:lnTo>
                    <a:pt x="15" y="5"/>
                  </a:lnTo>
                  <a:lnTo>
                    <a:pt x="13" y="7"/>
                  </a:lnTo>
                  <a:lnTo>
                    <a:pt x="13" y="9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7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0" y="32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2" y="51"/>
                  </a:lnTo>
                  <a:lnTo>
                    <a:pt x="4" y="55"/>
                  </a:lnTo>
                  <a:lnTo>
                    <a:pt x="4" y="59"/>
                  </a:lnTo>
                  <a:lnTo>
                    <a:pt x="7" y="67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71"/>
                  </a:lnTo>
                  <a:lnTo>
                    <a:pt x="19" y="78"/>
                  </a:lnTo>
                  <a:lnTo>
                    <a:pt x="25" y="78"/>
                  </a:lnTo>
                  <a:lnTo>
                    <a:pt x="32" y="82"/>
                  </a:lnTo>
                  <a:lnTo>
                    <a:pt x="50" y="82"/>
                  </a:lnTo>
                  <a:lnTo>
                    <a:pt x="52" y="80"/>
                  </a:lnTo>
                  <a:lnTo>
                    <a:pt x="50" y="80"/>
                  </a:lnTo>
                  <a:lnTo>
                    <a:pt x="54" y="78"/>
                  </a:lnTo>
                  <a:lnTo>
                    <a:pt x="59" y="78"/>
                  </a:lnTo>
                  <a:lnTo>
                    <a:pt x="65" y="73"/>
                  </a:lnTo>
                  <a:lnTo>
                    <a:pt x="63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5"/>
                  </a:lnTo>
                  <a:lnTo>
                    <a:pt x="77" y="51"/>
                  </a:lnTo>
                  <a:lnTo>
                    <a:pt x="77" y="53"/>
                  </a:lnTo>
                  <a:lnTo>
                    <a:pt x="79" y="51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3" y="5"/>
                  </a:lnTo>
                  <a:lnTo>
                    <a:pt x="61" y="5"/>
                  </a:lnTo>
                  <a:lnTo>
                    <a:pt x="54" y="1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48" y="3"/>
                  </a:lnTo>
                  <a:lnTo>
                    <a:pt x="46" y="3"/>
                  </a:lnTo>
                  <a:lnTo>
                    <a:pt x="48" y="5"/>
                  </a:lnTo>
                  <a:lnTo>
                    <a:pt x="50" y="5"/>
                  </a:lnTo>
                  <a:lnTo>
                    <a:pt x="54" y="5"/>
                  </a:lnTo>
                  <a:lnTo>
                    <a:pt x="61" y="9"/>
                  </a:lnTo>
                  <a:lnTo>
                    <a:pt x="59" y="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8"/>
                  </a:lnTo>
                  <a:lnTo>
                    <a:pt x="75" y="32"/>
                  </a:lnTo>
                  <a:lnTo>
                    <a:pt x="75" y="50"/>
                  </a:lnTo>
                  <a:lnTo>
                    <a:pt x="75" y="48"/>
                  </a:lnTo>
                  <a:lnTo>
                    <a:pt x="73" y="50"/>
                  </a:lnTo>
                  <a:lnTo>
                    <a:pt x="73" y="51"/>
                  </a:lnTo>
                  <a:lnTo>
                    <a:pt x="73" y="55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5" y="67"/>
                  </a:lnTo>
                  <a:lnTo>
                    <a:pt x="67" y="67"/>
                  </a:lnTo>
                  <a:lnTo>
                    <a:pt x="63" y="69"/>
                  </a:lnTo>
                  <a:lnTo>
                    <a:pt x="61" y="69"/>
                  </a:lnTo>
                  <a:lnTo>
                    <a:pt x="55" y="74"/>
                  </a:lnTo>
                  <a:lnTo>
                    <a:pt x="57" y="74"/>
                  </a:lnTo>
                  <a:lnTo>
                    <a:pt x="54" y="74"/>
                  </a:lnTo>
                  <a:lnTo>
                    <a:pt x="50" y="76"/>
                  </a:lnTo>
                  <a:lnTo>
                    <a:pt x="48" y="76"/>
                  </a:lnTo>
                  <a:lnTo>
                    <a:pt x="46" y="78"/>
                  </a:lnTo>
                  <a:lnTo>
                    <a:pt x="48" y="78"/>
                  </a:lnTo>
                  <a:lnTo>
                    <a:pt x="32" y="78"/>
                  </a:lnTo>
                  <a:lnTo>
                    <a:pt x="25" y="74"/>
                  </a:lnTo>
                  <a:lnTo>
                    <a:pt x="21" y="74"/>
                  </a:lnTo>
                  <a:lnTo>
                    <a:pt x="23" y="74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7" y="59"/>
                  </a:lnTo>
                  <a:lnTo>
                    <a:pt x="7" y="55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32"/>
                  </a:lnTo>
                  <a:lnTo>
                    <a:pt x="7" y="25"/>
                  </a:lnTo>
                  <a:lnTo>
                    <a:pt x="7" y="21"/>
                  </a:lnTo>
                  <a:lnTo>
                    <a:pt x="7" y="23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2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33" name="Rectangle 181"/>
            <p:cNvSpPr>
              <a:spLocks noChangeArrowheads="1"/>
            </p:cNvSpPr>
            <p:nvPr/>
          </p:nvSpPr>
          <p:spPr bwMode="auto">
            <a:xfrm>
              <a:off x="4513" y="1465"/>
              <a:ext cx="33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K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34" name="Freeform 182"/>
            <p:cNvSpPr>
              <a:spLocks/>
            </p:cNvSpPr>
            <p:nvPr/>
          </p:nvSpPr>
          <p:spPr bwMode="auto">
            <a:xfrm>
              <a:off x="4661" y="1457"/>
              <a:ext cx="62" cy="64"/>
            </a:xfrm>
            <a:custGeom>
              <a:avLst/>
              <a:gdLst>
                <a:gd name="T0" fmla="*/ 28 w 76"/>
                <a:gd name="T1" fmla="*/ 0 h 78"/>
                <a:gd name="T2" fmla="*/ 22 w 76"/>
                <a:gd name="T3" fmla="*/ 2 h 78"/>
                <a:gd name="T4" fmla="*/ 17 w 76"/>
                <a:gd name="T5" fmla="*/ 3 h 78"/>
                <a:gd name="T6" fmla="*/ 12 w 76"/>
                <a:gd name="T7" fmla="*/ 6 h 78"/>
                <a:gd name="T8" fmla="*/ 7 w 76"/>
                <a:gd name="T9" fmla="*/ 11 h 78"/>
                <a:gd name="T10" fmla="*/ 4 w 76"/>
                <a:gd name="T11" fmla="*/ 16 h 78"/>
                <a:gd name="T12" fmla="*/ 2 w 76"/>
                <a:gd name="T13" fmla="*/ 22 h 78"/>
                <a:gd name="T14" fmla="*/ 0 w 76"/>
                <a:gd name="T15" fmla="*/ 28 h 78"/>
                <a:gd name="T16" fmla="*/ 0 w 76"/>
                <a:gd name="T17" fmla="*/ 34 h 78"/>
                <a:gd name="T18" fmla="*/ 2 w 76"/>
                <a:gd name="T19" fmla="*/ 41 h 78"/>
                <a:gd name="T20" fmla="*/ 4 w 76"/>
                <a:gd name="T21" fmla="*/ 47 h 78"/>
                <a:gd name="T22" fmla="*/ 7 w 76"/>
                <a:gd name="T23" fmla="*/ 52 h 78"/>
                <a:gd name="T24" fmla="*/ 12 w 76"/>
                <a:gd name="T25" fmla="*/ 57 h 78"/>
                <a:gd name="T26" fmla="*/ 17 w 76"/>
                <a:gd name="T27" fmla="*/ 60 h 78"/>
                <a:gd name="T28" fmla="*/ 22 w 76"/>
                <a:gd name="T29" fmla="*/ 63 h 78"/>
                <a:gd name="T30" fmla="*/ 28 w 76"/>
                <a:gd name="T31" fmla="*/ 64 h 78"/>
                <a:gd name="T32" fmla="*/ 34 w 76"/>
                <a:gd name="T33" fmla="*/ 64 h 78"/>
                <a:gd name="T34" fmla="*/ 41 w 76"/>
                <a:gd name="T35" fmla="*/ 63 h 78"/>
                <a:gd name="T36" fmla="*/ 46 w 76"/>
                <a:gd name="T37" fmla="*/ 60 h 78"/>
                <a:gd name="T38" fmla="*/ 51 w 76"/>
                <a:gd name="T39" fmla="*/ 57 h 78"/>
                <a:gd name="T40" fmla="*/ 56 w 76"/>
                <a:gd name="T41" fmla="*/ 52 h 78"/>
                <a:gd name="T42" fmla="*/ 60 w 76"/>
                <a:gd name="T43" fmla="*/ 47 h 78"/>
                <a:gd name="T44" fmla="*/ 61 w 76"/>
                <a:gd name="T45" fmla="*/ 41 h 78"/>
                <a:gd name="T46" fmla="*/ 62 w 76"/>
                <a:gd name="T47" fmla="*/ 34 h 78"/>
                <a:gd name="T48" fmla="*/ 62 w 76"/>
                <a:gd name="T49" fmla="*/ 28 h 78"/>
                <a:gd name="T50" fmla="*/ 61 w 76"/>
                <a:gd name="T51" fmla="*/ 22 h 78"/>
                <a:gd name="T52" fmla="*/ 60 w 76"/>
                <a:gd name="T53" fmla="*/ 16 h 78"/>
                <a:gd name="T54" fmla="*/ 56 w 76"/>
                <a:gd name="T55" fmla="*/ 11 h 78"/>
                <a:gd name="T56" fmla="*/ 51 w 76"/>
                <a:gd name="T57" fmla="*/ 6 h 78"/>
                <a:gd name="T58" fmla="*/ 46 w 76"/>
                <a:gd name="T59" fmla="*/ 3 h 78"/>
                <a:gd name="T60" fmla="*/ 41 w 76"/>
                <a:gd name="T61" fmla="*/ 2 h 78"/>
                <a:gd name="T62" fmla="*/ 34 w 76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6"/>
                <a:gd name="T97" fmla="*/ 0 h 78"/>
                <a:gd name="T98" fmla="*/ 76 w 76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6" h="78">
                  <a:moveTo>
                    <a:pt x="38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7"/>
                  </a:lnTo>
                  <a:lnTo>
                    <a:pt x="5" y="19"/>
                  </a:lnTo>
                  <a:lnTo>
                    <a:pt x="3" y="23"/>
                  </a:lnTo>
                  <a:lnTo>
                    <a:pt x="2" y="27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2" y="46"/>
                  </a:lnTo>
                  <a:lnTo>
                    <a:pt x="2" y="50"/>
                  </a:lnTo>
                  <a:lnTo>
                    <a:pt x="3" y="54"/>
                  </a:lnTo>
                  <a:lnTo>
                    <a:pt x="5" y="57"/>
                  </a:lnTo>
                  <a:lnTo>
                    <a:pt x="7" y="61"/>
                  </a:lnTo>
                  <a:lnTo>
                    <a:pt x="9" y="63"/>
                  </a:lnTo>
                  <a:lnTo>
                    <a:pt x="11" y="67"/>
                  </a:lnTo>
                  <a:lnTo>
                    <a:pt x="15" y="69"/>
                  </a:lnTo>
                  <a:lnTo>
                    <a:pt x="17" y="71"/>
                  </a:lnTo>
                  <a:lnTo>
                    <a:pt x="21" y="73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0" y="78"/>
                  </a:lnTo>
                  <a:lnTo>
                    <a:pt x="34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50" y="77"/>
                  </a:lnTo>
                  <a:lnTo>
                    <a:pt x="53" y="75"/>
                  </a:lnTo>
                  <a:lnTo>
                    <a:pt x="57" y="73"/>
                  </a:lnTo>
                  <a:lnTo>
                    <a:pt x="59" y="71"/>
                  </a:lnTo>
                  <a:lnTo>
                    <a:pt x="63" y="69"/>
                  </a:lnTo>
                  <a:lnTo>
                    <a:pt x="65" y="67"/>
                  </a:lnTo>
                  <a:lnTo>
                    <a:pt x="69" y="63"/>
                  </a:lnTo>
                  <a:lnTo>
                    <a:pt x="71" y="61"/>
                  </a:lnTo>
                  <a:lnTo>
                    <a:pt x="73" y="57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6" y="46"/>
                  </a:lnTo>
                  <a:lnTo>
                    <a:pt x="76" y="42"/>
                  </a:lnTo>
                  <a:lnTo>
                    <a:pt x="76" y="38"/>
                  </a:lnTo>
                  <a:lnTo>
                    <a:pt x="76" y="34"/>
                  </a:lnTo>
                  <a:lnTo>
                    <a:pt x="76" y="30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3" y="19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5" y="11"/>
                  </a:lnTo>
                  <a:lnTo>
                    <a:pt x="63" y="7"/>
                  </a:lnTo>
                  <a:lnTo>
                    <a:pt x="59" y="5"/>
                  </a:lnTo>
                  <a:lnTo>
                    <a:pt x="57" y="4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35" name="Freeform 183"/>
            <p:cNvSpPr>
              <a:spLocks/>
            </p:cNvSpPr>
            <p:nvPr/>
          </p:nvSpPr>
          <p:spPr bwMode="auto">
            <a:xfrm>
              <a:off x="4659" y="1456"/>
              <a:ext cx="66" cy="67"/>
            </a:xfrm>
            <a:custGeom>
              <a:avLst/>
              <a:gdLst>
                <a:gd name="T0" fmla="*/ 19 w 80"/>
                <a:gd name="T1" fmla="*/ 2 h 82"/>
                <a:gd name="T2" fmla="*/ 16 w 80"/>
                <a:gd name="T3" fmla="*/ 5 h 82"/>
                <a:gd name="T4" fmla="*/ 7 w 80"/>
                <a:gd name="T5" fmla="*/ 12 h 82"/>
                <a:gd name="T6" fmla="*/ 4 w 80"/>
                <a:gd name="T7" fmla="*/ 16 h 82"/>
                <a:gd name="T8" fmla="*/ 2 w 80"/>
                <a:gd name="T9" fmla="*/ 26 h 82"/>
                <a:gd name="T10" fmla="*/ 2 w 80"/>
                <a:gd name="T11" fmla="*/ 39 h 82"/>
                <a:gd name="T12" fmla="*/ 6 w 80"/>
                <a:gd name="T13" fmla="*/ 53 h 82"/>
                <a:gd name="T14" fmla="*/ 9 w 80"/>
                <a:gd name="T15" fmla="*/ 56 h 82"/>
                <a:gd name="T16" fmla="*/ 14 w 80"/>
                <a:gd name="T17" fmla="*/ 60 h 82"/>
                <a:gd name="T18" fmla="*/ 16 w 80"/>
                <a:gd name="T19" fmla="*/ 61 h 82"/>
                <a:gd name="T20" fmla="*/ 19 w 80"/>
                <a:gd name="T21" fmla="*/ 65 h 82"/>
                <a:gd name="T22" fmla="*/ 40 w 80"/>
                <a:gd name="T23" fmla="*/ 67 h 82"/>
                <a:gd name="T24" fmla="*/ 52 w 80"/>
                <a:gd name="T25" fmla="*/ 61 h 82"/>
                <a:gd name="T26" fmla="*/ 55 w 80"/>
                <a:gd name="T27" fmla="*/ 60 h 82"/>
                <a:gd name="T28" fmla="*/ 64 w 80"/>
                <a:gd name="T29" fmla="*/ 48 h 82"/>
                <a:gd name="T30" fmla="*/ 66 w 80"/>
                <a:gd name="T31" fmla="*/ 26 h 82"/>
                <a:gd name="T32" fmla="*/ 62 w 80"/>
                <a:gd name="T33" fmla="*/ 14 h 82"/>
                <a:gd name="T34" fmla="*/ 60 w 80"/>
                <a:gd name="T35" fmla="*/ 11 h 82"/>
                <a:gd name="T36" fmla="*/ 57 w 80"/>
                <a:gd name="T37" fmla="*/ 11 h 82"/>
                <a:gd name="T38" fmla="*/ 54 w 80"/>
                <a:gd name="T39" fmla="*/ 6 h 82"/>
                <a:gd name="T40" fmla="*/ 50 w 80"/>
                <a:gd name="T41" fmla="*/ 3 h 82"/>
                <a:gd name="T42" fmla="*/ 43 w 80"/>
                <a:gd name="T43" fmla="*/ 2 h 82"/>
                <a:gd name="T44" fmla="*/ 26 w 80"/>
                <a:gd name="T45" fmla="*/ 3 h 82"/>
                <a:gd name="T46" fmla="*/ 45 w 80"/>
                <a:gd name="T47" fmla="*/ 5 h 82"/>
                <a:gd name="T48" fmla="*/ 49 w 80"/>
                <a:gd name="T49" fmla="*/ 7 h 82"/>
                <a:gd name="T50" fmla="*/ 52 w 80"/>
                <a:gd name="T51" fmla="*/ 7 h 82"/>
                <a:gd name="T52" fmla="*/ 55 w 80"/>
                <a:gd name="T53" fmla="*/ 12 h 82"/>
                <a:gd name="T54" fmla="*/ 59 w 80"/>
                <a:gd name="T55" fmla="*/ 16 h 82"/>
                <a:gd name="T56" fmla="*/ 60 w 80"/>
                <a:gd name="T57" fmla="*/ 17 h 82"/>
                <a:gd name="T58" fmla="*/ 64 w 80"/>
                <a:gd name="T59" fmla="*/ 39 h 82"/>
                <a:gd name="T60" fmla="*/ 59 w 80"/>
                <a:gd name="T61" fmla="*/ 51 h 82"/>
                <a:gd name="T62" fmla="*/ 54 w 80"/>
                <a:gd name="T63" fmla="*/ 56 h 82"/>
                <a:gd name="T64" fmla="*/ 47 w 80"/>
                <a:gd name="T65" fmla="*/ 60 h 82"/>
                <a:gd name="T66" fmla="*/ 26 w 80"/>
                <a:gd name="T67" fmla="*/ 65 h 82"/>
                <a:gd name="T68" fmla="*/ 21 w 80"/>
                <a:gd name="T69" fmla="*/ 60 h 82"/>
                <a:gd name="T70" fmla="*/ 17 w 80"/>
                <a:gd name="T71" fmla="*/ 58 h 82"/>
                <a:gd name="T72" fmla="*/ 11 w 80"/>
                <a:gd name="T73" fmla="*/ 55 h 82"/>
                <a:gd name="T74" fmla="*/ 11 w 80"/>
                <a:gd name="T75" fmla="*/ 51 h 82"/>
                <a:gd name="T76" fmla="*/ 4 w 80"/>
                <a:gd name="T77" fmla="*/ 42 h 82"/>
                <a:gd name="T78" fmla="*/ 3 w 80"/>
                <a:gd name="T79" fmla="*/ 29 h 82"/>
                <a:gd name="T80" fmla="*/ 7 w 80"/>
                <a:gd name="T81" fmla="*/ 17 h 82"/>
                <a:gd name="T82" fmla="*/ 9 w 80"/>
                <a:gd name="T83" fmla="*/ 16 h 82"/>
                <a:gd name="T84" fmla="*/ 17 w 80"/>
                <a:gd name="T85" fmla="*/ 7 h 82"/>
                <a:gd name="T86" fmla="*/ 21 w 80"/>
                <a:gd name="T87" fmla="*/ 6 h 82"/>
                <a:gd name="T88" fmla="*/ 24 w 80"/>
                <a:gd name="T89" fmla="*/ 5 h 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0"/>
                <a:gd name="T136" fmla="*/ 0 h 82"/>
                <a:gd name="T137" fmla="*/ 80 w 80"/>
                <a:gd name="T138" fmla="*/ 82 h 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0" h="82">
                  <a:moveTo>
                    <a:pt x="32" y="0"/>
                  </a:moveTo>
                  <a:lnTo>
                    <a:pt x="29" y="2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7" y="19"/>
                  </a:lnTo>
                  <a:lnTo>
                    <a:pt x="7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2" y="29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7" y="63"/>
                  </a:lnTo>
                  <a:lnTo>
                    <a:pt x="7" y="65"/>
                  </a:lnTo>
                  <a:lnTo>
                    <a:pt x="9" y="67"/>
                  </a:lnTo>
                  <a:lnTo>
                    <a:pt x="9" y="65"/>
                  </a:lnTo>
                  <a:lnTo>
                    <a:pt x="11" y="69"/>
                  </a:lnTo>
                  <a:lnTo>
                    <a:pt x="11" y="71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15" y="73"/>
                  </a:lnTo>
                  <a:lnTo>
                    <a:pt x="17" y="75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1" y="77"/>
                  </a:lnTo>
                  <a:lnTo>
                    <a:pt x="23" y="79"/>
                  </a:lnTo>
                  <a:lnTo>
                    <a:pt x="25" y="79"/>
                  </a:lnTo>
                  <a:lnTo>
                    <a:pt x="32" y="82"/>
                  </a:lnTo>
                  <a:lnTo>
                    <a:pt x="48" y="82"/>
                  </a:lnTo>
                  <a:lnTo>
                    <a:pt x="59" y="77"/>
                  </a:lnTo>
                  <a:lnTo>
                    <a:pt x="61" y="77"/>
                  </a:lnTo>
                  <a:lnTo>
                    <a:pt x="63" y="75"/>
                  </a:lnTo>
                  <a:lnTo>
                    <a:pt x="61" y="75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75" y="65"/>
                  </a:lnTo>
                  <a:lnTo>
                    <a:pt x="75" y="63"/>
                  </a:lnTo>
                  <a:lnTo>
                    <a:pt x="77" y="59"/>
                  </a:lnTo>
                  <a:lnTo>
                    <a:pt x="77" y="56"/>
                  </a:lnTo>
                  <a:lnTo>
                    <a:pt x="80" y="48"/>
                  </a:lnTo>
                  <a:lnTo>
                    <a:pt x="80" y="32"/>
                  </a:lnTo>
                  <a:lnTo>
                    <a:pt x="77" y="25"/>
                  </a:lnTo>
                  <a:lnTo>
                    <a:pt x="77" y="19"/>
                  </a:lnTo>
                  <a:lnTo>
                    <a:pt x="75" y="17"/>
                  </a:lnTo>
                  <a:lnTo>
                    <a:pt x="75" y="19"/>
                  </a:lnTo>
                  <a:lnTo>
                    <a:pt x="73" y="15"/>
                  </a:lnTo>
                  <a:lnTo>
                    <a:pt x="73" y="13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9" y="13"/>
                  </a:lnTo>
                  <a:lnTo>
                    <a:pt x="67" y="9"/>
                  </a:lnTo>
                  <a:lnTo>
                    <a:pt x="67" y="7"/>
                  </a:lnTo>
                  <a:lnTo>
                    <a:pt x="65" y="7"/>
                  </a:lnTo>
                  <a:lnTo>
                    <a:pt x="61" y="6"/>
                  </a:lnTo>
                  <a:lnTo>
                    <a:pt x="63" y="6"/>
                  </a:lnTo>
                  <a:lnTo>
                    <a:pt x="61" y="4"/>
                  </a:lnTo>
                  <a:lnTo>
                    <a:pt x="59" y="4"/>
                  </a:lnTo>
                  <a:lnTo>
                    <a:pt x="55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5" y="6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59" y="9"/>
                  </a:lnTo>
                  <a:lnTo>
                    <a:pt x="61" y="9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7" y="15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3" y="25"/>
                  </a:lnTo>
                  <a:lnTo>
                    <a:pt x="77" y="32"/>
                  </a:lnTo>
                  <a:lnTo>
                    <a:pt x="77" y="48"/>
                  </a:lnTo>
                  <a:lnTo>
                    <a:pt x="73" y="56"/>
                  </a:lnTo>
                  <a:lnTo>
                    <a:pt x="73" y="59"/>
                  </a:lnTo>
                  <a:lnTo>
                    <a:pt x="71" y="63"/>
                  </a:lnTo>
                  <a:lnTo>
                    <a:pt x="71" y="61"/>
                  </a:lnTo>
                  <a:lnTo>
                    <a:pt x="63" y="69"/>
                  </a:lnTo>
                  <a:lnTo>
                    <a:pt x="65" y="69"/>
                  </a:lnTo>
                  <a:lnTo>
                    <a:pt x="61" y="71"/>
                  </a:lnTo>
                  <a:lnTo>
                    <a:pt x="59" y="71"/>
                  </a:lnTo>
                  <a:lnTo>
                    <a:pt x="57" y="73"/>
                  </a:lnTo>
                  <a:lnTo>
                    <a:pt x="59" y="73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5" y="75"/>
                  </a:lnTo>
                  <a:lnTo>
                    <a:pt x="27" y="75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19" y="71"/>
                  </a:lnTo>
                  <a:lnTo>
                    <a:pt x="21" y="71"/>
                  </a:lnTo>
                  <a:lnTo>
                    <a:pt x="19" y="69"/>
                  </a:lnTo>
                  <a:lnTo>
                    <a:pt x="17" y="69"/>
                  </a:lnTo>
                  <a:lnTo>
                    <a:pt x="1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3" y="63"/>
                  </a:lnTo>
                  <a:lnTo>
                    <a:pt x="11" y="61"/>
                  </a:lnTo>
                  <a:lnTo>
                    <a:pt x="11" y="63"/>
                  </a:lnTo>
                  <a:lnTo>
                    <a:pt x="5" y="52"/>
                  </a:lnTo>
                  <a:lnTo>
                    <a:pt x="5" y="48"/>
                  </a:lnTo>
                  <a:lnTo>
                    <a:pt x="4" y="44"/>
                  </a:lnTo>
                  <a:lnTo>
                    <a:pt x="4" y="36"/>
                  </a:lnTo>
                  <a:lnTo>
                    <a:pt x="5" y="32"/>
                  </a:lnTo>
                  <a:lnTo>
                    <a:pt x="5" y="29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23" y="7"/>
                  </a:lnTo>
                  <a:lnTo>
                    <a:pt x="25" y="7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36" name="Freeform 184"/>
            <p:cNvSpPr>
              <a:spLocks/>
            </p:cNvSpPr>
            <p:nvPr/>
          </p:nvSpPr>
          <p:spPr bwMode="auto">
            <a:xfrm>
              <a:off x="4726" y="1452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5 h 79"/>
                <a:gd name="T6" fmla="*/ 11 w 77"/>
                <a:gd name="T7" fmla="*/ 8 h 79"/>
                <a:gd name="T8" fmla="*/ 7 w 77"/>
                <a:gd name="T9" fmla="*/ 11 h 79"/>
                <a:gd name="T10" fmla="*/ 3 w 77"/>
                <a:gd name="T11" fmla="*/ 17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6 h 79"/>
                <a:gd name="T18" fmla="*/ 2 w 77"/>
                <a:gd name="T19" fmla="*/ 43 h 79"/>
                <a:gd name="T20" fmla="*/ 3 w 77"/>
                <a:gd name="T21" fmla="*/ 48 h 79"/>
                <a:gd name="T22" fmla="*/ 7 w 77"/>
                <a:gd name="T23" fmla="*/ 53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3 h 79"/>
                <a:gd name="T30" fmla="*/ 29 w 77"/>
                <a:gd name="T31" fmla="*/ 65 h 79"/>
                <a:gd name="T32" fmla="*/ 35 w 77"/>
                <a:gd name="T33" fmla="*/ 65 h 79"/>
                <a:gd name="T34" fmla="*/ 41 w 77"/>
                <a:gd name="T35" fmla="*/ 63 h 79"/>
                <a:gd name="T36" fmla="*/ 46 w 77"/>
                <a:gd name="T37" fmla="*/ 62 h 79"/>
                <a:gd name="T38" fmla="*/ 51 w 77"/>
                <a:gd name="T39" fmla="*/ 58 h 79"/>
                <a:gd name="T40" fmla="*/ 56 w 77"/>
                <a:gd name="T41" fmla="*/ 53 h 79"/>
                <a:gd name="T42" fmla="*/ 58 w 77"/>
                <a:gd name="T43" fmla="*/ 48 h 79"/>
                <a:gd name="T44" fmla="*/ 61 w 77"/>
                <a:gd name="T45" fmla="*/ 43 h 79"/>
                <a:gd name="T46" fmla="*/ 61 w 77"/>
                <a:gd name="T47" fmla="*/ 36 h 79"/>
                <a:gd name="T48" fmla="*/ 61 w 77"/>
                <a:gd name="T49" fmla="*/ 29 h 79"/>
                <a:gd name="T50" fmla="*/ 61 w 77"/>
                <a:gd name="T51" fmla="*/ 22 h 79"/>
                <a:gd name="T52" fmla="*/ 58 w 77"/>
                <a:gd name="T53" fmla="*/ 17 h 79"/>
                <a:gd name="T54" fmla="*/ 56 w 77"/>
                <a:gd name="T55" fmla="*/ 11 h 79"/>
                <a:gd name="T56" fmla="*/ 51 w 77"/>
                <a:gd name="T57" fmla="*/ 8 h 79"/>
                <a:gd name="T58" fmla="*/ 46 w 77"/>
                <a:gd name="T59" fmla="*/ 5 h 79"/>
                <a:gd name="T60" fmla="*/ 41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4" y="10"/>
                  </a:lnTo>
                  <a:lnTo>
                    <a:pt x="12" y="11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58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8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6" y="67"/>
                  </a:lnTo>
                  <a:lnTo>
                    <a:pt x="68" y="65"/>
                  </a:lnTo>
                  <a:lnTo>
                    <a:pt x="69" y="61"/>
                  </a:lnTo>
                  <a:lnTo>
                    <a:pt x="71" y="58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40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8" y="13"/>
                  </a:lnTo>
                  <a:lnTo>
                    <a:pt x="66" y="11"/>
                  </a:lnTo>
                  <a:lnTo>
                    <a:pt x="62" y="10"/>
                  </a:lnTo>
                  <a:lnTo>
                    <a:pt x="60" y="6"/>
                  </a:lnTo>
                  <a:lnTo>
                    <a:pt x="56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37" name="Freeform 185"/>
            <p:cNvSpPr>
              <a:spLocks/>
            </p:cNvSpPr>
            <p:nvPr/>
          </p:nvSpPr>
          <p:spPr bwMode="auto">
            <a:xfrm>
              <a:off x="4725" y="1451"/>
              <a:ext cx="66" cy="68"/>
            </a:xfrm>
            <a:custGeom>
              <a:avLst/>
              <a:gdLst>
                <a:gd name="T0" fmla="*/ 15 w 81"/>
                <a:gd name="T1" fmla="*/ 5 h 83"/>
                <a:gd name="T2" fmla="*/ 8 w 81"/>
                <a:gd name="T3" fmla="*/ 11 h 83"/>
                <a:gd name="T4" fmla="*/ 3 w 81"/>
                <a:gd name="T5" fmla="*/ 19 h 83"/>
                <a:gd name="T6" fmla="*/ 0 w 81"/>
                <a:gd name="T7" fmla="*/ 41 h 83"/>
                <a:gd name="T8" fmla="*/ 7 w 81"/>
                <a:gd name="T9" fmla="*/ 55 h 83"/>
                <a:gd name="T10" fmla="*/ 11 w 81"/>
                <a:gd name="T11" fmla="*/ 58 h 83"/>
                <a:gd name="T12" fmla="*/ 11 w 81"/>
                <a:gd name="T13" fmla="*/ 61 h 83"/>
                <a:gd name="T14" fmla="*/ 15 w 81"/>
                <a:gd name="T15" fmla="*/ 63 h 83"/>
                <a:gd name="T16" fmla="*/ 20 w 81"/>
                <a:gd name="T17" fmla="*/ 66 h 83"/>
                <a:gd name="T18" fmla="*/ 39 w 81"/>
                <a:gd name="T19" fmla="*/ 68 h 83"/>
                <a:gd name="T20" fmla="*/ 49 w 81"/>
                <a:gd name="T21" fmla="*/ 65 h 83"/>
                <a:gd name="T22" fmla="*/ 52 w 81"/>
                <a:gd name="T23" fmla="*/ 63 h 83"/>
                <a:gd name="T24" fmla="*/ 61 w 81"/>
                <a:gd name="T25" fmla="*/ 49 h 83"/>
                <a:gd name="T26" fmla="*/ 63 w 81"/>
                <a:gd name="T27" fmla="*/ 48 h 83"/>
                <a:gd name="T28" fmla="*/ 66 w 81"/>
                <a:gd name="T29" fmla="*/ 34 h 83"/>
                <a:gd name="T30" fmla="*/ 63 w 81"/>
                <a:gd name="T31" fmla="*/ 20 h 83"/>
                <a:gd name="T32" fmla="*/ 61 w 81"/>
                <a:gd name="T33" fmla="*/ 19 h 83"/>
                <a:gd name="T34" fmla="*/ 57 w 81"/>
                <a:gd name="T35" fmla="*/ 10 h 83"/>
                <a:gd name="T36" fmla="*/ 54 w 81"/>
                <a:gd name="T37" fmla="*/ 10 h 83"/>
                <a:gd name="T38" fmla="*/ 47 w 81"/>
                <a:gd name="T39" fmla="*/ 5 h 83"/>
                <a:gd name="T40" fmla="*/ 46 w 81"/>
                <a:gd name="T41" fmla="*/ 3 h 83"/>
                <a:gd name="T42" fmla="*/ 27 w 81"/>
                <a:gd name="T43" fmla="*/ 3 h 83"/>
                <a:gd name="T44" fmla="*/ 44 w 81"/>
                <a:gd name="T45" fmla="*/ 7 h 83"/>
                <a:gd name="T46" fmla="*/ 51 w 81"/>
                <a:gd name="T47" fmla="*/ 8 h 83"/>
                <a:gd name="T48" fmla="*/ 51 w 81"/>
                <a:gd name="T49" fmla="*/ 11 h 83"/>
                <a:gd name="T50" fmla="*/ 54 w 81"/>
                <a:gd name="T51" fmla="*/ 12 h 83"/>
                <a:gd name="T52" fmla="*/ 58 w 81"/>
                <a:gd name="T53" fmla="*/ 19 h 83"/>
                <a:gd name="T54" fmla="*/ 59 w 81"/>
                <a:gd name="T55" fmla="*/ 20 h 83"/>
                <a:gd name="T56" fmla="*/ 63 w 81"/>
                <a:gd name="T57" fmla="*/ 34 h 83"/>
                <a:gd name="T58" fmla="*/ 59 w 81"/>
                <a:gd name="T59" fmla="*/ 48 h 83"/>
                <a:gd name="T60" fmla="*/ 58 w 81"/>
                <a:gd name="T61" fmla="*/ 49 h 83"/>
                <a:gd name="T62" fmla="*/ 49 w 81"/>
                <a:gd name="T63" fmla="*/ 60 h 83"/>
                <a:gd name="T64" fmla="*/ 46 w 81"/>
                <a:gd name="T65" fmla="*/ 61 h 83"/>
                <a:gd name="T66" fmla="*/ 42 w 81"/>
                <a:gd name="T67" fmla="*/ 63 h 83"/>
                <a:gd name="T68" fmla="*/ 24 w 81"/>
                <a:gd name="T69" fmla="*/ 63 h 83"/>
                <a:gd name="T70" fmla="*/ 19 w 81"/>
                <a:gd name="T71" fmla="*/ 61 h 83"/>
                <a:gd name="T72" fmla="*/ 13 w 81"/>
                <a:gd name="T73" fmla="*/ 58 h 83"/>
                <a:gd name="T74" fmla="*/ 13 w 81"/>
                <a:gd name="T75" fmla="*/ 55 h 83"/>
                <a:gd name="T76" fmla="*/ 10 w 81"/>
                <a:gd name="T77" fmla="*/ 55 h 83"/>
                <a:gd name="T78" fmla="*/ 3 w 81"/>
                <a:gd name="T79" fmla="*/ 41 h 83"/>
                <a:gd name="T80" fmla="*/ 7 w 81"/>
                <a:gd name="T81" fmla="*/ 19 h 83"/>
                <a:gd name="T82" fmla="*/ 11 w 81"/>
                <a:gd name="T83" fmla="*/ 12 h 83"/>
                <a:gd name="T84" fmla="*/ 16 w 81"/>
                <a:gd name="T85" fmla="*/ 8 h 83"/>
                <a:gd name="T86" fmla="*/ 27 w 81"/>
                <a:gd name="T87" fmla="*/ 0 h 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"/>
                <a:gd name="T133" fmla="*/ 0 h 83"/>
                <a:gd name="T134" fmla="*/ 81 w 81"/>
                <a:gd name="T135" fmla="*/ 83 h 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" h="83">
                  <a:moveTo>
                    <a:pt x="33" y="0"/>
                  </a:moveTo>
                  <a:lnTo>
                    <a:pt x="21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4" y="60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6" y="75"/>
                  </a:lnTo>
                  <a:lnTo>
                    <a:pt x="20" y="77"/>
                  </a:lnTo>
                  <a:lnTo>
                    <a:pt x="18" y="77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29" y="81"/>
                  </a:lnTo>
                  <a:lnTo>
                    <a:pt x="33" y="83"/>
                  </a:lnTo>
                  <a:lnTo>
                    <a:pt x="48" y="83"/>
                  </a:lnTo>
                  <a:lnTo>
                    <a:pt x="52" y="81"/>
                  </a:lnTo>
                  <a:lnTo>
                    <a:pt x="58" y="81"/>
                  </a:lnTo>
                  <a:lnTo>
                    <a:pt x="60" y="79"/>
                  </a:lnTo>
                  <a:lnTo>
                    <a:pt x="58" y="79"/>
                  </a:lnTo>
                  <a:lnTo>
                    <a:pt x="62" y="77"/>
                  </a:lnTo>
                  <a:lnTo>
                    <a:pt x="64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5" y="60"/>
                  </a:lnTo>
                  <a:lnTo>
                    <a:pt x="75" y="62"/>
                  </a:lnTo>
                  <a:lnTo>
                    <a:pt x="77" y="60"/>
                  </a:lnTo>
                  <a:lnTo>
                    <a:pt x="77" y="58"/>
                  </a:lnTo>
                  <a:lnTo>
                    <a:pt x="79" y="54"/>
                  </a:lnTo>
                  <a:lnTo>
                    <a:pt x="79" y="46"/>
                  </a:lnTo>
                  <a:lnTo>
                    <a:pt x="81" y="42"/>
                  </a:lnTo>
                  <a:lnTo>
                    <a:pt x="79" y="37"/>
                  </a:lnTo>
                  <a:lnTo>
                    <a:pt x="79" y="29"/>
                  </a:lnTo>
                  <a:lnTo>
                    <a:pt x="77" y="25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3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70" y="12"/>
                  </a:lnTo>
                  <a:lnTo>
                    <a:pt x="68" y="12"/>
                  </a:lnTo>
                  <a:lnTo>
                    <a:pt x="64" y="10"/>
                  </a:lnTo>
                  <a:lnTo>
                    <a:pt x="66" y="12"/>
                  </a:lnTo>
                  <a:lnTo>
                    <a:pt x="64" y="8"/>
                  </a:lnTo>
                  <a:lnTo>
                    <a:pt x="64" y="6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6" y="8"/>
                  </a:lnTo>
                  <a:lnTo>
                    <a:pt x="54" y="8"/>
                  </a:lnTo>
                  <a:lnTo>
                    <a:pt x="56" y="10"/>
                  </a:lnTo>
                  <a:lnTo>
                    <a:pt x="58" y="10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62" y="12"/>
                  </a:lnTo>
                  <a:lnTo>
                    <a:pt x="62" y="13"/>
                  </a:lnTo>
                  <a:lnTo>
                    <a:pt x="64" y="13"/>
                  </a:lnTo>
                  <a:lnTo>
                    <a:pt x="68" y="15"/>
                  </a:lnTo>
                  <a:lnTo>
                    <a:pt x="66" y="15"/>
                  </a:lnTo>
                  <a:lnTo>
                    <a:pt x="68" y="17"/>
                  </a:lnTo>
                  <a:lnTo>
                    <a:pt x="68" y="15"/>
                  </a:lnTo>
                  <a:lnTo>
                    <a:pt x="71" y="23"/>
                  </a:lnTo>
                  <a:lnTo>
                    <a:pt x="71" y="25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5" y="29"/>
                  </a:lnTo>
                  <a:lnTo>
                    <a:pt x="75" y="37"/>
                  </a:lnTo>
                  <a:lnTo>
                    <a:pt x="77" y="42"/>
                  </a:lnTo>
                  <a:lnTo>
                    <a:pt x="75" y="46"/>
                  </a:lnTo>
                  <a:lnTo>
                    <a:pt x="75" y="54"/>
                  </a:lnTo>
                  <a:lnTo>
                    <a:pt x="73" y="58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71" y="60"/>
                  </a:lnTo>
                  <a:lnTo>
                    <a:pt x="68" y="67"/>
                  </a:lnTo>
                  <a:lnTo>
                    <a:pt x="68" y="65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8" y="75"/>
                  </a:lnTo>
                  <a:lnTo>
                    <a:pt x="56" y="75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1" y="73"/>
                  </a:lnTo>
                  <a:lnTo>
                    <a:pt x="20" y="73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8" y="60"/>
                  </a:lnTo>
                  <a:lnTo>
                    <a:pt x="8" y="58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21" y="10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38" name="Rectangle 186"/>
            <p:cNvSpPr>
              <a:spLocks noChangeArrowheads="1"/>
            </p:cNvSpPr>
            <p:nvPr/>
          </p:nvSpPr>
          <p:spPr bwMode="auto">
            <a:xfrm>
              <a:off x="4738" y="1457"/>
              <a:ext cx="34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K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39" name="Rectangle 187"/>
            <p:cNvSpPr>
              <a:spLocks noChangeArrowheads="1"/>
            </p:cNvSpPr>
            <p:nvPr/>
          </p:nvSpPr>
          <p:spPr bwMode="auto">
            <a:xfrm>
              <a:off x="4673" y="1459"/>
              <a:ext cx="36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H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40" name="Freeform 188"/>
            <p:cNvSpPr>
              <a:spLocks/>
            </p:cNvSpPr>
            <p:nvPr/>
          </p:nvSpPr>
          <p:spPr bwMode="auto">
            <a:xfrm>
              <a:off x="3895" y="1377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7 h 79"/>
                <a:gd name="T8" fmla="*/ 8 w 77"/>
                <a:gd name="T9" fmla="*/ 11 h 79"/>
                <a:gd name="T10" fmla="*/ 5 w 77"/>
                <a:gd name="T11" fmla="*/ 16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6 h 79"/>
                <a:gd name="T18" fmla="*/ 2 w 77"/>
                <a:gd name="T19" fmla="*/ 43 h 79"/>
                <a:gd name="T20" fmla="*/ 5 w 77"/>
                <a:gd name="T21" fmla="*/ 47 h 79"/>
                <a:gd name="T22" fmla="*/ 8 w 77"/>
                <a:gd name="T23" fmla="*/ 53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3 h 79"/>
                <a:gd name="T30" fmla="*/ 29 w 77"/>
                <a:gd name="T31" fmla="*/ 65 h 79"/>
                <a:gd name="T32" fmla="*/ 35 w 77"/>
                <a:gd name="T33" fmla="*/ 65 h 79"/>
                <a:gd name="T34" fmla="*/ 41 w 77"/>
                <a:gd name="T35" fmla="*/ 63 h 79"/>
                <a:gd name="T36" fmla="*/ 46 w 77"/>
                <a:gd name="T37" fmla="*/ 62 h 79"/>
                <a:gd name="T38" fmla="*/ 52 w 77"/>
                <a:gd name="T39" fmla="*/ 58 h 79"/>
                <a:gd name="T40" fmla="*/ 55 w 77"/>
                <a:gd name="T41" fmla="*/ 53 h 79"/>
                <a:gd name="T42" fmla="*/ 58 w 77"/>
                <a:gd name="T43" fmla="*/ 47 h 79"/>
                <a:gd name="T44" fmla="*/ 61 w 77"/>
                <a:gd name="T45" fmla="*/ 43 h 79"/>
                <a:gd name="T46" fmla="*/ 63 w 77"/>
                <a:gd name="T47" fmla="*/ 36 h 79"/>
                <a:gd name="T48" fmla="*/ 63 w 77"/>
                <a:gd name="T49" fmla="*/ 28 h 79"/>
                <a:gd name="T50" fmla="*/ 61 w 77"/>
                <a:gd name="T51" fmla="*/ 22 h 79"/>
                <a:gd name="T52" fmla="*/ 58 w 77"/>
                <a:gd name="T53" fmla="*/ 16 h 79"/>
                <a:gd name="T54" fmla="*/ 55 w 77"/>
                <a:gd name="T55" fmla="*/ 11 h 79"/>
                <a:gd name="T56" fmla="*/ 52 w 77"/>
                <a:gd name="T57" fmla="*/ 7 h 79"/>
                <a:gd name="T58" fmla="*/ 46 w 77"/>
                <a:gd name="T59" fmla="*/ 3 h 79"/>
                <a:gd name="T60" fmla="*/ 41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8" y="6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0" y="13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6" y="57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8" y="71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4" y="71"/>
                  </a:lnTo>
                  <a:lnTo>
                    <a:pt x="66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4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38"/>
                  </a:lnTo>
                  <a:lnTo>
                    <a:pt x="77" y="34"/>
                  </a:lnTo>
                  <a:lnTo>
                    <a:pt x="77" y="30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6" y="11"/>
                  </a:lnTo>
                  <a:lnTo>
                    <a:pt x="64" y="9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41" name="Freeform 189"/>
            <p:cNvSpPr>
              <a:spLocks/>
            </p:cNvSpPr>
            <p:nvPr/>
          </p:nvSpPr>
          <p:spPr bwMode="auto">
            <a:xfrm>
              <a:off x="3893" y="1376"/>
              <a:ext cx="67" cy="67"/>
            </a:xfrm>
            <a:custGeom>
              <a:avLst/>
              <a:gdLst>
                <a:gd name="T0" fmla="*/ 21 w 81"/>
                <a:gd name="T1" fmla="*/ 2 h 82"/>
                <a:gd name="T2" fmla="*/ 8 w 81"/>
                <a:gd name="T3" fmla="*/ 11 h 82"/>
                <a:gd name="T4" fmla="*/ 7 w 81"/>
                <a:gd name="T5" fmla="*/ 14 h 82"/>
                <a:gd name="T6" fmla="*/ 2 w 81"/>
                <a:gd name="T7" fmla="*/ 24 h 82"/>
                <a:gd name="T8" fmla="*/ 0 w 81"/>
                <a:gd name="T9" fmla="*/ 38 h 82"/>
                <a:gd name="T10" fmla="*/ 3 w 81"/>
                <a:gd name="T11" fmla="*/ 47 h 82"/>
                <a:gd name="T12" fmla="*/ 8 w 81"/>
                <a:gd name="T13" fmla="*/ 56 h 82"/>
                <a:gd name="T14" fmla="*/ 12 w 81"/>
                <a:gd name="T15" fmla="*/ 60 h 82"/>
                <a:gd name="T16" fmla="*/ 15 w 81"/>
                <a:gd name="T17" fmla="*/ 60 h 82"/>
                <a:gd name="T18" fmla="*/ 17 w 81"/>
                <a:gd name="T19" fmla="*/ 65 h 82"/>
                <a:gd name="T20" fmla="*/ 27 w 81"/>
                <a:gd name="T21" fmla="*/ 67 h 82"/>
                <a:gd name="T22" fmla="*/ 48 w 81"/>
                <a:gd name="T23" fmla="*/ 66 h 82"/>
                <a:gd name="T24" fmla="*/ 56 w 81"/>
                <a:gd name="T25" fmla="*/ 61 h 82"/>
                <a:gd name="T26" fmla="*/ 57 w 81"/>
                <a:gd name="T27" fmla="*/ 58 h 82"/>
                <a:gd name="T28" fmla="*/ 64 w 81"/>
                <a:gd name="T29" fmla="*/ 46 h 82"/>
                <a:gd name="T30" fmla="*/ 65 w 81"/>
                <a:gd name="T31" fmla="*/ 44 h 82"/>
                <a:gd name="T32" fmla="*/ 62 w 81"/>
                <a:gd name="T33" fmla="*/ 17 h 82"/>
                <a:gd name="T34" fmla="*/ 60 w 81"/>
                <a:gd name="T35" fmla="*/ 16 h 82"/>
                <a:gd name="T36" fmla="*/ 53 w 81"/>
                <a:gd name="T37" fmla="*/ 5 h 82"/>
                <a:gd name="T38" fmla="*/ 50 w 81"/>
                <a:gd name="T39" fmla="*/ 3 h 82"/>
                <a:gd name="T40" fmla="*/ 40 w 81"/>
                <a:gd name="T41" fmla="*/ 0 h 82"/>
                <a:gd name="T42" fmla="*/ 40 w 81"/>
                <a:gd name="T43" fmla="*/ 3 h 82"/>
                <a:gd name="T44" fmla="*/ 45 w 81"/>
                <a:gd name="T45" fmla="*/ 5 h 82"/>
                <a:gd name="T46" fmla="*/ 51 w 81"/>
                <a:gd name="T47" fmla="*/ 7 h 82"/>
                <a:gd name="T48" fmla="*/ 56 w 81"/>
                <a:gd name="T49" fmla="*/ 12 h 82"/>
                <a:gd name="T50" fmla="*/ 59 w 81"/>
                <a:gd name="T51" fmla="*/ 19 h 82"/>
                <a:gd name="T52" fmla="*/ 64 w 81"/>
                <a:gd name="T53" fmla="*/ 41 h 82"/>
                <a:gd name="T54" fmla="*/ 60 w 81"/>
                <a:gd name="T55" fmla="*/ 44 h 82"/>
                <a:gd name="T56" fmla="*/ 56 w 81"/>
                <a:gd name="T57" fmla="*/ 53 h 82"/>
                <a:gd name="T58" fmla="*/ 53 w 81"/>
                <a:gd name="T59" fmla="*/ 60 h 82"/>
                <a:gd name="T60" fmla="*/ 50 w 81"/>
                <a:gd name="T61" fmla="*/ 58 h 82"/>
                <a:gd name="T62" fmla="*/ 43 w 81"/>
                <a:gd name="T63" fmla="*/ 63 h 82"/>
                <a:gd name="T64" fmla="*/ 24 w 81"/>
                <a:gd name="T65" fmla="*/ 63 h 82"/>
                <a:gd name="T66" fmla="*/ 19 w 81"/>
                <a:gd name="T67" fmla="*/ 63 h 82"/>
                <a:gd name="T68" fmla="*/ 17 w 81"/>
                <a:gd name="T69" fmla="*/ 58 h 82"/>
                <a:gd name="T70" fmla="*/ 13 w 81"/>
                <a:gd name="T71" fmla="*/ 56 h 82"/>
                <a:gd name="T72" fmla="*/ 12 w 81"/>
                <a:gd name="T73" fmla="*/ 55 h 82"/>
                <a:gd name="T74" fmla="*/ 5 w 81"/>
                <a:gd name="T75" fmla="*/ 42 h 82"/>
                <a:gd name="T76" fmla="*/ 3 w 81"/>
                <a:gd name="T77" fmla="*/ 38 h 82"/>
                <a:gd name="T78" fmla="*/ 5 w 81"/>
                <a:gd name="T79" fmla="*/ 24 h 82"/>
                <a:gd name="T80" fmla="*/ 10 w 81"/>
                <a:gd name="T81" fmla="*/ 17 h 82"/>
                <a:gd name="T82" fmla="*/ 12 w 81"/>
                <a:gd name="T83" fmla="*/ 14 h 82"/>
                <a:gd name="T84" fmla="*/ 21 w 81"/>
                <a:gd name="T85" fmla="*/ 5 h 82"/>
                <a:gd name="T86" fmla="*/ 27 w 81"/>
                <a:gd name="T87" fmla="*/ 0 h 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"/>
                <a:gd name="T133" fmla="*/ 0 h 82"/>
                <a:gd name="T134" fmla="*/ 81 w 81"/>
                <a:gd name="T135" fmla="*/ 82 h 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" h="82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2" y="29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6"/>
                  </a:lnTo>
                  <a:lnTo>
                    <a:pt x="4" y="57"/>
                  </a:lnTo>
                  <a:lnTo>
                    <a:pt x="4" y="56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2" y="71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20" y="75"/>
                  </a:lnTo>
                  <a:lnTo>
                    <a:pt x="18" y="73"/>
                  </a:lnTo>
                  <a:lnTo>
                    <a:pt x="20" y="77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29" y="81"/>
                  </a:lnTo>
                  <a:lnTo>
                    <a:pt x="33" y="82"/>
                  </a:lnTo>
                  <a:lnTo>
                    <a:pt x="48" y="82"/>
                  </a:lnTo>
                  <a:lnTo>
                    <a:pt x="52" y="81"/>
                  </a:lnTo>
                  <a:lnTo>
                    <a:pt x="58" y="81"/>
                  </a:lnTo>
                  <a:lnTo>
                    <a:pt x="64" y="75"/>
                  </a:lnTo>
                  <a:lnTo>
                    <a:pt x="62" y="75"/>
                  </a:lnTo>
                  <a:lnTo>
                    <a:pt x="68" y="75"/>
                  </a:lnTo>
                  <a:lnTo>
                    <a:pt x="68" y="73"/>
                  </a:lnTo>
                  <a:lnTo>
                    <a:pt x="69" y="69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6"/>
                  </a:lnTo>
                  <a:lnTo>
                    <a:pt x="77" y="57"/>
                  </a:lnTo>
                  <a:lnTo>
                    <a:pt x="79" y="56"/>
                  </a:lnTo>
                  <a:lnTo>
                    <a:pt x="79" y="54"/>
                  </a:lnTo>
                  <a:lnTo>
                    <a:pt x="81" y="50"/>
                  </a:lnTo>
                  <a:lnTo>
                    <a:pt x="81" y="32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62" y="9"/>
                  </a:lnTo>
                  <a:lnTo>
                    <a:pt x="60" y="9"/>
                  </a:lnTo>
                  <a:lnTo>
                    <a:pt x="68" y="17"/>
                  </a:lnTo>
                  <a:lnTo>
                    <a:pt x="68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7" y="32"/>
                  </a:lnTo>
                  <a:lnTo>
                    <a:pt x="77" y="50"/>
                  </a:lnTo>
                  <a:lnTo>
                    <a:pt x="75" y="54"/>
                  </a:lnTo>
                  <a:lnTo>
                    <a:pt x="75" y="52"/>
                  </a:lnTo>
                  <a:lnTo>
                    <a:pt x="73" y="54"/>
                  </a:lnTo>
                  <a:lnTo>
                    <a:pt x="73" y="56"/>
                  </a:lnTo>
                  <a:lnTo>
                    <a:pt x="68" y="67"/>
                  </a:lnTo>
                  <a:lnTo>
                    <a:pt x="68" y="65"/>
                  </a:lnTo>
                  <a:lnTo>
                    <a:pt x="66" y="67"/>
                  </a:lnTo>
                  <a:lnTo>
                    <a:pt x="66" y="69"/>
                  </a:lnTo>
                  <a:lnTo>
                    <a:pt x="64" y="73"/>
                  </a:lnTo>
                  <a:lnTo>
                    <a:pt x="66" y="71"/>
                  </a:lnTo>
                  <a:lnTo>
                    <a:pt x="62" y="71"/>
                  </a:lnTo>
                  <a:lnTo>
                    <a:pt x="60" y="71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71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4" y="65"/>
                  </a:lnTo>
                  <a:lnTo>
                    <a:pt x="14" y="67"/>
                  </a:lnTo>
                  <a:lnTo>
                    <a:pt x="8" y="56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6"/>
                  </a:lnTo>
                  <a:lnTo>
                    <a:pt x="6" y="32"/>
                  </a:lnTo>
                  <a:lnTo>
                    <a:pt x="6" y="29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4" y="15"/>
                  </a:lnTo>
                  <a:lnTo>
                    <a:pt x="14" y="17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42" name="Rectangle 190"/>
            <p:cNvSpPr>
              <a:spLocks noChangeArrowheads="1"/>
            </p:cNvSpPr>
            <p:nvPr/>
          </p:nvSpPr>
          <p:spPr bwMode="auto">
            <a:xfrm>
              <a:off x="3910" y="1377"/>
              <a:ext cx="33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A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43" name="Freeform 191"/>
            <p:cNvSpPr>
              <a:spLocks/>
            </p:cNvSpPr>
            <p:nvPr/>
          </p:nvSpPr>
          <p:spPr bwMode="auto">
            <a:xfrm>
              <a:off x="3958" y="1362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5 h 79"/>
                <a:gd name="T6" fmla="*/ 11 w 77"/>
                <a:gd name="T7" fmla="*/ 8 h 79"/>
                <a:gd name="T8" fmla="*/ 7 w 77"/>
                <a:gd name="T9" fmla="*/ 12 h 79"/>
                <a:gd name="T10" fmla="*/ 3 w 77"/>
                <a:gd name="T11" fmla="*/ 18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7 h 79"/>
                <a:gd name="T18" fmla="*/ 2 w 77"/>
                <a:gd name="T19" fmla="*/ 43 h 79"/>
                <a:gd name="T20" fmla="*/ 3 w 77"/>
                <a:gd name="T21" fmla="*/ 48 h 79"/>
                <a:gd name="T22" fmla="*/ 7 w 77"/>
                <a:gd name="T23" fmla="*/ 54 h 79"/>
                <a:gd name="T24" fmla="*/ 11 w 77"/>
                <a:gd name="T25" fmla="*/ 59 h 79"/>
                <a:gd name="T26" fmla="*/ 16 w 77"/>
                <a:gd name="T27" fmla="*/ 62 h 79"/>
                <a:gd name="T28" fmla="*/ 22 w 77"/>
                <a:gd name="T29" fmla="*/ 63 h 79"/>
                <a:gd name="T30" fmla="*/ 29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6 w 77"/>
                <a:gd name="T37" fmla="*/ 62 h 79"/>
                <a:gd name="T38" fmla="*/ 51 w 77"/>
                <a:gd name="T39" fmla="*/ 59 h 79"/>
                <a:gd name="T40" fmla="*/ 55 w 77"/>
                <a:gd name="T41" fmla="*/ 54 h 79"/>
                <a:gd name="T42" fmla="*/ 58 w 77"/>
                <a:gd name="T43" fmla="*/ 48 h 79"/>
                <a:gd name="T44" fmla="*/ 61 w 77"/>
                <a:gd name="T45" fmla="*/ 43 h 79"/>
                <a:gd name="T46" fmla="*/ 61 w 77"/>
                <a:gd name="T47" fmla="*/ 37 h 79"/>
                <a:gd name="T48" fmla="*/ 61 w 77"/>
                <a:gd name="T49" fmla="*/ 29 h 79"/>
                <a:gd name="T50" fmla="*/ 61 w 77"/>
                <a:gd name="T51" fmla="*/ 22 h 79"/>
                <a:gd name="T52" fmla="*/ 58 w 77"/>
                <a:gd name="T53" fmla="*/ 18 h 79"/>
                <a:gd name="T54" fmla="*/ 55 w 77"/>
                <a:gd name="T55" fmla="*/ 12 h 79"/>
                <a:gd name="T56" fmla="*/ 51 w 77"/>
                <a:gd name="T57" fmla="*/ 8 h 79"/>
                <a:gd name="T58" fmla="*/ 46 w 77"/>
                <a:gd name="T59" fmla="*/ 5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8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2" y="68"/>
                  </a:lnTo>
                  <a:lnTo>
                    <a:pt x="14" y="72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2"/>
                  </a:lnTo>
                  <a:lnTo>
                    <a:pt x="65" y="68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5"/>
                  </a:lnTo>
                  <a:lnTo>
                    <a:pt x="77" y="41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4"/>
                  </a:lnTo>
                  <a:lnTo>
                    <a:pt x="71" y="22"/>
                  </a:lnTo>
                  <a:lnTo>
                    <a:pt x="69" y="18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2" y="10"/>
                  </a:lnTo>
                  <a:lnTo>
                    <a:pt x="60" y="6"/>
                  </a:lnTo>
                  <a:lnTo>
                    <a:pt x="56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44" name="Freeform 192"/>
            <p:cNvSpPr>
              <a:spLocks/>
            </p:cNvSpPr>
            <p:nvPr/>
          </p:nvSpPr>
          <p:spPr bwMode="auto">
            <a:xfrm>
              <a:off x="3956" y="1362"/>
              <a:ext cx="67" cy="67"/>
            </a:xfrm>
            <a:custGeom>
              <a:avLst/>
              <a:gdLst>
                <a:gd name="T0" fmla="*/ 14 w 81"/>
                <a:gd name="T1" fmla="*/ 4 h 82"/>
                <a:gd name="T2" fmla="*/ 8 w 81"/>
                <a:gd name="T3" fmla="*/ 11 h 82"/>
                <a:gd name="T4" fmla="*/ 3 w 81"/>
                <a:gd name="T5" fmla="*/ 19 h 82"/>
                <a:gd name="T6" fmla="*/ 0 w 81"/>
                <a:gd name="T7" fmla="*/ 40 h 82"/>
                <a:gd name="T8" fmla="*/ 7 w 81"/>
                <a:gd name="T9" fmla="*/ 55 h 82"/>
                <a:gd name="T10" fmla="*/ 12 w 81"/>
                <a:gd name="T11" fmla="*/ 58 h 82"/>
                <a:gd name="T12" fmla="*/ 12 w 81"/>
                <a:gd name="T13" fmla="*/ 60 h 82"/>
                <a:gd name="T14" fmla="*/ 14 w 81"/>
                <a:gd name="T15" fmla="*/ 62 h 82"/>
                <a:gd name="T16" fmla="*/ 21 w 81"/>
                <a:gd name="T17" fmla="*/ 65 h 82"/>
                <a:gd name="T18" fmla="*/ 40 w 81"/>
                <a:gd name="T19" fmla="*/ 67 h 82"/>
                <a:gd name="T20" fmla="*/ 50 w 81"/>
                <a:gd name="T21" fmla="*/ 64 h 82"/>
                <a:gd name="T22" fmla="*/ 53 w 81"/>
                <a:gd name="T23" fmla="*/ 62 h 82"/>
                <a:gd name="T24" fmla="*/ 62 w 81"/>
                <a:gd name="T25" fmla="*/ 48 h 82"/>
                <a:gd name="T26" fmla="*/ 64 w 81"/>
                <a:gd name="T27" fmla="*/ 47 h 82"/>
                <a:gd name="T28" fmla="*/ 67 w 81"/>
                <a:gd name="T29" fmla="*/ 34 h 82"/>
                <a:gd name="T30" fmla="*/ 64 w 81"/>
                <a:gd name="T31" fmla="*/ 20 h 82"/>
                <a:gd name="T32" fmla="*/ 62 w 81"/>
                <a:gd name="T33" fmla="*/ 19 h 82"/>
                <a:gd name="T34" fmla="*/ 57 w 81"/>
                <a:gd name="T35" fmla="*/ 9 h 82"/>
                <a:gd name="T36" fmla="*/ 54 w 81"/>
                <a:gd name="T37" fmla="*/ 9 h 82"/>
                <a:gd name="T38" fmla="*/ 48 w 81"/>
                <a:gd name="T39" fmla="*/ 4 h 82"/>
                <a:gd name="T40" fmla="*/ 46 w 81"/>
                <a:gd name="T41" fmla="*/ 2 h 82"/>
                <a:gd name="T42" fmla="*/ 27 w 81"/>
                <a:gd name="T43" fmla="*/ 2 h 82"/>
                <a:gd name="T44" fmla="*/ 45 w 81"/>
                <a:gd name="T45" fmla="*/ 6 h 82"/>
                <a:gd name="T46" fmla="*/ 51 w 81"/>
                <a:gd name="T47" fmla="*/ 7 h 82"/>
                <a:gd name="T48" fmla="*/ 51 w 81"/>
                <a:gd name="T49" fmla="*/ 11 h 82"/>
                <a:gd name="T50" fmla="*/ 54 w 81"/>
                <a:gd name="T51" fmla="*/ 12 h 82"/>
                <a:gd name="T52" fmla="*/ 59 w 81"/>
                <a:gd name="T53" fmla="*/ 19 h 82"/>
                <a:gd name="T54" fmla="*/ 60 w 81"/>
                <a:gd name="T55" fmla="*/ 20 h 82"/>
                <a:gd name="T56" fmla="*/ 64 w 81"/>
                <a:gd name="T57" fmla="*/ 34 h 82"/>
                <a:gd name="T58" fmla="*/ 60 w 81"/>
                <a:gd name="T59" fmla="*/ 47 h 82"/>
                <a:gd name="T60" fmla="*/ 59 w 81"/>
                <a:gd name="T61" fmla="*/ 48 h 82"/>
                <a:gd name="T62" fmla="*/ 50 w 81"/>
                <a:gd name="T63" fmla="*/ 60 h 82"/>
                <a:gd name="T64" fmla="*/ 46 w 81"/>
                <a:gd name="T65" fmla="*/ 60 h 82"/>
                <a:gd name="T66" fmla="*/ 43 w 81"/>
                <a:gd name="T67" fmla="*/ 62 h 82"/>
                <a:gd name="T68" fmla="*/ 24 w 81"/>
                <a:gd name="T69" fmla="*/ 62 h 82"/>
                <a:gd name="T70" fmla="*/ 19 w 81"/>
                <a:gd name="T71" fmla="*/ 60 h 82"/>
                <a:gd name="T72" fmla="*/ 13 w 81"/>
                <a:gd name="T73" fmla="*/ 58 h 82"/>
                <a:gd name="T74" fmla="*/ 13 w 81"/>
                <a:gd name="T75" fmla="*/ 55 h 82"/>
                <a:gd name="T76" fmla="*/ 10 w 81"/>
                <a:gd name="T77" fmla="*/ 55 h 82"/>
                <a:gd name="T78" fmla="*/ 3 w 81"/>
                <a:gd name="T79" fmla="*/ 40 h 82"/>
                <a:gd name="T80" fmla="*/ 7 w 81"/>
                <a:gd name="T81" fmla="*/ 19 h 82"/>
                <a:gd name="T82" fmla="*/ 12 w 81"/>
                <a:gd name="T83" fmla="*/ 12 h 82"/>
                <a:gd name="T84" fmla="*/ 16 w 81"/>
                <a:gd name="T85" fmla="*/ 7 h 82"/>
                <a:gd name="T86" fmla="*/ 27 w 81"/>
                <a:gd name="T87" fmla="*/ 0 h 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"/>
                <a:gd name="T133" fmla="*/ 0 h 82"/>
                <a:gd name="T134" fmla="*/ 81 w 81"/>
                <a:gd name="T135" fmla="*/ 82 h 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" h="82">
                  <a:moveTo>
                    <a:pt x="33" y="0"/>
                  </a:moveTo>
                  <a:lnTo>
                    <a:pt x="21" y="5"/>
                  </a:lnTo>
                  <a:lnTo>
                    <a:pt x="17" y="5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0" y="32"/>
                  </a:lnTo>
                  <a:lnTo>
                    <a:pt x="0" y="49"/>
                  </a:lnTo>
                  <a:lnTo>
                    <a:pt x="4" y="57"/>
                  </a:lnTo>
                  <a:lnTo>
                    <a:pt x="4" y="59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4" y="74"/>
                  </a:lnTo>
                  <a:lnTo>
                    <a:pt x="16" y="74"/>
                  </a:lnTo>
                  <a:lnTo>
                    <a:pt x="19" y="76"/>
                  </a:lnTo>
                  <a:lnTo>
                    <a:pt x="17" y="76"/>
                  </a:lnTo>
                  <a:lnTo>
                    <a:pt x="19" y="78"/>
                  </a:lnTo>
                  <a:lnTo>
                    <a:pt x="21" y="78"/>
                  </a:lnTo>
                  <a:lnTo>
                    <a:pt x="25" y="80"/>
                  </a:lnTo>
                  <a:lnTo>
                    <a:pt x="29" y="80"/>
                  </a:lnTo>
                  <a:lnTo>
                    <a:pt x="33" y="82"/>
                  </a:lnTo>
                  <a:lnTo>
                    <a:pt x="48" y="82"/>
                  </a:lnTo>
                  <a:lnTo>
                    <a:pt x="52" y="80"/>
                  </a:lnTo>
                  <a:lnTo>
                    <a:pt x="58" y="80"/>
                  </a:lnTo>
                  <a:lnTo>
                    <a:pt x="60" y="78"/>
                  </a:lnTo>
                  <a:lnTo>
                    <a:pt x="58" y="78"/>
                  </a:lnTo>
                  <a:lnTo>
                    <a:pt x="62" y="76"/>
                  </a:lnTo>
                  <a:lnTo>
                    <a:pt x="64" y="76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5" y="59"/>
                  </a:lnTo>
                  <a:lnTo>
                    <a:pt x="75" y="61"/>
                  </a:lnTo>
                  <a:lnTo>
                    <a:pt x="77" y="59"/>
                  </a:lnTo>
                  <a:lnTo>
                    <a:pt x="77" y="57"/>
                  </a:lnTo>
                  <a:lnTo>
                    <a:pt x="79" y="53"/>
                  </a:lnTo>
                  <a:lnTo>
                    <a:pt x="79" y="46"/>
                  </a:lnTo>
                  <a:lnTo>
                    <a:pt x="81" y="42"/>
                  </a:lnTo>
                  <a:lnTo>
                    <a:pt x="79" y="36"/>
                  </a:lnTo>
                  <a:lnTo>
                    <a:pt x="79" y="28"/>
                  </a:lnTo>
                  <a:lnTo>
                    <a:pt x="77" y="25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3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4" y="9"/>
                  </a:lnTo>
                  <a:lnTo>
                    <a:pt x="65" y="11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58" y="5"/>
                  </a:lnTo>
                  <a:lnTo>
                    <a:pt x="60" y="5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3"/>
                  </a:lnTo>
                  <a:lnTo>
                    <a:pt x="48" y="3"/>
                  </a:lnTo>
                  <a:lnTo>
                    <a:pt x="56" y="7"/>
                  </a:lnTo>
                  <a:lnTo>
                    <a:pt x="54" y="7"/>
                  </a:lnTo>
                  <a:lnTo>
                    <a:pt x="56" y="9"/>
                  </a:lnTo>
                  <a:lnTo>
                    <a:pt x="58" y="9"/>
                  </a:lnTo>
                  <a:lnTo>
                    <a:pt x="62" y="9"/>
                  </a:lnTo>
                  <a:lnTo>
                    <a:pt x="60" y="7"/>
                  </a:lnTo>
                  <a:lnTo>
                    <a:pt x="62" y="11"/>
                  </a:lnTo>
                  <a:lnTo>
                    <a:pt x="62" y="13"/>
                  </a:lnTo>
                  <a:lnTo>
                    <a:pt x="64" y="13"/>
                  </a:lnTo>
                  <a:lnTo>
                    <a:pt x="67" y="15"/>
                  </a:lnTo>
                  <a:lnTo>
                    <a:pt x="65" y="15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71" y="23"/>
                  </a:lnTo>
                  <a:lnTo>
                    <a:pt x="71" y="25"/>
                  </a:lnTo>
                  <a:lnTo>
                    <a:pt x="73" y="26"/>
                  </a:lnTo>
                  <a:lnTo>
                    <a:pt x="73" y="25"/>
                  </a:lnTo>
                  <a:lnTo>
                    <a:pt x="75" y="28"/>
                  </a:lnTo>
                  <a:lnTo>
                    <a:pt x="75" y="36"/>
                  </a:lnTo>
                  <a:lnTo>
                    <a:pt x="77" y="42"/>
                  </a:lnTo>
                  <a:lnTo>
                    <a:pt x="75" y="46"/>
                  </a:lnTo>
                  <a:lnTo>
                    <a:pt x="75" y="53"/>
                  </a:lnTo>
                  <a:lnTo>
                    <a:pt x="73" y="57"/>
                  </a:lnTo>
                  <a:lnTo>
                    <a:pt x="73" y="55"/>
                  </a:lnTo>
                  <a:lnTo>
                    <a:pt x="71" y="57"/>
                  </a:lnTo>
                  <a:lnTo>
                    <a:pt x="71" y="59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8" y="74"/>
                  </a:lnTo>
                  <a:lnTo>
                    <a:pt x="56" y="74"/>
                  </a:lnTo>
                  <a:lnTo>
                    <a:pt x="54" y="76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48" y="78"/>
                  </a:lnTo>
                  <a:lnTo>
                    <a:pt x="33" y="78"/>
                  </a:lnTo>
                  <a:lnTo>
                    <a:pt x="29" y="76"/>
                  </a:lnTo>
                  <a:lnTo>
                    <a:pt x="25" y="76"/>
                  </a:lnTo>
                  <a:lnTo>
                    <a:pt x="21" y="74"/>
                  </a:lnTo>
                  <a:lnTo>
                    <a:pt x="23" y="74"/>
                  </a:lnTo>
                  <a:lnTo>
                    <a:pt x="21" y="73"/>
                  </a:lnTo>
                  <a:lnTo>
                    <a:pt x="19" y="73"/>
                  </a:lnTo>
                  <a:lnTo>
                    <a:pt x="16" y="71"/>
                  </a:lnTo>
                  <a:lnTo>
                    <a:pt x="17" y="73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8" y="59"/>
                  </a:lnTo>
                  <a:lnTo>
                    <a:pt x="8" y="57"/>
                  </a:lnTo>
                  <a:lnTo>
                    <a:pt x="4" y="49"/>
                  </a:lnTo>
                  <a:lnTo>
                    <a:pt x="4" y="32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33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45" name="Rectangle 193"/>
            <p:cNvSpPr>
              <a:spLocks noChangeArrowheads="1"/>
            </p:cNvSpPr>
            <p:nvPr/>
          </p:nvSpPr>
          <p:spPr bwMode="auto">
            <a:xfrm>
              <a:off x="3977" y="1366"/>
              <a:ext cx="28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S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46" name="Freeform 194"/>
            <p:cNvSpPr>
              <a:spLocks/>
            </p:cNvSpPr>
            <p:nvPr/>
          </p:nvSpPr>
          <p:spPr bwMode="auto">
            <a:xfrm>
              <a:off x="4024" y="1357"/>
              <a:ext cx="62" cy="64"/>
            </a:xfrm>
            <a:custGeom>
              <a:avLst/>
              <a:gdLst>
                <a:gd name="T0" fmla="*/ 28 w 75"/>
                <a:gd name="T1" fmla="*/ 0 h 79"/>
                <a:gd name="T2" fmla="*/ 22 w 75"/>
                <a:gd name="T3" fmla="*/ 2 h 79"/>
                <a:gd name="T4" fmla="*/ 16 w 75"/>
                <a:gd name="T5" fmla="*/ 3 h 79"/>
                <a:gd name="T6" fmla="*/ 11 w 75"/>
                <a:gd name="T7" fmla="*/ 6 h 79"/>
                <a:gd name="T8" fmla="*/ 6 w 75"/>
                <a:gd name="T9" fmla="*/ 11 h 79"/>
                <a:gd name="T10" fmla="*/ 3 w 75"/>
                <a:gd name="T11" fmla="*/ 15 h 79"/>
                <a:gd name="T12" fmla="*/ 2 w 75"/>
                <a:gd name="T13" fmla="*/ 22 h 79"/>
                <a:gd name="T14" fmla="*/ 0 w 75"/>
                <a:gd name="T15" fmla="*/ 28 h 79"/>
                <a:gd name="T16" fmla="*/ 0 w 75"/>
                <a:gd name="T17" fmla="*/ 34 h 79"/>
                <a:gd name="T18" fmla="*/ 2 w 75"/>
                <a:gd name="T19" fmla="*/ 41 h 79"/>
                <a:gd name="T20" fmla="*/ 3 w 75"/>
                <a:gd name="T21" fmla="*/ 46 h 79"/>
                <a:gd name="T22" fmla="*/ 6 w 75"/>
                <a:gd name="T23" fmla="*/ 53 h 79"/>
                <a:gd name="T24" fmla="*/ 11 w 75"/>
                <a:gd name="T25" fmla="*/ 56 h 79"/>
                <a:gd name="T26" fmla="*/ 16 w 75"/>
                <a:gd name="T27" fmla="*/ 61 h 79"/>
                <a:gd name="T28" fmla="*/ 22 w 75"/>
                <a:gd name="T29" fmla="*/ 62 h 79"/>
                <a:gd name="T30" fmla="*/ 28 w 75"/>
                <a:gd name="T31" fmla="*/ 64 h 79"/>
                <a:gd name="T32" fmla="*/ 33 w 75"/>
                <a:gd name="T33" fmla="*/ 64 h 79"/>
                <a:gd name="T34" fmla="*/ 40 w 75"/>
                <a:gd name="T35" fmla="*/ 62 h 79"/>
                <a:gd name="T36" fmla="*/ 45 w 75"/>
                <a:gd name="T37" fmla="*/ 61 h 79"/>
                <a:gd name="T38" fmla="*/ 50 w 75"/>
                <a:gd name="T39" fmla="*/ 56 h 79"/>
                <a:gd name="T40" fmla="*/ 55 w 75"/>
                <a:gd name="T41" fmla="*/ 53 h 79"/>
                <a:gd name="T42" fmla="*/ 59 w 75"/>
                <a:gd name="T43" fmla="*/ 46 h 79"/>
                <a:gd name="T44" fmla="*/ 60 w 75"/>
                <a:gd name="T45" fmla="*/ 41 h 79"/>
                <a:gd name="T46" fmla="*/ 62 w 75"/>
                <a:gd name="T47" fmla="*/ 34 h 79"/>
                <a:gd name="T48" fmla="*/ 62 w 75"/>
                <a:gd name="T49" fmla="*/ 28 h 79"/>
                <a:gd name="T50" fmla="*/ 60 w 75"/>
                <a:gd name="T51" fmla="*/ 22 h 79"/>
                <a:gd name="T52" fmla="*/ 59 w 75"/>
                <a:gd name="T53" fmla="*/ 15 h 79"/>
                <a:gd name="T54" fmla="*/ 55 w 75"/>
                <a:gd name="T55" fmla="*/ 11 h 79"/>
                <a:gd name="T56" fmla="*/ 50 w 75"/>
                <a:gd name="T57" fmla="*/ 6 h 79"/>
                <a:gd name="T58" fmla="*/ 45 w 75"/>
                <a:gd name="T59" fmla="*/ 3 h 79"/>
                <a:gd name="T60" fmla="*/ 40 w 75"/>
                <a:gd name="T61" fmla="*/ 2 h 79"/>
                <a:gd name="T62" fmla="*/ 33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6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5" y="6"/>
                  </a:lnTo>
                  <a:lnTo>
                    <a:pt x="13" y="7"/>
                  </a:lnTo>
                  <a:lnTo>
                    <a:pt x="11" y="11"/>
                  </a:lnTo>
                  <a:lnTo>
                    <a:pt x="7" y="13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2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4" y="57"/>
                  </a:lnTo>
                  <a:lnTo>
                    <a:pt x="6" y="61"/>
                  </a:lnTo>
                  <a:lnTo>
                    <a:pt x="7" y="65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9" y="75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0" y="79"/>
                  </a:lnTo>
                  <a:lnTo>
                    <a:pt x="34" y="79"/>
                  </a:lnTo>
                  <a:lnTo>
                    <a:pt x="36" y="79"/>
                  </a:lnTo>
                  <a:lnTo>
                    <a:pt x="40" y="79"/>
                  </a:lnTo>
                  <a:lnTo>
                    <a:pt x="44" y="79"/>
                  </a:lnTo>
                  <a:lnTo>
                    <a:pt x="48" y="77"/>
                  </a:lnTo>
                  <a:lnTo>
                    <a:pt x="52" y="75"/>
                  </a:lnTo>
                  <a:lnTo>
                    <a:pt x="55" y="75"/>
                  </a:lnTo>
                  <a:lnTo>
                    <a:pt x="59" y="71"/>
                  </a:lnTo>
                  <a:lnTo>
                    <a:pt x="61" y="69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4"/>
                  </a:lnTo>
                  <a:lnTo>
                    <a:pt x="73" y="50"/>
                  </a:lnTo>
                  <a:lnTo>
                    <a:pt x="75" y="48"/>
                  </a:lnTo>
                  <a:lnTo>
                    <a:pt x="75" y="42"/>
                  </a:lnTo>
                  <a:lnTo>
                    <a:pt x="75" y="38"/>
                  </a:lnTo>
                  <a:lnTo>
                    <a:pt x="75" y="34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1" y="7"/>
                  </a:lnTo>
                  <a:lnTo>
                    <a:pt x="59" y="6"/>
                  </a:lnTo>
                  <a:lnTo>
                    <a:pt x="55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47" name="Freeform 195"/>
            <p:cNvSpPr>
              <a:spLocks/>
            </p:cNvSpPr>
            <p:nvPr/>
          </p:nvSpPr>
          <p:spPr bwMode="auto">
            <a:xfrm>
              <a:off x="4023" y="1355"/>
              <a:ext cx="64" cy="67"/>
            </a:xfrm>
            <a:custGeom>
              <a:avLst/>
              <a:gdLst>
                <a:gd name="T0" fmla="*/ 23 w 79"/>
                <a:gd name="T1" fmla="*/ 2 h 82"/>
                <a:gd name="T2" fmla="*/ 14 w 79"/>
                <a:gd name="T3" fmla="*/ 5 h 82"/>
                <a:gd name="T4" fmla="*/ 11 w 79"/>
                <a:gd name="T5" fmla="*/ 7 h 82"/>
                <a:gd name="T6" fmla="*/ 9 w 79"/>
                <a:gd name="T7" fmla="*/ 11 h 82"/>
                <a:gd name="T8" fmla="*/ 7 w 79"/>
                <a:gd name="T9" fmla="*/ 11 h 82"/>
                <a:gd name="T10" fmla="*/ 6 w 79"/>
                <a:gd name="T11" fmla="*/ 12 h 82"/>
                <a:gd name="T12" fmla="*/ 5 w 79"/>
                <a:gd name="T13" fmla="*/ 14 h 82"/>
                <a:gd name="T14" fmla="*/ 3 w 79"/>
                <a:gd name="T15" fmla="*/ 17 h 82"/>
                <a:gd name="T16" fmla="*/ 2 w 79"/>
                <a:gd name="T17" fmla="*/ 24 h 82"/>
                <a:gd name="T18" fmla="*/ 0 w 79"/>
                <a:gd name="T19" fmla="*/ 42 h 82"/>
                <a:gd name="T20" fmla="*/ 2 w 79"/>
                <a:gd name="T21" fmla="*/ 42 h 82"/>
                <a:gd name="T22" fmla="*/ 6 w 79"/>
                <a:gd name="T23" fmla="*/ 55 h 82"/>
                <a:gd name="T24" fmla="*/ 7 w 79"/>
                <a:gd name="T25" fmla="*/ 56 h 82"/>
                <a:gd name="T26" fmla="*/ 9 w 79"/>
                <a:gd name="T27" fmla="*/ 58 h 82"/>
                <a:gd name="T28" fmla="*/ 20 w 79"/>
                <a:gd name="T29" fmla="*/ 65 h 82"/>
                <a:gd name="T30" fmla="*/ 37 w 79"/>
                <a:gd name="T31" fmla="*/ 67 h 82"/>
                <a:gd name="T32" fmla="*/ 48 w 79"/>
                <a:gd name="T33" fmla="*/ 65 h 82"/>
                <a:gd name="T34" fmla="*/ 51 w 79"/>
                <a:gd name="T35" fmla="*/ 60 h 82"/>
                <a:gd name="T36" fmla="*/ 56 w 79"/>
                <a:gd name="T37" fmla="*/ 58 h 82"/>
                <a:gd name="T38" fmla="*/ 58 w 79"/>
                <a:gd name="T39" fmla="*/ 55 h 82"/>
                <a:gd name="T40" fmla="*/ 62 w 79"/>
                <a:gd name="T41" fmla="*/ 42 h 82"/>
                <a:gd name="T42" fmla="*/ 64 w 79"/>
                <a:gd name="T43" fmla="*/ 42 h 82"/>
                <a:gd name="T44" fmla="*/ 62 w 79"/>
                <a:gd name="T45" fmla="*/ 24 h 82"/>
                <a:gd name="T46" fmla="*/ 61 w 79"/>
                <a:gd name="T47" fmla="*/ 17 h 82"/>
                <a:gd name="T48" fmla="*/ 59 w 79"/>
                <a:gd name="T49" fmla="*/ 14 h 82"/>
                <a:gd name="T50" fmla="*/ 58 w 79"/>
                <a:gd name="T51" fmla="*/ 12 h 82"/>
                <a:gd name="T52" fmla="*/ 51 w 79"/>
                <a:gd name="T53" fmla="*/ 5 h 82"/>
                <a:gd name="T54" fmla="*/ 44 w 79"/>
                <a:gd name="T55" fmla="*/ 2 h 82"/>
                <a:gd name="T56" fmla="*/ 37 w 79"/>
                <a:gd name="T57" fmla="*/ 0 h 82"/>
                <a:gd name="T58" fmla="*/ 26 w 79"/>
                <a:gd name="T59" fmla="*/ 3 h 82"/>
                <a:gd name="T60" fmla="*/ 41 w 79"/>
                <a:gd name="T61" fmla="*/ 5 h 82"/>
                <a:gd name="T62" fmla="*/ 49 w 79"/>
                <a:gd name="T63" fmla="*/ 7 h 82"/>
                <a:gd name="T64" fmla="*/ 54 w 79"/>
                <a:gd name="T65" fmla="*/ 14 h 82"/>
                <a:gd name="T66" fmla="*/ 56 w 79"/>
                <a:gd name="T67" fmla="*/ 16 h 82"/>
                <a:gd name="T68" fmla="*/ 58 w 79"/>
                <a:gd name="T69" fmla="*/ 19 h 82"/>
                <a:gd name="T70" fmla="*/ 59 w 79"/>
                <a:gd name="T71" fmla="*/ 20 h 82"/>
                <a:gd name="T72" fmla="*/ 61 w 79"/>
                <a:gd name="T73" fmla="*/ 27 h 82"/>
                <a:gd name="T74" fmla="*/ 61 w 79"/>
                <a:gd name="T75" fmla="*/ 39 h 82"/>
                <a:gd name="T76" fmla="*/ 59 w 79"/>
                <a:gd name="T77" fmla="*/ 42 h 82"/>
                <a:gd name="T78" fmla="*/ 54 w 79"/>
                <a:gd name="T79" fmla="*/ 55 h 82"/>
                <a:gd name="T80" fmla="*/ 53 w 79"/>
                <a:gd name="T81" fmla="*/ 55 h 82"/>
                <a:gd name="T82" fmla="*/ 51 w 79"/>
                <a:gd name="T83" fmla="*/ 56 h 82"/>
                <a:gd name="T84" fmla="*/ 45 w 79"/>
                <a:gd name="T85" fmla="*/ 61 h 82"/>
                <a:gd name="T86" fmla="*/ 44 w 79"/>
                <a:gd name="T87" fmla="*/ 61 h 82"/>
                <a:gd name="T88" fmla="*/ 26 w 79"/>
                <a:gd name="T89" fmla="*/ 65 h 82"/>
                <a:gd name="T90" fmla="*/ 17 w 79"/>
                <a:gd name="T91" fmla="*/ 61 h 82"/>
                <a:gd name="T92" fmla="*/ 12 w 79"/>
                <a:gd name="T93" fmla="*/ 55 h 82"/>
                <a:gd name="T94" fmla="*/ 7 w 79"/>
                <a:gd name="T95" fmla="*/ 53 h 82"/>
                <a:gd name="T96" fmla="*/ 5 w 79"/>
                <a:gd name="T97" fmla="*/ 46 h 82"/>
                <a:gd name="T98" fmla="*/ 5 w 79"/>
                <a:gd name="T99" fmla="*/ 41 h 82"/>
                <a:gd name="T100" fmla="*/ 3 w 79"/>
                <a:gd name="T101" fmla="*/ 41 h 82"/>
                <a:gd name="T102" fmla="*/ 5 w 79"/>
                <a:gd name="T103" fmla="*/ 24 h 82"/>
                <a:gd name="T104" fmla="*/ 6 w 79"/>
                <a:gd name="T105" fmla="*/ 17 h 82"/>
                <a:gd name="T106" fmla="*/ 7 w 79"/>
                <a:gd name="T107" fmla="*/ 17 h 82"/>
                <a:gd name="T108" fmla="*/ 9 w 79"/>
                <a:gd name="T109" fmla="*/ 12 h 82"/>
                <a:gd name="T110" fmla="*/ 11 w 79"/>
                <a:gd name="T111" fmla="*/ 12 h 82"/>
                <a:gd name="T112" fmla="*/ 12 w 79"/>
                <a:gd name="T113" fmla="*/ 11 h 82"/>
                <a:gd name="T114" fmla="*/ 14 w 79"/>
                <a:gd name="T115" fmla="*/ 9 h 82"/>
                <a:gd name="T116" fmla="*/ 14 w 79"/>
                <a:gd name="T117" fmla="*/ 7 h 82"/>
                <a:gd name="T118" fmla="*/ 23 w 79"/>
                <a:gd name="T119" fmla="*/ 5 h 82"/>
                <a:gd name="T120" fmla="*/ 26 w 79"/>
                <a:gd name="T121" fmla="*/ 0 h 8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"/>
                <a:gd name="T184" fmla="*/ 0 h 82"/>
                <a:gd name="T185" fmla="*/ 79 w 79"/>
                <a:gd name="T186" fmla="*/ 82 h 8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" h="82">
                  <a:moveTo>
                    <a:pt x="32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3" y="9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71"/>
                  </a:lnTo>
                  <a:lnTo>
                    <a:pt x="19" y="79"/>
                  </a:lnTo>
                  <a:lnTo>
                    <a:pt x="25" y="79"/>
                  </a:lnTo>
                  <a:lnTo>
                    <a:pt x="32" y="82"/>
                  </a:lnTo>
                  <a:lnTo>
                    <a:pt x="46" y="82"/>
                  </a:lnTo>
                  <a:lnTo>
                    <a:pt x="54" y="79"/>
                  </a:lnTo>
                  <a:lnTo>
                    <a:pt x="59" y="79"/>
                  </a:lnTo>
                  <a:lnTo>
                    <a:pt x="65" y="73"/>
                  </a:lnTo>
                  <a:lnTo>
                    <a:pt x="63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6"/>
                  </a:lnTo>
                  <a:lnTo>
                    <a:pt x="77" y="52"/>
                  </a:lnTo>
                  <a:lnTo>
                    <a:pt x="77" y="54"/>
                  </a:lnTo>
                  <a:lnTo>
                    <a:pt x="79" y="52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6" y="4"/>
                  </a:lnTo>
                  <a:lnTo>
                    <a:pt x="50" y="6"/>
                  </a:lnTo>
                  <a:lnTo>
                    <a:pt x="54" y="6"/>
                  </a:lnTo>
                  <a:lnTo>
                    <a:pt x="61" y="9"/>
                  </a:lnTo>
                  <a:lnTo>
                    <a:pt x="59" y="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3"/>
                  </a:lnTo>
                  <a:lnTo>
                    <a:pt x="75" y="50"/>
                  </a:lnTo>
                  <a:lnTo>
                    <a:pt x="75" y="48"/>
                  </a:lnTo>
                  <a:lnTo>
                    <a:pt x="73" y="50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5" y="67"/>
                  </a:lnTo>
                  <a:lnTo>
                    <a:pt x="67" y="67"/>
                  </a:lnTo>
                  <a:lnTo>
                    <a:pt x="63" y="69"/>
                  </a:lnTo>
                  <a:lnTo>
                    <a:pt x="61" y="69"/>
                  </a:lnTo>
                  <a:lnTo>
                    <a:pt x="56" y="75"/>
                  </a:lnTo>
                  <a:lnTo>
                    <a:pt x="57" y="75"/>
                  </a:lnTo>
                  <a:lnTo>
                    <a:pt x="54" y="75"/>
                  </a:lnTo>
                  <a:lnTo>
                    <a:pt x="46" y="79"/>
                  </a:lnTo>
                  <a:lnTo>
                    <a:pt x="32" y="79"/>
                  </a:lnTo>
                  <a:lnTo>
                    <a:pt x="25" y="75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6" y="56"/>
                  </a:lnTo>
                  <a:lnTo>
                    <a:pt x="6" y="52"/>
                  </a:lnTo>
                  <a:lnTo>
                    <a:pt x="6" y="50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6" y="29"/>
                  </a:lnTo>
                  <a:lnTo>
                    <a:pt x="6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48" name="Rectangle 196"/>
            <p:cNvSpPr>
              <a:spLocks noChangeArrowheads="1"/>
            </p:cNvSpPr>
            <p:nvPr/>
          </p:nvSpPr>
          <p:spPr bwMode="auto">
            <a:xfrm>
              <a:off x="4038" y="1358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E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49" name="Freeform 197"/>
            <p:cNvSpPr>
              <a:spLocks/>
            </p:cNvSpPr>
            <p:nvPr/>
          </p:nvSpPr>
          <p:spPr bwMode="auto">
            <a:xfrm>
              <a:off x="4088" y="1357"/>
              <a:ext cx="63" cy="64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8 w 77"/>
                <a:gd name="T5" fmla="*/ 3 h 79"/>
                <a:gd name="T6" fmla="*/ 13 w 77"/>
                <a:gd name="T7" fmla="*/ 6 h 79"/>
                <a:gd name="T8" fmla="*/ 8 w 77"/>
                <a:gd name="T9" fmla="*/ 11 h 79"/>
                <a:gd name="T10" fmla="*/ 5 w 77"/>
                <a:gd name="T11" fmla="*/ 15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4 h 79"/>
                <a:gd name="T18" fmla="*/ 2 w 77"/>
                <a:gd name="T19" fmla="*/ 41 h 79"/>
                <a:gd name="T20" fmla="*/ 5 w 77"/>
                <a:gd name="T21" fmla="*/ 46 h 79"/>
                <a:gd name="T22" fmla="*/ 8 w 77"/>
                <a:gd name="T23" fmla="*/ 53 h 79"/>
                <a:gd name="T24" fmla="*/ 13 w 77"/>
                <a:gd name="T25" fmla="*/ 56 h 79"/>
                <a:gd name="T26" fmla="*/ 18 w 77"/>
                <a:gd name="T27" fmla="*/ 61 h 79"/>
                <a:gd name="T28" fmla="*/ 22 w 77"/>
                <a:gd name="T29" fmla="*/ 62 h 79"/>
                <a:gd name="T30" fmla="*/ 29 w 77"/>
                <a:gd name="T31" fmla="*/ 64 h 79"/>
                <a:gd name="T32" fmla="*/ 35 w 77"/>
                <a:gd name="T33" fmla="*/ 64 h 79"/>
                <a:gd name="T34" fmla="*/ 41 w 77"/>
                <a:gd name="T35" fmla="*/ 62 h 79"/>
                <a:gd name="T36" fmla="*/ 47 w 77"/>
                <a:gd name="T37" fmla="*/ 61 h 79"/>
                <a:gd name="T38" fmla="*/ 52 w 77"/>
                <a:gd name="T39" fmla="*/ 56 h 79"/>
                <a:gd name="T40" fmla="*/ 57 w 77"/>
                <a:gd name="T41" fmla="*/ 53 h 79"/>
                <a:gd name="T42" fmla="*/ 60 w 77"/>
                <a:gd name="T43" fmla="*/ 46 h 79"/>
                <a:gd name="T44" fmla="*/ 61 w 77"/>
                <a:gd name="T45" fmla="*/ 41 h 79"/>
                <a:gd name="T46" fmla="*/ 63 w 77"/>
                <a:gd name="T47" fmla="*/ 34 h 79"/>
                <a:gd name="T48" fmla="*/ 63 w 77"/>
                <a:gd name="T49" fmla="*/ 28 h 79"/>
                <a:gd name="T50" fmla="*/ 61 w 77"/>
                <a:gd name="T51" fmla="*/ 22 h 79"/>
                <a:gd name="T52" fmla="*/ 60 w 77"/>
                <a:gd name="T53" fmla="*/ 15 h 79"/>
                <a:gd name="T54" fmla="*/ 57 w 77"/>
                <a:gd name="T55" fmla="*/ 11 h 79"/>
                <a:gd name="T56" fmla="*/ 52 w 77"/>
                <a:gd name="T57" fmla="*/ 6 h 79"/>
                <a:gd name="T58" fmla="*/ 47 w 77"/>
                <a:gd name="T59" fmla="*/ 3 h 79"/>
                <a:gd name="T60" fmla="*/ 41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4" y="2"/>
                  </a:lnTo>
                  <a:lnTo>
                    <a:pt x="22" y="4"/>
                  </a:lnTo>
                  <a:lnTo>
                    <a:pt x="18" y="6"/>
                  </a:lnTo>
                  <a:lnTo>
                    <a:pt x="16" y="7"/>
                  </a:lnTo>
                  <a:lnTo>
                    <a:pt x="12" y="11"/>
                  </a:lnTo>
                  <a:lnTo>
                    <a:pt x="10" y="13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6" y="57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6" y="69"/>
                  </a:lnTo>
                  <a:lnTo>
                    <a:pt x="18" y="71"/>
                  </a:lnTo>
                  <a:lnTo>
                    <a:pt x="22" y="75"/>
                  </a:lnTo>
                  <a:lnTo>
                    <a:pt x="24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7" y="79"/>
                  </a:lnTo>
                  <a:lnTo>
                    <a:pt x="50" y="77"/>
                  </a:lnTo>
                  <a:lnTo>
                    <a:pt x="54" y="75"/>
                  </a:lnTo>
                  <a:lnTo>
                    <a:pt x="58" y="75"/>
                  </a:lnTo>
                  <a:lnTo>
                    <a:pt x="60" y="71"/>
                  </a:lnTo>
                  <a:lnTo>
                    <a:pt x="64" y="69"/>
                  </a:lnTo>
                  <a:lnTo>
                    <a:pt x="66" y="67"/>
                  </a:lnTo>
                  <a:lnTo>
                    <a:pt x="70" y="65"/>
                  </a:lnTo>
                  <a:lnTo>
                    <a:pt x="72" y="61"/>
                  </a:lnTo>
                  <a:lnTo>
                    <a:pt x="73" y="57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8"/>
                  </a:lnTo>
                  <a:lnTo>
                    <a:pt x="77" y="34"/>
                  </a:lnTo>
                  <a:lnTo>
                    <a:pt x="77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3" y="19"/>
                  </a:lnTo>
                  <a:lnTo>
                    <a:pt x="72" y="17"/>
                  </a:lnTo>
                  <a:lnTo>
                    <a:pt x="70" y="13"/>
                  </a:lnTo>
                  <a:lnTo>
                    <a:pt x="66" y="11"/>
                  </a:lnTo>
                  <a:lnTo>
                    <a:pt x="64" y="7"/>
                  </a:lnTo>
                  <a:lnTo>
                    <a:pt x="60" y="6"/>
                  </a:lnTo>
                  <a:lnTo>
                    <a:pt x="58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50" name="Freeform 198"/>
            <p:cNvSpPr>
              <a:spLocks/>
            </p:cNvSpPr>
            <p:nvPr/>
          </p:nvSpPr>
          <p:spPr bwMode="auto">
            <a:xfrm>
              <a:off x="4087" y="1355"/>
              <a:ext cx="66" cy="67"/>
            </a:xfrm>
            <a:custGeom>
              <a:avLst/>
              <a:gdLst>
                <a:gd name="T0" fmla="*/ 19 w 80"/>
                <a:gd name="T1" fmla="*/ 2 h 82"/>
                <a:gd name="T2" fmla="*/ 16 w 80"/>
                <a:gd name="T3" fmla="*/ 5 h 82"/>
                <a:gd name="T4" fmla="*/ 7 w 80"/>
                <a:gd name="T5" fmla="*/ 12 h 82"/>
                <a:gd name="T6" fmla="*/ 4 w 80"/>
                <a:gd name="T7" fmla="*/ 16 h 82"/>
                <a:gd name="T8" fmla="*/ 1 w 80"/>
                <a:gd name="T9" fmla="*/ 27 h 82"/>
                <a:gd name="T10" fmla="*/ 1 w 80"/>
                <a:gd name="T11" fmla="*/ 41 h 82"/>
                <a:gd name="T12" fmla="*/ 7 w 80"/>
                <a:gd name="T13" fmla="*/ 56 h 82"/>
                <a:gd name="T14" fmla="*/ 14 w 80"/>
                <a:gd name="T15" fmla="*/ 60 h 82"/>
                <a:gd name="T16" fmla="*/ 21 w 80"/>
                <a:gd name="T17" fmla="*/ 65 h 82"/>
                <a:gd name="T18" fmla="*/ 45 w 80"/>
                <a:gd name="T19" fmla="*/ 65 h 82"/>
                <a:gd name="T20" fmla="*/ 52 w 80"/>
                <a:gd name="T21" fmla="*/ 60 h 82"/>
                <a:gd name="T22" fmla="*/ 55 w 80"/>
                <a:gd name="T23" fmla="*/ 60 h 82"/>
                <a:gd name="T24" fmla="*/ 59 w 80"/>
                <a:gd name="T25" fmla="*/ 56 h 82"/>
                <a:gd name="T26" fmla="*/ 63 w 80"/>
                <a:gd name="T27" fmla="*/ 48 h 82"/>
                <a:gd name="T28" fmla="*/ 64 w 80"/>
                <a:gd name="T29" fmla="*/ 44 h 82"/>
                <a:gd name="T30" fmla="*/ 63 w 80"/>
                <a:gd name="T31" fmla="*/ 20 h 82"/>
                <a:gd name="T32" fmla="*/ 61 w 80"/>
                <a:gd name="T33" fmla="*/ 16 h 82"/>
                <a:gd name="T34" fmla="*/ 59 w 80"/>
                <a:gd name="T35" fmla="*/ 11 h 82"/>
                <a:gd name="T36" fmla="*/ 55 w 80"/>
                <a:gd name="T37" fmla="*/ 7 h 82"/>
                <a:gd name="T38" fmla="*/ 50 w 80"/>
                <a:gd name="T39" fmla="*/ 5 h 82"/>
                <a:gd name="T40" fmla="*/ 49 w 80"/>
                <a:gd name="T41" fmla="*/ 3 h 82"/>
                <a:gd name="T42" fmla="*/ 40 w 80"/>
                <a:gd name="T43" fmla="*/ 0 h 82"/>
                <a:gd name="T44" fmla="*/ 40 w 80"/>
                <a:gd name="T45" fmla="*/ 3 h 82"/>
                <a:gd name="T46" fmla="*/ 49 w 80"/>
                <a:gd name="T47" fmla="*/ 7 h 82"/>
                <a:gd name="T48" fmla="*/ 50 w 80"/>
                <a:gd name="T49" fmla="*/ 7 h 82"/>
                <a:gd name="T50" fmla="*/ 54 w 80"/>
                <a:gd name="T51" fmla="*/ 11 h 82"/>
                <a:gd name="T52" fmla="*/ 59 w 80"/>
                <a:gd name="T53" fmla="*/ 14 h 82"/>
                <a:gd name="T54" fmla="*/ 59 w 80"/>
                <a:gd name="T55" fmla="*/ 17 h 82"/>
                <a:gd name="T56" fmla="*/ 60 w 80"/>
                <a:gd name="T57" fmla="*/ 20 h 82"/>
                <a:gd name="T58" fmla="*/ 63 w 80"/>
                <a:gd name="T59" fmla="*/ 39 h 82"/>
                <a:gd name="T60" fmla="*/ 60 w 80"/>
                <a:gd name="T61" fmla="*/ 46 h 82"/>
                <a:gd name="T62" fmla="*/ 59 w 80"/>
                <a:gd name="T63" fmla="*/ 53 h 82"/>
                <a:gd name="T64" fmla="*/ 50 w 80"/>
                <a:gd name="T65" fmla="*/ 58 h 82"/>
                <a:gd name="T66" fmla="*/ 47 w 80"/>
                <a:gd name="T67" fmla="*/ 63 h 82"/>
                <a:gd name="T68" fmla="*/ 40 w 80"/>
                <a:gd name="T69" fmla="*/ 65 h 82"/>
                <a:gd name="T70" fmla="*/ 16 w 80"/>
                <a:gd name="T71" fmla="*/ 56 h 82"/>
                <a:gd name="T72" fmla="*/ 12 w 80"/>
                <a:gd name="T73" fmla="*/ 55 h 82"/>
                <a:gd name="T74" fmla="*/ 4 w 80"/>
                <a:gd name="T75" fmla="*/ 42 h 82"/>
                <a:gd name="T76" fmla="*/ 2 w 80"/>
                <a:gd name="T77" fmla="*/ 29 h 82"/>
                <a:gd name="T78" fmla="*/ 7 w 80"/>
                <a:gd name="T79" fmla="*/ 17 h 82"/>
                <a:gd name="T80" fmla="*/ 9 w 80"/>
                <a:gd name="T81" fmla="*/ 16 h 82"/>
                <a:gd name="T82" fmla="*/ 17 w 80"/>
                <a:gd name="T83" fmla="*/ 7 h 82"/>
                <a:gd name="T84" fmla="*/ 21 w 80"/>
                <a:gd name="T85" fmla="*/ 7 h 82"/>
                <a:gd name="T86" fmla="*/ 23 w 80"/>
                <a:gd name="T87" fmla="*/ 5 h 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"/>
                <a:gd name="T133" fmla="*/ 0 h 82"/>
                <a:gd name="T134" fmla="*/ 80 w 80"/>
                <a:gd name="T135" fmla="*/ 82 h 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" h="82">
                  <a:moveTo>
                    <a:pt x="32" y="0"/>
                  </a:moveTo>
                  <a:lnTo>
                    <a:pt x="28" y="2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7" y="19"/>
                  </a:lnTo>
                  <a:lnTo>
                    <a:pt x="7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1" y="29"/>
                  </a:lnTo>
                  <a:lnTo>
                    <a:pt x="1" y="33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1" y="50"/>
                  </a:lnTo>
                  <a:lnTo>
                    <a:pt x="1" y="52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1" y="71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15" y="73"/>
                  </a:lnTo>
                  <a:lnTo>
                    <a:pt x="21" y="79"/>
                  </a:lnTo>
                  <a:lnTo>
                    <a:pt x="25" y="79"/>
                  </a:lnTo>
                  <a:lnTo>
                    <a:pt x="32" y="82"/>
                  </a:lnTo>
                  <a:lnTo>
                    <a:pt x="48" y="82"/>
                  </a:lnTo>
                  <a:lnTo>
                    <a:pt x="55" y="79"/>
                  </a:lnTo>
                  <a:lnTo>
                    <a:pt x="61" y="79"/>
                  </a:lnTo>
                  <a:lnTo>
                    <a:pt x="61" y="77"/>
                  </a:lnTo>
                  <a:lnTo>
                    <a:pt x="63" y="73"/>
                  </a:lnTo>
                  <a:lnTo>
                    <a:pt x="61" y="75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69" y="71"/>
                  </a:lnTo>
                  <a:lnTo>
                    <a:pt x="67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6" y="59"/>
                  </a:lnTo>
                  <a:lnTo>
                    <a:pt x="76" y="56"/>
                  </a:lnTo>
                  <a:lnTo>
                    <a:pt x="78" y="52"/>
                  </a:lnTo>
                  <a:lnTo>
                    <a:pt x="78" y="54"/>
                  </a:lnTo>
                  <a:lnTo>
                    <a:pt x="80" y="52"/>
                  </a:lnTo>
                  <a:lnTo>
                    <a:pt x="80" y="33"/>
                  </a:lnTo>
                  <a:lnTo>
                    <a:pt x="76" y="25"/>
                  </a:lnTo>
                  <a:lnTo>
                    <a:pt x="76" y="19"/>
                  </a:lnTo>
                  <a:lnTo>
                    <a:pt x="74" y="17"/>
                  </a:lnTo>
                  <a:lnTo>
                    <a:pt x="74" y="19"/>
                  </a:lnTo>
                  <a:lnTo>
                    <a:pt x="73" y="15"/>
                  </a:lnTo>
                  <a:lnTo>
                    <a:pt x="73" y="13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9" y="1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5" y="8"/>
                  </a:lnTo>
                  <a:lnTo>
                    <a:pt x="61" y="6"/>
                  </a:lnTo>
                  <a:lnTo>
                    <a:pt x="63" y="6"/>
                  </a:lnTo>
                  <a:lnTo>
                    <a:pt x="61" y="4"/>
                  </a:lnTo>
                  <a:lnTo>
                    <a:pt x="59" y="4"/>
                  </a:lnTo>
                  <a:lnTo>
                    <a:pt x="55" y="2"/>
                  </a:lnTo>
                  <a:lnTo>
                    <a:pt x="51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1" y="6"/>
                  </a:lnTo>
                  <a:lnTo>
                    <a:pt x="55" y="6"/>
                  </a:lnTo>
                  <a:lnTo>
                    <a:pt x="59" y="8"/>
                  </a:lnTo>
                  <a:lnTo>
                    <a:pt x="57" y="8"/>
                  </a:lnTo>
                  <a:lnTo>
                    <a:pt x="59" y="9"/>
                  </a:lnTo>
                  <a:lnTo>
                    <a:pt x="61" y="9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7" y="15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3" y="25"/>
                  </a:lnTo>
                  <a:lnTo>
                    <a:pt x="76" y="33"/>
                  </a:lnTo>
                  <a:lnTo>
                    <a:pt x="76" y="50"/>
                  </a:lnTo>
                  <a:lnTo>
                    <a:pt x="76" y="48"/>
                  </a:lnTo>
                  <a:lnTo>
                    <a:pt x="74" y="50"/>
                  </a:lnTo>
                  <a:lnTo>
                    <a:pt x="74" y="52"/>
                  </a:lnTo>
                  <a:lnTo>
                    <a:pt x="73" y="56"/>
                  </a:lnTo>
                  <a:lnTo>
                    <a:pt x="73" y="59"/>
                  </a:lnTo>
                  <a:lnTo>
                    <a:pt x="69" y="67"/>
                  </a:lnTo>
                  <a:lnTo>
                    <a:pt x="71" y="65"/>
                  </a:lnTo>
                  <a:lnTo>
                    <a:pt x="67" y="67"/>
                  </a:lnTo>
                  <a:lnTo>
                    <a:pt x="65" y="69"/>
                  </a:lnTo>
                  <a:lnTo>
                    <a:pt x="61" y="71"/>
                  </a:lnTo>
                  <a:lnTo>
                    <a:pt x="59" y="71"/>
                  </a:lnTo>
                  <a:lnTo>
                    <a:pt x="59" y="73"/>
                  </a:lnTo>
                  <a:lnTo>
                    <a:pt x="57" y="77"/>
                  </a:lnTo>
                  <a:lnTo>
                    <a:pt x="59" y="75"/>
                  </a:lnTo>
                  <a:lnTo>
                    <a:pt x="55" y="75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5" y="75"/>
                  </a:lnTo>
                  <a:lnTo>
                    <a:pt x="19" y="69"/>
                  </a:lnTo>
                  <a:lnTo>
                    <a:pt x="17" y="69"/>
                  </a:lnTo>
                  <a:lnTo>
                    <a:pt x="13" y="67"/>
                  </a:lnTo>
                  <a:lnTo>
                    <a:pt x="15" y="67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5" y="52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3" y="36"/>
                  </a:lnTo>
                  <a:lnTo>
                    <a:pt x="5" y="33"/>
                  </a:lnTo>
                  <a:lnTo>
                    <a:pt x="5" y="29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8" y="6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51" name="Rectangle 199"/>
            <p:cNvSpPr>
              <a:spLocks noChangeArrowheads="1"/>
            </p:cNvSpPr>
            <p:nvPr/>
          </p:nvSpPr>
          <p:spPr bwMode="auto">
            <a:xfrm>
              <a:off x="4108" y="1358"/>
              <a:ext cx="34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D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52" name="Freeform 200"/>
            <p:cNvSpPr>
              <a:spLocks/>
            </p:cNvSpPr>
            <p:nvPr/>
          </p:nvSpPr>
          <p:spPr bwMode="auto">
            <a:xfrm>
              <a:off x="4153" y="1364"/>
              <a:ext cx="61" cy="66"/>
            </a:xfrm>
            <a:custGeom>
              <a:avLst/>
              <a:gdLst>
                <a:gd name="T0" fmla="*/ 27 w 75"/>
                <a:gd name="T1" fmla="*/ 0 h 81"/>
                <a:gd name="T2" fmla="*/ 20 w 75"/>
                <a:gd name="T3" fmla="*/ 2 h 81"/>
                <a:gd name="T4" fmla="*/ 15 w 75"/>
                <a:gd name="T5" fmla="*/ 5 h 81"/>
                <a:gd name="T6" fmla="*/ 11 w 75"/>
                <a:gd name="T7" fmla="*/ 8 h 81"/>
                <a:gd name="T8" fmla="*/ 7 w 75"/>
                <a:gd name="T9" fmla="*/ 13 h 81"/>
                <a:gd name="T10" fmla="*/ 3 w 75"/>
                <a:gd name="T11" fmla="*/ 18 h 81"/>
                <a:gd name="T12" fmla="*/ 2 w 75"/>
                <a:gd name="T13" fmla="*/ 24 h 81"/>
                <a:gd name="T14" fmla="*/ 0 w 75"/>
                <a:gd name="T15" fmla="*/ 30 h 81"/>
                <a:gd name="T16" fmla="*/ 0 w 75"/>
                <a:gd name="T17" fmla="*/ 37 h 81"/>
                <a:gd name="T18" fmla="*/ 2 w 75"/>
                <a:gd name="T19" fmla="*/ 42 h 81"/>
                <a:gd name="T20" fmla="*/ 3 w 75"/>
                <a:gd name="T21" fmla="*/ 49 h 81"/>
                <a:gd name="T22" fmla="*/ 7 w 75"/>
                <a:gd name="T23" fmla="*/ 54 h 81"/>
                <a:gd name="T24" fmla="*/ 11 w 75"/>
                <a:gd name="T25" fmla="*/ 58 h 81"/>
                <a:gd name="T26" fmla="*/ 15 w 75"/>
                <a:gd name="T27" fmla="*/ 61 h 81"/>
                <a:gd name="T28" fmla="*/ 20 w 75"/>
                <a:gd name="T29" fmla="*/ 64 h 81"/>
                <a:gd name="T30" fmla="*/ 27 w 75"/>
                <a:gd name="T31" fmla="*/ 66 h 81"/>
                <a:gd name="T32" fmla="*/ 33 w 75"/>
                <a:gd name="T33" fmla="*/ 66 h 81"/>
                <a:gd name="T34" fmla="*/ 39 w 75"/>
                <a:gd name="T35" fmla="*/ 64 h 81"/>
                <a:gd name="T36" fmla="*/ 46 w 75"/>
                <a:gd name="T37" fmla="*/ 61 h 81"/>
                <a:gd name="T38" fmla="*/ 50 w 75"/>
                <a:gd name="T39" fmla="*/ 58 h 81"/>
                <a:gd name="T40" fmla="*/ 54 w 75"/>
                <a:gd name="T41" fmla="*/ 54 h 81"/>
                <a:gd name="T42" fmla="*/ 58 w 75"/>
                <a:gd name="T43" fmla="*/ 49 h 81"/>
                <a:gd name="T44" fmla="*/ 59 w 75"/>
                <a:gd name="T45" fmla="*/ 42 h 81"/>
                <a:gd name="T46" fmla="*/ 61 w 75"/>
                <a:gd name="T47" fmla="*/ 37 h 81"/>
                <a:gd name="T48" fmla="*/ 61 w 75"/>
                <a:gd name="T49" fmla="*/ 30 h 81"/>
                <a:gd name="T50" fmla="*/ 59 w 75"/>
                <a:gd name="T51" fmla="*/ 24 h 81"/>
                <a:gd name="T52" fmla="*/ 58 w 75"/>
                <a:gd name="T53" fmla="*/ 18 h 81"/>
                <a:gd name="T54" fmla="*/ 54 w 75"/>
                <a:gd name="T55" fmla="*/ 13 h 81"/>
                <a:gd name="T56" fmla="*/ 50 w 75"/>
                <a:gd name="T57" fmla="*/ 8 h 81"/>
                <a:gd name="T58" fmla="*/ 46 w 75"/>
                <a:gd name="T59" fmla="*/ 5 h 81"/>
                <a:gd name="T60" fmla="*/ 39 w 75"/>
                <a:gd name="T61" fmla="*/ 2 h 81"/>
                <a:gd name="T62" fmla="*/ 33 w 75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81"/>
                <a:gd name="T98" fmla="*/ 75 w 75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81">
                  <a:moveTo>
                    <a:pt x="37" y="0"/>
                  </a:moveTo>
                  <a:lnTo>
                    <a:pt x="33" y="0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6" y="20"/>
                  </a:lnTo>
                  <a:lnTo>
                    <a:pt x="4" y="22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0" y="70"/>
                  </a:lnTo>
                  <a:lnTo>
                    <a:pt x="14" y="71"/>
                  </a:lnTo>
                  <a:lnTo>
                    <a:pt x="16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5" y="79"/>
                  </a:lnTo>
                  <a:lnTo>
                    <a:pt x="29" y="79"/>
                  </a:lnTo>
                  <a:lnTo>
                    <a:pt x="33" y="81"/>
                  </a:lnTo>
                  <a:lnTo>
                    <a:pt x="37" y="81"/>
                  </a:lnTo>
                  <a:lnTo>
                    <a:pt x="41" y="81"/>
                  </a:lnTo>
                  <a:lnTo>
                    <a:pt x="44" y="79"/>
                  </a:lnTo>
                  <a:lnTo>
                    <a:pt x="48" y="79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4" y="70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5"/>
                  </a:lnTo>
                  <a:lnTo>
                    <a:pt x="75" y="41"/>
                  </a:lnTo>
                  <a:lnTo>
                    <a:pt x="75" y="37"/>
                  </a:lnTo>
                  <a:lnTo>
                    <a:pt x="75" y="33"/>
                  </a:lnTo>
                  <a:lnTo>
                    <a:pt x="73" y="29"/>
                  </a:lnTo>
                  <a:lnTo>
                    <a:pt x="73" y="25"/>
                  </a:lnTo>
                  <a:lnTo>
                    <a:pt x="71" y="22"/>
                  </a:lnTo>
                  <a:lnTo>
                    <a:pt x="69" y="20"/>
                  </a:lnTo>
                  <a:lnTo>
                    <a:pt x="67" y="16"/>
                  </a:lnTo>
                  <a:lnTo>
                    <a:pt x="64" y="12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4" y="2"/>
                  </a:lnTo>
                  <a:lnTo>
                    <a:pt x="41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53" name="Freeform 201"/>
            <p:cNvSpPr>
              <a:spLocks/>
            </p:cNvSpPr>
            <p:nvPr/>
          </p:nvSpPr>
          <p:spPr bwMode="auto">
            <a:xfrm>
              <a:off x="4151" y="1362"/>
              <a:ext cx="65" cy="70"/>
            </a:xfrm>
            <a:custGeom>
              <a:avLst/>
              <a:gdLst>
                <a:gd name="T0" fmla="*/ 21 w 79"/>
                <a:gd name="T1" fmla="*/ 2 h 85"/>
                <a:gd name="T2" fmla="*/ 15 w 79"/>
                <a:gd name="T3" fmla="*/ 7 h 85"/>
                <a:gd name="T4" fmla="*/ 13 w 79"/>
                <a:gd name="T5" fmla="*/ 8 h 85"/>
                <a:gd name="T6" fmla="*/ 8 w 79"/>
                <a:gd name="T7" fmla="*/ 12 h 85"/>
                <a:gd name="T8" fmla="*/ 3 w 79"/>
                <a:gd name="T9" fmla="*/ 18 h 85"/>
                <a:gd name="T10" fmla="*/ 2 w 79"/>
                <a:gd name="T11" fmla="*/ 26 h 85"/>
                <a:gd name="T12" fmla="*/ 2 w 79"/>
                <a:gd name="T13" fmla="*/ 44 h 85"/>
                <a:gd name="T14" fmla="*/ 3 w 79"/>
                <a:gd name="T15" fmla="*/ 53 h 85"/>
                <a:gd name="T16" fmla="*/ 8 w 79"/>
                <a:gd name="T17" fmla="*/ 59 h 85"/>
                <a:gd name="T18" fmla="*/ 13 w 79"/>
                <a:gd name="T19" fmla="*/ 62 h 85"/>
                <a:gd name="T20" fmla="*/ 15 w 79"/>
                <a:gd name="T21" fmla="*/ 63 h 85"/>
                <a:gd name="T22" fmla="*/ 21 w 79"/>
                <a:gd name="T23" fmla="*/ 68 h 85"/>
                <a:gd name="T24" fmla="*/ 35 w 79"/>
                <a:gd name="T25" fmla="*/ 70 h 85"/>
                <a:gd name="T26" fmla="*/ 51 w 79"/>
                <a:gd name="T27" fmla="*/ 63 h 85"/>
                <a:gd name="T28" fmla="*/ 58 w 79"/>
                <a:gd name="T29" fmla="*/ 56 h 85"/>
                <a:gd name="T30" fmla="*/ 62 w 79"/>
                <a:gd name="T31" fmla="*/ 53 h 85"/>
                <a:gd name="T32" fmla="*/ 63 w 79"/>
                <a:gd name="T33" fmla="*/ 44 h 85"/>
                <a:gd name="T34" fmla="*/ 63 w 79"/>
                <a:gd name="T35" fmla="*/ 26 h 85"/>
                <a:gd name="T36" fmla="*/ 62 w 79"/>
                <a:gd name="T37" fmla="*/ 18 h 85"/>
                <a:gd name="T38" fmla="*/ 58 w 79"/>
                <a:gd name="T39" fmla="*/ 15 h 85"/>
                <a:gd name="T40" fmla="*/ 51 w 79"/>
                <a:gd name="T41" fmla="*/ 7 h 85"/>
                <a:gd name="T42" fmla="*/ 35 w 79"/>
                <a:gd name="T43" fmla="*/ 0 h 85"/>
                <a:gd name="T44" fmla="*/ 35 w 79"/>
                <a:gd name="T45" fmla="*/ 3 h 85"/>
                <a:gd name="T46" fmla="*/ 51 w 79"/>
                <a:gd name="T47" fmla="*/ 10 h 85"/>
                <a:gd name="T48" fmla="*/ 56 w 79"/>
                <a:gd name="T49" fmla="*/ 15 h 85"/>
                <a:gd name="T50" fmla="*/ 58 w 79"/>
                <a:gd name="T51" fmla="*/ 21 h 85"/>
                <a:gd name="T52" fmla="*/ 60 w 79"/>
                <a:gd name="T53" fmla="*/ 26 h 85"/>
                <a:gd name="T54" fmla="*/ 60 w 79"/>
                <a:gd name="T55" fmla="*/ 44 h 85"/>
                <a:gd name="T56" fmla="*/ 58 w 79"/>
                <a:gd name="T57" fmla="*/ 49 h 85"/>
                <a:gd name="T58" fmla="*/ 56 w 79"/>
                <a:gd name="T59" fmla="*/ 56 h 85"/>
                <a:gd name="T60" fmla="*/ 51 w 79"/>
                <a:gd name="T61" fmla="*/ 60 h 85"/>
                <a:gd name="T62" fmla="*/ 35 w 79"/>
                <a:gd name="T63" fmla="*/ 67 h 85"/>
                <a:gd name="T64" fmla="*/ 22 w 79"/>
                <a:gd name="T65" fmla="*/ 65 h 85"/>
                <a:gd name="T66" fmla="*/ 21 w 79"/>
                <a:gd name="T67" fmla="*/ 63 h 85"/>
                <a:gd name="T68" fmla="*/ 15 w 79"/>
                <a:gd name="T69" fmla="*/ 59 h 85"/>
                <a:gd name="T70" fmla="*/ 12 w 79"/>
                <a:gd name="T71" fmla="*/ 59 h 85"/>
                <a:gd name="T72" fmla="*/ 7 w 79"/>
                <a:gd name="T73" fmla="*/ 49 h 85"/>
                <a:gd name="T74" fmla="*/ 3 w 79"/>
                <a:gd name="T75" fmla="*/ 41 h 85"/>
                <a:gd name="T76" fmla="*/ 5 w 79"/>
                <a:gd name="T77" fmla="*/ 22 h 85"/>
                <a:gd name="T78" fmla="*/ 8 w 79"/>
                <a:gd name="T79" fmla="*/ 20 h 85"/>
                <a:gd name="T80" fmla="*/ 10 w 79"/>
                <a:gd name="T81" fmla="*/ 13 h 85"/>
                <a:gd name="T82" fmla="*/ 16 w 79"/>
                <a:gd name="T83" fmla="*/ 10 h 85"/>
                <a:gd name="T84" fmla="*/ 22 w 79"/>
                <a:gd name="T85" fmla="*/ 7 h 85"/>
                <a:gd name="T86" fmla="*/ 26 w 79"/>
                <a:gd name="T87" fmla="*/ 5 h 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9"/>
                <a:gd name="T133" fmla="*/ 0 h 85"/>
                <a:gd name="T134" fmla="*/ 79 w 79"/>
                <a:gd name="T135" fmla="*/ 85 h 8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9" h="85">
                  <a:moveTo>
                    <a:pt x="35" y="0"/>
                  </a:moveTo>
                  <a:lnTo>
                    <a:pt x="31" y="2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8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6" y="66"/>
                  </a:lnTo>
                  <a:lnTo>
                    <a:pt x="6" y="64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12" y="73"/>
                  </a:lnTo>
                  <a:lnTo>
                    <a:pt x="16" y="75"/>
                  </a:lnTo>
                  <a:lnTo>
                    <a:pt x="14" y="75"/>
                  </a:lnTo>
                  <a:lnTo>
                    <a:pt x="16" y="77"/>
                  </a:lnTo>
                  <a:lnTo>
                    <a:pt x="18" y="77"/>
                  </a:lnTo>
                  <a:lnTo>
                    <a:pt x="25" y="81"/>
                  </a:lnTo>
                  <a:lnTo>
                    <a:pt x="23" y="81"/>
                  </a:lnTo>
                  <a:lnTo>
                    <a:pt x="25" y="83"/>
                  </a:lnTo>
                  <a:lnTo>
                    <a:pt x="31" y="83"/>
                  </a:lnTo>
                  <a:lnTo>
                    <a:pt x="35" y="85"/>
                  </a:lnTo>
                  <a:lnTo>
                    <a:pt x="43" y="85"/>
                  </a:lnTo>
                  <a:lnTo>
                    <a:pt x="46" y="83"/>
                  </a:lnTo>
                  <a:lnTo>
                    <a:pt x="50" y="83"/>
                  </a:lnTo>
                  <a:lnTo>
                    <a:pt x="62" y="77"/>
                  </a:lnTo>
                  <a:lnTo>
                    <a:pt x="64" y="77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3" y="64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77" y="58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5"/>
                  </a:lnTo>
                  <a:lnTo>
                    <a:pt x="77" y="31"/>
                  </a:lnTo>
                  <a:lnTo>
                    <a:pt x="77" y="27"/>
                  </a:lnTo>
                  <a:lnTo>
                    <a:pt x="75" y="24"/>
                  </a:lnTo>
                  <a:lnTo>
                    <a:pt x="75" y="22"/>
                  </a:lnTo>
                  <a:lnTo>
                    <a:pt x="73" y="20"/>
                  </a:lnTo>
                  <a:lnTo>
                    <a:pt x="73" y="22"/>
                  </a:lnTo>
                  <a:lnTo>
                    <a:pt x="71" y="18"/>
                  </a:lnTo>
                  <a:lnTo>
                    <a:pt x="71" y="16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35" y="4"/>
                  </a:lnTo>
                  <a:lnTo>
                    <a:pt x="43" y="4"/>
                  </a:lnTo>
                  <a:lnTo>
                    <a:pt x="46" y="6"/>
                  </a:lnTo>
                  <a:lnTo>
                    <a:pt x="50" y="6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68" y="20"/>
                  </a:lnTo>
                  <a:lnTo>
                    <a:pt x="68" y="18"/>
                  </a:lnTo>
                  <a:lnTo>
                    <a:pt x="69" y="22"/>
                  </a:lnTo>
                  <a:lnTo>
                    <a:pt x="69" y="24"/>
                  </a:lnTo>
                  <a:lnTo>
                    <a:pt x="71" y="25"/>
                  </a:lnTo>
                  <a:lnTo>
                    <a:pt x="71" y="24"/>
                  </a:lnTo>
                  <a:lnTo>
                    <a:pt x="73" y="27"/>
                  </a:lnTo>
                  <a:lnTo>
                    <a:pt x="73" y="31"/>
                  </a:lnTo>
                  <a:lnTo>
                    <a:pt x="75" y="35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8" y="68"/>
                  </a:lnTo>
                  <a:lnTo>
                    <a:pt x="68" y="66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0" y="79"/>
                  </a:lnTo>
                  <a:lnTo>
                    <a:pt x="46" y="79"/>
                  </a:lnTo>
                  <a:lnTo>
                    <a:pt x="43" y="81"/>
                  </a:lnTo>
                  <a:lnTo>
                    <a:pt x="35" y="81"/>
                  </a:lnTo>
                  <a:lnTo>
                    <a:pt x="31" y="79"/>
                  </a:lnTo>
                  <a:lnTo>
                    <a:pt x="27" y="79"/>
                  </a:lnTo>
                  <a:lnTo>
                    <a:pt x="29" y="79"/>
                  </a:lnTo>
                  <a:lnTo>
                    <a:pt x="27" y="77"/>
                  </a:lnTo>
                  <a:lnTo>
                    <a:pt x="25" y="77"/>
                  </a:lnTo>
                  <a:lnTo>
                    <a:pt x="18" y="73"/>
                  </a:lnTo>
                  <a:lnTo>
                    <a:pt x="20" y="73"/>
                  </a:lnTo>
                  <a:lnTo>
                    <a:pt x="18" y="72"/>
                  </a:lnTo>
                  <a:lnTo>
                    <a:pt x="16" y="72"/>
                  </a:lnTo>
                  <a:lnTo>
                    <a:pt x="12" y="70"/>
                  </a:lnTo>
                  <a:lnTo>
                    <a:pt x="14" y="72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6" y="58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6" y="31"/>
                  </a:lnTo>
                  <a:lnTo>
                    <a:pt x="6" y="27"/>
                  </a:lnTo>
                  <a:lnTo>
                    <a:pt x="8" y="24"/>
                  </a:lnTo>
                  <a:lnTo>
                    <a:pt x="8" y="25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31" y="6"/>
                  </a:lnTo>
                  <a:lnTo>
                    <a:pt x="35" y="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54" name="Rectangle 202"/>
            <p:cNvSpPr>
              <a:spLocks noChangeArrowheads="1"/>
            </p:cNvSpPr>
            <p:nvPr/>
          </p:nvSpPr>
          <p:spPr bwMode="auto">
            <a:xfrm>
              <a:off x="4168" y="1366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55" name="Freeform 203"/>
            <p:cNvSpPr>
              <a:spLocks/>
            </p:cNvSpPr>
            <p:nvPr/>
          </p:nvSpPr>
          <p:spPr bwMode="auto">
            <a:xfrm>
              <a:off x="4217" y="1364"/>
              <a:ext cx="63" cy="66"/>
            </a:xfrm>
            <a:custGeom>
              <a:avLst/>
              <a:gdLst>
                <a:gd name="T0" fmla="*/ 29 w 77"/>
                <a:gd name="T1" fmla="*/ 0 h 81"/>
                <a:gd name="T2" fmla="*/ 22 w 77"/>
                <a:gd name="T3" fmla="*/ 2 h 81"/>
                <a:gd name="T4" fmla="*/ 17 w 77"/>
                <a:gd name="T5" fmla="*/ 5 h 81"/>
                <a:gd name="T6" fmla="*/ 11 w 77"/>
                <a:gd name="T7" fmla="*/ 8 h 81"/>
                <a:gd name="T8" fmla="*/ 8 w 77"/>
                <a:gd name="T9" fmla="*/ 13 h 81"/>
                <a:gd name="T10" fmla="*/ 5 w 77"/>
                <a:gd name="T11" fmla="*/ 18 h 81"/>
                <a:gd name="T12" fmla="*/ 2 w 77"/>
                <a:gd name="T13" fmla="*/ 24 h 81"/>
                <a:gd name="T14" fmla="*/ 0 w 77"/>
                <a:gd name="T15" fmla="*/ 30 h 81"/>
                <a:gd name="T16" fmla="*/ 0 w 77"/>
                <a:gd name="T17" fmla="*/ 37 h 81"/>
                <a:gd name="T18" fmla="*/ 2 w 77"/>
                <a:gd name="T19" fmla="*/ 42 h 81"/>
                <a:gd name="T20" fmla="*/ 5 w 77"/>
                <a:gd name="T21" fmla="*/ 49 h 81"/>
                <a:gd name="T22" fmla="*/ 8 w 77"/>
                <a:gd name="T23" fmla="*/ 54 h 81"/>
                <a:gd name="T24" fmla="*/ 11 w 77"/>
                <a:gd name="T25" fmla="*/ 58 h 81"/>
                <a:gd name="T26" fmla="*/ 17 w 77"/>
                <a:gd name="T27" fmla="*/ 61 h 81"/>
                <a:gd name="T28" fmla="*/ 22 w 77"/>
                <a:gd name="T29" fmla="*/ 64 h 81"/>
                <a:gd name="T30" fmla="*/ 29 w 77"/>
                <a:gd name="T31" fmla="*/ 66 h 81"/>
                <a:gd name="T32" fmla="*/ 34 w 77"/>
                <a:gd name="T33" fmla="*/ 66 h 81"/>
                <a:gd name="T34" fmla="*/ 41 w 77"/>
                <a:gd name="T35" fmla="*/ 64 h 81"/>
                <a:gd name="T36" fmla="*/ 47 w 77"/>
                <a:gd name="T37" fmla="*/ 61 h 81"/>
                <a:gd name="T38" fmla="*/ 52 w 77"/>
                <a:gd name="T39" fmla="*/ 58 h 81"/>
                <a:gd name="T40" fmla="*/ 55 w 77"/>
                <a:gd name="T41" fmla="*/ 54 h 81"/>
                <a:gd name="T42" fmla="*/ 58 w 77"/>
                <a:gd name="T43" fmla="*/ 49 h 81"/>
                <a:gd name="T44" fmla="*/ 61 w 77"/>
                <a:gd name="T45" fmla="*/ 42 h 81"/>
                <a:gd name="T46" fmla="*/ 63 w 77"/>
                <a:gd name="T47" fmla="*/ 37 h 81"/>
                <a:gd name="T48" fmla="*/ 63 w 77"/>
                <a:gd name="T49" fmla="*/ 30 h 81"/>
                <a:gd name="T50" fmla="*/ 61 w 77"/>
                <a:gd name="T51" fmla="*/ 24 h 81"/>
                <a:gd name="T52" fmla="*/ 58 w 77"/>
                <a:gd name="T53" fmla="*/ 18 h 81"/>
                <a:gd name="T54" fmla="*/ 55 w 77"/>
                <a:gd name="T55" fmla="*/ 13 h 81"/>
                <a:gd name="T56" fmla="*/ 52 w 77"/>
                <a:gd name="T57" fmla="*/ 8 h 81"/>
                <a:gd name="T58" fmla="*/ 47 w 77"/>
                <a:gd name="T59" fmla="*/ 5 h 81"/>
                <a:gd name="T60" fmla="*/ 41 w 77"/>
                <a:gd name="T61" fmla="*/ 2 h 81"/>
                <a:gd name="T62" fmla="*/ 34 w 77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1"/>
                <a:gd name="T98" fmla="*/ 77 w 77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1">
                  <a:moveTo>
                    <a:pt x="38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3" y="10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6" y="22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8" y="62"/>
                  </a:lnTo>
                  <a:lnTo>
                    <a:pt x="10" y="66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81"/>
                  </a:lnTo>
                  <a:lnTo>
                    <a:pt x="38" y="81"/>
                  </a:lnTo>
                  <a:lnTo>
                    <a:pt x="42" y="81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60" y="73"/>
                  </a:lnTo>
                  <a:lnTo>
                    <a:pt x="63" y="71"/>
                  </a:lnTo>
                  <a:lnTo>
                    <a:pt x="65" y="70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5"/>
                  </a:lnTo>
                  <a:lnTo>
                    <a:pt x="77" y="41"/>
                  </a:lnTo>
                  <a:lnTo>
                    <a:pt x="77" y="37"/>
                  </a:lnTo>
                  <a:lnTo>
                    <a:pt x="77" y="33"/>
                  </a:lnTo>
                  <a:lnTo>
                    <a:pt x="75" y="29"/>
                  </a:lnTo>
                  <a:lnTo>
                    <a:pt x="73" y="25"/>
                  </a:lnTo>
                  <a:lnTo>
                    <a:pt x="71" y="22"/>
                  </a:lnTo>
                  <a:lnTo>
                    <a:pt x="69" y="18"/>
                  </a:lnTo>
                  <a:lnTo>
                    <a:pt x="67" y="16"/>
                  </a:lnTo>
                  <a:lnTo>
                    <a:pt x="65" y="12"/>
                  </a:lnTo>
                  <a:lnTo>
                    <a:pt x="63" y="10"/>
                  </a:lnTo>
                  <a:lnTo>
                    <a:pt x="60" y="8"/>
                  </a:lnTo>
                  <a:lnTo>
                    <a:pt x="58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56" name="Freeform 204"/>
            <p:cNvSpPr>
              <a:spLocks/>
            </p:cNvSpPr>
            <p:nvPr/>
          </p:nvSpPr>
          <p:spPr bwMode="auto">
            <a:xfrm>
              <a:off x="4216" y="1362"/>
              <a:ext cx="66" cy="70"/>
            </a:xfrm>
            <a:custGeom>
              <a:avLst/>
              <a:gdLst>
                <a:gd name="T0" fmla="*/ 24 w 81"/>
                <a:gd name="T1" fmla="*/ 2 h 85"/>
                <a:gd name="T2" fmla="*/ 17 w 81"/>
                <a:gd name="T3" fmla="*/ 5 h 85"/>
                <a:gd name="T4" fmla="*/ 11 w 81"/>
                <a:gd name="T5" fmla="*/ 8 h 85"/>
                <a:gd name="T6" fmla="*/ 8 w 81"/>
                <a:gd name="T7" fmla="*/ 15 h 85"/>
                <a:gd name="T8" fmla="*/ 7 w 81"/>
                <a:gd name="T9" fmla="*/ 16 h 85"/>
                <a:gd name="T10" fmla="*/ 0 w 81"/>
                <a:gd name="T11" fmla="*/ 32 h 85"/>
                <a:gd name="T12" fmla="*/ 2 w 81"/>
                <a:gd name="T13" fmla="*/ 44 h 85"/>
                <a:gd name="T14" fmla="*/ 7 w 81"/>
                <a:gd name="T15" fmla="*/ 54 h 85"/>
                <a:gd name="T16" fmla="*/ 10 w 81"/>
                <a:gd name="T17" fmla="*/ 60 h 85"/>
                <a:gd name="T18" fmla="*/ 19 w 81"/>
                <a:gd name="T19" fmla="*/ 65 h 85"/>
                <a:gd name="T20" fmla="*/ 20 w 81"/>
                <a:gd name="T21" fmla="*/ 67 h 85"/>
                <a:gd name="T22" fmla="*/ 30 w 81"/>
                <a:gd name="T23" fmla="*/ 70 h 85"/>
                <a:gd name="T24" fmla="*/ 42 w 81"/>
                <a:gd name="T25" fmla="*/ 68 h 85"/>
                <a:gd name="T26" fmla="*/ 51 w 81"/>
                <a:gd name="T27" fmla="*/ 63 h 85"/>
                <a:gd name="T28" fmla="*/ 55 w 81"/>
                <a:gd name="T29" fmla="*/ 62 h 85"/>
                <a:gd name="T30" fmla="*/ 59 w 81"/>
                <a:gd name="T31" fmla="*/ 53 h 85"/>
                <a:gd name="T32" fmla="*/ 61 w 81"/>
                <a:gd name="T33" fmla="*/ 51 h 85"/>
                <a:gd name="T34" fmla="*/ 59 w 81"/>
                <a:gd name="T35" fmla="*/ 16 h 85"/>
                <a:gd name="T36" fmla="*/ 58 w 81"/>
                <a:gd name="T37" fmla="*/ 15 h 85"/>
                <a:gd name="T38" fmla="*/ 55 w 81"/>
                <a:gd name="T39" fmla="*/ 8 h 85"/>
                <a:gd name="T40" fmla="*/ 51 w 81"/>
                <a:gd name="T41" fmla="*/ 7 h 85"/>
                <a:gd name="T42" fmla="*/ 42 w 81"/>
                <a:gd name="T43" fmla="*/ 2 h 85"/>
                <a:gd name="T44" fmla="*/ 30 w 81"/>
                <a:gd name="T45" fmla="*/ 0 h 85"/>
                <a:gd name="T46" fmla="*/ 39 w 81"/>
                <a:gd name="T47" fmla="*/ 5 h 85"/>
                <a:gd name="T48" fmla="*/ 51 w 81"/>
                <a:gd name="T49" fmla="*/ 10 h 85"/>
                <a:gd name="T50" fmla="*/ 53 w 81"/>
                <a:gd name="T51" fmla="*/ 13 h 85"/>
                <a:gd name="T52" fmla="*/ 55 w 81"/>
                <a:gd name="T53" fmla="*/ 16 h 85"/>
                <a:gd name="T54" fmla="*/ 63 w 81"/>
                <a:gd name="T55" fmla="*/ 29 h 85"/>
                <a:gd name="T56" fmla="*/ 58 w 81"/>
                <a:gd name="T57" fmla="*/ 49 h 85"/>
                <a:gd name="T58" fmla="*/ 53 w 81"/>
                <a:gd name="T59" fmla="*/ 59 h 85"/>
                <a:gd name="T60" fmla="*/ 53 w 81"/>
                <a:gd name="T61" fmla="*/ 59 h 85"/>
                <a:gd name="T62" fmla="*/ 49 w 81"/>
                <a:gd name="T63" fmla="*/ 62 h 85"/>
                <a:gd name="T64" fmla="*/ 36 w 81"/>
                <a:gd name="T65" fmla="*/ 67 h 85"/>
                <a:gd name="T66" fmla="*/ 20 w 81"/>
                <a:gd name="T67" fmla="*/ 63 h 85"/>
                <a:gd name="T68" fmla="*/ 19 w 81"/>
                <a:gd name="T69" fmla="*/ 62 h 85"/>
                <a:gd name="T70" fmla="*/ 12 w 81"/>
                <a:gd name="T71" fmla="*/ 58 h 85"/>
                <a:gd name="T72" fmla="*/ 10 w 81"/>
                <a:gd name="T73" fmla="*/ 51 h 85"/>
                <a:gd name="T74" fmla="*/ 5 w 81"/>
                <a:gd name="T75" fmla="*/ 44 h 85"/>
                <a:gd name="T76" fmla="*/ 3 w 81"/>
                <a:gd name="T77" fmla="*/ 32 h 85"/>
                <a:gd name="T78" fmla="*/ 10 w 81"/>
                <a:gd name="T79" fmla="*/ 16 h 85"/>
                <a:gd name="T80" fmla="*/ 11 w 81"/>
                <a:gd name="T81" fmla="*/ 15 h 85"/>
                <a:gd name="T82" fmla="*/ 14 w 81"/>
                <a:gd name="T83" fmla="*/ 12 h 85"/>
                <a:gd name="T84" fmla="*/ 20 w 81"/>
                <a:gd name="T85" fmla="*/ 8 h 85"/>
                <a:gd name="T86" fmla="*/ 30 w 81"/>
                <a:gd name="T87" fmla="*/ 3 h 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"/>
                <a:gd name="T133" fmla="*/ 0 h 85"/>
                <a:gd name="T134" fmla="*/ 81 w 81"/>
                <a:gd name="T135" fmla="*/ 85 h 8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" h="85">
                  <a:moveTo>
                    <a:pt x="37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23" y="6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2" y="31"/>
                  </a:lnTo>
                  <a:lnTo>
                    <a:pt x="2" y="35"/>
                  </a:lnTo>
                  <a:lnTo>
                    <a:pt x="0" y="39"/>
                  </a:lnTo>
                  <a:lnTo>
                    <a:pt x="0" y="47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12" y="72"/>
                  </a:lnTo>
                  <a:lnTo>
                    <a:pt x="12" y="73"/>
                  </a:lnTo>
                  <a:lnTo>
                    <a:pt x="14" y="75"/>
                  </a:lnTo>
                  <a:lnTo>
                    <a:pt x="15" y="75"/>
                  </a:lnTo>
                  <a:lnTo>
                    <a:pt x="23" y="79"/>
                  </a:lnTo>
                  <a:lnTo>
                    <a:pt x="21" y="79"/>
                  </a:lnTo>
                  <a:lnTo>
                    <a:pt x="23" y="81"/>
                  </a:lnTo>
                  <a:lnTo>
                    <a:pt x="25" y="81"/>
                  </a:lnTo>
                  <a:lnTo>
                    <a:pt x="29" y="83"/>
                  </a:lnTo>
                  <a:lnTo>
                    <a:pt x="33" y="83"/>
                  </a:lnTo>
                  <a:lnTo>
                    <a:pt x="37" y="85"/>
                  </a:lnTo>
                  <a:lnTo>
                    <a:pt x="44" y="85"/>
                  </a:lnTo>
                  <a:lnTo>
                    <a:pt x="48" y="83"/>
                  </a:lnTo>
                  <a:lnTo>
                    <a:pt x="52" y="83"/>
                  </a:lnTo>
                  <a:lnTo>
                    <a:pt x="60" y="79"/>
                  </a:lnTo>
                  <a:lnTo>
                    <a:pt x="62" y="79"/>
                  </a:lnTo>
                  <a:lnTo>
                    <a:pt x="63" y="77"/>
                  </a:lnTo>
                  <a:lnTo>
                    <a:pt x="62" y="77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9" y="73"/>
                  </a:lnTo>
                  <a:lnTo>
                    <a:pt x="69" y="72"/>
                  </a:lnTo>
                  <a:lnTo>
                    <a:pt x="73" y="64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81" y="50"/>
                  </a:lnTo>
                  <a:lnTo>
                    <a:pt x="81" y="3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71" y="18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7" y="10"/>
                  </a:lnTo>
                  <a:lnTo>
                    <a:pt x="65" y="10"/>
                  </a:lnTo>
                  <a:lnTo>
                    <a:pt x="62" y="8"/>
                  </a:lnTo>
                  <a:lnTo>
                    <a:pt x="63" y="8"/>
                  </a:lnTo>
                  <a:lnTo>
                    <a:pt x="62" y="6"/>
                  </a:lnTo>
                  <a:lnTo>
                    <a:pt x="60" y="6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8" y="10"/>
                  </a:lnTo>
                  <a:lnTo>
                    <a:pt x="60" y="12"/>
                  </a:lnTo>
                  <a:lnTo>
                    <a:pt x="62" y="12"/>
                  </a:lnTo>
                  <a:lnTo>
                    <a:pt x="65" y="14"/>
                  </a:lnTo>
                  <a:lnTo>
                    <a:pt x="63" y="14"/>
                  </a:lnTo>
                  <a:lnTo>
                    <a:pt x="65" y="16"/>
                  </a:lnTo>
                  <a:lnTo>
                    <a:pt x="65" y="14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9" y="22"/>
                  </a:lnTo>
                  <a:lnTo>
                    <a:pt x="69" y="20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5" y="72"/>
                  </a:lnTo>
                  <a:lnTo>
                    <a:pt x="65" y="70"/>
                  </a:lnTo>
                  <a:lnTo>
                    <a:pt x="63" y="72"/>
                  </a:lnTo>
                  <a:lnTo>
                    <a:pt x="65" y="72"/>
                  </a:lnTo>
                  <a:lnTo>
                    <a:pt x="62" y="73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81"/>
                  </a:lnTo>
                  <a:lnTo>
                    <a:pt x="37" y="81"/>
                  </a:lnTo>
                  <a:lnTo>
                    <a:pt x="33" y="79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25" y="75"/>
                  </a:lnTo>
                  <a:lnTo>
                    <a:pt x="23" y="75"/>
                  </a:lnTo>
                  <a:lnTo>
                    <a:pt x="15" y="72"/>
                  </a:lnTo>
                  <a:lnTo>
                    <a:pt x="17" y="72"/>
                  </a:lnTo>
                  <a:lnTo>
                    <a:pt x="15" y="70"/>
                  </a:lnTo>
                  <a:lnTo>
                    <a:pt x="15" y="72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7"/>
                  </a:lnTo>
                  <a:lnTo>
                    <a:pt x="4" y="39"/>
                  </a:lnTo>
                  <a:lnTo>
                    <a:pt x="6" y="35"/>
                  </a:lnTo>
                  <a:lnTo>
                    <a:pt x="6" y="31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5" y="14"/>
                  </a:lnTo>
                  <a:lnTo>
                    <a:pt x="15" y="16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7" y="8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57" name="Rectangle 205"/>
            <p:cNvSpPr>
              <a:spLocks noChangeArrowheads="1"/>
            </p:cNvSpPr>
            <p:nvPr/>
          </p:nvSpPr>
          <p:spPr bwMode="auto">
            <a:xfrm>
              <a:off x="4228" y="1368"/>
              <a:ext cx="34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K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58" name="Freeform 206"/>
            <p:cNvSpPr>
              <a:spLocks/>
            </p:cNvSpPr>
            <p:nvPr/>
          </p:nvSpPr>
          <p:spPr bwMode="auto">
            <a:xfrm>
              <a:off x="4680" y="2155"/>
              <a:ext cx="63" cy="65"/>
            </a:xfrm>
            <a:custGeom>
              <a:avLst/>
              <a:gdLst>
                <a:gd name="T0" fmla="*/ 28 w 77"/>
                <a:gd name="T1" fmla="*/ 0 h 79"/>
                <a:gd name="T2" fmla="*/ 22 w 77"/>
                <a:gd name="T3" fmla="*/ 2 h 79"/>
                <a:gd name="T4" fmla="*/ 17 w 77"/>
                <a:gd name="T5" fmla="*/ 3 h 79"/>
                <a:gd name="T6" fmla="*/ 12 w 77"/>
                <a:gd name="T7" fmla="*/ 7 h 79"/>
                <a:gd name="T8" fmla="*/ 7 w 77"/>
                <a:gd name="T9" fmla="*/ 12 h 79"/>
                <a:gd name="T10" fmla="*/ 5 w 77"/>
                <a:gd name="T11" fmla="*/ 16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5 h 79"/>
                <a:gd name="T18" fmla="*/ 2 w 77"/>
                <a:gd name="T19" fmla="*/ 41 h 79"/>
                <a:gd name="T20" fmla="*/ 5 w 77"/>
                <a:gd name="T21" fmla="*/ 48 h 79"/>
                <a:gd name="T22" fmla="*/ 7 w 77"/>
                <a:gd name="T23" fmla="*/ 54 h 79"/>
                <a:gd name="T24" fmla="*/ 12 w 77"/>
                <a:gd name="T25" fmla="*/ 58 h 79"/>
                <a:gd name="T26" fmla="*/ 17 w 77"/>
                <a:gd name="T27" fmla="*/ 62 h 79"/>
                <a:gd name="T28" fmla="*/ 22 w 77"/>
                <a:gd name="T29" fmla="*/ 63 h 79"/>
                <a:gd name="T30" fmla="*/ 28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7 w 77"/>
                <a:gd name="T37" fmla="*/ 62 h 79"/>
                <a:gd name="T38" fmla="*/ 52 w 77"/>
                <a:gd name="T39" fmla="*/ 58 h 79"/>
                <a:gd name="T40" fmla="*/ 56 w 77"/>
                <a:gd name="T41" fmla="*/ 54 h 79"/>
                <a:gd name="T42" fmla="*/ 60 w 77"/>
                <a:gd name="T43" fmla="*/ 48 h 79"/>
                <a:gd name="T44" fmla="*/ 61 w 77"/>
                <a:gd name="T45" fmla="*/ 41 h 79"/>
                <a:gd name="T46" fmla="*/ 63 w 77"/>
                <a:gd name="T47" fmla="*/ 35 h 79"/>
                <a:gd name="T48" fmla="*/ 63 w 77"/>
                <a:gd name="T49" fmla="*/ 29 h 79"/>
                <a:gd name="T50" fmla="*/ 61 w 77"/>
                <a:gd name="T51" fmla="*/ 22 h 79"/>
                <a:gd name="T52" fmla="*/ 60 w 77"/>
                <a:gd name="T53" fmla="*/ 16 h 79"/>
                <a:gd name="T54" fmla="*/ 56 w 77"/>
                <a:gd name="T55" fmla="*/ 12 h 79"/>
                <a:gd name="T56" fmla="*/ 52 w 77"/>
                <a:gd name="T57" fmla="*/ 7 h 79"/>
                <a:gd name="T58" fmla="*/ 47 w 77"/>
                <a:gd name="T59" fmla="*/ 3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4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17" y="6"/>
                  </a:lnTo>
                  <a:lnTo>
                    <a:pt x="15" y="8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8" y="18"/>
                  </a:lnTo>
                  <a:lnTo>
                    <a:pt x="6" y="20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9" y="66"/>
                  </a:lnTo>
                  <a:lnTo>
                    <a:pt x="11" y="68"/>
                  </a:lnTo>
                  <a:lnTo>
                    <a:pt x="15" y="70"/>
                  </a:lnTo>
                  <a:lnTo>
                    <a:pt x="17" y="71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5"/>
                  </a:lnTo>
                  <a:lnTo>
                    <a:pt x="58" y="75"/>
                  </a:lnTo>
                  <a:lnTo>
                    <a:pt x="59" y="71"/>
                  </a:lnTo>
                  <a:lnTo>
                    <a:pt x="63" y="70"/>
                  </a:lnTo>
                  <a:lnTo>
                    <a:pt x="65" y="68"/>
                  </a:lnTo>
                  <a:lnTo>
                    <a:pt x="69" y="66"/>
                  </a:lnTo>
                  <a:lnTo>
                    <a:pt x="71" y="62"/>
                  </a:lnTo>
                  <a:lnTo>
                    <a:pt x="73" y="58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7" y="48"/>
                  </a:lnTo>
                  <a:lnTo>
                    <a:pt x="77" y="43"/>
                  </a:lnTo>
                  <a:lnTo>
                    <a:pt x="77" y="39"/>
                  </a:lnTo>
                  <a:lnTo>
                    <a:pt x="77" y="35"/>
                  </a:lnTo>
                  <a:lnTo>
                    <a:pt x="77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3" y="20"/>
                  </a:lnTo>
                  <a:lnTo>
                    <a:pt x="71" y="18"/>
                  </a:lnTo>
                  <a:lnTo>
                    <a:pt x="69" y="14"/>
                  </a:lnTo>
                  <a:lnTo>
                    <a:pt x="65" y="12"/>
                  </a:lnTo>
                  <a:lnTo>
                    <a:pt x="63" y="8"/>
                  </a:lnTo>
                  <a:lnTo>
                    <a:pt x="59" y="6"/>
                  </a:lnTo>
                  <a:lnTo>
                    <a:pt x="58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59" name="Freeform 207"/>
            <p:cNvSpPr>
              <a:spLocks/>
            </p:cNvSpPr>
            <p:nvPr/>
          </p:nvSpPr>
          <p:spPr bwMode="auto">
            <a:xfrm>
              <a:off x="4678" y="2154"/>
              <a:ext cx="66" cy="68"/>
            </a:xfrm>
            <a:custGeom>
              <a:avLst/>
              <a:gdLst>
                <a:gd name="T0" fmla="*/ 19 w 81"/>
                <a:gd name="T1" fmla="*/ 2 h 83"/>
                <a:gd name="T2" fmla="*/ 15 w 81"/>
                <a:gd name="T3" fmla="*/ 5 h 83"/>
                <a:gd name="T4" fmla="*/ 8 w 81"/>
                <a:gd name="T5" fmla="*/ 13 h 83"/>
                <a:gd name="T6" fmla="*/ 5 w 81"/>
                <a:gd name="T7" fmla="*/ 16 h 83"/>
                <a:gd name="T8" fmla="*/ 2 w 81"/>
                <a:gd name="T9" fmla="*/ 27 h 83"/>
                <a:gd name="T10" fmla="*/ 2 w 81"/>
                <a:gd name="T11" fmla="*/ 41 h 83"/>
                <a:gd name="T12" fmla="*/ 8 w 81"/>
                <a:gd name="T13" fmla="*/ 57 h 83"/>
                <a:gd name="T14" fmla="*/ 14 w 81"/>
                <a:gd name="T15" fmla="*/ 60 h 83"/>
                <a:gd name="T16" fmla="*/ 20 w 81"/>
                <a:gd name="T17" fmla="*/ 65 h 83"/>
                <a:gd name="T18" fmla="*/ 46 w 81"/>
                <a:gd name="T19" fmla="*/ 65 h 83"/>
                <a:gd name="T20" fmla="*/ 51 w 81"/>
                <a:gd name="T21" fmla="*/ 60 h 83"/>
                <a:gd name="T22" fmla="*/ 55 w 81"/>
                <a:gd name="T23" fmla="*/ 60 h 83"/>
                <a:gd name="T24" fmla="*/ 58 w 81"/>
                <a:gd name="T25" fmla="*/ 57 h 83"/>
                <a:gd name="T26" fmla="*/ 63 w 81"/>
                <a:gd name="T27" fmla="*/ 49 h 83"/>
                <a:gd name="T28" fmla="*/ 64 w 81"/>
                <a:gd name="T29" fmla="*/ 44 h 83"/>
                <a:gd name="T30" fmla="*/ 63 w 81"/>
                <a:gd name="T31" fmla="*/ 20 h 83"/>
                <a:gd name="T32" fmla="*/ 61 w 81"/>
                <a:gd name="T33" fmla="*/ 16 h 83"/>
                <a:gd name="T34" fmla="*/ 58 w 81"/>
                <a:gd name="T35" fmla="*/ 11 h 83"/>
                <a:gd name="T36" fmla="*/ 55 w 81"/>
                <a:gd name="T37" fmla="*/ 8 h 83"/>
                <a:gd name="T38" fmla="*/ 50 w 81"/>
                <a:gd name="T39" fmla="*/ 5 h 83"/>
                <a:gd name="T40" fmla="*/ 49 w 81"/>
                <a:gd name="T41" fmla="*/ 3 h 83"/>
                <a:gd name="T42" fmla="*/ 39 w 81"/>
                <a:gd name="T43" fmla="*/ 0 h 83"/>
                <a:gd name="T44" fmla="*/ 39 w 81"/>
                <a:gd name="T45" fmla="*/ 3 h 83"/>
                <a:gd name="T46" fmla="*/ 49 w 81"/>
                <a:gd name="T47" fmla="*/ 7 h 83"/>
                <a:gd name="T48" fmla="*/ 50 w 81"/>
                <a:gd name="T49" fmla="*/ 8 h 83"/>
                <a:gd name="T50" fmla="*/ 53 w 81"/>
                <a:gd name="T51" fmla="*/ 11 h 83"/>
                <a:gd name="T52" fmla="*/ 58 w 81"/>
                <a:gd name="T53" fmla="*/ 15 h 83"/>
                <a:gd name="T54" fmla="*/ 58 w 81"/>
                <a:gd name="T55" fmla="*/ 18 h 83"/>
                <a:gd name="T56" fmla="*/ 59 w 81"/>
                <a:gd name="T57" fmla="*/ 20 h 83"/>
                <a:gd name="T58" fmla="*/ 63 w 81"/>
                <a:gd name="T59" fmla="*/ 39 h 83"/>
                <a:gd name="T60" fmla="*/ 59 w 81"/>
                <a:gd name="T61" fmla="*/ 46 h 83"/>
                <a:gd name="T62" fmla="*/ 58 w 81"/>
                <a:gd name="T63" fmla="*/ 54 h 83"/>
                <a:gd name="T64" fmla="*/ 51 w 81"/>
                <a:gd name="T65" fmla="*/ 57 h 83"/>
                <a:gd name="T66" fmla="*/ 49 w 81"/>
                <a:gd name="T67" fmla="*/ 59 h 83"/>
                <a:gd name="T68" fmla="*/ 49 w 81"/>
                <a:gd name="T69" fmla="*/ 61 h 83"/>
                <a:gd name="T70" fmla="*/ 27 w 81"/>
                <a:gd name="T71" fmla="*/ 65 h 83"/>
                <a:gd name="T72" fmla="*/ 20 w 81"/>
                <a:gd name="T73" fmla="*/ 61 h 83"/>
                <a:gd name="T74" fmla="*/ 11 w 81"/>
                <a:gd name="T75" fmla="*/ 56 h 83"/>
                <a:gd name="T76" fmla="*/ 11 w 81"/>
                <a:gd name="T77" fmla="*/ 56 h 83"/>
                <a:gd name="T78" fmla="*/ 3 w 81"/>
                <a:gd name="T79" fmla="*/ 37 h 83"/>
                <a:gd name="T80" fmla="*/ 5 w 81"/>
                <a:gd name="T81" fmla="*/ 24 h 83"/>
                <a:gd name="T82" fmla="*/ 9 w 81"/>
                <a:gd name="T83" fmla="*/ 18 h 83"/>
                <a:gd name="T84" fmla="*/ 11 w 81"/>
                <a:gd name="T85" fmla="*/ 15 h 83"/>
                <a:gd name="T86" fmla="*/ 19 w 81"/>
                <a:gd name="T87" fmla="*/ 7 h 83"/>
                <a:gd name="T88" fmla="*/ 20 w 81"/>
                <a:gd name="T89" fmla="*/ 5 h 83"/>
                <a:gd name="T90" fmla="*/ 27 w 81"/>
                <a:gd name="T91" fmla="*/ 0 h 8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"/>
                <a:gd name="T139" fmla="*/ 0 h 83"/>
                <a:gd name="T140" fmla="*/ 81 w 81"/>
                <a:gd name="T141" fmla="*/ 83 h 8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2" y="50"/>
                  </a:lnTo>
                  <a:lnTo>
                    <a:pt x="2" y="52"/>
                  </a:lnTo>
                  <a:lnTo>
                    <a:pt x="10" y="68"/>
                  </a:lnTo>
                  <a:lnTo>
                    <a:pt x="10" y="70"/>
                  </a:lnTo>
                  <a:lnTo>
                    <a:pt x="11" y="72"/>
                  </a:lnTo>
                  <a:lnTo>
                    <a:pt x="13" y="72"/>
                  </a:lnTo>
                  <a:lnTo>
                    <a:pt x="17" y="73"/>
                  </a:lnTo>
                  <a:lnTo>
                    <a:pt x="15" y="73"/>
                  </a:lnTo>
                  <a:lnTo>
                    <a:pt x="21" y="79"/>
                  </a:lnTo>
                  <a:lnTo>
                    <a:pt x="25" y="79"/>
                  </a:lnTo>
                  <a:lnTo>
                    <a:pt x="33" y="83"/>
                  </a:lnTo>
                  <a:lnTo>
                    <a:pt x="48" y="83"/>
                  </a:lnTo>
                  <a:lnTo>
                    <a:pt x="56" y="79"/>
                  </a:lnTo>
                  <a:lnTo>
                    <a:pt x="61" y="79"/>
                  </a:lnTo>
                  <a:lnTo>
                    <a:pt x="61" y="77"/>
                  </a:lnTo>
                  <a:lnTo>
                    <a:pt x="63" y="73"/>
                  </a:lnTo>
                  <a:lnTo>
                    <a:pt x="61" y="75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69" y="72"/>
                  </a:lnTo>
                  <a:lnTo>
                    <a:pt x="67" y="72"/>
                  </a:lnTo>
                  <a:lnTo>
                    <a:pt x="71" y="70"/>
                  </a:lnTo>
                  <a:lnTo>
                    <a:pt x="73" y="70"/>
                  </a:lnTo>
                  <a:lnTo>
                    <a:pt x="73" y="68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9" y="52"/>
                  </a:lnTo>
                  <a:lnTo>
                    <a:pt x="79" y="54"/>
                  </a:lnTo>
                  <a:lnTo>
                    <a:pt x="81" y="52"/>
                  </a:lnTo>
                  <a:lnTo>
                    <a:pt x="81" y="33"/>
                  </a:lnTo>
                  <a:lnTo>
                    <a:pt x="77" y="25"/>
                  </a:lnTo>
                  <a:lnTo>
                    <a:pt x="77" y="20"/>
                  </a:lnTo>
                  <a:lnTo>
                    <a:pt x="75" y="18"/>
                  </a:lnTo>
                  <a:lnTo>
                    <a:pt x="75" y="20"/>
                  </a:lnTo>
                  <a:lnTo>
                    <a:pt x="73" y="16"/>
                  </a:lnTo>
                  <a:lnTo>
                    <a:pt x="73" y="14"/>
                  </a:lnTo>
                  <a:lnTo>
                    <a:pt x="71" y="14"/>
                  </a:lnTo>
                  <a:lnTo>
                    <a:pt x="67" y="12"/>
                  </a:lnTo>
                  <a:lnTo>
                    <a:pt x="69" y="14"/>
                  </a:lnTo>
                  <a:lnTo>
                    <a:pt x="67" y="10"/>
                  </a:lnTo>
                  <a:lnTo>
                    <a:pt x="67" y="8"/>
                  </a:lnTo>
                  <a:lnTo>
                    <a:pt x="65" y="8"/>
                  </a:lnTo>
                  <a:lnTo>
                    <a:pt x="61" y="6"/>
                  </a:lnTo>
                  <a:lnTo>
                    <a:pt x="63" y="6"/>
                  </a:lnTo>
                  <a:lnTo>
                    <a:pt x="61" y="4"/>
                  </a:lnTo>
                  <a:lnTo>
                    <a:pt x="60" y="4"/>
                  </a:lnTo>
                  <a:lnTo>
                    <a:pt x="56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60" y="8"/>
                  </a:lnTo>
                  <a:lnTo>
                    <a:pt x="58" y="8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65" y="12"/>
                  </a:lnTo>
                  <a:lnTo>
                    <a:pt x="63" y="10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7" y="16"/>
                  </a:lnTo>
                  <a:lnTo>
                    <a:pt x="71" y="18"/>
                  </a:lnTo>
                  <a:lnTo>
                    <a:pt x="69" y="16"/>
                  </a:lnTo>
                  <a:lnTo>
                    <a:pt x="71" y="20"/>
                  </a:lnTo>
                  <a:lnTo>
                    <a:pt x="71" y="22"/>
                  </a:lnTo>
                  <a:lnTo>
                    <a:pt x="73" y="24"/>
                  </a:lnTo>
                  <a:lnTo>
                    <a:pt x="73" y="22"/>
                  </a:lnTo>
                  <a:lnTo>
                    <a:pt x="73" y="25"/>
                  </a:lnTo>
                  <a:lnTo>
                    <a:pt x="77" y="33"/>
                  </a:lnTo>
                  <a:lnTo>
                    <a:pt x="77" y="50"/>
                  </a:lnTo>
                  <a:lnTo>
                    <a:pt x="77" y="48"/>
                  </a:lnTo>
                  <a:lnTo>
                    <a:pt x="75" y="50"/>
                  </a:lnTo>
                  <a:lnTo>
                    <a:pt x="75" y="52"/>
                  </a:lnTo>
                  <a:lnTo>
                    <a:pt x="73" y="56"/>
                  </a:lnTo>
                  <a:lnTo>
                    <a:pt x="73" y="60"/>
                  </a:lnTo>
                  <a:lnTo>
                    <a:pt x="69" y="68"/>
                  </a:lnTo>
                  <a:lnTo>
                    <a:pt x="71" y="66"/>
                  </a:lnTo>
                  <a:lnTo>
                    <a:pt x="67" y="68"/>
                  </a:lnTo>
                  <a:lnTo>
                    <a:pt x="65" y="68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61" y="72"/>
                  </a:lnTo>
                  <a:lnTo>
                    <a:pt x="60" y="72"/>
                  </a:lnTo>
                  <a:lnTo>
                    <a:pt x="60" y="73"/>
                  </a:lnTo>
                  <a:lnTo>
                    <a:pt x="58" y="77"/>
                  </a:lnTo>
                  <a:lnTo>
                    <a:pt x="60" y="75"/>
                  </a:lnTo>
                  <a:lnTo>
                    <a:pt x="56" y="75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5" y="75"/>
                  </a:lnTo>
                  <a:lnTo>
                    <a:pt x="23" y="75"/>
                  </a:lnTo>
                  <a:lnTo>
                    <a:pt x="25" y="75"/>
                  </a:lnTo>
                  <a:lnTo>
                    <a:pt x="19" y="70"/>
                  </a:lnTo>
                  <a:lnTo>
                    <a:pt x="17" y="70"/>
                  </a:lnTo>
                  <a:lnTo>
                    <a:pt x="13" y="68"/>
                  </a:lnTo>
                  <a:lnTo>
                    <a:pt x="15" y="68"/>
                  </a:lnTo>
                  <a:lnTo>
                    <a:pt x="13" y="66"/>
                  </a:lnTo>
                  <a:lnTo>
                    <a:pt x="13" y="68"/>
                  </a:lnTo>
                  <a:lnTo>
                    <a:pt x="6" y="52"/>
                  </a:lnTo>
                  <a:lnTo>
                    <a:pt x="6" y="50"/>
                  </a:lnTo>
                  <a:lnTo>
                    <a:pt x="4" y="45"/>
                  </a:lnTo>
                  <a:lnTo>
                    <a:pt x="4" y="37"/>
                  </a:lnTo>
                  <a:lnTo>
                    <a:pt x="6" y="33"/>
                  </a:lnTo>
                  <a:lnTo>
                    <a:pt x="6" y="29"/>
                  </a:lnTo>
                  <a:lnTo>
                    <a:pt x="10" y="22"/>
                  </a:lnTo>
                  <a:lnTo>
                    <a:pt x="10" y="24"/>
                  </a:lnTo>
                  <a:lnTo>
                    <a:pt x="11" y="22"/>
                  </a:lnTo>
                  <a:lnTo>
                    <a:pt x="11" y="20"/>
                  </a:lnTo>
                  <a:lnTo>
                    <a:pt x="13" y="16"/>
                  </a:lnTo>
                  <a:lnTo>
                    <a:pt x="13" y="18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60" name="Freeform 208"/>
            <p:cNvSpPr>
              <a:spLocks/>
            </p:cNvSpPr>
            <p:nvPr/>
          </p:nvSpPr>
          <p:spPr bwMode="auto">
            <a:xfrm>
              <a:off x="4704" y="1948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8 h 79"/>
                <a:gd name="T8" fmla="*/ 8 w 77"/>
                <a:gd name="T9" fmla="*/ 12 h 79"/>
                <a:gd name="T10" fmla="*/ 5 w 77"/>
                <a:gd name="T11" fmla="*/ 16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6 h 79"/>
                <a:gd name="T18" fmla="*/ 2 w 77"/>
                <a:gd name="T19" fmla="*/ 43 h 79"/>
                <a:gd name="T20" fmla="*/ 5 w 77"/>
                <a:gd name="T21" fmla="*/ 48 h 79"/>
                <a:gd name="T22" fmla="*/ 8 w 77"/>
                <a:gd name="T23" fmla="*/ 53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3 h 79"/>
                <a:gd name="T30" fmla="*/ 29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6 w 77"/>
                <a:gd name="T37" fmla="*/ 62 h 79"/>
                <a:gd name="T38" fmla="*/ 52 w 77"/>
                <a:gd name="T39" fmla="*/ 58 h 79"/>
                <a:gd name="T40" fmla="*/ 55 w 77"/>
                <a:gd name="T41" fmla="*/ 53 h 79"/>
                <a:gd name="T42" fmla="*/ 58 w 77"/>
                <a:gd name="T43" fmla="*/ 48 h 79"/>
                <a:gd name="T44" fmla="*/ 61 w 77"/>
                <a:gd name="T45" fmla="*/ 43 h 79"/>
                <a:gd name="T46" fmla="*/ 63 w 77"/>
                <a:gd name="T47" fmla="*/ 36 h 79"/>
                <a:gd name="T48" fmla="*/ 63 w 77"/>
                <a:gd name="T49" fmla="*/ 29 h 79"/>
                <a:gd name="T50" fmla="*/ 61 w 77"/>
                <a:gd name="T51" fmla="*/ 22 h 79"/>
                <a:gd name="T52" fmla="*/ 58 w 77"/>
                <a:gd name="T53" fmla="*/ 16 h 79"/>
                <a:gd name="T54" fmla="*/ 55 w 77"/>
                <a:gd name="T55" fmla="*/ 12 h 79"/>
                <a:gd name="T56" fmla="*/ 52 w 77"/>
                <a:gd name="T57" fmla="*/ 8 h 79"/>
                <a:gd name="T58" fmla="*/ 46 w 77"/>
                <a:gd name="T59" fmla="*/ 3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7" y="71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4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39"/>
                  </a:lnTo>
                  <a:lnTo>
                    <a:pt x="77" y="35"/>
                  </a:lnTo>
                  <a:lnTo>
                    <a:pt x="77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4" y="10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61" name="Freeform 209"/>
            <p:cNvSpPr>
              <a:spLocks/>
            </p:cNvSpPr>
            <p:nvPr/>
          </p:nvSpPr>
          <p:spPr bwMode="auto">
            <a:xfrm>
              <a:off x="4702" y="1946"/>
              <a:ext cx="67" cy="68"/>
            </a:xfrm>
            <a:custGeom>
              <a:avLst/>
              <a:gdLst>
                <a:gd name="T0" fmla="*/ 24 w 81"/>
                <a:gd name="T1" fmla="*/ 2 h 83"/>
                <a:gd name="T2" fmla="*/ 17 w 81"/>
                <a:gd name="T3" fmla="*/ 3 h 83"/>
                <a:gd name="T4" fmla="*/ 8 w 81"/>
                <a:gd name="T5" fmla="*/ 11 h 83"/>
                <a:gd name="T6" fmla="*/ 7 w 81"/>
                <a:gd name="T7" fmla="*/ 16 h 83"/>
                <a:gd name="T8" fmla="*/ 5 w 81"/>
                <a:gd name="T9" fmla="*/ 16 h 83"/>
                <a:gd name="T10" fmla="*/ 0 w 81"/>
                <a:gd name="T11" fmla="*/ 27 h 83"/>
                <a:gd name="T12" fmla="*/ 2 w 81"/>
                <a:gd name="T13" fmla="*/ 44 h 83"/>
                <a:gd name="T14" fmla="*/ 3 w 81"/>
                <a:gd name="T15" fmla="*/ 48 h 83"/>
                <a:gd name="T16" fmla="*/ 8 w 81"/>
                <a:gd name="T17" fmla="*/ 55 h 83"/>
                <a:gd name="T18" fmla="*/ 10 w 81"/>
                <a:gd name="T19" fmla="*/ 58 h 83"/>
                <a:gd name="T20" fmla="*/ 12 w 81"/>
                <a:gd name="T21" fmla="*/ 60 h 83"/>
                <a:gd name="T22" fmla="*/ 16 w 81"/>
                <a:gd name="T23" fmla="*/ 61 h 83"/>
                <a:gd name="T24" fmla="*/ 16 w 81"/>
                <a:gd name="T25" fmla="*/ 63 h 83"/>
                <a:gd name="T26" fmla="*/ 17 w 81"/>
                <a:gd name="T27" fmla="*/ 65 h 83"/>
                <a:gd name="T28" fmla="*/ 24 w 81"/>
                <a:gd name="T29" fmla="*/ 66 h 83"/>
                <a:gd name="T30" fmla="*/ 40 w 81"/>
                <a:gd name="T31" fmla="*/ 68 h 83"/>
                <a:gd name="T32" fmla="*/ 48 w 81"/>
                <a:gd name="T33" fmla="*/ 66 h 83"/>
                <a:gd name="T34" fmla="*/ 51 w 81"/>
                <a:gd name="T35" fmla="*/ 61 h 83"/>
                <a:gd name="T36" fmla="*/ 55 w 81"/>
                <a:gd name="T37" fmla="*/ 60 h 83"/>
                <a:gd name="T38" fmla="*/ 57 w 81"/>
                <a:gd name="T39" fmla="*/ 58 h 83"/>
                <a:gd name="T40" fmla="*/ 59 w 81"/>
                <a:gd name="T41" fmla="*/ 55 h 83"/>
                <a:gd name="T42" fmla="*/ 64 w 81"/>
                <a:gd name="T43" fmla="*/ 48 h 83"/>
                <a:gd name="T44" fmla="*/ 65 w 81"/>
                <a:gd name="T45" fmla="*/ 44 h 83"/>
                <a:gd name="T46" fmla="*/ 67 w 81"/>
                <a:gd name="T47" fmla="*/ 27 h 83"/>
                <a:gd name="T48" fmla="*/ 62 w 81"/>
                <a:gd name="T49" fmla="*/ 16 h 83"/>
                <a:gd name="T50" fmla="*/ 60 w 81"/>
                <a:gd name="T51" fmla="*/ 16 h 83"/>
                <a:gd name="T52" fmla="*/ 59 w 81"/>
                <a:gd name="T53" fmla="*/ 11 h 83"/>
                <a:gd name="T54" fmla="*/ 51 w 81"/>
                <a:gd name="T55" fmla="*/ 5 h 83"/>
                <a:gd name="T56" fmla="*/ 50 w 81"/>
                <a:gd name="T57" fmla="*/ 3 h 83"/>
                <a:gd name="T58" fmla="*/ 43 w 81"/>
                <a:gd name="T59" fmla="*/ 2 h 83"/>
                <a:gd name="T60" fmla="*/ 27 w 81"/>
                <a:gd name="T61" fmla="*/ 0 h 83"/>
                <a:gd name="T62" fmla="*/ 40 w 81"/>
                <a:gd name="T63" fmla="*/ 3 h 83"/>
                <a:gd name="T64" fmla="*/ 46 w 81"/>
                <a:gd name="T65" fmla="*/ 5 h 83"/>
                <a:gd name="T66" fmla="*/ 46 w 81"/>
                <a:gd name="T67" fmla="*/ 7 h 83"/>
                <a:gd name="T68" fmla="*/ 51 w 81"/>
                <a:gd name="T69" fmla="*/ 8 h 83"/>
                <a:gd name="T70" fmla="*/ 55 w 81"/>
                <a:gd name="T71" fmla="*/ 14 h 83"/>
                <a:gd name="T72" fmla="*/ 57 w 81"/>
                <a:gd name="T73" fmla="*/ 16 h 83"/>
                <a:gd name="T74" fmla="*/ 59 w 81"/>
                <a:gd name="T75" fmla="*/ 19 h 83"/>
                <a:gd name="T76" fmla="*/ 64 w 81"/>
                <a:gd name="T77" fmla="*/ 27 h 83"/>
                <a:gd name="T78" fmla="*/ 62 w 81"/>
                <a:gd name="T79" fmla="*/ 44 h 83"/>
                <a:gd name="T80" fmla="*/ 60 w 81"/>
                <a:gd name="T81" fmla="*/ 44 h 83"/>
                <a:gd name="T82" fmla="*/ 55 w 81"/>
                <a:gd name="T83" fmla="*/ 55 h 83"/>
                <a:gd name="T84" fmla="*/ 55 w 81"/>
                <a:gd name="T85" fmla="*/ 55 h 83"/>
                <a:gd name="T86" fmla="*/ 53 w 81"/>
                <a:gd name="T87" fmla="*/ 60 h 83"/>
                <a:gd name="T88" fmla="*/ 51 w 81"/>
                <a:gd name="T89" fmla="*/ 58 h 83"/>
                <a:gd name="T90" fmla="*/ 45 w 81"/>
                <a:gd name="T91" fmla="*/ 63 h 83"/>
                <a:gd name="T92" fmla="*/ 43 w 81"/>
                <a:gd name="T93" fmla="*/ 63 h 83"/>
                <a:gd name="T94" fmla="*/ 27 w 81"/>
                <a:gd name="T95" fmla="*/ 65 h 83"/>
                <a:gd name="T96" fmla="*/ 21 w 81"/>
                <a:gd name="T97" fmla="*/ 63 h 83"/>
                <a:gd name="T98" fmla="*/ 19 w 81"/>
                <a:gd name="T99" fmla="*/ 63 h 83"/>
                <a:gd name="T100" fmla="*/ 17 w 81"/>
                <a:gd name="T101" fmla="*/ 58 h 83"/>
                <a:gd name="T102" fmla="*/ 13 w 81"/>
                <a:gd name="T103" fmla="*/ 58 h 83"/>
                <a:gd name="T104" fmla="*/ 13 w 81"/>
                <a:gd name="T105" fmla="*/ 57 h 83"/>
                <a:gd name="T106" fmla="*/ 12 w 81"/>
                <a:gd name="T107" fmla="*/ 53 h 83"/>
                <a:gd name="T108" fmla="*/ 7 w 81"/>
                <a:gd name="T109" fmla="*/ 46 h 83"/>
                <a:gd name="T110" fmla="*/ 5 w 81"/>
                <a:gd name="T111" fmla="*/ 43 h 83"/>
                <a:gd name="T112" fmla="*/ 3 w 81"/>
                <a:gd name="T113" fmla="*/ 41 h 83"/>
                <a:gd name="T114" fmla="*/ 8 w 81"/>
                <a:gd name="T115" fmla="*/ 17 h 83"/>
                <a:gd name="T116" fmla="*/ 10 w 81"/>
                <a:gd name="T117" fmla="*/ 17 h 83"/>
                <a:gd name="T118" fmla="*/ 12 w 81"/>
                <a:gd name="T119" fmla="*/ 13 h 83"/>
                <a:gd name="T120" fmla="*/ 19 w 81"/>
                <a:gd name="T121" fmla="*/ 7 h 83"/>
                <a:gd name="T122" fmla="*/ 21 w 81"/>
                <a:gd name="T123" fmla="*/ 5 h 83"/>
                <a:gd name="T124" fmla="*/ 27 w 81"/>
                <a:gd name="T125" fmla="*/ 3 h 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"/>
                <a:gd name="T190" fmla="*/ 0 h 83"/>
                <a:gd name="T191" fmla="*/ 81 w 81"/>
                <a:gd name="T192" fmla="*/ 83 h 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4" y="58"/>
                  </a:lnTo>
                  <a:lnTo>
                    <a:pt x="4" y="56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2" y="71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9" y="75"/>
                  </a:lnTo>
                  <a:lnTo>
                    <a:pt x="18" y="73"/>
                  </a:lnTo>
                  <a:lnTo>
                    <a:pt x="19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29" y="81"/>
                  </a:lnTo>
                  <a:lnTo>
                    <a:pt x="33" y="83"/>
                  </a:lnTo>
                  <a:lnTo>
                    <a:pt x="48" y="83"/>
                  </a:lnTo>
                  <a:lnTo>
                    <a:pt x="52" y="81"/>
                  </a:lnTo>
                  <a:lnTo>
                    <a:pt x="58" y="81"/>
                  </a:lnTo>
                  <a:lnTo>
                    <a:pt x="64" y="75"/>
                  </a:lnTo>
                  <a:lnTo>
                    <a:pt x="62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6"/>
                  </a:lnTo>
                  <a:lnTo>
                    <a:pt x="77" y="58"/>
                  </a:lnTo>
                  <a:lnTo>
                    <a:pt x="79" y="56"/>
                  </a:lnTo>
                  <a:lnTo>
                    <a:pt x="79" y="54"/>
                  </a:lnTo>
                  <a:lnTo>
                    <a:pt x="81" y="50"/>
                  </a:lnTo>
                  <a:lnTo>
                    <a:pt x="81" y="33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62" y="10"/>
                  </a:lnTo>
                  <a:lnTo>
                    <a:pt x="60" y="10"/>
                  </a:lnTo>
                  <a:lnTo>
                    <a:pt x="67" y="17"/>
                  </a:lnTo>
                  <a:lnTo>
                    <a:pt x="67" y="16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7" y="33"/>
                  </a:lnTo>
                  <a:lnTo>
                    <a:pt x="77" y="50"/>
                  </a:lnTo>
                  <a:lnTo>
                    <a:pt x="75" y="54"/>
                  </a:lnTo>
                  <a:lnTo>
                    <a:pt x="75" y="52"/>
                  </a:lnTo>
                  <a:lnTo>
                    <a:pt x="73" y="54"/>
                  </a:lnTo>
                  <a:lnTo>
                    <a:pt x="73" y="56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6" y="67"/>
                  </a:lnTo>
                  <a:lnTo>
                    <a:pt x="66" y="69"/>
                  </a:lnTo>
                  <a:lnTo>
                    <a:pt x="64" y="73"/>
                  </a:lnTo>
                  <a:lnTo>
                    <a:pt x="66" y="71"/>
                  </a:lnTo>
                  <a:lnTo>
                    <a:pt x="62" y="71"/>
                  </a:lnTo>
                  <a:lnTo>
                    <a:pt x="60" y="71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4" y="65"/>
                  </a:lnTo>
                  <a:lnTo>
                    <a:pt x="14" y="67"/>
                  </a:lnTo>
                  <a:lnTo>
                    <a:pt x="8" y="56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4" y="16"/>
                  </a:lnTo>
                  <a:lnTo>
                    <a:pt x="14" y="17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62" name="Rectangle 210"/>
            <p:cNvSpPr>
              <a:spLocks noChangeArrowheads="1"/>
            </p:cNvSpPr>
            <p:nvPr/>
          </p:nvSpPr>
          <p:spPr bwMode="auto">
            <a:xfrm>
              <a:off x="4718" y="1950"/>
              <a:ext cx="34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A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63" name="Rectangle 211"/>
            <p:cNvSpPr>
              <a:spLocks noChangeArrowheads="1"/>
            </p:cNvSpPr>
            <p:nvPr/>
          </p:nvSpPr>
          <p:spPr bwMode="auto">
            <a:xfrm>
              <a:off x="4697" y="2157"/>
              <a:ext cx="33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T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64" name="Freeform 212"/>
            <p:cNvSpPr>
              <a:spLocks/>
            </p:cNvSpPr>
            <p:nvPr/>
          </p:nvSpPr>
          <p:spPr bwMode="auto">
            <a:xfrm>
              <a:off x="4867" y="2134"/>
              <a:ext cx="61" cy="64"/>
            </a:xfrm>
            <a:custGeom>
              <a:avLst/>
              <a:gdLst>
                <a:gd name="T0" fmla="*/ 28 w 75"/>
                <a:gd name="T1" fmla="*/ 0 h 79"/>
                <a:gd name="T2" fmla="*/ 22 w 75"/>
                <a:gd name="T3" fmla="*/ 2 h 79"/>
                <a:gd name="T4" fmla="*/ 15 w 75"/>
                <a:gd name="T5" fmla="*/ 3 h 79"/>
                <a:gd name="T6" fmla="*/ 11 w 75"/>
                <a:gd name="T7" fmla="*/ 6 h 79"/>
                <a:gd name="T8" fmla="*/ 7 w 75"/>
                <a:gd name="T9" fmla="*/ 11 h 79"/>
                <a:gd name="T10" fmla="*/ 3 w 75"/>
                <a:gd name="T11" fmla="*/ 16 h 79"/>
                <a:gd name="T12" fmla="*/ 2 w 75"/>
                <a:gd name="T13" fmla="*/ 22 h 79"/>
                <a:gd name="T14" fmla="*/ 0 w 75"/>
                <a:gd name="T15" fmla="*/ 28 h 79"/>
                <a:gd name="T16" fmla="*/ 0 w 75"/>
                <a:gd name="T17" fmla="*/ 35 h 79"/>
                <a:gd name="T18" fmla="*/ 2 w 75"/>
                <a:gd name="T19" fmla="*/ 41 h 79"/>
                <a:gd name="T20" fmla="*/ 3 w 75"/>
                <a:gd name="T21" fmla="*/ 47 h 79"/>
                <a:gd name="T22" fmla="*/ 7 w 75"/>
                <a:gd name="T23" fmla="*/ 53 h 79"/>
                <a:gd name="T24" fmla="*/ 11 w 75"/>
                <a:gd name="T25" fmla="*/ 57 h 79"/>
                <a:gd name="T26" fmla="*/ 15 w 75"/>
                <a:gd name="T27" fmla="*/ 61 h 79"/>
                <a:gd name="T28" fmla="*/ 22 w 75"/>
                <a:gd name="T29" fmla="*/ 62 h 79"/>
                <a:gd name="T30" fmla="*/ 28 w 75"/>
                <a:gd name="T31" fmla="*/ 64 h 79"/>
                <a:gd name="T32" fmla="*/ 33 w 75"/>
                <a:gd name="T33" fmla="*/ 64 h 79"/>
                <a:gd name="T34" fmla="*/ 39 w 75"/>
                <a:gd name="T35" fmla="*/ 62 h 79"/>
                <a:gd name="T36" fmla="*/ 46 w 75"/>
                <a:gd name="T37" fmla="*/ 61 h 79"/>
                <a:gd name="T38" fmla="*/ 50 w 75"/>
                <a:gd name="T39" fmla="*/ 57 h 79"/>
                <a:gd name="T40" fmla="*/ 54 w 75"/>
                <a:gd name="T41" fmla="*/ 53 h 79"/>
                <a:gd name="T42" fmla="*/ 58 w 75"/>
                <a:gd name="T43" fmla="*/ 47 h 79"/>
                <a:gd name="T44" fmla="*/ 59 w 75"/>
                <a:gd name="T45" fmla="*/ 41 h 79"/>
                <a:gd name="T46" fmla="*/ 61 w 75"/>
                <a:gd name="T47" fmla="*/ 35 h 79"/>
                <a:gd name="T48" fmla="*/ 61 w 75"/>
                <a:gd name="T49" fmla="*/ 28 h 79"/>
                <a:gd name="T50" fmla="*/ 59 w 75"/>
                <a:gd name="T51" fmla="*/ 22 h 79"/>
                <a:gd name="T52" fmla="*/ 58 w 75"/>
                <a:gd name="T53" fmla="*/ 16 h 79"/>
                <a:gd name="T54" fmla="*/ 54 w 75"/>
                <a:gd name="T55" fmla="*/ 11 h 79"/>
                <a:gd name="T56" fmla="*/ 50 w 75"/>
                <a:gd name="T57" fmla="*/ 6 h 79"/>
                <a:gd name="T58" fmla="*/ 46 w 75"/>
                <a:gd name="T59" fmla="*/ 3 h 79"/>
                <a:gd name="T60" fmla="*/ 39 w 75"/>
                <a:gd name="T61" fmla="*/ 2 h 79"/>
                <a:gd name="T62" fmla="*/ 33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7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2" y="24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49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2" y="68"/>
                  </a:lnTo>
                  <a:lnTo>
                    <a:pt x="14" y="70"/>
                  </a:lnTo>
                  <a:lnTo>
                    <a:pt x="16" y="72"/>
                  </a:lnTo>
                  <a:lnTo>
                    <a:pt x="19" y="75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7" y="79"/>
                  </a:lnTo>
                  <a:lnTo>
                    <a:pt x="40" y="79"/>
                  </a:lnTo>
                  <a:lnTo>
                    <a:pt x="44" y="79"/>
                  </a:lnTo>
                  <a:lnTo>
                    <a:pt x="48" y="77"/>
                  </a:lnTo>
                  <a:lnTo>
                    <a:pt x="52" y="75"/>
                  </a:lnTo>
                  <a:lnTo>
                    <a:pt x="56" y="75"/>
                  </a:lnTo>
                  <a:lnTo>
                    <a:pt x="60" y="72"/>
                  </a:lnTo>
                  <a:lnTo>
                    <a:pt x="62" y="70"/>
                  </a:lnTo>
                  <a:lnTo>
                    <a:pt x="65" y="68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3" y="50"/>
                  </a:lnTo>
                  <a:lnTo>
                    <a:pt x="75" y="49"/>
                  </a:lnTo>
                  <a:lnTo>
                    <a:pt x="75" y="43"/>
                  </a:lnTo>
                  <a:lnTo>
                    <a:pt x="75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4"/>
                  </a:lnTo>
                  <a:lnTo>
                    <a:pt x="71" y="20"/>
                  </a:lnTo>
                  <a:lnTo>
                    <a:pt x="69" y="18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2" y="8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65" name="Freeform 213"/>
            <p:cNvSpPr>
              <a:spLocks/>
            </p:cNvSpPr>
            <p:nvPr/>
          </p:nvSpPr>
          <p:spPr bwMode="auto">
            <a:xfrm>
              <a:off x="4865" y="2133"/>
              <a:ext cx="65" cy="67"/>
            </a:xfrm>
            <a:custGeom>
              <a:avLst/>
              <a:gdLst>
                <a:gd name="T0" fmla="*/ 24 w 79"/>
                <a:gd name="T1" fmla="*/ 1 h 82"/>
                <a:gd name="T2" fmla="*/ 15 w 79"/>
                <a:gd name="T3" fmla="*/ 4 h 82"/>
                <a:gd name="T4" fmla="*/ 12 w 79"/>
                <a:gd name="T5" fmla="*/ 6 h 82"/>
                <a:gd name="T6" fmla="*/ 10 w 79"/>
                <a:gd name="T7" fmla="*/ 11 h 82"/>
                <a:gd name="T8" fmla="*/ 8 w 79"/>
                <a:gd name="T9" fmla="*/ 11 h 82"/>
                <a:gd name="T10" fmla="*/ 7 w 79"/>
                <a:gd name="T11" fmla="*/ 12 h 82"/>
                <a:gd name="T12" fmla="*/ 5 w 79"/>
                <a:gd name="T13" fmla="*/ 14 h 82"/>
                <a:gd name="T14" fmla="*/ 3 w 79"/>
                <a:gd name="T15" fmla="*/ 17 h 82"/>
                <a:gd name="T16" fmla="*/ 2 w 79"/>
                <a:gd name="T17" fmla="*/ 23 h 82"/>
                <a:gd name="T18" fmla="*/ 0 w 79"/>
                <a:gd name="T19" fmla="*/ 42 h 82"/>
                <a:gd name="T20" fmla="*/ 2 w 79"/>
                <a:gd name="T21" fmla="*/ 42 h 82"/>
                <a:gd name="T22" fmla="*/ 7 w 79"/>
                <a:gd name="T23" fmla="*/ 55 h 82"/>
                <a:gd name="T24" fmla="*/ 8 w 79"/>
                <a:gd name="T25" fmla="*/ 56 h 82"/>
                <a:gd name="T26" fmla="*/ 10 w 79"/>
                <a:gd name="T27" fmla="*/ 58 h 82"/>
                <a:gd name="T28" fmla="*/ 21 w 79"/>
                <a:gd name="T29" fmla="*/ 64 h 82"/>
                <a:gd name="T30" fmla="*/ 38 w 79"/>
                <a:gd name="T31" fmla="*/ 67 h 82"/>
                <a:gd name="T32" fmla="*/ 49 w 79"/>
                <a:gd name="T33" fmla="*/ 64 h 82"/>
                <a:gd name="T34" fmla="*/ 53 w 79"/>
                <a:gd name="T35" fmla="*/ 60 h 82"/>
                <a:gd name="T36" fmla="*/ 57 w 79"/>
                <a:gd name="T37" fmla="*/ 58 h 82"/>
                <a:gd name="T38" fmla="*/ 58 w 79"/>
                <a:gd name="T39" fmla="*/ 55 h 82"/>
                <a:gd name="T40" fmla="*/ 63 w 79"/>
                <a:gd name="T41" fmla="*/ 42 h 82"/>
                <a:gd name="T42" fmla="*/ 65 w 79"/>
                <a:gd name="T43" fmla="*/ 42 h 82"/>
                <a:gd name="T44" fmla="*/ 63 w 79"/>
                <a:gd name="T45" fmla="*/ 23 h 82"/>
                <a:gd name="T46" fmla="*/ 62 w 79"/>
                <a:gd name="T47" fmla="*/ 17 h 82"/>
                <a:gd name="T48" fmla="*/ 60 w 79"/>
                <a:gd name="T49" fmla="*/ 14 h 82"/>
                <a:gd name="T50" fmla="*/ 58 w 79"/>
                <a:gd name="T51" fmla="*/ 12 h 82"/>
                <a:gd name="T52" fmla="*/ 53 w 79"/>
                <a:gd name="T53" fmla="*/ 4 h 82"/>
                <a:gd name="T54" fmla="*/ 44 w 79"/>
                <a:gd name="T55" fmla="*/ 1 h 82"/>
                <a:gd name="T56" fmla="*/ 38 w 79"/>
                <a:gd name="T57" fmla="*/ 0 h 82"/>
                <a:gd name="T58" fmla="*/ 27 w 79"/>
                <a:gd name="T59" fmla="*/ 2 h 82"/>
                <a:gd name="T60" fmla="*/ 41 w 79"/>
                <a:gd name="T61" fmla="*/ 4 h 82"/>
                <a:gd name="T62" fmla="*/ 51 w 79"/>
                <a:gd name="T63" fmla="*/ 7 h 82"/>
                <a:gd name="T64" fmla="*/ 55 w 79"/>
                <a:gd name="T65" fmla="*/ 14 h 82"/>
                <a:gd name="T66" fmla="*/ 57 w 79"/>
                <a:gd name="T67" fmla="*/ 16 h 82"/>
                <a:gd name="T68" fmla="*/ 58 w 79"/>
                <a:gd name="T69" fmla="*/ 19 h 82"/>
                <a:gd name="T70" fmla="*/ 60 w 79"/>
                <a:gd name="T71" fmla="*/ 20 h 82"/>
                <a:gd name="T72" fmla="*/ 62 w 79"/>
                <a:gd name="T73" fmla="*/ 26 h 82"/>
                <a:gd name="T74" fmla="*/ 62 w 79"/>
                <a:gd name="T75" fmla="*/ 39 h 82"/>
                <a:gd name="T76" fmla="*/ 60 w 79"/>
                <a:gd name="T77" fmla="*/ 42 h 82"/>
                <a:gd name="T78" fmla="*/ 55 w 79"/>
                <a:gd name="T79" fmla="*/ 55 h 82"/>
                <a:gd name="T80" fmla="*/ 54 w 79"/>
                <a:gd name="T81" fmla="*/ 55 h 82"/>
                <a:gd name="T82" fmla="*/ 53 w 79"/>
                <a:gd name="T83" fmla="*/ 56 h 82"/>
                <a:gd name="T84" fmla="*/ 46 w 79"/>
                <a:gd name="T85" fmla="*/ 60 h 82"/>
                <a:gd name="T86" fmla="*/ 44 w 79"/>
                <a:gd name="T87" fmla="*/ 60 h 82"/>
                <a:gd name="T88" fmla="*/ 27 w 79"/>
                <a:gd name="T89" fmla="*/ 64 h 82"/>
                <a:gd name="T90" fmla="*/ 17 w 79"/>
                <a:gd name="T91" fmla="*/ 60 h 82"/>
                <a:gd name="T92" fmla="*/ 13 w 79"/>
                <a:gd name="T93" fmla="*/ 55 h 82"/>
                <a:gd name="T94" fmla="*/ 8 w 79"/>
                <a:gd name="T95" fmla="*/ 53 h 82"/>
                <a:gd name="T96" fmla="*/ 5 w 79"/>
                <a:gd name="T97" fmla="*/ 45 h 82"/>
                <a:gd name="T98" fmla="*/ 5 w 79"/>
                <a:gd name="T99" fmla="*/ 41 h 82"/>
                <a:gd name="T100" fmla="*/ 3 w 79"/>
                <a:gd name="T101" fmla="*/ 41 h 82"/>
                <a:gd name="T102" fmla="*/ 5 w 79"/>
                <a:gd name="T103" fmla="*/ 23 h 82"/>
                <a:gd name="T104" fmla="*/ 7 w 79"/>
                <a:gd name="T105" fmla="*/ 17 h 82"/>
                <a:gd name="T106" fmla="*/ 8 w 79"/>
                <a:gd name="T107" fmla="*/ 17 h 82"/>
                <a:gd name="T108" fmla="*/ 10 w 79"/>
                <a:gd name="T109" fmla="*/ 12 h 82"/>
                <a:gd name="T110" fmla="*/ 12 w 79"/>
                <a:gd name="T111" fmla="*/ 12 h 82"/>
                <a:gd name="T112" fmla="*/ 13 w 79"/>
                <a:gd name="T113" fmla="*/ 11 h 82"/>
                <a:gd name="T114" fmla="*/ 15 w 79"/>
                <a:gd name="T115" fmla="*/ 9 h 82"/>
                <a:gd name="T116" fmla="*/ 15 w 79"/>
                <a:gd name="T117" fmla="*/ 7 h 82"/>
                <a:gd name="T118" fmla="*/ 24 w 79"/>
                <a:gd name="T119" fmla="*/ 4 h 82"/>
                <a:gd name="T120" fmla="*/ 27 w 79"/>
                <a:gd name="T121" fmla="*/ 0 h 8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"/>
                <a:gd name="T184" fmla="*/ 0 h 82"/>
                <a:gd name="T185" fmla="*/ 79 w 79"/>
                <a:gd name="T186" fmla="*/ 82 h 8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" h="82">
                  <a:moveTo>
                    <a:pt x="33" y="0"/>
                  </a:moveTo>
                  <a:lnTo>
                    <a:pt x="29" y="1"/>
                  </a:lnTo>
                  <a:lnTo>
                    <a:pt x="25" y="1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3"/>
                  </a:lnTo>
                  <a:lnTo>
                    <a:pt x="14" y="11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8"/>
                  </a:lnTo>
                  <a:lnTo>
                    <a:pt x="0" y="32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2" y="51"/>
                  </a:lnTo>
                  <a:lnTo>
                    <a:pt x="2" y="55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71"/>
                  </a:lnTo>
                  <a:lnTo>
                    <a:pt x="19" y="78"/>
                  </a:lnTo>
                  <a:lnTo>
                    <a:pt x="25" y="78"/>
                  </a:lnTo>
                  <a:lnTo>
                    <a:pt x="33" y="82"/>
                  </a:lnTo>
                  <a:lnTo>
                    <a:pt x="46" y="82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3"/>
                  </a:lnTo>
                  <a:lnTo>
                    <a:pt x="64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5"/>
                  </a:lnTo>
                  <a:lnTo>
                    <a:pt x="77" y="51"/>
                  </a:lnTo>
                  <a:lnTo>
                    <a:pt x="77" y="53"/>
                  </a:lnTo>
                  <a:lnTo>
                    <a:pt x="79" y="51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4" y="5"/>
                  </a:lnTo>
                  <a:lnTo>
                    <a:pt x="62" y="5"/>
                  </a:lnTo>
                  <a:lnTo>
                    <a:pt x="54" y="1"/>
                  </a:lnTo>
                  <a:lnTo>
                    <a:pt x="50" y="1"/>
                  </a:lnTo>
                  <a:lnTo>
                    <a:pt x="46" y="0"/>
                  </a:lnTo>
                  <a:lnTo>
                    <a:pt x="33" y="0"/>
                  </a:lnTo>
                  <a:lnTo>
                    <a:pt x="33" y="3"/>
                  </a:lnTo>
                  <a:lnTo>
                    <a:pt x="46" y="3"/>
                  </a:lnTo>
                  <a:lnTo>
                    <a:pt x="50" y="5"/>
                  </a:lnTo>
                  <a:lnTo>
                    <a:pt x="54" y="5"/>
                  </a:lnTo>
                  <a:lnTo>
                    <a:pt x="62" y="9"/>
                  </a:lnTo>
                  <a:lnTo>
                    <a:pt x="60" y="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8"/>
                  </a:lnTo>
                  <a:lnTo>
                    <a:pt x="75" y="32"/>
                  </a:lnTo>
                  <a:lnTo>
                    <a:pt x="75" y="50"/>
                  </a:lnTo>
                  <a:lnTo>
                    <a:pt x="75" y="48"/>
                  </a:lnTo>
                  <a:lnTo>
                    <a:pt x="73" y="50"/>
                  </a:lnTo>
                  <a:lnTo>
                    <a:pt x="73" y="51"/>
                  </a:lnTo>
                  <a:lnTo>
                    <a:pt x="73" y="55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6" y="67"/>
                  </a:lnTo>
                  <a:lnTo>
                    <a:pt x="67" y="67"/>
                  </a:lnTo>
                  <a:lnTo>
                    <a:pt x="64" y="69"/>
                  </a:lnTo>
                  <a:lnTo>
                    <a:pt x="62" y="69"/>
                  </a:lnTo>
                  <a:lnTo>
                    <a:pt x="56" y="74"/>
                  </a:lnTo>
                  <a:lnTo>
                    <a:pt x="58" y="74"/>
                  </a:lnTo>
                  <a:lnTo>
                    <a:pt x="54" y="74"/>
                  </a:lnTo>
                  <a:lnTo>
                    <a:pt x="46" y="78"/>
                  </a:lnTo>
                  <a:lnTo>
                    <a:pt x="33" y="78"/>
                  </a:lnTo>
                  <a:lnTo>
                    <a:pt x="25" y="74"/>
                  </a:lnTo>
                  <a:lnTo>
                    <a:pt x="21" y="74"/>
                  </a:lnTo>
                  <a:lnTo>
                    <a:pt x="23" y="74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6" y="55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32"/>
                  </a:lnTo>
                  <a:lnTo>
                    <a:pt x="6" y="28"/>
                  </a:lnTo>
                  <a:lnTo>
                    <a:pt x="6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3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66" name="Rectangle 214"/>
            <p:cNvSpPr>
              <a:spLocks noChangeArrowheads="1"/>
            </p:cNvSpPr>
            <p:nvPr/>
          </p:nvSpPr>
          <p:spPr bwMode="auto">
            <a:xfrm>
              <a:off x="4878" y="2136"/>
              <a:ext cx="37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H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67" name="Freeform 215"/>
            <p:cNvSpPr>
              <a:spLocks/>
            </p:cNvSpPr>
            <p:nvPr/>
          </p:nvSpPr>
          <p:spPr bwMode="auto">
            <a:xfrm>
              <a:off x="4740" y="2163"/>
              <a:ext cx="62" cy="66"/>
            </a:xfrm>
            <a:custGeom>
              <a:avLst/>
              <a:gdLst>
                <a:gd name="T0" fmla="*/ 28 w 76"/>
                <a:gd name="T1" fmla="*/ 0 h 80"/>
                <a:gd name="T2" fmla="*/ 22 w 76"/>
                <a:gd name="T3" fmla="*/ 1 h 80"/>
                <a:gd name="T4" fmla="*/ 17 w 76"/>
                <a:gd name="T5" fmla="*/ 4 h 80"/>
                <a:gd name="T6" fmla="*/ 12 w 76"/>
                <a:gd name="T7" fmla="*/ 7 h 80"/>
                <a:gd name="T8" fmla="*/ 7 w 76"/>
                <a:gd name="T9" fmla="*/ 12 h 80"/>
                <a:gd name="T10" fmla="*/ 4 w 76"/>
                <a:gd name="T11" fmla="*/ 17 h 80"/>
                <a:gd name="T12" fmla="*/ 2 w 76"/>
                <a:gd name="T13" fmla="*/ 23 h 80"/>
                <a:gd name="T14" fmla="*/ 0 w 76"/>
                <a:gd name="T15" fmla="*/ 30 h 80"/>
                <a:gd name="T16" fmla="*/ 0 w 76"/>
                <a:gd name="T17" fmla="*/ 36 h 80"/>
                <a:gd name="T18" fmla="*/ 2 w 76"/>
                <a:gd name="T19" fmla="*/ 42 h 80"/>
                <a:gd name="T20" fmla="*/ 4 w 76"/>
                <a:gd name="T21" fmla="*/ 49 h 80"/>
                <a:gd name="T22" fmla="*/ 7 w 76"/>
                <a:gd name="T23" fmla="*/ 54 h 80"/>
                <a:gd name="T24" fmla="*/ 12 w 76"/>
                <a:gd name="T25" fmla="*/ 59 h 80"/>
                <a:gd name="T26" fmla="*/ 17 w 76"/>
                <a:gd name="T27" fmla="*/ 61 h 80"/>
                <a:gd name="T28" fmla="*/ 22 w 76"/>
                <a:gd name="T29" fmla="*/ 64 h 80"/>
                <a:gd name="T30" fmla="*/ 28 w 76"/>
                <a:gd name="T31" fmla="*/ 66 h 80"/>
                <a:gd name="T32" fmla="*/ 34 w 76"/>
                <a:gd name="T33" fmla="*/ 66 h 80"/>
                <a:gd name="T34" fmla="*/ 41 w 76"/>
                <a:gd name="T35" fmla="*/ 64 h 80"/>
                <a:gd name="T36" fmla="*/ 46 w 76"/>
                <a:gd name="T37" fmla="*/ 61 h 80"/>
                <a:gd name="T38" fmla="*/ 51 w 76"/>
                <a:gd name="T39" fmla="*/ 59 h 80"/>
                <a:gd name="T40" fmla="*/ 56 w 76"/>
                <a:gd name="T41" fmla="*/ 54 h 80"/>
                <a:gd name="T42" fmla="*/ 60 w 76"/>
                <a:gd name="T43" fmla="*/ 49 h 80"/>
                <a:gd name="T44" fmla="*/ 61 w 76"/>
                <a:gd name="T45" fmla="*/ 42 h 80"/>
                <a:gd name="T46" fmla="*/ 62 w 76"/>
                <a:gd name="T47" fmla="*/ 36 h 80"/>
                <a:gd name="T48" fmla="*/ 62 w 76"/>
                <a:gd name="T49" fmla="*/ 30 h 80"/>
                <a:gd name="T50" fmla="*/ 61 w 76"/>
                <a:gd name="T51" fmla="*/ 23 h 80"/>
                <a:gd name="T52" fmla="*/ 60 w 76"/>
                <a:gd name="T53" fmla="*/ 17 h 80"/>
                <a:gd name="T54" fmla="*/ 56 w 76"/>
                <a:gd name="T55" fmla="*/ 12 h 80"/>
                <a:gd name="T56" fmla="*/ 51 w 76"/>
                <a:gd name="T57" fmla="*/ 7 h 80"/>
                <a:gd name="T58" fmla="*/ 46 w 76"/>
                <a:gd name="T59" fmla="*/ 4 h 80"/>
                <a:gd name="T60" fmla="*/ 41 w 76"/>
                <a:gd name="T61" fmla="*/ 1 h 80"/>
                <a:gd name="T62" fmla="*/ 34 w 76"/>
                <a:gd name="T63" fmla="*/ 0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6"/>
                <a:gd name="T97" fmla="*/ 0 h 80"/>
                <a:gd name="T98" fmla="*/ 76 w 76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6" h="80">
                  <a:moveTo>
                    <a:pt x="38" y="0"/>
                  </a:moveTo>
                  <a:lnTo>
                    <a:pt x="34" y="0"/>
                  </a:lnTo>
                  <a:lnTo>
                    <a:pt x="30" y="1"/>
                  </a:lnTo>
                  <a:lnTo>
                    <a:pt x="27" y="1"/>
                  </a:lnTo>
                  <a:lnTo>
                    <a:pt x="25" y="3"/>
                  </a:lnTo>
                  <a:lnTo>
                    <a:pt x="21" y="5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1" y="11"/>
                  </a:lnTo>
                  <a:lnTo>
                    <a:pt x="9" y="15"/>
                  </a:lnTo>
                  <a:lnTo>
                    <a:pt x="7" y="17"/>
                  </a:lnTo>
                  <a:lnTo>
                    <a:pt x="5" y="21"/>
                  </a:lnTo>
                  <a:lnTo>
                    <a:pt x="4" y="25"/>
                  </a:lnTo>
                  <a:lnTo>
                    <a:pt x="2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1"/>
                  </a:lnTo>
                  <a:lnTo>
                    <a:pt x="4" y="55"/>
                  </a:lnTo>
                  <a:lnTo>
                    <a:pt x="5" y="59"/>
                  </a:lnTo>
                  <a:lnTo>
                    <a:pt x="7" y="61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21" y="74"/>
                  </a:lnTo>
                  <a:lnTo>
                    <a:pt x="25" y="76"/>
                  </a:lnTo>
                  <a:lnTo>
                    <a:pt x="27" y="78"/>
                  </a:lnTo>
                  <a:lnTo>
                    <a:pt x="30" y="78"/>
                  </a:lnTo>
                  <a:lnTo>
                    <a:pt x="34" y="80"/>
                  </a:lnTo>
                  <a:lnTo>
                    <a:pt x="38" y="80"/>
                  </a:lnTo>
                  <a:lnTo>
                    <a:pt x="42" y="80"/>
                  </a:lnTo>
                  <a:lnTo>
                    <a:pt x="46" y="78"/>
                  </a:lnTo>
                  <a:lnTo>
                    <a:pt x="50" y="78"/>
                  </a:lnTo>
                  <a:lnTo>
                    <a:pt x="53" y="76"/>
                  </a:lnTo>
                  <a:lnTo>
                    <a:pt x="57" y="74"/>
                  </a:lnTo>
                  <a:lnTo>
                    <a:pt x="59" y="73"/>
                  </a:lnTo>
                  <a:lnTo>
                    <a:pt x="63" y="71"/>
                  </a:lnTo>
                  <a:lnTo>
                    <a:pt x="65" y="67"/>
                  </a:lnTo>
                  <a:lnTo>
                    <a:pt x="69" y="65"/>
                  </a:lnTo>
                  <a:lnTo>
                    <a:pt x="71" y="61"/>
                  </a:lnTo>
                  <a:lnTo>
                    <a:pt x="73" y="59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6" y="48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6" y="36"/>
                  </a:lnTo>
                  <a:lnTo>
                    <a:pt x="76" y="32"/>
                  </a:lnTo>
                  <a:lnTo>
                    <a:pt x="75" y="28"/>
                  </a:lnTo>
                  <a:lnTo>
                    <a:pt x="73" y="25"/>
                  </a:lnTo>
                  <a:lnTo>
                    <a:pt x="73" y="21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59" y="7"/>
                  </a:lnTo>
                  <a:lnTo>
                    <a:pt x="57" y="5"/>
                  </a:lnTo>
                  <a:lnTo>
                    <a:pt x="53" y="3"/>
                  </a:lnTo>
                  <a:lnTo>
                    <a:pt x="50" y="1"/>
                  </a:lnTo>
                  <a:lnTo>
                    <a:pt x="46" y="1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68" name="Freeform 216"/>
            <p:cNvSpPr>
              <a:spLocks/>
            </p:cNvSpPr>
            <p:nvPr/>
          </p:nvSpPr>
          <p:spPr bwMode="auto">
            <a:xfrm>
              <a:off x="4738" y="2162"/>
              <a:ext cx="66" cy="68"/>
            </a:xfrm>
            <a:custGeom>
              <a:avLst/>
              <a:gdLst>
                <a:gd name="T0" fmla="*/ 22 w 80"/>
                <a:gd name="T1" fmla="*/ 2 h 84"/>
                <a:gd name="T2" fmla="*/ 16 w 80"/>
                <a:gd name="T3" fmla="*/ 6 h 84"/>
                <a:gd name="T4" fmla="*/ 14 w 80"/>
                <a:gd name="T5" fmla="*/ 7 h 84"/>
                <a:gd name="T6" fmla="*/ 9 w 80"/>
                <a:gd name="T7" fmla="*/ 11 h 84"/>
                <a:gd name="T8" fmla="*/ 6 w 80"/>
                <a:gd name="T9" fmla="*/ 14 h 84"/>
                <a:gd name="T10" fmla="*/ 2 w 80"/>
                <a:gd name="T11" fmla="*/ 28 h 84"/>
                <a:gd name="T12" fmla="*/ 2 w 80"/>
                <a:gd name="T13" fmla="*/ 40 h 84"/>
                <a:gd name="T14" fmla="*/ 5 w 80"/>
                <a:gd name="T15" fmla="*/ 51 h 84"/>
                <a:gd name="T16" fmla="*/ 7 w 80"/>
                <a:gd name="T17" fmla="*/ 54 h 84"/>
                <a:gd name="T18" fmla="*/ 16 w 80"/>
                <a:gd name="T19" fmla="*/ 62 h 84"/>
                <a:gd name="T20" fmla="*/ 22 w 80"/>
                <a:gd name="T21" fmla="*/ 66 h 84"/>
                <a:gd name="T22" fmla="*/ 36 w 80"/>
                <a:gd name="T23" fmla="*/ 68 h 84"/>
                <a:gd name="T24" fmla="*/ 49 w 80"/>
                <a:gd name="T25" fmla="*/ 63 h 84"/>
                <a:gd name="T26" fmla="*/ 50 w 80"/>
                <a:gd name="T27" fmla="*/ 62 h 84"/>
                <a:gd name="T28" fmla="*/ 55 w 80"/>
                <a:gd name="T29" fmla="*/ 59 h 84"/>
                <a:gd name="T30" fmla="*/ 59 w 80"/>
                <a:gd name="T31" fmla="*/ 56 h 84"/>
                <a:gd name="T32" fmla="*/ 62 w 80"/>
                <a:gd name="T33" fmla="*/ 51 h 84"/>
                <a:gd name="T34" fmla="*/ 64 w 80"/>
                <a:gd name="T35" fmla="*/ 46 h 84"/>
                <a:gd name="T36" fmla="*/ 64 w 80"/>
                <a:gd name="T37" fmla="*/ 22 h 84"/>
                <a:gd name="T38" fmla="*/ 62 w 80"/>
                <a:gd name="T39" fmla="*/ 14 h 84"/>
                <a:gd name="T40" fmla="*/ 50 w 80"/>
                <a:gd name="T41" fmla="*/ 6 h 84"/>
                <a:gd name="T42" fmla="*/ 49 w 80"/>
                <a:gd name="T43" fmla="*/ 4 h 84"/>
                <a:gd name="T44" fmla="*/ 36 w 80"/>
                <a:gd name="T45" fmla="*/ 0 h 84"/>
                <a:gd name="T46" fmla="*/ 36 w 80"/>
                <a:gd name="T47" fmla="*/ 2 h 84"/>
                <a:gd name="T48" fmla="*/ 49 w 80"/>
                <a:gd name="T49" fmla="*/ 7 h 84"/>
                <a:gd name="T50" fmla="*/ 50 w 80"/>
                <a:gd name="T51" fmla="*/ 9 h 84"/>
                <a:gd name="T52" fmla="*/ 59 w 80"/>
                <a:gd name="T53" fmla="*/ 17 h 84"/>
                <a:gd name="T54" fmla="*/ 60 w 80"/>
                <a:gd name="T55" fmla="*/ 22 h 84"/>
                <a:gd name="T56" fmla="*/ 60 w 80"/>
                <a:gd name="T57" fmla="*/ 46 h 84"/>
                <a:gd name="T58" fmla="*/ 59 w 80"/>
                <a:gd name="T59" fmla="*/ 49 h 84"/>
                <a:gd name="T60" fmla="*/ 59 w 80"/>
                <a:gd name="T61" fmla="*/ 53 h 84"/>
                <a:gd name="T62" fmla="*/ 54 w 80"/>
                <a:gd name="T63" fmla="*/ 56 h 84"/>
                <a:gd name="T64" fmla="*/ 50 w 80"/>
                <a:gd name="T65" fmla="*/ 59 h 84"/>
                <a:gd name="T66" fmla="*/ 49 w 80"/>
                <a:gd name="T67" fmla="*/ 61 h 84"/>
                <a:gd name="T68" fmla="*/ 36 w 80"/>
                <a:gd name="T69" fmla="*/ 65 h 84"/>
                <a:gd name="T70" fmla="*/ 24 w 80"/>
                <a:gd name="T71" fmla="*/ 63 h 84"/>
                <a:gd name="T72" fmla="*/ 22 w 80"/>
                <a:gd name="T73" fmla="*/ 62 h 84"/>
                <a:gd name="T74" fmla="*/ 11 w 80"/>
                <a:gd name="T75" fmla="*/ 53 h 84"/>
                <a:gd name="T76" fmla="*/ 9 w 80"/>
                <a:gd name="T77" fmla="*/ 49 h 84"/>
                <a:gd name="T78" fmla="*/ 5 w 80"/>
                <a:gd name="T79" fmla="*/ 43 h 84"/>
                <a:gd name="T80" fmla="*/ 3 w 80"/>
                <a:gd name="T81" fmla="*/ 31 h 84"/>
                <a:gd name="T82" fmla="*/ 9 w 80"/>
                <a:gd name="T83" fmla="*/ 15 h 84"/>
                <a:gd name="T84" fmla="*/ 11 w 80"/>
                <a:gd name="T85" fmla="*/ 14 h 84"/>
                <a:gd name="T86" fmla="*/ 14 w 80"/>
                <a:gd name="T87" fmla="*/ 11 h 84"/>
                <a:gd name="T88" fmla="*/ 16 w 80"/>
                <a:gd name="T89" fmla="*/ 9 h 84"/>
                <a:gd name="T90" fmla="*/ 25 w 80"/>
                <a:gd name="T91" fmla="*/ 4 h 84"/>
                <a:gd name="T92" fmla="*/ 30 w 80"/>
                <a:gd name="T93" fmla="*/ 2 h 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0"/>
                <a:gd name="T142" fmla="*/ 0 h 84"/>
                <a:gd name="T143" fmla="*/ 80 w 80"/>
                <a:gd name="T144" fmla="*/ 84 h 8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" h="84">
                  <a:moveTo>
                    <a:pt x="36" y="0"/>
                  </a:moveTo>
                  <a:lnTo>
                    <a:pt x="32" y="2"/>
                  </a:lnTo>
                  <a:lnTo>
                    <a:pt x="27" y="2"/>
                  </a:lnTo>
                  <a:lnTo>
                    <a:pt x="25" y="3"/>
                  </a:lnTo>
                  <a:lnTo>
                    <a:pt x="27" y="3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2" y="30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3"/>
                  </a:lnTo>
                  <a:lnTo>
                    <a:pt x="6" y="61"/>
                  </a:lnTo>
                  <a:lnTo>
                    <a:pt x="6" y="63"/>
                  </a:lnTo>
                  <a:lnTo>
                    <a:pt x="7" y="65"/>
                  </a:lnTo>
                  <a:lnTo>
                    <a:pt x="7" y="63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7" y="80"/>
                  </a:lnTo>
                  <a:lnTo>
                    <a:pt x="25" y="80"/>
                  </a:lnTo>
                  <a:lnTo>
                    <a:pt x="27" y="82"/>
                  </a:lnTo>
                  <a:lnTo>
                    <a:pt x="32" y="82"/>
                  </a:lnTo>
                  <a:lnTo>
                    <a:pt x="36" y="84"/>
                  </a:lnTo>
                  <a:lnTo>
                    <a:pt x="44" y="84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9" y="78"/>
                  </a:lnTo>
                  <a:lnTo>
                    <a:pt x="61" y="78"/>
                  </a:lnTo>
                  <a:lnTo>
                    <a:pt x="63" y="76"/>
                  </a:lnTo>
                  <a:lnTo>
                    <a:pt x="61" y="76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7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5" y="63"/>
                  </a:lnTo>
                  <a:lnTo>
                    <a:pt x="75" y="65"/>
                  </a:lnTo>
                  <a:lnTo>
                    <a:pt x="77" y="63"/>
                  </a:lnTo>
                  <a:lnTo>
                    <a:pt x="77" y="57"/>
                  </a:lnTo>
                  <a:lnTo>
                    <a:pt x="80" y="50"/>
                  </a:lnTo>
                  <a:lnTo>
                    <a:pt x="80" y="34"/>
                  </a:lnTo>
                  <a:lnTo>
                    <a:pt x="77" y="27"/>
                  </a:lnTo>
                  <a:lnTo>
                    <a:pt x="77" y="23"/>
                  </a:lnTo>
                  <a:lnTo>
                    <a:pt x="75" y="19"/>
                  </a:lnTo>
                  <a:lnTo>
                    <a:pt x="75" y="17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1" y="7"/>
                  </a:lnTo>
                  <a:lnTo>
                    <a:pt x="63" y="7"/>
                  </a:lnTo>
                  <a:lnTo>
                    <a:pt x="61" y="5"/>
                  </a:lnTo>
                  <a:lnTo>
                    <a:pt x="59" y="5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3"/>
                  </a:lnTo>
                  <a:lnTo>
                    <a:pt x="44" y="3"/>
                  </a:lnTo>
                  <a:lnTo>
                    <a:pt x="48" y="5"/>
                  </a:lnTo>
                  <a:lnTo>
                    <a:pt x="52" y="5"/>
                  </a:lnTo>
                  <a:lnTo>
                    <a:pt x="59" y="9"/>
                  </a:lnTo>
                  <a:lnTo>
                    <a:pt x="57" y="9"/>
                  </a:lnTo>
                  <a:lnTo>
                    <a:pt x="59" y="11"/>
                  </a:lnTo>
                  <a:lnTo>
                    <a:pt x="61" y="11"/>
                  </a:lnTo>
                  <a:lnTo>
                    <a:pt x="65" y="13"/>
                  </a:lnTo>
                  <a:lnTo>
                    <a:pt x="63" y="13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3" y="23"/>
                  </a:lnTo>
                  <a:lnTo>
                    <a:pt x="73" y="27"/>
                  </a:lnTo>
                  <a:lnTo>
                    <a:pt x="77" y="34"/>
                  </a:lnTo>
                  <a:lnTo>
                    <a:pt x="77" y="50"/>
                  </a:lnTo>
                  <a:lnTo>
                    <a:pt x="73" y="57"/>
                  </a:lnTo>
                  <a:lnTo>
                    <a:pt x="73" y="61"/>
                  </a:lnTo>
                  <a:lnTo>
                    <a:pt x="73" y="59"/>
                  </a:lnTo>
                  <a:lnTo>
                    <a:pt x="71" y="61"/>
                  </a:lnTo>
                  <a:lnTo>
                    <a:pt x="71" y="63"/>
                  </a:lnTo>
                  <a:lnTo>
                    <a:pt x="69" y="67"/>
                  </a:lnTo>
                  <a:lnTo>
                    <a:pt x="71" y="65"/>
                  </a:lnTo>
                  <a:lnTo>
                    <a:pt x="67" y="67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5" y="71"/>
                  </a:lnTo>
                  <a:lnTo>
                    <a:pt x="61" y="73"/>
                  </a:lnTo>
                  <a:lnTo>
                    <a:pt x="59" y="73"/>
                  </a:lnTo>
                  <a:lnTo>
                    <a:pt x="57" y="75"/>
                  </a:lnTo>
                  <a:lnTo>
                    <a:pt x="59" y="75"/>
                  </a:lnTo>
                  <a:lnTo>
                    <a:pt x="52" y="78"/>
                  </a:lnTo>
                  <a:lnTo>
                    <a:pt x="48" y="78"/>
                  </a:lnTo>
                  <a:lnTo>
                    <a:pt x="44" y="80"/>
                  </a:lnTo>
                  <a:lnTo>
                    <a:pt x="36" y="80"/>
                  </a:lnTo>
                  <a:lnTo>
                    <a:pt x="32" y="78"/>
                  </a:lnTo>
                  <a:lnTo>
                    <a:pt x="29" y="78"/>
                  </a:lnTo>
                  <a:lnTo>
                    <a:pt x="30" y="78"/>
                  </a:lnTo>
                  <a:lnTo>
                    <a:pt x="29" y="76"/>
                  </a:lnTo>
                  <a:lnTo>
                    <a:pt x="27" y="76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11" y="63"/>
                  </a:lnTo>
                  <a:lnTo>
                    <a:pt x="11" y="61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6" y="53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8"/>
                  </a:lnTo>
                  <a:lnTo>
                    <a:pt x="6" y="34"/>
                  </a:lnTo>
                  <a:lnTo>
                    <a:pt x="6" y="30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27" y="7"/>
                  </a:lnTo>
                  <a:lnTo>
                    <a:pt x="29" y="7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32" y="5"/>
                  </a:lnTo>
                  <a:lnTo>
                    <a:pt x="36" y="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69" name="Rectangle 217"/>
            <p:cNvSpPr>
              <a:spLocks noChangeArrowheads="1"/>
            </p:cNvSpPr>
            <p:nvPr/>
          </p:nvSpPr>
          <p:spPr bwMode="auto">
            <a:xfrm>
              <a:off x="4755" y="2166"/>
              <a:ext cx="36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N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70" name="Freeform 218"/>
            <p:cNvSpPr>
              <a:spLocks/>
            </p:cNvSpPr>
            <p:nvPr/>
          </p:nvSpPr>
          <p:spPr bwMode="auto">
            <a:xfrm>
              <a:off x="4805" y="2147"/>
              <a:ext cx="63" cy="67"/>
            </a:xfrm>
            <a:custGeom>
              <a:avLst/>
              <a:gdLst>
                <a:gd name="T0" fmla="*/ 28 w 77"/>
                <a:gd name="T1" fmla="*/ 0 h 81"/>
                <a:gd name="T2" fmla="*/ 22 w 77"/>
                <a:gd name="T3" fmla="*/ 2 h 81"/>
                <a:gd name="T4" fmla="*/ 16 w 77"/>
                <a:gd name="T5" fmla="*/ 5 h 81"/>
                <a:gd name="T6" fmla="*/ 11 w 77"/>
                <a:gd name="T7" fmla="*/ 8 h 81"/>
                <a:gd name="T8" fmla="*/ 7 w 77"/>
                <a:gd name="T9" fmla="*/ 12 h 81"/>
                <a:gd name="T10" fmla="*/ 3 w 77"/>
                <a:gd name="T11" fmla="*/ 17 h 81"/>
                <a:gd name="T12" fmla="*/ 2 w 77"/>
                <a:gd name="T13" fmla="*/ 24 h 81"/>
                <a:gd name="T14" fmla="*/ 0 w 77"/>
                <a:gd name="T15" fmla="*/ 30 h 81"/>
                <a:gd name="T16" fmla="*/ 0 w 77"/>
                <a:gd name="T17" fmla="*/ 36 h 81"/>
                <a:gd name="T18" fmla="*/ 2 w 77"/>
                <a:gd name="T19" fmla="*/ 43 h 81"/>
                <a:gd name="T20" fmla="*/ 3 w 77"/>
                <a:gd name="T21" fmla="*/ 49 h 81"/>
                <a:gd name="T22" fmla="*/ 7 w 77"/>
                <a:gd name="T23" fmla="*/ 54 h 81"/>
                <a:gd name="T24" fmla="*/ 11 w 77"/>
                <a:gd name="T25" fmla="*/ 59 h 81"/>
                <a:gd name="T26" fmla="*/ 16 w 77"/>
                <a:gd name="T27" fmla="*/ 62 h 81"/>
                <a:gd name="T28" fmla="*/ 22 w 77"/>
                <a:gd name="T29" fmla="*/ 65 h 81"/>
                <a:gd name="T30" fmla="*/ 28 w 77"/>
                <a:gd name="T31" fmla="*/ 67 h 81"/>
                <a:gd name="T32" fmla="*/ 34 w 77"/>
                <a:gd name="T33" fmla="*/ 67 h 81"/>
                <a:gd name="T34" fmla="*/ 39 w 77"/>
                <a:gd name="T35" fmla="*/ 65 h 81"/>
                <a:gd name="T36" fmla="*/ 46 w 77"/>
                <a:gd name="T37" fmla="*/ 62 h 81"/>
                <a:gd name="T38" fmla="*/ 50 w 77"/>
                <a:gd name="T39" fmla="*/ 59 h 81"/>
                <a:gd name="T40" fmla="*/ 55 w 77"/>
                <a:gd name="T41" fmla="*/ 54 h 81"/>
                <a:gd name="T42" fmla="*/ 58 w 77"/>
                <a:gd name="T43" fmla="*/ 49 h 81"/>
                <a:gd name="T44" fmla="*/ 60 w 77"/>
                <a:gd name="T45" fmla="*/ 43 h 81"/>
                <a:gd name="T46" fmla="*/ 61 w 77"/>
                <a:gd name="T47" fmla="*/ 36 h 81"/>
                <a:gd name="T48" fmla="*/ 61 w 77"/>
                <a:gd name="T49" fmla="*/ 30 h 81"/>
                <a:gd name="T50" fmla="*/ 60 w 77"/>
                <a:gd name="T51" fmla="*/ 24 h 81"/>
                <a:gd name="T52" fmla="*/ 58 w 77"/>
                <a:gd name="T53" fmla="*/ 17 h 81"/>
                <a:gd name="T54" fmla="*/ 55 w 77"/>
                <a:gd name="T55" fmla="*/ 12 h 81"/>
                <a:gd name="T56" fmla="*/ 50 w 77"/>
                <a:gd name="T57" fmla="*/ 8 h 81"/>
                <a:gd name="T58" fmla="*/ 46 w 77"/>
                <a:gd name="T59" fmla="*/ 5 h 81"/>
                <a:gd name="T60" fmla="*/ 39 w 77"/>
                <a:gd name="T61" fmla="*/ 2 h 81"/>
                <a:gd name="T62" fmla="*/ 34 w 77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1"/>
                <a:gd name="T98" fmla="*/ 77 w 77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1">
                  <a:moveTo>
                    <a:pt x="38" y="0"/>
                  </a:moveTo>
                  <a:lnTo>
                    <a:pt x="34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59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4" y="81"/>
                  </a:lnTo>
                  <a:lnTo>
                    <a:pt x="38" y="81"/>
                  </a:lnTo>
                  <a:lnTo>
                    <a:pt x="42" y="81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9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40"/>
                  </a:lnTo>
                  <a:lnTo>
                    <a:pt x="75" y="36"/>
                  </a:lnTo>
                  <a:lnTo>
                    <a:pt x="75" y="33"/>
                  </a:lnTo>
                  <a:lnTo>
                    <a:pt x="73" y="29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5" y="11"/>
                  </a:lnTo>
                  <a:lnTo>
                    <a:pt x="61" y="10"/>
                  </a:lnTo>
                  <a:lnTo>
                    <a:pt x="59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71" name="Freeform 219"/>
            <p:cNvSpPr>
              <a:spLocks/>
            </p:cNvSpPr>
            <p:nvPr/>
          </p:nvSpPr>
          <p:spPr bwMode="auto">
            <a:xfrm>
              <a:off x="4804" y="2146"/>
              <a:ext cx="66" cy="69"/>
            </a:xfrm>
            <a:custGeom>
              <a:avLst/>
              <a:gdLst>
                <a:gd name="T0" fmla="*/ 27 w 81"/>
                <a:gd name="T1" fmla="*/ 2 h 85"/>
                <a:gd name="T2" fmla="*/ 14 w 81"/>
                <a:gd name="T3" fmla="*/ 6 h 85"/>
                <a:gd name="T4" fmla="*/ 5 w 81"/>
                <a:gd name="T5" fmla="*/ 14 h 85"/>
                <a:gd name="T6" fmla="*/ 3 w 81"/>
                <a:gd name="T7" fmla="*/ 19 h 85"/>
                <a:gd name="T8" fmla="*/ 0 w 81"/>
                <a:gd name="T9" fmla="*/ 28 h 85"/>
                <a:gd name="T10" fmla="*/ 3 w 81"/>
                <a:gd name="T11" fmla="*/ 47 h 85"/>
                <a:gd name="T12" fmla="*/ 5 w 81"/>
                <a:gd name="T13" fmla="*/ 53 h 85"/>
                <a:gd name="T14" fmla="*/ 7 w 81"/>
                <a:gd name="T15" fmla="*/ 54 h 85"/>
                <a:gd name="T16" fmla="*/ 8 w 81"/>
                <a:gd name="T17" fmla="*/ 56 h 85"/>
                <a:gd name="T18" fmla="*/ 10 w 81"/>
                <a:gd name="T19" fmla="*/ 56 h 85"/>
                <a:gd name="T20" fmla="*/ 11 w 81"/>
                <a:gd name="T21" fmla="*/ 61 h 85"/>
                <a:gd name="T22" fmla="*/ 14 w 81"/>
                <a:gd name="T23" fmla="*/ 63 h 85"/>
                <a:gd name="T24" fmla="*/ 27 w 81"/>
                <a:gd name="T25" fmla="*/ 67 h 85"/>
                <a:gd name="T26" fmla="*/ 36 w 81"/>
                <a:gd name="T27" fmla="*/ 69 h 85"/>
                <a:gd name="T28" fmla="*/ 41 w 81"/>
                <a:gd name="T29" fmla="*/ 67 h 85"/>
                <a:gd name="T30" fmla="*/ 51 w 81"/>
                <a:gd name="T31" fmla="*/ 63 h 85"/>
                <a:gd name="T32" fmla="*/ 58 w 81"/>
                <a:gd name="T33" fmla="*/ 54 h 85"/>
                <a:gd name="T34" fmla="*/ 59 w 81"/>
                <a:gd name="T35" fmla="*/ 53 h 85"/>
                <a:gd name="T36" fmla="*/ 61 w 81"/>
                <a:gd name="T37" fmla="*/ 50 h 85"/>
                <a:gd name="T38" fmla="*/ 63 w 81"/>
                <a:gd name="T39" fmla="*/ 44 h 85"/>
                <a:gd name="T40" fmla="*/ 64 w 81"/>
                <a:gd name="T41" fmla="*/ 37 h 85"/>
                <a:gd name="T42" fmla="*/ 64 w 81"/>
                <a:gd name="T43" fmla="*/ 31 h 85"/>
                <a:gd name="T44" fmla="*/ 63 w 81"/>
                <a:gd name="T45" fmla="*/ 25 h 85"/>
                <a:gd name="T46" fmla="*/ 59 w 81"/>
                <a:gd name="T47" fmla="*/ 15 h 85"/>
                <a:gd name="T48" fmla="*/ 58 w 81"/>
                <a:gd name="T49" fmla="*/ 12 h 85"/>
                <a:gd name="T50" fmla="*/ 56 w 81"/>
                <a:gd name="T51" fmla="*/ 11 h 85"/>
                <a:gd name="T52" fmla="*/ 55 w 81"/>
                <a:gd name="T53" fmla="*/ 10 h 85"/>
                <a:gd name="T54" fmla="*/ 53 w 81"/>
                <a:gd name="T55" fmla="*/ 8 h 85"/>
                <a:gd name="T56" fmla="*/ 50 w 81"/>
                <a:gd name="T57" fmla="*/ 6 h 85"/>
                <a:gd name="T58" fmla="*/ 39 w 81"/>
                <a:gd name="T59" fmla="*/ 2 h 85"/>
                <a:gd name="T60" fmla="*/ 29 w 81"/>
                <a:gd name="T61" fmla="*/ 0 h 85"/>
                <a:gd name="T62" fmla="*/ 36 w 81"/>
                <a:gd name="T63" fmla="*/ 3 h 85"/>
                <a:gd name="T64" fmla="*/ 41 w 81"/>
                <a:gd name="T65" fmla="*/ 5 h 85"/>
                <a:gd name="T66" fmla="*/ 49 w 81"/>
                <a:gd name="T67" fmla="*/ 10 h 85"/>
                <a:gd name="T68" fmla="*/ 51 w 81"/>
                <a:gd name="T69" fmla="*/ 11 h 85"/>
                <a:gd name="T70" fmla="*/ 53 w 81"/>
                <a:gd name="T71" fmla="*/ 11 h 85"/>
                <a:gd name="T72" fmla="*/ 55 w 81"/>
                <a:gd name="T73" fmla="*/ 15 h 85"/>
                <a:gd name="T74" fmla="*/ 56 w 81"/>
                <a:gd name="T75" fmla="*/ 15 h 85"/>
                <a:gd name="T76" fmla="*/ 59 w 81"/>
                <a:gd name="T77" fmla="*/ 25 h 85"/>
                <a:gd name="T78" fmla="*/ 61 w 81"/>
                <a:gd name="T79" fmla="*/ 31 h 85"/>
                <a:gd name="T80" fmla="*/ 61 w 81"/>
                <a:gd name="T81" fmla="*/ 37 h 85"/>
                <a:gd name="T82" fmla="*/ 59 w 81"/>
                <a:gd name="T83" fmla="*/ 44 h 85"/>
                <a:gd name="T84" fmla="*/ 58 w 81"/>
                <a:gd name="T85" fmla="*/ 50 h 85"/>
                <a:gd name="T86" fmla="*/ 56 w 81"/>
                <a:gd name="T87" fmla="*/ 50 h 85"/>
                <a:gd name="T88" fmla="*/ 55 w 81"/>
                <a:gd name="T89" fmla="*/ 54 h 85"/>
                <a:gd name="T90" fmla="*/ 49 w 81"/>
                <a:gd name="T91" fmla="*/ 59 h 85"/>
                <a:gd name="T92" fmla="*/ 41 w 81"/>
                <a:gd name="T93" fmla="*/ 64 h 85"/>
                <a:gd name="T94" fmla="*/ 36 w 81"/>
                <a:gd name="T95" fmla="*/ 66 h 85"/>
                <a:gd name="T96" fmla="*/ 27 w 81"/>
                <a:gd name="T97" fmla="*/ 64 h 85"/>
                <a:gd name="T98" fmla="*/ 14 w 81"/>
                <a:gd name="T99" fmla="*/ 59 h 85"/>
                <a:gd name="T100" fmla="*/ 14 w 81"/>
                <a:gd name="T101" fmla="*/ 58 h 85"/>
                <a:gd name="T102" fmla="*/ 12 w 81"/>
                <a:gd name="T103" fmla="*/ 56 h 85"/>
                <a:gd name="T104" fmla="*/ 11 w 81"/>
                <a:gd name="T105" fmla="*/ 54 h 85"/>
                <a:gd name="T106" fmla="*/ 10 w 81"/>
                <a:gd name="T107" fmla="*/ 54 h 85"/>
                <a:gd name="T108" fmla="*/ 8 w 81"/>
                <a:gd name="T109" fmla="*/ 50 h 85"/>
                <a:gd name="T110" fmla="*/ 7 w 81"/>
                <a:gd name="T111" fmla="*/ 50 h 85"/>
                <a:gd name="T112" fmla="*/ 3 w 81"/>
                <a:gd name="T113" fmla="*/ 41 h 85"/>
                <a:gd name="T114" fmla="*/ 7 w 81"/>
                <a:gd name="T115" fmla="*/ 22 h 85"/>
                <a:gd name="T116" fmla="*/ 8 w 81"/>
                <a:gd name="T117" fmla="*/ 15 h 85"/>
                <a:gd name="T118" fmla="*/ 15 w 81"/>
                <a:gd name="T119" fmla="*/ 10 h 85"/>
                <a:gd name="T120" fmla="*/ 24 w 81"/>
                <a:gd name="T121" fmla="*/ 5 h 85"/>
                <a:gd name="T122" fmla="*/ 29 w 81"/>
                <a:gd name="T123" fmla="*/ 3 h 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1"/>
                <a:gd name="T187" fmla="*/ 0 h 85"/>
                <a:gd name="T188" fmla="*/ 81 w 81"/>
                <a:gd name="T189" fmla="*/ 85 h 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1" h="85">
                  <a:moveTo>
                    <a:pt x="36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4" y="27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4" y="63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3" y="71"/>
                  </a:lnTo>
                  <a:lnTo>
                    <a:pt x="12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9" y="83"/>
                  </a:lnTo>
                  <a:lnTo>
                    <a:pt x="33" y="83"/>
                  </a:lnTo>
                  <a:lnTo>
                    <a:pt x="36" y="85"/>
                  </a:lnTo>
                  <a:lnTo>
                    <a:pt x="44" y="85"/>
                  </a:lnTo>
                  <a:lnTo>
                    <a:pt x="48" y="83"/>
                  </a:lnTo>
                  <a:lnTo>
                    <a:pt x="50" y="83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5" y="63"/>
                  </a:lnTo>
                  <a:lnTo>
                    <a:pt x="75" y="61"/>
                  </a:lnTo>
                  <a:lnTo>
                    <a:pt x="77" y="58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46"/>
                  </a:lnTo>
                  <a:lnTo>
                    <a:pt x="81" y="42"/>
                  </a:lnTo>
                  <a:lnTo>
                    <a:pt x="79" y="38"/>
                  </a:lnTo>
                  <a:lnTo>
                    <a:pt x="79" y="35"/>
                  </a:lnTo>
                  <a:lnTo>
                    <a:pt x="77" y="31"/>
                  </a:lnTo>
                  <a:lnTo>
                    <a:pt x="77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3" y="10"/>
                  </a:lnTo>
                  <a:lnTo>
                    <a:pt x="65" y="10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61" y="12"/>
                  </a:lnTo>
                  <a:lnTo>
                    <a:pt x="60" y="12"/>
                  </a:lnTo>
                  <a:lnTo>
                    <a:pt x="61" y="13"/>
                  </a:lnTo>
                  <a:lnTo>
                    <a:pt x="63" y="13"/>
                  </a:lnTo>
                  <a:lnTo>
                    <a:pt x="67" y="15"/>
                  </a:lnTo>
                  <a:lnTo>
                    <a:pt x="65" y="13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3" y="27"/>
                  </a:lnTo>
                  <a:lnTo>
                    <a:pt x="73" y="31"/>
                  </a:lnTo>
                  <a:lnTo>
                    <a:pt x="75" y="35"/>
                  </a:lnTo>
                  <a:lnTo>
                    <a:pt x="75" y="38"/>
                  </a:lnTo>
                  <a:lnTo>
                    <a:pt x="77" y="42"/>
                  </a:lnTo>
                  <a:lnTo>
                    <a:pt x="75" y="46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1" y="61"/>
                  </a:lnTo>
                  <a:lnTo>
                    <a:pt x="71" y="60"/>
                  </a:lnTo>
                  <a:lnTo>
                    <a:pt x="69" y="61"/>
                  </a:lnTo>
                  <a:lnTo>
                    <a:pt x="69" y="63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0" y="73"/>
                  </a:lnTo>
                  <a:lnTo>
                    <a:pt x="61" y="73"/>
                  </a:lnTo>
                  <a:lnTo>
                    <a:pt x="50" y="79"/>
                  </a:lnTo>
                  <a:lnTo>
                    <a:pt x="48" y="79"/>
                  </a:lnTo>
                  <a:lnTo>
                    <a:pt x="44" y="81"/>
                  </a:lnTo>
                  <a:lnTo>
                    <a:pt x="36" y="81"/>
                  </a:lnTo>
                  <a:lnTo>
                    <a:pt x="33" y="79"/>
                  </a:lnTo>
                  <a:lnTo>
                    <a:pt x="29" y="79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0" y="63"/>
                  </a:lnTo>
                  <a:lnTo>
                    <a:pt x="10" y="61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58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72" name="Rectangle 220"/>
            <p:cNvSpPr>
              <a:spLocks noChangeArrowheads="1"/>
            </p:cNvSpPr>
            <p:nvPr/>
          </p:nvSpPr>
          <p:spPr bwMode="auto">
            <a:xfrm>
              <a:off x="4817" y="2151"/>
              <a:ext cx="35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73" name="Freeform 221"/>
            <p:cNvSpPr>
              <a:spLocks/>
            </p:cNvSpPr>
            <p:nvPr/>
          </p:nvSpPr>
          <p:spPr bwMode="auto">
            <a:xfrm>
              <a:off x="4625" y="2114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8 w 77"/>
                <a:gd name="T5" fmla="*/ 5 h 79"/>
                <a:gd name="T6" fmla="*/ 13 w 77"/>
                <a:gd name="T7" fmla="*/ 8 h 79"/>
                <a:gd name="T8" fmla="*/ 8 w 77"/>
                <a:gd name="T9" fmla="*/ 12 h 79"/>
                <a:gd name="T10" fmla="*/ 5 w 77"/>
                <a:gd name="T11" fmla="*/ 17 h 79"/>
                <a:gd name="T12" fmla="*/ 3 w 77"/>
                <a:gd name="T13" fmla="*/ 22 h 79"/>
                <a:gd name="T14" fmla="*/ 0 w 77"/>
                <a:gd name="T15" fmla="*/ 28 h 79"/>
                <a:gd name="T16" fmla="*/ 0 w 77"/>
                <a:gd name="T17" fmla="*/ 36 h 79"/>
                <a:gd name="T18" fmla="*/ 3 w 77"/>
                <a:gd name="T19" fmla="*/ 43 h 79"/>
                <a:gd name="T20" fmla="*/ 5 w 77"/>
                <a:gd name="T21" fmla="*/ 48 h 79"/>
                <a:gd name="T22" fmla="*/ 8 w 77"/>
                <a:gd name="T23" fmla="*/ 53 h 79"/>
                <a:gd name="T24" fmla="*/ 13 w 77"/>
                <a:gd name="T25" fmla="*/ 58 h 79"/>
                <a:gd name="T26" fmla="*/ 18 w 77"/>
                <a:gd name="T27" fmla="*/ 62 h 79"/>
                <a:gd name="T28" fmla="*/ 22 w 77"/>
                <a:gd name="T29" fmla="*/ 63 h 79"/>
                <a:gd name="T30" fmla="*/ 29 w 77"/>
                <a:gd name="T31" fmla="*/ 65 h 79"/>
                <a:gd name="T32" fmla="*/ 35 w 77"/>
                <a:gd name="T33" fmla="*/ 65 h 79"/>
                <a:gd name="T34" fmla="*/ 41 w 77"/>
                <a:gd name="T35" fmla="*/ 63 h 79"/>
                <a:gd name="T36" fmla="*/ 47 w 77"/>
                <a:gd name="T37" fmla="*/ 62 h 79"/>
                <a:gd name="T38" fmla="*/ 52 w 77"/>
                <a:gd name="T39" fmla="*/ 58 h 79"/>
                <a:gd name="T40" fmla="*/ 57 w 77"/>
                <a:gd name="T41" fmla="*/ 53 h 79"/>
                <a:gd name="T42" fmla="*/ 60 w 77"/>
                <a:gd name="T43" fmla="*/ 48 h 79"/>
                <a:gd name="T44" fmla="*/ 61 w 77"/>
                <a:gd name="T45" fmla="*/ 43 h 79"/>
                <a:gd name="T46" fmla="*/ 63 w 77"/>
                <a:gd name="T47" fmla="*/ 36 h 79"/>
                <a:gd name="T48" fmla="*/ 63 w 77"/>
                <a:gd name="T49" fmla="*/ 28 h 79"/>
                <a:gd name="T50" fmla="*/ 61 w 77"/>
                <a:gd name="T51" fmla="*/ 22 h 79"/>
                <a:gd name="T52" fmla="*/ 60 w 77"/>
                <a:gd name="T53" fmla="*/ 17 h 79"/>
                <a:gd name="T54" fmla="*/ 57 w 77"/>
                <a:gd name="T55" fmla="*/ 12 h 79"/>
                <a:gd name="T56" fmla="*/ 52 w 77"/>
                <a:gd name="T57" fmla="*/ 8 h 79"/>
                <a:gd name="T58" fmla="*/ 47 w 77"/>
                <a:gd name="T59" fmla="*/ 5 h 79"/>
                <a:gd name="T60" fmla="*/ 41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2" y="6"/>
                  </a:lnTo>
                  <a:lnTo>
                    <a:pt x="18" y="8"/>
                  </a:lnTo>
                  <a:lnTo>
                    <a:pt x="16" y="10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2" y="33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4" y="52"/>
                  </a:lnTo>
                  <a:lnTo>
                    <a:pt x="4" y="56"/>
                  </a:lnTo>
                  <a:lnTo>
                    <a:pt x="6" y="58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22" y="75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7" y="79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62" y="73"/>
                  </a:lnTo>
                  <a:lnTo>
                    <a:pt x="64" y="71"/>
                  </a:lnTo>
                  <a:lnTo>
                    <a:pt x="66" y="67"/>
                  </a:lnTo>
                  <a:lnTo>
                    <a:pt x="70" y="65"/>
                  </a:lnTo>
                  <a:lnTo>
                    <a:pt x="71" y="61"/>
                  </a:lnTo>
                  <a:lnTo>
                    <a:pt x="73" y="58"/>
                  </a:lnTo>
                  <a:lnTo>
                    <a:pt x="75" y="56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5" y="27"/>
                  </a:lnTo>
                  <a:lnTo>
                    <a:pt x="75" y="25"/>
                  </a:lnTo>
                  <a:lnTo>
                    <a:pt x="73" y="21"/>
                  </a:lnTo>
                  <a:lnTo>
                    <a:pt x="71" y="17"/>
                  </a:lnTo>
                  <a:lnTo>
                    <a:pt x="70" y="15"/>
                  </a:lnTo>
                  <a:lnTo>
                    <a:pt x="66" y="11"/>
                  </a:lnTo>
                  <a:lnTo>
                    <a:pt x="64" y="10"/>
                  </a:lnTo>
                  <a:lnTo>
                    <a:pt x="62" y="8"/>
                  </a:lnTo>
                  <a:lnTo>
                    <a:pt x="58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74" name="Freeform 222"/>
            <p:cNvSpPr>
              <a:spLocks/>
            </p:cNvSpPr>
            <p:nvPr/>
          </p:nvSpPr>
          <p:spPr bwMode="auto">
            <a:xfrm>
              <a:off x="4624" y="2113"/>
              <a:ext cx="66" cy="68"/>
            </a:xfrm>
            <a:custGeom>
              <a:avLst/>
              <a:gdLst>
                <a:gd name="T0" fmla="*/ 23 w 80"/>
                <a:gd name="T1" fmla="*/ 2 h 83"/>
                <a:gd name="T2" fmla="*/ 20 w 80"/>
                <a:gd name="T3" fmla="*/ 3 h 83"/>
                <a:gd name="T4" fmla="*/ 16 w 80"/>
                <a:gd name="T5" fmla="*/ 7 h 83"/>
                <a:gd name="T6" fmla="*/ 12 w 80"/>
                <a:gd name="T7" fmla="*/ 8 h 83"/>
                <a:gd name="T8" fmla="*/ 11 w 80"/>
                <a:gd name="T9" fmla="*/ 10 h 83"/>
                <a:gd name="T10" fmla="*/ 9 w 80"/>
                <a:gd name="T11" fmla="*/ 11 h 83"/>
                <a:gd name="T12" fmla="*/ 7 w 80"/>
                <a:gd name="T13" fmla="*/ 12 h 83"/>
                <a:gd name="T14" fmla="*/ 6 w 80"/>
                <a:gd name="T15" fmla="*/ 16 h 83"/>
                <a:gd name="T16" fmla="*/ 2 w 80"/>
                <a:gd name="T17" fmla="*/ 24 h 83"/>
                <a:gd name="T18" fmla="*/ 1 w 80"/>
                <a:gd name="T19" fmla="*/ 27 h 83"/>
                <a:gd name="T20" fmla="*/ 0 w 80"/>
                <a:gd name="T21" fmla="*/ 38 h 83"/>
                <a:gd name="T22" fmla="*/ 2 w 80"/>
                <a:gd name="T23" fmla="*/ 49 h 83"/>
                <a:gd name="T24" fmla="*/ 4 w 80"/>
                <a:gd name="T25" fmla="*/ 49 h 83"/>
                <a:gd name="T26" fmla="*/ 7 w 80"/>
                <a:gd name="T27" fmla="*/ 57 h 83"/>
                <a:gd name="T28" fmla="*/ 16 w 80"/>
                <a:gd name="T29" fmla="*/ 63 h 83"/>
                <a:gd name="T30" fmla="*/ 23 w 80"/>
                <a:gd name="T31" fmla="*/ 66 h 83"/>
                <a:gd name="T32" fmla="*/ 40 w 80"/>
                <a:gd name="T33" fmla="*/ 68 h 83"/>
                <a:gd name="T34" fmla="*/ 45 w 80"/>
                <a:gd name="T35" fmla="*/ 66 h 83"/>
                <a:gd name="T36" fmla="*/ 54 w 80"/>
                <a:gd name="T37" fmla="*/ 63 h 83"/>
                <a:gd name="T38" fmla="*/ 55 w 80"/>
                <a:gd name="T39" fmla="*/ 60 h 83"/>
                <a:gd name="T40" fmla="*/ 55 w 80"/>
                <a:gd name="T41" fmla="*/ 58 h 83"/>
                <a:gd name="T42" fmla="*/ 59 w 80"/>
                <a:gd name="T43" fmla="*/ 57 h 83"/>
                <a:gd name="T44" fmla="*/ 63 w 80"/>
                <a:gd name="T45" fmla="*/ 49 h 83"/>
                <a:gd name="T46" fmla="*/ 64 w 80"/>
                <a:gd name="T47" fmla="*/ 49 h 83"/>
                <a:gd name="T48" fmla="*/ 66 w 80"/>
                <a:gd name="T49" fmla="*/ 41 h 83"/>
                <a:gd name="T50" fmla="*/ 64 w 80"/>
                <a:gd name="T51" fmla="*/ 24 h 83"/>
                <a:gd name="T52" fmla="*/ 61 w 80"/>
                <a:gd name="T53" fmla="*/ 16 h 83"/>
                <a:gd name="T54" fmla="*/ 54 w 80"/>
                <a:gd name="T55" fmla="*/ 7 h 83"/>
                <a:gd name="T56" fmla="*/ 40 w 80"/>
                <a:gd name="T57" fmla="*/ 0 h 83"/>
                <a:gd name="T58" fmla="*/ 26 w 80"/>
                <a:gd name="T59" fmla="*/ 3 h 83"/>
                <a:gd name="T60" fmla="*/ 52 w 80"/>
                <a:gd name="T61" fmla="*/ 10 h 83"/>
                <a:gd name="T62" fmla="*/ 59 w 80"/>
                <a:gd name="T63" fmla="*/ 17 h 83"/>
                <a:gd name="T64" fmla="*/ 61 w 80"/>
                <a:gd name="T65" fmla="*/ 22 h 83"/>
                <a:gd name="T66" fmla="*/ 63 w 80"/>
                <a:gd name="T67" fmla="*/ 29 h 83"/>
                <a:gd name="T68" fmla="*/ 61 w 80"/>
                <a:gd name="T69" fmla="*/ 44 h 83"/>
                <a:gd name="T70" fmla="*/ 61 w 80"/>
                <a:gd name="T71" fmla="*/ 46 h 83"/>
                <a:gd name="T72" fmla="*/ 59 w 80"/>
                <a:gd name="T73" fmla="*/ 49 h 83"/>
                <a:gd name="T74" fmla="*/ 59 w 80"/>
                <a:gd name="T75" fmla="*/ 53 h 83"/>
                <a:gd name="T76" fmla="*/ 54 w 80"/>
                <a:gd name="T77" fmla="*/ 55 h 83"/>
                <a:gd name="T78" fmla="*/ 52 w 80"/>
                <a:gd name="T79" fmla="*/ 60 h 83"/>
                <a:gd name="T80" fmla="*/ 50 w 80"/>
                <a:gd name="T81" fmla="*/ 60 h 83"/>
                <a:gd name="T82" fmla="*/ 45 w 80"/>
                <a:gd name="T83" fmla="*/ 63 h 83"/>
                <a:gd name="T84" fmla="*/ 40 w 80"/>
                <a:gd name="T85" fmla="*/ 65 h 83"/>
                <a:gd name="T86" fmla="*/ 23 w 80"/>
                <a:gd name="T87" fmla="*/ 63 h 83"/>
                <a:gd name="T88" fmla="*/ 16 w 80"/>
                <a:gd name="T89" fmla="*/ 60 h 83"/>
                <a:gd name="T90" fmla="*/ 11 w 80"/>
                <a:gd name="T91" fmla="*/ 53 h 83"/>
                <a:gd name="T92" fmla="*/ 7 w 80"/>
                <a:gd name="T93" fmla="*/ 49 h 83"/>
                <a:gd name="T94" fmla="*/ 6 w 80"/>
                <a:gd name="T95" fmla="*/ 46 h 83"/>
                <a:gd name="T96" fmla="*/ 6 w 80"/>
                <a:gd name="T97" fmla="*/ 44 h 83"/>
                <a:gd name="T98" fmla="*/ 2 w 80"/>
                <a:gd name="T99" fmla="*/ 29 h 83"/>
                <a:gd name="T100" fmla="*/ 4 w 80"/>
                <a:gd name="T101" fmla="*/ 29 h 83"/>
                <a:gd name="T102" fmla="*/ 6 w 80"/>
                <a:gd name="T103" fmla="*/ 24 h 83"/>
                <a:gd name="T104" fmla="*/ 9 w 80"/>
                <a:gd name="T105" fmla="*/ 16 h 83"/>
                <a:gd name="T106" fmla="*/ 11 w 80"/>
                <a:gd name="T107" fmla="*/ 16 h 83"/>
                <a:gd name="T108" fmla="*/ 12 w 80"/>
                <a:gd name="T109" fmla="*/ 11 h 83"/>
                <a:gd name="T110" fmla="*/ 14 w 80"/>
                <a:gd name="T111" fmla="*/ 11 h 83"/>
                <a:gd name="T112" fmla="*/ 17 w 80"/>
                <a:gd name="T113" fmla="*/ 10 h 83"/>
                <a:gd name="T114" fmla="*/ 21 w 80"/>
                <a:gd name="T115" fmla="*/ 7 h 83"/>
                <a:gd name="T116" fmla="*/ 25 w 80"/>
                <a:gd name="T117" fmla="*/ 5 h 83"/>
                <a:gd name="T118" fmla="*/ 26 w 80"/>
                <a:gd name="T119" fmla="*/ 3 h 8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0"/>
                <a:gd name="T181" fmla="*/ 0 h 83"/>
                <a:gd name="T182" fmla="*/ 80 w 80"/>
                <a:gd name="T183" fmla="*/ 83 h 8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0" h="83">
                  <a:moveTo>
                    <a:pt x="32" y="0"/>
                  </a:moveTo>
                  <a:lnTo>
                    <a:pt x="28" y="2"/>
                  </a:lnTo>
                  <a:lnTo>
                    <a:pt x="26" y="2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19" y="8"/>
                  </a:lnTo>
                  <a:lnTo>
                    <a:pt x="17" y="8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11" y="13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3" y="27"/>
                  </a:lnTo>
                  <a:lnTo>
                    <a:pt x="3" y="29"/>
                  </a:lnTo>
                  <a:lnTo>
                    <a:pt x="1" y="35"/>
                  </a:lnTo>
                  <a:lnTo>
                    <a:pt x="1" y="33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3" y="54"/>
                  </a:lnTo>
                  <a:lnTo>
                    <a:pt x="3" y="60"/>
                  </a:lnTo>
                  <a:lnTo>
                    <a:pt x="5" y="61"/>
                  </a:lnTo>
                  <a:lnTo>
                    <a:pt x="5" y="60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7" y="77"/>
                  </a:lnTo>
                  <a:lnTo>
                    <a:pt x="19" y="77"/>
                  </a:lnTo>
                  <a:lnTo>
                    <a:pt x="26" y="81"/>
                  </a:lnTo>
                  <a:lnTo>
                    <a:pt x="28" y="81"/>
                  </a:lnTo>
                  <a:lnTo>
                    <a:pt x="32" y="83"/>
                  </a:lnTo>
                  <a:lnTo>
                    <a:pt x="48" y="83"/>
                  </a:lnTo>
                  <a:lnTo>
                    <a:pt x="51" y="81"/>
                  </a:lnTo>
                  <a:lnTo>
                    <a:pt x="55" y="81"/>
                  </a:lnTo>
                  <a:lnTo>
                    <a:pt x="63" y="77"/>
                  </a:lnTo>
                  <a:lnTo>
                    <a:pt x="65" y="77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7" y="71"/>
                  </a:lnTo>
                  <a:lnTo>
                    <a:pt x="71" y="69"/>
                  </a:lnTo>
                  <a:lnTo>
                    <a:pt x="72" y="69"/>
                  </a:lnTo>
                  <a:lnTo>
                    <a:pt x="72" y="67"/>
                  </a:lnTo>
                  <a:lnTo>
                    <a:pt x="76" y="60"/>
                  </a:lnTo>
                  <a:lnTo>
                    <a:pt x="76" y="61"/>
                  </a:lnTo>
                  <a:lnTo>
                    <a:pt x="78" y="60"/>
                  </a:lnTo>
                  <a:lnTo>
                    <a:pt x="78" y="54"/>
                  </a:lnTo>
                  <a:lnTo>
                    <a:pt x="80" y="50"/>
                  </a:lnTo>
                  <a:lnTo>
                    <a:pt x="80" y="35"/>
                  </a:lnTo>
                  <a:lnTo>
                    <a:pt x="78" y="29"/>
                  </a:lnTo>
                  <a:lnTo>
                    <a:pt x="78" y="27"/>
                  </a:lnTo>
                  <a:lnTo>
                    <a:pt x="74" y="19"/>
                  </a:lnTo>
                  <a:lnTo>
                    <a:pt x="74" y="17"/>
                  </a:lnTo>
                  <a:lnTo>
                    <a:pt x="65" y="8"/>
                  </a:lnTo>
                  <a:lnTo>
                    <a:pt x="63" y="8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63" y="12"/>
                  </a:lnTo>
                  <a:lnTo>
                    <a:pt x="61" y="12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4" y="27"/>
                  </a:lnTo>
                  <a:lnTo>
                    <a:pt x="74" y="29"/>
                  </a:lnTo>
                  <a:lnTo>
                    <a:pt x="76" y="35"/>
                  </a:lnTo>
                  <a:lnTo>
                    <a:pt x="76" y="50"/>
                  </a:lnTo>
                  <a:lnTo>
                    <a:pt x="74" y="54"/>
                  </a:lnTo>
                  <a:lnTo>
                    <a:pt x="74" y="58"/>
                  </a:lnTo>
                  <a:lnTo>
                    <a:pt x="74" y="56"/>
                  </a:lnTo>
                  <a:lnTo>
                    <a:pt x="72" y="58"/>
                  </a:lnTo>
                  <a:lnTo>
                    <a:pt x="72" y="60"/>
                  </a:lnTo>
                  <a:lnTo>
                    <a:pt x="69" y="67"/>
                  </a:lnTo>
                  <a:lnTo>
                    <a:pt x="71" y="65"/>
                  </a:lnTo>
                  <a:lnTo>
                    <a:pt x="67" y="67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3" y="71"/>
                  </a:lnTo>
                  <a:lnTo>
                    <a:pt x="61" y="73"/>
                  </a:lnTo>
                  <a:lnTo>
                    <a:pt x="63" y="73"/>
                  </a:lnTo>
                  <a:lnTo>
                    <a:pt x="55" y="77"/>
                  </a:lnTo>
                  <a:lnTo>
                    <a:pt x="51" y="77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8" y="77"/>
                  </a:lnTo>
                  <a:lnTo>
                    <a:pt x="26" y="77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54"/>
                  </a:lnTo>
                  <a:lnTo>
                    <a:pt x="3" y="46"/>
                  </a:lnTo>
                  <a:lnTo>
                    <a:pt x="3" y="36"/>
                  </a:lnTo>
                  <a:lnTo>
                    <a:pt x="3" y="38"/>
                  </a:lnTo>
                  <a:lnTo>
                    <a:pt x="5" y="36"/>
                  </a:lnTo>
                  <a:lnTo>
                    <a:pt x="5" y="35"/>
                  </a:lnTo>
                  <a:lnTo>
                    <a:pt x="7" y="29"/>
                  </a:lnTo>
                  <a:lnTo>
                    <a:pt x="7" y="27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75" name="Rectangle 223"/>
            <p:cNvSpPr>
              <a:spLocks noChangeArrowheads="1"/>
            </p:cNvSpPr>
            <p:nvPr/>
          </p:nvSpPr>
          <p:spPr bwMode="auto">
            <a:xfrm>
              <a:off x="4641" y="2115"/>
              <a:ext cx="34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V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76" name="Freeform 224"/>
            <p:cNvSpPr>
              <a:spLocks/>
            </p:cNvSpPr>
            <p:nvPr/>
          </p:nvSpPr>
          <p:spPr bwMode="auto">
            <a:xfrm>
              <a:off x="4622" y="2048"/>
              <a:ext cx="63" cy="66"/>
            </a:xfrm>
            <a:custGeom>
              <a:avLst/>
              <a:gdLst>
                <a:gd name="T0" fmla="*/ 28 w 77"/>
                <a:gd name="T1" fmla="*/ 0 h 81"/>
                <a:gd name="T2" fmla="*/ 22 w 77"/>
                <a:gd name="T3" fmla="*/ 2 h 81"/>
                <a:gd name="T4" fmla="*/ 17 w 77"/>
                <a:gd name="T5" fmla="*/ 5 h 81"/>
                <a:gd name="T6" fmla="*/ 11 w 77"/>
                <a:gd name="T7" fmla="*/ 8 h 81"/>
                <a:gd name="T8" fmla="*/ 8 w 77"/>
                <a:gd name="T9" fmla="*/ 12 h 81"/>
                <a:gd name="T10" fmla="*/ 5 w 77"/>
                <a:gd name="T11" fmla="*/ 17 h 81"/>
                <a:gd name="T12" fmla="*/ 2 w 77"/>
                <a:gd name="T13" fmla="*/ 24 h 81"/>
                <a:gd name="T14" fmla="*/ 0 w 77"/>
                <a:gd name="T15" fmla="*/ 29 h 81"/>
                <a:gd name="T16" fmla="*/ 0 w 77"/>
                <a:gd name="T17" fmla="*/ 36 h 81"/>
                <a:gd name="T18" fmla="*/ 2 w 77"/>
                <a:gd name="T19" fmla="*/ 42 h 81"/>
                <a:gd name="T20" fmla="*/ 5 w 77"/>
                <a:gd name="T21" fmla="*/ 49 h 81"/>
                <a:gd name="T22" fmla="*/ 8 w 77"/>
                <a:gd name="T23" fmla="*/ 53 h 81"/>
                <a:gd name="T24" fmla="*/ 11 w 77"/>
                <a:gd name="T25" fmla="*/ 58 h 81"/>
                <a:gd name="T26" fmla="*/ 17 w 77"/>
                <a:gd name="T27" fmla="*/ 61 h 81"/>
                <a:gd name="T28" fmla="*/ 22 w 77"/>
                <a:gd name="T29" fmla="*/ 64 h 81"/>
                <a:gd name="T30" fmla="*/ 28 w 77"/>
                <a:gd name="T31" fmla="*/ 66 h 81"/>
                <a:gd name="T32" fmla="*/ 34 w 77"/>
                <a:gd name="T33" fmla="*/ 66 h 81"/>
                <a:gd name="T34" fmla="*/ 41 w 77"/>
                <a:gd name="T35" fmla="*/ 64 h 81"/>
                <a:gd name="T36" fmla="*/ 47 w 77"/>
                <a:gd name="T37" fmla="*/ 61 h 81"/>
                <a:gd name="T38" fmla="*/ 52 w 77"/>
                <a:gd name="T39" fmla="*/ 58 h 81"/>
                <a:gd name="T40" fmla="*/ 55 w 77"/>
                <a:gd name="T41" fmla="*/ 53 h 81"/>
                <a:gd name="T42" fmla="*/ 58 w 77"/>
                <a:gd name="T43" fmla="*/ 49 h 81"/>
                <a:gd name="T44" fmla="*/ 61 w 77"/>
                <a:gd name="T45" fmla="*/ 42 h 81"/>
                <a:gd name="T46" fmla="*/ 63 w 77"/>
                <a:gd name="T47" fmla="*/ 36 h 81"/>
                <a:gd name="T48" fmla="*/ 63 w 77"/>
                <a:gd name="T49" fmla="*/ 29 h 81"/>
                <a:gd name="T50" fmla="*/ 61 w 77"/>
                <a:gd name="T51" fmla="*/ 24 h 81"/>
                <a:gd name="T52" fmla="*/ 58 w 77"/>
                <a:gd name="T53" fmla="*/ 17 h 81"/>
                <a:gd name="T54" fmla="*/ 55 w 77"/>
                <a:gd name="T55" fmla="*/ 12 h 81"/>
                <a:gd name="T56" fmla="*/ 52 w 77"/>
                <a:gd name="T57" fmla="*/ 8 h 81"/>
                <a:gd name="T58" fmla="*/ 47 w 77"/>
                <a:gd name="T59" fmla="*/ 5 h 81"/>
                <a:gd name="T60" fmla="*/ 41 w 77"/>
                <a:gd name="T61" fmla="*/ 2 h 81"/>
                <a:gd name="T62" fmla="*/ 34 w 77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1"/>
                <a:gd name="T98" fmla="*/ 77 w 77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1">
                  <a:moveTo>
                    <a:pt x="38" y="0"/>
                  </a:moveTo>
                  <a:lnTo>
                    <a:pt x="34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3" y="10"/>
                  </a:lnTo>
                  <a:lnTo>
                    <a:pt x="11" y="12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4" y="81"/>
                  </a:lnTo>
                  <a:lnTo>
                    <a:pt x="38" y="81"/>
                  </a:lnTo>
                  <a:lnTo>
                    <a:pt x="42" y="81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59" y="73"/>
                  </a:lnTo>
                  <a:lnTo>
                    <a:pt x="63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6"/>
                  </a:lnTo>
                  <a:lnTo>
                    <a:pt x="77" y="33"/>
                  </a:lnTo>
                  <a:lnTo>
                    <a:pt x="75" y="29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5" y="12"/>
                  </a:lnTo>
                  <a:lnTo>
                    <a:pt x="63" y="10"/>
                  </a:lnTo>
                  <a:lnTo>
                    <a:pt x="59" y="8"/>
                  </a:lnTo>
                  <a:lnTo>
                    <a:pt x="58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77" name="Freeform 225"/>
            <p:cNvSpPr>
              <a:spLocks/>
            </p:cNvSpPr>
            <p:nvPr/>
          </p:nvSpPr>
          <p:spPr bwMode="auto">
            <a:xfrm>
              <a:off x="4621" y="2046"/>
              <a:ext cx="66" cy="70"/>
            </a:xfrm>
            <a:custGeom>
              <a:avLst/>
              <a:gdLst>
                <a:gd name="T0" fmla="*/ 24 w 81"/>
                <a:gd name="T1" fmla="*/ 2 h 85"/>
                <a:gd name="T2" fmla="*/ 17 w 81"/>
                <a:gd name="T3" fmla="*/ 5 h 85"/>
                <a:gd name="T4" fmla="*/ 11 w 81"/>
                <a:gd name="T5" fmla="*/ 8 h 85"/>
                <a:gd name="T6" fmla="*/ 8 w 81"/>
                <a:gd name="T7" fmla="*/ 14 h 85"/>
                <a:gd name="T8" fmla="*/ 7 w 81"/>
                <a:gd name="T9" fmla="*/ 16 h 85"/>
                <a:gd name="T10" fmla="*/ 0 w 81"/>
                <a:gd name="T11" fmla="*/ 31 h 85"/>
                <a:gd name="T12" fmla="*/ 2 w 81"/>
                <a:gd name="T13" fmla="*/ 44 h 85"/>
                <a:gd name="T14" fmla="*/ 7 w 81"/>
                <a:gd name="T15" fmla="*/ 54 h 85"/>
                <a:gd name="T16" fmla="*/ 8 w 81"/>
                <a:gd name="T17" fmla="*/ 57 h 85"/>
                <a:gd name="T18" fmla="*/ 11 w 81"/>
                <a:gd name="T19" fmla="*/ 60 h 85"/>
                <a:gd name="T20" fmla="*/ 19 w 81"/>
                <a:gd name="T21" fmla="*/ 65 h 85"/>
                <a:gd name="T22" fmla="*/ 20 w 81"/>
                <a:gd name="T23" fmla="*/ 67 h 85"/>
                <a:gd name="T24" fmla="*/ 29 w 81"/>
                <a:gd name="T25" fmla="*/ 70 h 85"/>
                <a:gd name="T26" fmla="*/ 42 w 81"/>
                <a:gd name="T27" fmla="*/ 68 h 85"/>
                <a:gd name="T28" fmla="*/ 51 w 81"/>
                <a:gd name="T29" fmla="*/ 63 h 85"/>
                <a:gd name="T30" fmla="*/ 55 w 81"/>
                <a:gd name="T31" fmla="*/ 62 h 85"/>
                <a:gd name="T32" fmla="*/ 56 w 81"/>
                <a:gd name="T33" fmla="*/ 58 h 85"/>
                <a:gd name="T34" fmla="*/ 59 w 81"/>
                <a:gd name="T35" fmla="*/ 52 h 85"/>
                <a:gd name="T36" fmla="*/ 61 w 81"/>
                <a:gd name="T37" fmla="*/ 51 h 85"/>
                <a:gd name="T38" fmla="*/ 59 w 81"/>
                <a:gd name="T39" fmla="*/ 16 h 85"/>
                <a:gd name="T40" fmla="*/ 58 w 81"/>
                <a:gd name="T41" fmla="*/ 14 h 85"/>
                <a:gd name="T42" fmla="*/ 55 w 81"/>
                <a:gd name="T43" fmla="*/ 8 h 85"/>
                <a:gd name="T44" fmla="*/ 51 w 81"/>
                <a:gd name="T45" fmla="*/ 7 h 85"/>
                <a:gd name="T46" fmla="*/ 42 w 81"/>
                <a:gd name="T47" fmla="*/ 2 h 85"/>
                <a:gd name="T48" fmla="*/ 29 w 81"/>
                <a:gd name="T49" fmla="*/ 0 h 85"/>
                <a:gd name="T50" fmla="*/ 39 w 81"/>
                <a:gd name="T51" fmla="*/ 5 h 85"/>
                <a:gd name="T52" fmla="*/ 47 w 81"/>
                <a:gd name="T53" fmla="*/ 8 h 85"/>
                <a:gd name="T54" fmla="*/ 53 w 81"/>
                <a:gd name="T55" fmla="*/ 12 h 85"/>
                <a:gd name="T56" fmla="*/ 53 w 81"/>
                <a:gd name="T57" fmla="*/ 12 h 85"/>
                <a:gd name="T58" fmla="*/ 56 w 81"/>
                <a:gd name="T59" fmla="*/ 17 h 85"/>
                <a:gd name="T60" fmla="*/ 63 w 81"/>
                <a:gd name="T61" fmla="*/ 41 h 85"/>
                <a:gd name="T62" fmla="*/ 56 w 81"/>
                <a:gd name="T63" fmla="*/ 51 h 85"/>
                <a:gd name="T64" fmla="*/ 55 w 81"/>
                <a:gd name="T65" fmla="*/ 54 h 85"/>
                <a:gd name="T66" fmla="*/ 51 w 81"/>
                <a:gd name="T67" fmla="*/ 60 h 85"/>
                <a:gd name="T68" fmla="*/ 49 w 81"/>
                <a:gd name="T69" fmla="*/ 60 h 85"/>
                <a:gd name="T70" fmla="*/ 42 w 81"/>
                <a:gd name="T71" fmla="*/ 65 h 85"/>
                <a:gd name="T72" fmla="*/ 29 w 81"/>
                <a:gd name="T73" fmla="*/ 67 h 85"/>
                <a:gd name="T74" fmla="*/ 20 w 81"/>
                <a:gd name="T75" fmla="*/ 63 h 85"/>
                <a:gd name="T76" fmla="*/ 19 w 81"/>
                <a:gd name="T77" fmla="*/ 62 h 85"/>
                <a:gd name="T78" fmla="*/ 12 w 81"/>
                <a:gd name="T79" fmla="*/ 57 h 85"/>
                <a:gd name="T80" fmla="*/ 11 w 81"/>
                <a:gd name="T81" fmla="*/ 55 h 85"/>
                <a:gd name="T82" fmla="*/ 8 w 81"/>
                <a:gd name="T83" fmla="*/ 49 h 85"/>
                <a:gd name="T84" fmla="*/ 5 w 81"/>
                <a:gd name="T85" fmla="*/ 41 h 85"/>
                <a:gd name="T86" fmla="*/ 5 w 81"/>
                <a:gd name="T87" fmla="*/ 29 h 85"/>
                <a:gd name="T88" fmla="*/ 10 w 81"/>
                <a:gd name="T89" fmla="*/ 17 h 85"/>
                <a:gd name="T90" fmla="*/ 12 w 81"/>
                <a:gd name="T91" fmla="*/ 12 h 85"/>
                <a:gd name="T92" fmla="*/ 12 w 81"/>
                <a:gd name="T93" fmla="*/ 12 h 85"/>
                <a:gd name="T94" fmla="*/ 22 w 81"/>
                <a:gd name="T95" fmla="*/ 7 h 85"/>
                <a:gd name="T96" fmla="*/ 27 w 81"/>
                <a:gd name="T97" fmla="*/ 5 h 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1"/>
                <a:gd name="T148" fmla="*/ 0 h 85"/>
                <a:gd name="T149" fmla="*/ 81 w 81"/>
                <a:gd name="T150" fmla="*/ 85 h 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1" h="85">
                  <a:moveTo>
                    <a:pt x="36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23" y="6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2" y="31"/>
                  </a:lnTo>
                  <a:lnTo>
                    <a:pt x="2" y="35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6" y="62"/>
                  </a:lnTo>
                  <a:lnTo>
                    <a:pt x="6" y="63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2" y="71"/>
                  </a:lnTo>
                  <a:lnTo>
                    <a:pt x="12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5"/>
                  </a:lnTo>
                  <a:lnTo>
                    <a:pt x="23" y="79"/>
                  </a:lnTo>
                  <a:lnTo>
                    <a:pt x="21" y="79"/>
                  </a:lnTo>
                  <a:lnTo>
                    <a:pt x="23" y="81"/>
                  </a:lnTo>
                  <a:lnTo>
                    <a:pt x="25" y="81"/>
                  </a:lnTo>
                  <a:lnTo>
                    <a:pt x="29" y="83"/>
                  </a:lnTo>
                  <a:lnTo>
                    <a:pt x="33" y="83"/>
                  </a:lnTo>
                  <a:lnTo>
                    <a:pt x="36" y="85"/>
                  </a:lnTo>
                  <a:lnTo>
                    <a:pt x="44" y="85"/>
                  </a:lnTo>
                  <a:lnTo>
                    <a:pt x="48" y="83"/>
                  </a:lnTo>
                  <a:lnTo>
                    <a:pt x="52" y="83"/>
                  </a:lnTo>
                  <a:lnTo>
                    <a:pt x="60" y="79"/>
                  </a:lnTo>
                  <a:lnTo>
                    <a:pt x="61" y="79"/>
                  </a:lnTo>
                  <a:lnTo>
                    <a:pt x="63" y="77"/>
                  </a:lnTo>
                  <a:lnTo>
                    <a:pt x="61" y="77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5" y="63"/>
                  </a:lnTo>
                  <a:lnTo>
                    <a:pt x="75" y="62"/>
                  </a:lnTo>
                  <a:lnTo>
                    <a:pt x="81" y="50"/>
                  </a:lnTo>
                  <a:lnTo>
                    <a:pt x="81" y="35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7" y="10"/>
                  </a:lnTo>
                  <a:lnTo>
                    <a:pt x="65" y="10"/>
                  </a:lnTo>
                  <a:lnTo>
                    <a:pt x="61" y="8"/>
                  </a:lnTo>
                  <a:lnTo>
                    <a:pt x="63" y="8"/>
                  </a:lnTo>
                  <a:lnTo>
                    <a:pt x="61" y="6"/>
                  </a:lnTo>
                  <a:lnTo>
                    <a:pt x="60" y="6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60" y="10"/>
                  </a:lnTo>
                  <a:lnTo>
                    <a:pt x="58" y="10"/>
                  </a:lnTo>
                  <a:lnTo>
                    <a:pt x="60" y="12"/>
                  </a:lnTo>
                  <a:lnTo>
                    <a:pt x="61" y="12"/>
                  </a:lnTo>
                  <a:lnTo>
                    <a:pt x="65" y="14"/>
                  </a:lnTo>
                  <a:lnTo>
                    <a:pt x="63" y="14"/>
                  </a:lnTo>
                  <a:lnTo>
                    <a:pt x="65" y="15"/>
                  </a:lnTo>
                  <a:lnTo>
                    <a:pt x="65" y="14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3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5" y="71"/>
                  </a:lnTo>
                  <a:lnTo>
                    <a:pt x="61" y="73"/>
                  </a:lnTo>
                  <a:lnTo>
                    <a:pt x="60" y="73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81"/>
                  </a:lnTo>
                  <a:lnTo>
                    <a:pt x="36" y="81"/>
                  </a:lnTo>
                  <a:lnTo>
                    <a:pt x="33" y="79"/>
                  </a:lnTo>
                  <a:lnTo>
                    <a:pt x="29" y="79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25" y="75"/>
                  </a:lnTo>
                  <a:lnTo>
                    <a:pt x="23" y="75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12" y="63"/>
                  </a:lnTo>
                  <a:lnTo>
                    <a:pt x="12" y="62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8"/>
                  </a:lnTo>
                  <a:lnTo>
                    <a:pt x="6" y="35"/>
                  </a:lnTo>
                  <a:lnTo>
                    <a:pt x="6" y="31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5" y="14"/>
                  </a:lnTo>
                  <a:lnTo>
                    <a:pt x="15" y="15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78" name="Rectangle 226"/>
            <p:cNvSpPr>
              <a:spLocks noChangeArrowheads="1"/>
            </p:cNvSpPr>
            <p:nvPr/>
          </p:nvSpPr>
          <p:spPr bwMode="auto">
            <a:xfrm>
              <a:off x="4641" y="2053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79" name="Freeform 227"/>
            <p:cNvSpPr>
              <a:spLocks/>
            </p:cNvSpPr>
            <p:nvPr/>
          </p:nvSpPr>
          <p:spPr bwMode="auto">
            <a:xfrm>
              <a:off x="4668" y="2001"/>
              <a:ext cx="61" cy="65"/>
            </a:xfrm>
            <a:custGeom>
              <a:avLst/>
              <a:gdLst>
                <a:gd name="T0" fmla="*/ 28 w 75"/>
                <a:gd name="T1" fmla="*/ 0 h 79"/>
                <a:gd name="T2" fmla="*/ 22 w 75"/>
                <a:gd name="T3" fmla="*/ 2 h 79"/>
                <a:gd name="T4" fmla="*/ 15 w 75"/>
                <a:gd name="T5" fmla="*/ 5 h 79"/>
                <a:gd name="T6" fmla="*/ 11 w 75"/>
                <a:gd name="T7" fmla="*/ 8 h 79"/>
                <a:gd name="T8" fmla="*/ 7 w 75"/>
                <a:gd name="T9" fmla="*/ 13 h 79"/>
                <a:gd name="T10" fmla="*/ 3 w 75"/>
                <a:gd name="T11" fmla="*/ 18 h 79"/>
                <a:gd name="T12" fmla="*/ 2 w 75"/>
                <a:gd name="T13" fmla="*/ 22 h 79"/>
                <a:gd name="T14" fmla="*/ 0 w 75"/>
                <a:gd name="T15" fmla="*/ 29 h 79"/>
                <a:gd name="T16" fmla="*/ 0 w 75"/>
                <a:gd name="T17" fmla="*/ 37 h 79"/>
                <a:gd name="T18" fmla="*/ 2 w 75"/>
                <a:gd name="T19" fmla="*/ 43 h 79"/>
                <a:gd name="T20" fmla="*/ 3 w 75"/>
                <a:gd name="T21" fmla="*/ 49 h 79"/>
                <a:gd name="T22" fmla="*/ 7 w 75"/>
                <a:gd name="T23" fmla="*/ 54 h 79"/>
                <a:gd name="T24" fmla="*/ 11 w 75"/>
                <a:gd name="T25" fmla="*/ 58 h 79"/>
                <a:gd name="T26" fmla="*/ 15 w 75"/>
                <a:gd name="T27" fmla="*/ 62 h 79"/>
                <a:gd name="T28" fmla="*/ 22 w 75"/>
                <a:gd name="T29" fmla="*/ 65 h 79"/>
                <a:gd name="T30" fmla="*/ 28 w 75"/>
                <a:gd name="T31" fmla="*/ 65 h 79"/>
                <a:gd name="T32" fmla="*/ 33 w 75"/>
                <a:gd name="T33" fmla="*/ 65 h 79"/>
                <a:gd name="T34" fmla="*/ 39 w 75"/>
                <a:gd name="T35" fmla="*/ 65 h 79"/>
                <a:gd name="T36" fmla="*/ 46 w 75"/>
                <a:gd name="T37" fmla="*/ 62 h 79"/>
                <a:gd name="T38" fmla="*/ 50 w 75"/>
                <a:gd name="T39" fmla="*/ 58 h 79"/>
                <a:gd name="T40" fmla="*/ 54 w 75"/>
                <a:gd name="T41" fmla="*/ 54 h 79"/>
                <a:gd name="T42" fmla="*/ 58 w 75"/>
                <a:gd name="T43" fmla="*/ 49 h 79"/>
                <a:gd name="T44" fmla="*/ 59 w 75"/>
                <a:gd name="T45" fmla="*/ 43 h 79"/>
                <a:gd name="T46" fmla="*/ 61 w 75"/>
                <a:gd name="T47" fmla="*/ 37 h 79"/>
                <a:gd name="T48" fmla="*/ 61 w 75"/>
                <a:gd name="T49" fmla="*/ 29 h 79"/>
                <a:gd name="T50" fmla="*/ 59 w 75"/>
                <a:gd name="T51" fmla="*/ 22 h 79"/>
                <a:gd name="T52" fmla="*/ 58 w 75"/>
                <a:gd name="T53" fmla="*/ 18 h 79"/>
                <a:gd name="T54" fmla="*/ 54 w 75"/>
                <a:gd name="T55" fmla="*/ 13 h 79"/>
                <a:gd name="T56" fmla="*/ 50 w 75"/>
                <a:gd name="T57" fmla="*/ 8 h 79"/>
                <a:gd name="T58" fmla="*/ 46 w 75"/>
                <a:gd name="T59" fmla="*/ 5 h 79"/>
                <a:gd name="T60" fmla="*/ 39 w 75"/>
                <a:gd name="T61" fmla="*/ 2 h 79"/>
                <a:gd name="T62" fmla="*/ 33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6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3" y="10"/>
                  </a:lnTo>
                  <a:lnTo>
                    <a:pt x="11" y="12"/>
                  </a:lnTo>
                  <a:lnTo>
                    <a:pt x="8" y="16"/>
                  </a:lnTo>
                  <a:lnTo>
                    <a:pt x="6" y="18"/>
                  </a:lnTo>
                  <a:lnTo>
                    <a:pt x="4" y="22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1" y="68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6" y="79"/>
                  </a:lnTo>
                  <a:lnTo>
                    <a:pt x="40" y="79"/>
                  </a:lnTo>
                  <a:lnTo>
                    <a:pt x="44" y="79"/>
                  </a:lnTo>
                  <a:lnTo>
                    <a:pt x="48" y="79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1" y="71"/>
                  </a:lnTo>
                  <a:lnTo>
                    <a:pt x="65" y="68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5"/>
                  </a:lnTo>
                  <a:lnTo>
                    <a:pt x="75" y="41"/>
                  </a:lnTo>
                  <a:lnTo>
                    <a:pt x="75" y="35"/>
                  </a:lnTo>
                  <a:lnTo>
                    <a:pt x="75" y="33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1" y="22"/>
                  </a:lnTo>
                  <a:lnTo>
                    <a:pt x="69" y="18"/>
                  </a:lnTo>
                  <a:lnTo>
                    <a:pt x="67" y="16"/>
                  </a:lnTo>
                  <a:lnTo>
                    <a:pt x="65" y="12"/>
                  </a:lnTo>
                  <a:lnTo>
                    <a:pt x="61" y="10"/>
                  </a:lnTo>
                  <a:lnTo>
                    <a:pt x="60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80" name="Freeform 228"/>
            <p:cNvSpPr>
              <a:spLocks/>
            </p:cNvSpPr>
            <p:nvPr/>
          </p:nvSpPr>
          <p:spPr bwMode="auto">
            <a:xfrm>
              <a:off x="4666" y="1999"/>
              <a:ext cx="65" cy="68"/>
            </a:xfrm>
            <a:custGeom>
              <a:avLst/>
              <a:gdLst>
                <a:gd name="T0" fmla="*/ 14 w 79"/>
                <a:gd name="T1" fmla="*/ 7 h 83"/>
                <a:gd name="T2" fmla="*/ 5 w 79"/>
                <a:gd name="T3" fmla="*/ 15 h 83"/>
                <a:gd name="T4" fmla="*/ 2 w 79"/>
                <a:gd name="T5" fmla="*/ 22 h 83"/>
                <a:gd name="T6" fmla="*/ 0 w 79"/>
                <a:gd name="T7" fmla="*/ 29 h 83"/>
                <a:gd name="T8" fmla="*/ 2 w 79"/>
                <a:gd name="T9" fmla="*/ 44 h 83"/>
                <a:gd name="T10" fmla="*/ 3 w 79"/>
                <a:gd name="T11" fmla="*/ 51 h 83"/>
                <a:gd name="T12" fmla="*/ 5 w 79"/>
                <a:gd name="T13" fmla="*/ 54 h 83"/>
                <a:gd name="T14" fmla="*/ 7 w 79"/>
                <a:gd name="T15" fmla="*/ 56 h 83"/>
                <a:gd name="T16" fmla="*/ 8 w 79"/>
                <a:gd name="T17" fmla="*/ 57 h 83"/>
                <a:gd name="T18" fmla="*/ 10 w 79"/>
                <a:gd name="T19" fmla="*/ 57 h 83"/>
                <a:gd name="T20" fmla="*/ 11 w 79"/>
                <a:gd name="T21" fmla="*/ 61 h 83"/>
                <a:gd name="T22" fmla="*/ 14 w 79"/>
                <a:gd name="T23" fmla="*/ 63 h 83"/>
                <a:gd name="T24" fmla="*/ 41 w 79"/>
                <a:gd name="T25" fmla="*/ 68 h 83"/>
                <a:gd name="T26" fmla="*/ 52 w 79"/>
                <a:gd name="T27" fmla="*/ 63 h 83"/>
                <a:gd name="T28" fmla="*/ 58 w 79"/>
                <a:gd name="T29" fmla="*/ 56 h 83"/>
                <a:gd name="T30" fmla="*/ 60 w 79"/>
                <a:gd name="T31" fmla="*/ 54 h 83"/>
                <a:gd name="T32" fmla="*/ 62 w 79"/>
                <a:gd name="T33" fmla="*/ 51 h 83"/>
                <a:gd name="T34" fmla="*/ 63 w 79"/>
                <a:gd name="T35" fmla="*/ 44 h 83"/>
                <a:gd name="T36" fmla="*/ 65 w 79"/>
                <a:gd name="T37" fmla="*/ 29 h 83"/>
                <a:gd name="T38" fmla="*/ 63 w 79"/>
                <a:gd name="T39" fmla="*/ 22 h 83"/>
                <a:gd name="T40" fmla="*/ 60 w 79"/>
                <a:gd name="T41" fmla="*/ 15 h 83"/>
                <a:gd name="T42" fmla="*/ 58 w 79"/>
                <a:gd name="T43" fmla="*/ 15 h 83"/>
                <a:gd name="T44" fmla="*/ 57 w 79"/>
                <a:gd name="T45" fmla="*/ 10 h 83"/>
                <a:gd name="T46" fmla="*/ 52 w 79"/>
                <a:gd name="T47" fmla="*/ 8 h 83"/>
                <a:gd name="T48" fmla="*/ 52 w 79"/>
                <a:gd name="T49" fmla="*/ 7 h 83"/>
                <a:gd name="T50" fmla="*/ 38 w 79"/>
                <a:gd name="T51" fmla="*/ 0 h 83"/>
                <a:gd name="T52" fmla="*/ 27 w 79"/>
                <a:gd name="T53" fmla="*/ 3 h 83"/>
                <a:gd name="T54" fmla="*/ 51 w 79"/>
                <a:gd name="T55" fmla="*/ 10 h 83"/>
                <a:gd name="T56" fmla="*/ 51 w 79"/>
                <a:gd name="T57" fmla="*/ 11 h 83"/>
                <a:gd name="T58" fmla="*/ 55 w 79"/>
                <a:gd name="T59" fmla="*/ 13 h 83"/>
                <a:gd name="T60" fmla="*/ 55 w 79"/>
                <a:gd name="T61" fmla="*/ 15 h 83"/>
                <a:gd name="T62" fmla="*/ 57 w 79"/>
                <a:gd name="T63" fmla="*/ 18 h 83"/>
                <a:gd name="T64" fmla="*/ 60 w 79"/>
                <a:gd name="T65" fmla="*/ 22 h 83"/>
                <a:gd name="T66" fmla="*/ 62 w 79"/>
                <a:gd name="T67" fmla="*/ 29 h 83"/>
                <a:gd name="T68" fmla="*/ 60 w 79"/>
                <a:gd name="T69" fmla="*/ 44 h 83"/>
                <a:gd name="T70" fmla="*/ 58 w 79"/>
                <a:gd name="T71" fmla="*/ 51 h 83"/>
                <a:gd name="T72" fmla="*/ 57 w 79"/>
                <a:gd name="T73" fmla="*/ 51 h 83"/>
                <a:gd name="T74" fmla="*/ 55 w 79"/>
                <a:gd name="T75" fmla="*/ 56 h 83"/>
                <a:gd name="T76" fmla="*/ 49 w 79"/>
                <a:gd name="T77" fmla="*/ 60 h 83"/>
                <a:gd name="T78" fmla="*/ 41 w 79"/>
                <a:gd name="T79" fmla="*/ 65 h 83"/>
                <a:gd name="T80" fmla="*/ 14 w 79"/>
                <a:gd name="T81" fmla="*/ 60 h 83"/>
                <a:gd name="T82" fmla="*/ 14 w 79"/>
                <a:gd name="T83" fmla="*/ 59 h 83"/>
                <a:gd name="T84" fmla="*/ 12 w 79"/>
                <a:gd name="T85" fmla="*/ 57 h 83"/>
                <a:gd name="T86" fmla="*/ 11 w 79"/>
                <a:gd name="T87" fmla="*/ 56 h 83"/>
                <a:gd name="T88" fmla="*/ 10 w 79"/>
                <a:gd name="T89" fmla="*/ 56 h 83"/>
                <a:gd name="T90" fmla="*/ 8 w 79"/>
                <a:gd name="T91" fmla="*/ 51 h 83"/>
                <a:gd name="T92" fmla="*/ 7 w 79"/>
                <a:gd name="T93" fmla="*/ 51 h 83"/>
                <a:gd name="T94" fmla="*/ 5 w 79"/>
                <a:gd name="T95" fmla="*/ 44 h 83"/>
                <a:gd name="T96" fmla="*/ 3 w 79"/>
                <a:gd name="T97" fmla="*/ 29 h 83"/>
                <a:gd name="T98" fmla="*/ 5 w 79"/>
                <a:gd name="T99" fmla="*/ 22 h 83"/>
                <a:gd name="T100" fmla="*/ 8 w 79"/>
                <a:gd name="T101" fmla="*/ 18 h 83"/>
                <a:gd name="T102" fmla="*/ 14 w 79"/>
                <a:gd name="T103" fmla="*/ 10 h 83"/>
                <a:gd name="T104" fmla="*/ 27 w 79"/>
                <a:gd name="T105" fmla="*/ 0 h 8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9"/>
                <a:gd name="T160" fmla="*/ 0 h 83"/>
                <a:gd name="T161" fmla="*/ 79 w 79"/>
                <a:gd name="T162" fmla="*/ 83 h 8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9" h="83">
                  <a:moveTo>
                    <a:pt x="33" y="0"/>
                  </a:moveTo>
                  <a:lnTo>
                    <a:pt x="17" y="8"/>
                  </a:lnTo>
                  <a:lnTo>
                    <a:pt x="15" y="8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8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6" y="66"/>
                  </a:lnTo>
                  <a:lnTo>
                    <a:pt x="6" y="64"/>
                  </a:lnTo>
                  <a:lnTo>
                    <a:pt x="8" y="68"/>
                  </a:lnTo>
                  <a:lnTo>
                    <a:pt x="8" y="70"/>
                  </a:lnTo>
                  <a:lnTo>
                    <a:pt x="10" y="70"/>
                  </a:lnTo>
                  <a:lnTo>
                    <a:pt x="13" y="72"/>
                  </a:lnTo>
                  <a:lnTo>
                    <a:pt x="12" y="70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9" y="83"/>
                  </a:lnTo>
                  <a:lnTo>
                    <a:pt x="50" y="83"/>
                  </a:lnTo>
                  <a:lnTo>
                    <a:pt x="62" y="77"/>
                  </a:lnTo>
                  <a:lnTo>
                    <a:pt x="63" y="77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3" y="64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77" y="58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5"/>
                  </a:lnTo>
                  <a:lnTo>
                    <a:pt x="77" y="29"/>
                  </a:lnTo>
                  <a:lnTo>
                    <a:pt x="77" y="27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71" y="18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3" y="10"/>
                  </a:lnTo>
                  <a:lnTo>
                    <a:pt x="65" y="10"/>
                  </a:lnTo>
                  <a:lnTo>
                    <a:pt x="63" y="8"/>
                  </a:lnTo>
                  <a:lnTo>
                    <a:pt x="62" y="8"/>
                  </a:lnTo>
                  <a:lnTo>
                    <a:pt x="46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6" y="4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62" y="14"/>
                  </a:lnTo>
                  <a:lnTo>
                    <a:pt x="63" y="14"/>
                  </a:lnTo>
                  <a:lnTo>
                    <a:pt x="67" y="16"/>
                  </a:lnTo>
                  <a:lnTo>
                    <a:pt x="65" y="14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9" y="22"/>
                  </a:lnTo>
                  <a:lnTo>
                    <a:pt x="69" y="20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5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7" y="68"/>
                  </a:lnTo>
                  <a:lnTo>
                    <a:pt x="67" y="66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0" y="79"/>
                  </a:lnTo>
                  <a:lnTo>
                    <a:pt x="29" y="79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7" y="72"/>
                  </a:lnTo>
                  <a:lnTo>
                    <a:pt x="17" y="7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3" y="68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6" y="58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6" y="29"/>
                  </a:lnTo>
                  <a:lnTo>
                    <a:pt x="6" y="27"/>
                  </a:lnTo>
                  <a:lnTo>
                    <a:pt x="10" y="20"/>
                  </a:lnTo>
                  <a:lnTo>
                    <a:pt x="10" y="22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81" name="Rectangle 229"/>
            <p:cNvSpPr>
              <a:spLocks noChangeArrowheads="1"/>
            </p:cNvSpPr>
            <p:nvPr/>
          </p:nvSpPr>
          <p:spPr bwMode="auto">
            <a:xfrm>
              <a:off x="4684" y="2003"/>
              <a:ext cx="3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T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82" name="Freeform 230"/>
            <p:cNvSpPr>
              <a:spLocks/>
            </p:cNvSpPr>
            <p:nvPr/>
          </p:nvSpPr>
          <p:spPr bwMode="auto">
            <a:xfrm>
              <a:off x="4724" y="1883"/>
              <a:ext cx="62" cy="67"/>
            </a:xfrm>
            <a:custGeom>
              <a:avLst/>
              <a:gdLst>
                <a:gd name="T0" fmla="*/ 29 w 75"/>
                <a:gd name="T1" fmla="*/ 0 h 81"/>
                <a:gd name="T2" fmla="*/ 21 w 75"/>
                <a:gd name="T3" fmla="*/ 2 h 81"/>
                <a:gd name="T4" fmla="*/ 16 w 75"/>
                <a:gd name="T5" fmla="*/ 5 h 81"/>
                <a:gd name="T6" fmla="*/ 12 w 75"/>
                <a:gd name="T7" fmla="*/ 8 h 81"/>
                <a:gd name="T8" fmla="*/ 7 w 75"/>
                <a:gd name="T9" fmla="*/ 13 h 81"/>
                <a:gd name="T10" fmla="*/ 3 w 75"/>
                <a:gd name="T11" fmla="*/ 17 h 81"/>
                <a:gd name="T12" fmla="*/ 2 w 75"/>
                <a:gd name="T13" fmla="*/ 24 h 81"/>
                <a:gd name="T14" fmla="*/ 0 w 75"/>
                <a:gd name="T15" fmla="*/ 31 h 81"/>
                <a:gd name="T16" fmla="*/ 0 w 75"/>
                <a:gd name="T17" fmla="*/ 37 h 81"/>
                <a:gd name="T18" fmla="*/ 2 w 75"/>
                <a:gd name="T19" fmla="*/ 43 h 81"/>
                <a:gd name="T20" fmla="*/ 3 w 75"/>
                <a:gd name="T21" fmla="*/ 50 h 81"/>
                <a:gd name="T22" fmla="*/ 7 w 75"/>
                <a:gd name="T23" fmla="*/ 55 h 81"/>
                <a:gd name="T24" fmla="*/ 12 w 75"/>
                <a:gd name="T25" fmla="*/ 59 h 81"/>
                <a:gd name="T26" fmla="*/ 16 w 75"/>
                <a:gd name="T27" fmla="*/ 62 h 81"/>
                <a:gd name="T28" fmla="*/ 21 w 75"/>
                <a:gd name="T29" fmla="*/ 65 h 81"/>
                <a:gd name="T30" fmla="*/ 29 w 75"/>
                <a:gd name="T31" fmla="*/ 67 h 81"/>
                <a:gd name="T32" fmla="*/ 33 w 75"/>
                <a:gd name="T33" fmla="*/ 67 h 81"/>
                <a:gd name="T34" fmla="*/ 40 w 75"/>
                <a:gd name="T35" fmla="*/ 65 h 81"/>
                <a:gd name="T36" fmla="*/ 46 w 75"/>
                <a:gd name="T37" fmla="*/ 62 h 81"/>
                <a:gd name="T38" fmla="*/ 51 w 75"/>
                <a:gd name="T39" fmla="*/ 59 h 81"/>
                <a:gd name="T40" fmla="*/ 55 w 75"/>
                <a:gd name="T41" fmla="*/ 55 h 81"/>
                <a:gd name="T42" fmla="*/ 59 w 75"/>
                <a:gd name="T43" fmla="*/ 50 h 81"/>
                <a:gd name="T44" fmla="*/ 60 w 75"/>
                <a:gd name="T45" fmla="*/ 43 h 81"/>
                <a:gd name="T46" fmla="*/ 62 w 75"/>
                <a:gd name="T47" fmla="*/ 37 h 81"/>
                <a:gd name="T48" fmla="*/ 62 w 75"/>
                <a:gd name="T49" fmla="*/ 31 h 81"/>
                <a:gd name="T50" fmla="*/ 60 w 75"/>
                <a:gd name="T51" fmla="*/ 24 h 81"/>
                <a:gd name="T52" fmla="*/ 59 w 75"/>
                <a:gd name="T53" fmla="*/ 17 h 81"/>
                <a:gd name="T54" fmla="*/ 55 w 75"/>
                <a:gd name="T55" fmla="*/ 13 h 81"/>
                <a:gd name="T56" fmla="*/ 51 w 75"/>
                <a:gd name="T57" fmla="*/ 8 h 81"/>
                <a:gd name="T58" fmla="*/ 46 w 75"/>
                <a:gd name="T59" fmla="*/ 5 h 81"/>
                <a:gd name="T60" fmla="*/ 40 w 75"/>
                <a:gd name="T61" fmla="*/ 2 h 81"/>
                <a:gd name="T62" fmla="*/ 33 w 75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81"/>
                <a:gd name="T98" fmla="*/ 75 w 75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81">
                  <a:moveTo>
                    <a:pt x="37" y="0"/>
                  </a:moveTo>
                  <a:lnTo>
                    <a:pt x="35" y="0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6" y="18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5" y="79"/>
                  </a:lnTo>
                  <a:lnTo>
                    <a:pt x="29" y="79"/>
                  </a:lnTo>
                  <a:lnTo>
                    <a:pt x="35" y="81"/>
                  </a:lnTo>
                  <a:lnTo>
                    <a:pt x="37" y="81"/>
                  </a:lnTo>
                  <a:lnTo>
                    <a:pt x="40" y="81"/>
                  </a:lnTo>
                  <a:lnTo>
                    <a:pt x="44" y="79"/>
                  </a:lnTo>
                  <a:lnTo>
                    <a:pt x="48" y="79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3" y="69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5"/>
                  </a:lnTo>
                  <a:lnTo>
                    <a:pt x="75" y="41"/>
                  </a:lnTo>
                  <a:lnTo>
                    <a:pt x="75" y="37"/>
                  </a:lnTo>
                  <a:lnTo>
                    <a:pt x="75" y="33"/>
                  </a:lnTo>
                  <a:lnTo>
                    <a:pt x="73" y="29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8"/>
                  </a:lnTo>
                  <a:lnTo>
                    <a:pt x="67" y="16"/>
                  </a:lnTo>
                  <a:lnTo>
                    <a:pt x="63" y="12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83" name="Freeform 231"/>
            <p:cNvSpPr>
              <a:spLocks/>
            </p:cNvSpPr>
            <p:nvPr/>
          </p:nvSpPr>
          <p:spPr bwMode="auto">
            <a:xfrm>
              <a:off x="4723" y="1882"/>
              <a:ext cx="64" cy="69"/>
            </a:xfrm>
            <a:custGeom>
              <a:avLst/>
              <a:gdLst>
                <a:gd name="T0" fmla="*/ 25 w 79"/>
                <a:gd name="T1" fmla="*/ 2 h 85"/>
                <a:gd name="T2" fmla="*/ 19 w 79"/>
                <a:gd name="T3" fmla="*/ 3 h 85"/>
                <a:gd name="T4" fmla="*/ 14 w 79"/>
                <a:gd name="T5" fmla="*/ 6 h 85"/>
                <a:gd name="T6" fmla="*/ 11 w 79"/>
                <a:gd name="T7" fmla="*/ 8 h 85"/>
                <a:gd name="T8" fmla="*/ 10 w 79"/>
                <a:gd name="T9" fmla="*/ 10 h 85"/>
                <a:gd name="T10" fmla="*/ 8 w 79"/>
                <a:gd name="T11" fmla="*/ 11 h 85"/>
                <a:gd name="T12" fmla="*/ 6 w 79"/>
                <a:gd name="T13" fmla="*/ 13 h 85"/>
                <a:gd name="T14" fmla="*/ 5 w 79"/>
                <a:gd name="T15" fmla="*/ 16 h 85"/>
                <a:gd name="T16" fmla="*/ 2 w 79"/>
                <a:gd name="T17" fmla="*/ 25 h 85"/>
                <a:gd name="T18" fmla="*/ 0 w 79"/>
                <a:gd name="T19" fmla="*/ 41 h 85"/>
                <a:gd name="T20" fmla="*/ 2 w 79"/>
                <a:gd name="T21" fmla="*/ 47 h 85"/>
                <a:gd name="T22" fmla="*/ 3 w 79"/>
                <a:gd name="T23" fmla="*/ 52 h 85"/>
                <a:gd name="T24" fmla="*/ 5 w 79"/>
                <a:gd name="T25" fmla="*/ 52 h 85"/>
                <a:gd name="T26" fmla="*/ 8 w 79"/>
                <a:gd name="T27" fmla="*/ 59 h 85"/>
                <a:gd name="T28" fmla="*/ 13 w 79"/>
                <a:gd name="T29" fmla="*/ 61 h 85"/>
                <a:gd name="T30" fmla="*/ 13 w 79"/>
                <a:gd name="T31" fmla="*/ 63 h 85"/>
                <a:gd name="T32" fmla="*/ 20 w 79"/>
                <a:gd name="T33" fmla="*/ 66 h 85"/>
                <a:gd name="T34" fmla="*/ 20 w 79"/>
                <a:gd name="T35" fmla="*/ 67 h 85"/>
                <a:gd name="T36" fmla="*/ 30 w 79"/>
                <a:gd name="T37" fmla="*/ 69 h 85"/>
                <a:gd name="T38" fmla="*/ 37 w 79"/>
                <a:gd name="T39" fmla="*/ 67 h 85"/>
                <a:gd name="T40" fmla="*/ 50 w 79"/>
                <a:gd name="T41" fmla="*/ 63 h 85"/>
                <a:gd name="T42" fmla="*/ 58 w 79"/>
                <a:gd name="T43" fmla="*/ 57 h 85"/>
                <a:gd name="T44" fmla="*/ 59 w 79"/>
                <a:gd name="T45" fmla="*/ 52 h 85"/>
                <a:gd name="T46" fmla="*/ 61 w 79"/>
                <a:gd name="T47" fmla="*/ 52 h 85"/>
                <a:gd name="T48" fmla="*/ 62 w 79"/>
                <a:gd name="T49" fmla="*/ 47 h 85"/>
                <a:gd name="T50" fmla="*/ 64 w 79"/>
                <a:gd name="T51" fmla="*/ 41 h 85"/>
                <a:gd name="T52" fmla="*/ 62 w 79"/>
                <a:gd name="T53" fmla="*/ 25 h 85"/>
                <a:gd name="T54" fmla="*/ 59 w 79"/>
                <a:gd name="T55" fmla="*/ 16 h 85"/>
                <a:gd name="T56" fmla="*/ 52 w 79"/>
                <a:gd name="T57" fmla="*/ 6 h 85"/>
                <a:gd name="T58" fmla="*/ 41 w 79"/>
                <a:gd name="T59" fmla="*/ 2 h 85"/>
                <a:gd name="T60" fmla="*/ 34 w 79"/>
                <a:gd name="T61" fmla="*/ 0 h 85"/>
                <a:gd name="T62" fmla="*/ 30 w 79"/>
                <a:gd name="T63" fmla="*/ 3 h 85"/>
                <a:gd name="T64" fmla="*/ 37 w 79"/>
                <a:gd name="T65" fmla="*/ 5 h 85"/>
                <a:gd name="T66" fmla="*/ 50 w 79"/>
                <a:gd name="T67" fmla="*/ 10 h 85"/>
                <a:gd name="T68" fmla="*/ 56 w 79"/>
                <a:gd name="T69" fmla="*/ 18 h 85"/>
                <a:gd name="T70" fmla="*/ 59 w 79"/>
                <a:gd name="T71" fmla="*/ 22 h 85"/>
                <a:gd name="T72" fmla="*/ 61 w 79"/>
                <a:gd name="T73" fmla="*/ 28 h 85"/>
                <a:gd name="T74" fmla="*/ 59 w 79"/>
                <a:gd name="T75" fmla="*/ 44 h 85"/>
                <a:gd name="T76" fmla="*/ 58 w 79"/>
                <a:gd name="T77" fmla="*/ 50 h 85"/>
                <a:gd name="T78" fmla="*/ 56 w 79"/>
                <a:gd name="T79" fmla="*/ 50 h 85"/>
                <a:gd name="T80" fmla="*/ 54 w 79"/>
                <a:gd name="T81" fmla="*/ 55 h 85"/>
                <a:gd name="T82" fmla="*/ 49 w 79"/>
                <a:gd name="T83" fmla="*/ 59 h 85"/>
                <a:gd name="T84" fmla="*/ 41 w 79"/>
                <a:gd name="T85" fmla="*/ 64 h 85"/>
                <a:gd name="T86" fmla="*/ 34 w 79"/>
                <a:gd name="T87" fmla="*/ 66 h 85"/>
                <a:gd name="T88" fmla="*/ 25 w 79"/>
                <a:gd name="T89" fmla="*/ 64 h 85"/>
                <a:gd name="T90" fmla="*/ 23 w 79"/>
                <a:gd name="T91" fmla="*/ 64 h 85"/>
                <a:gd name="T92" fmla="*/ 20 w 79"/>
                <a:gd name="T93" fmla="*/ 63 h 85"/>
                <a:gd name="T94" fmla="*/ 15 w 79"/>
                <a:gd name="T95" fmla="*/ 59 h 85"/>
                <a:gd name="T96" fmla="*/ 13 w 79"/>
                <a:gd name="T97" fmla="*/ 58 h 85"/>
                <a:gd name="T98" fmla="*/ 11 w 79"/>
                <a:gd name="T99" fmla="*/ 58 h 85"/>
                <a:gd name="T100" fmla="*/ 8 w 79"/>
                <a:gd name="T101" fmla="*/ 50 h 85"/>
                <a:gd name="T102" fmla="*/ 6 w 79"/>
                <a:gd name="T103" fmla="*/ 50 h 85"/>
                <a:gd name="T104" fmla="*/ 5 w 79"/>
                <a:gd name="T105" fmla="*/ 44 h 85"/>
                <a:gd name="T106" fmla="*/ 3 w 79"/>
                <a:gd name="T107" fmla="*/ 28 h 85"/>
                <a:gd name="T108" fmla="*/ 5 w 79"/>
                <a:gd name="T109" fmla="*/ 22 h 85"/>
                <a:gd name="T110" fmla="*/ 8 w 79"/>
                <a:gd name="T111" fmla="*/ 18 h 85"/>
                <a:gd name="T112" fmla="*/ 10 w 79"/>
                <a:gd name="T113" fmla="*/ 15 h 85"/>
                <a:gd name="T114" fmla="*/ 10 w 79"/>
                <a:gd name="T115" fmla="*/ 13 h 85"/>
                <a:gd name="T116" fmla="*/ 14 w 79"/>
                <a:gd name="T117" fmla="*/ 11 h 85"/>
                <a:gd name="T118" fmla="*/ 14 w 79"/>
                <a:gd name="T119" fmla="*/ 10 h 85"/>
                <a:gd name="T120" fmla="*/ 22 w 79"/>
                <a:gd name="T121" fmla="*/ 6 h 85"/>
                <a:gd name="T122" fmla="*/ 22 w 79"/>
                <a:gd name="T123" fmla="*/ 5 h 85"/>
                <a:gd name="T124" fmla="*/ 30 w 79"/>
                <a:gd name="T125" fmla="*/ 3 h 8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9"/>
                <a:gd name="T190" fmla="*/ 0 h 85"/>
                <a:gd name="T191" fmla="*/ 79 w 79"/>
                <a:gd name="T192" fmla="*/ 85 h 8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9" h="85">
                  <a:moveTo>
                    <a:pt x="37" y="0"/>
                  </a:moveTo>
                  <a:lnTo>
                    <a:pt x="31" y="2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8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6" y="66"/>
                  </a:lnTo>
                  <a:lnTo>
                    <a:pt x="6" y="64"/>
                  </a:lnTo>
                  <a:lnTo>
                    <a:pt x="10" y="71"/>
                  </a:lnTo>
                  <a:lnTo>
                    <a:pt x="10" y="73"/>
                  </a:lnTo>
                  <a:lnTo>
                    <a:pt x="12" y="73"/>
                  </a:lnTo>
                  <a:lnTo>
                    <a:pt x="16" y="75"/>
                  </a:lnTo>
                  <a:lnTo>
                    <a:pt x="14" y="75"/>
                  </a:lnTo>
                  <a:lnTo>
                    <a:pt x="16" y="77"/>
                  </a:lnTo>
                  <a:lnTo>
                    <a:pt x="17" y="77"/>
                  </a:lnTo>
                  <a:lnTo>
                    <a:pt x="25" y="81"/>
                  </a:lnTo>
                  <a:lnTo>
                    <a:pt x="23" y="81"/>
                  </a:lnTo>
                  <a:lnTo>
                    <a:pt x="25" y="83"/>
                  </a:lnTo>
                  <a:lnTo>
                    <a:pt x="31" y="83"/>
                  </a:lnTo>
                  <a:lnTo>
                    <a:pt x="37" y="85"/>
                  </a:lnTo>
                  <a:lnTo>
                    <a:pt x="42" y="85"/>
                  </a:lnTo>
                  <a:lnTo>
                    <a:pt x="46" y="83"/>
                  </a:lnTo>
                  <a:lnTo>
                    <a:pt x="50" y="83"/>
                  </a:lnTo>
                  <a:lnTo>
                    <a:pt x="62" y="77"/>
                  </a:lnTo>
                  <a:lnTo>
                    <a:pt x="64" y="77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3" y="64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77" y="58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5"/>
                  </a:lnTo>
                  <a:lnTo>
                    <a:pt x="77" y="31"/>
                  </a:lnTo>
                  <a:lnTo>
                    <a:pt x="77" y="27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42" y="4"/>
                  </a:lnTo>
                  <a:lnTo>
                    <a:pt x="46" y="6"/>
                  </a:lnTo>
                  <a:lnTo>
                    <a:pt x="50" y="6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69" y="22"/>
                  </a:lnTo>
                  <a:lnTo>
                    <a:pt x="69" y="20"/>
                  </a:lnTo>
                  <a:lnTo>
                    <a:pt x="73" y="27"/>
                  </a:lnTo>
                  <a:lnTo>
                    <a:pt x="73" y="31"/>
                  </a:lnTo>
                  <a:lnTo>
                    <a:pt x="75" y="35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7" y="68"/>
                  </a:lnTo>
                  <a:lnTo>
                    <a:pt x="67" y="66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0" y="79"/>
                  </a:lnTo>
                  <a:lnTo>
                    <a:pt x="46" y="79"/>
                  </a:lnTo>
                  <a:lnTo>
                    <a:pt x="42" y="81"/>
                  </a:lnTo>
                  <a:lnTo>
                    <a:pt x="37" y="81"/>
                  </a:lnTo>
                  <a:lnTo>
                    <a:pt x="31" y="79"/>
                  </a:lnTo>
                  <a:lnTo>
                    <a:pt x="27" y="79"/>
                  </a:lnTo>
                  <a:lnTo>
                    <a:pt x="29" y="79"/>
                  </a:lnTo>
                  <a:lnTo>
                    <a:pt x="27" y="77"/>
                  </a:lnTo>
                  <a:lnTo>
                    <a:pt x="25" y="77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6" y="71"/>
                  </a:lnTo>
                  <a:lnTo>
                    <a:pt x="12" y="70"/>
                  </a:lnTo>
                  <a:lnTo>
                    <a:pt x="14" y="71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6" y="58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6" y="31"/>
                  </a:lnTo>
                  <a:lnTo>
                    <a:pt x="6" y="27"/>
                  </a:lnTo>
                  <a:lnTo>
                    <a:pt x="10" y="20"/>
                  </a:lnTo>
                  <a:lnTo>
                    <a:pt x="10" y="22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31" y="6"/>
                  </a:lnTo>
                  <a:lnTo>
                    <a:pt x="37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84" name="Rectangle 232"/>
            <p:cNvSpPr>
              <a:spLocks noChangeArrowheads="1"/>
            </p:cNvSpPr>
            <p:nvPr/>
          </p:nvSpPr>
          <p:spPr bwMode="auto">
            <a:xfrm>
              <a:off x="4742" y="1888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85" name="Freeform 233"/>
            <p:cNvSpPr>
              <a:spLocks/>
            </p:cNvSpPr>
            <p:nvPr/>
          </p:nvSpPr>
          <p:spPr bwMode="auto">
            <a:xfrm>
              <a:off x="4748" y="1820"/>
              <a:ext cx="63" cy="65"/>
            </a:xfrm>
            <a:custGeom>
              <a:avLst/>
              <a:gdLst>
                <a:gd name="T0" fmla="*/ 28 w 77"/>
                <a:gd name="T1" fmla="*/ 0 h 79"/>
                <a:gd name="T2" fmla="*/ 22 w 77"/>
                <a:gd name="T3" fmla="*/ 2 h 79"/>
                <a:gd name="T4" fmla="*/ 17 w 77"/>
                <a:gd name="T5" fmla="*/ 5 h 79"/>
                <a:gd name="T6" fmla="*/ 12 w 77"/>
                <a:gd name="T7" fmla="*/ 8 h 79"/>
                <a:gd name="T8" fmla="*/ 8 w 77"/>
                <a:gd name="T9" fmla="*/ 13 h 79"/>
                <a:gd name="T10" fmla="*/ 5 w 77"/>
                <a:gd name="T11" fmla="*/ 18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7 h 79"/>
                <a:gd name="T18" fmla="*/ 2 w 77"/>
                <a:gd name="T19" fmla="*/ 43 h 79"/>
                <a:gd name="T20" fmla="*/ 5 w 77"/>
                <a:gd name="T21" fmla="*/ 49 h 79"/>
                <a:gd name="T22" fmla="*/ 8 w 77"/>
                <a:gd name="T23" fmla="*/ 54 h 79"/>
                <a:gd name="T24" fmla="*/ 12 w 77"/>
                <a:gd name="T25" fmla="*/ 59 h 79"/>
                <a:gd name="T26" fmla="*/ 17 w 77"/>
                <a:gd name="T27" fmla="*/ 62 h 79"/>
                <a:gd name="T28" fmla="*/ 22 w 77"/>
                <a:gd name="T29" fmla="*/ 65 h 79"/>
                <a:gd name="T30" fmla="*/ 28 w 77"/>
                <a:gd name="T31" fmla="*/ 65 h 79"/>
                <a:gd name="T32" fmla="*/ 34 w 77"/>
                <a:gd name="T33" fmla="*/ 65 h 79"/>
                <a:gd name="T34" fmla="*/ 41 w 77"/>
                <a:gd name="T35" fmla="*/ 65 h 79"/>
                <a:gd name="T36" fmla="*/ 47 w 77"/>
                <a:gd name="T37" fmla="*/ 62 h 79"/>
                <a:gd name="T38" fmla="*/ 52 w 77"/>
                <a:gd name="T39" fmla="*/ 59 h 79"/>
                <a:gd name="T40" fmla="*/ 56 w 77"/>
                <a:gd name="T41" fmla="*/ 54 h 79"/>
                <a:gd name="T42" fmla="*/ 60 w 77"/>
                <a:gd name="T43" fmla="*/ 49 h 79"/>
                <a:gd name="T44" fmla="*/ 61 w 77"/>
                <a:gd name="T45" fmla="*/ 43 h 79"/>
                <a:gd name="T46" fmla="*/ 63 w 77"/>
                <a:gd name="T47" fmla="*/ 37 h 79"/>
                <a:gd name="T48" fmla="*/ 63 w 77"/>
                <a:gd name="T49" fmla="*/ 29 h 79"/>
                <a:gd name="T50" fmla="*/ 61 w 77"/>
                <a:gd name="T51" fmla="*/ 22 h 79"/>
                <a:gd name="T52" fmla="*/ 60 w 77"/>
                <a:gd name="T53" fmla="*/ 18 h 79"/>
                <a:gd name="T54" fmla="*/ 56 w 77"/>
                <a:gd name="T55" fmla="*/ 13 h 79"/>
                <a:gd name="T56" fmla="*/ 52 w 77"/>
                <a:gd name="T57" fmla="*/ 8 h 79"/>
                <a:gd name="T58" fmla="*/ 47 w 77"/>
                <a:gd name="T59" fmla="*/ 5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4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5" y="10"/>
                  </a:lnTo>
                  <a:lnTo>
                    <a:pt x="11" y="12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6" y="22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33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2" y="49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8" y="62"/>
                  </a:lnTo>
                  <a:lnTo>
                    <a:pt x="10" y="66"/>
                  </a:lnTo>
                  <a:lnTo>
                    <a:pt x="11" y="68"/>
                  </a:lnTo>
                  <a:lnTo>
                    <a:pt x="15" y="72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5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59" y="73"/>
                  </a:lnTo>
                  <a:lnTo>
                    <a:pt x="63" y="72"/>
                  </a:lnTo>
                  <a:lnTo>
                    <a:pt x="65" y="68"/>
                  </a:lnTo>
                  <a:lnTo>
                    <a:pt x="69" y="66"/>
                  </a:lnTo>
                  <a:lnTo>
                    <a:pt x="71" y="62"/>
                  </a:lnTo>
                  <a:lnTo>
                    <a:pt x="73" y="60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7" y="49"/>
                  </a:lnTo>
                  <a:lnTo>
                    <a:pt x="77" y="45"/>
                  </a:lnTo>
                  <a:lnTo>
                    <a:pt x="77" y="41"/>
                  </a:lnTo>
                  <a:lnTo>
                    <a:pt x="77" y="35"/>
                  </a:lnTo>
                  <a:lnTo>
                    <a:pt x="77" y="33"/>
                  </a:lnTo>
                  <a:lnTo>
                    <a:pt x="75" y="27"/>
                  </a:lnTo>
                  <a:lnTo>
                    <a:pt x="73" y="25"/>
                  </a:lnTo>
                  <a:lnTo>
                    <a:pt x="73" y="22"/>
                  </a:lnTo>
                  <a:lnTo>
                    <a:pt x="71" y="18"/>
                  </a:lnTo>
                  <a:lnTo>
                    <a:pt x="69" y="16"/>
                  </a:lnTo>
                  <a:lnTo>
                    <a:pt x="65" y="12"/>
                  </a:lnTo>
                  <a:lnTo>
                    <a:pt x="63" y="10"/>
                  </a:lnTo>
                  <a:lnTo>
                    <a:pt x="59" y="8"/>
                  </a:lnTo>
                  <a:lnTo>
                    <a:pt x="58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86" name="Freeform 234"/>
            <p:cNvSpPr>
              <a:spLocks/>
            </p:cNvSpPr>
            <p:nvPr/>
          </p:nvSpPr>
          <p:spPr bwMode="auto">
            <a:xfrm>
              <a:off x="4747" y="1819"/>
              <a:ext cx="66" cy="68"/>
            </a:xfrm>
            <a:custGeom>
              <a:avLst/>
              <a:gdLst>
                <a:gd name="T0" fmla="*/ 22 w 81"/>
                <a:gd name="T1" fmla="*/ 1 h 82"/>
                <a:gd name="T2" fmla="*/ 15 w 81"/>
                <a:gd name="T3" fmla="*/ 6 h 82"/>
                <a:gd name="T4" fmla="*/ 14 w 81"/>
                <a:gd name="T5" fmla="*/ 7 h 82"/>
                <a:gd name="T6" fmla="*/ 10 w 81"/>
                <a:gd name="T7" fmla="*/ 11 h 82"/>
                <a:gd name="T8" fmla="*/ 7 w 81"/>
                <a:gd name="T9" fmla="*/ 14 h 82"/>
                <a:gd name="T10" fmla="*/ 3 w 81"/>
                <a:gd name="T11" fmla="*/ 21 h 82"/>
                <a:gd name="T12" fmla="*/ 2 w 81"/>
                <a:gd name="T13" fmla="*/ 27 h 82"/>
                <a:gd name="T14" fmla="*/ 2 w 81"/>
                <a:gd name="T15" fmla="*/ 41 h 82"/>
                <a:gd name="T16" fmla="*/ 5 w 81"/>
                <a:gd name="T17" fmla="*/ 52 h 82"/>
                <a:gd name="T18" fmla="*/ 8 w 81"/>
                <a:gd name="T19" fmla="*/ 56 h 82"/>
                <a:gd name="T20" fmla="*/ 15 w 81"/>
                <a:gd name="T21" fmla="*/ 63 h 82"/>
                <a:gd name="T22" fmla="*/ 22 w 81"/>
                <a:gd name="T23" fmla="*/ 68 h 82"/>
                <a:gd name="T24" fmla="*/ 50 w 81"/>
                <a:gd name="T25" fmla="*/ 65 h 82"/>
                <a:gd name="T26" fmla="*/ 53 w 81"/>
                <a:gd name="T27" fmla="*/ 61 h 82"/>
                <a:gd name="T28" fmla="*/ 56 w 81"/>
                <a:gd name="T29" fmla="*/ 57 h 82"/>
                <a:gd name="T30" fmla="*/ 59 w 81"/>
                <a:gd name="T31" fmla="*/ 57 h 82"/>
                <a:gd name="T32" fmla="*/ 61 w 81"/>
                <a:gd name="T33" fmla="*/ 54 h 82"/>
                <a:gd name="T34" fmla="*/ 66 w 81"/>
                <a:gd name="T35" fmla="*/ 41 h 82"/>
                <a:gd name="T36" fmla="*/ 64 w 81"/>
                <a:gd name="T37" fmla="*/ 22 h 82"/>
                <a:gd name="T38" fmla="*/ 63 w 81"/>
                <a:gd name="T39" fmla="*/ 19 h 82"/>
                <a:gd name="T40" fmla="*/ 55 w 81"/>
                <a:gd name="T41" fmla="*/ 7 h 82"/>
                <a:gd name="T42" fmla="*/ 51 w 81"/>
                <a:gd name="T43" fmla="*/ 6 h 82"/>
                <a:gd name="T44" fmla="*/ 42 w 81"/>
                <a:gd name="T45" fmla="*/ 1 h 82"/>
                <a:gd name="T46" fmla="*/ 29 w 81"/>
                <a:gd name="T47" fmla="*/ 0 h 82"/>
                <a:gd name="T48" fmla="*/ 39 w 81"/>
                <a:gd name="T49" fmla="*/ 4 h 82"/>
                <a:gd name="T50" fmla="*/ 47 w 81"/>
                <a:gd name="T51" fmla="*/ 7 h 82"/>
                <a:gd name="T52" fmla="*/ 53 w 81"/>
                <a:gd name="T53" fmla="*/ 11 h 82"/>
                <a:gd name="T54" fmla="*/ 58 w 81"/>
                <a:gd name="T55" fmla="*/ 16 h 82"/>
                <a:gd name="T56" fmla="*/ 59 w 81"/>
                <a:gd name="T57" fmla="*/ 23 h 82"/>
                <a:gd name="T58" fmla="*/ 63 w 81"/>
                <a:gd name="T59" fmla="*/ 28 h 82"/>
                <a:gd name="T60" fmla="*/ 59 w 81"/>
                <a:gd name="T61" fmla="*/ 51 h 82"/>
                <a:gd name="T62" fmla="*/ 58 w 81"/>
                <a:gd name="T63" fmla="*/ 52 h 82"/>
                <a:gd name="T64" fmla="*/ 55 w 81"/>
                <a:gd name="T65" fmla="*/ 56 h 82"/>
                <a:gd name="T66" fmla="*/ 51 w 81"/>
                <a:gd name="T67" fmla="*/ 61 h 82"/>
                <a:gd name="T68" fmla="*/ 49 w 81"/>
                <a:gd name="T69" fmla="*/ 61 h 82"/>
                <a:gd name="T70" fmla="*/ 42 w 81"/>
                <a:gd name="T71" fmla="*/ 65 h 82"/>
                <a:gd name="T72" fmla="*/ 24 w 81"/>
                <a:gd name="T73" fmla="*/ 63 h 82"/>
                <a:gd name="T74" fmla="*/ 17 w 81"/>
                <a:gd name="T75" fmla="*/ 61 h 82"/>
                <a:gd name="T76" fmla="*/ 10 w 81"/>
                <a:gd name="T77" fmla="*/ 52 h 82"/>
                <a:gd name="T78" fmla="*/ 8 w 81"/>
                <a:gd name="T79" fmla="*/ 51 h 82"/>
                <a:gd name="T80" fmla="*/ 3 w 81"/>
                <a:gd name="T81" fmla="*/ 38 h 82"/>
                <a:gd name="T82" fmla="*/ 5 w 81"/>
                <a:gd name="T83" fmla="*/ 30 h 82"/>
                <a:gd name="T84" fmla="*/ 5 w 81"/>
                <a:gd name="T85" fmla="*/ 25 h 82"/>
                <a:gd name="T86" fmla="*/ 10 w 81"/>
                <a:gd name="T87" fmla="*/ 16 h 82"/>
                <a:gd name="T88" fmla="*/ 11 w 81"/>
                <a:gd name="T89" fmla="*/ 14 h 82"/>
                <a:gd name="T90" fmla="*/ 14 w 81"/>
                <a:gd name="T91" fmla="*/ 11 h 82"/>
                <a:gd name="T92" fmla="*/ 15 w 81"/>
                <a:gd name="T93" fmla="*/ 9 h 82"/>
                <a:gd name="T94" fmla="*/ 25 w 81"/>
                <a:gd name="T95" fmla="*/ 4 h 82"/>
                <a:gd name="T96" fmla="*/ 29 w 81"/>
                <a:gd name="T97" fmla="*/ 2 h 8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1"/>
                <a:gd name="T148" fmla="*/ 0 h 82"/>
                <a:gd name="T149" fmla="*/ 81 w 81"/>
                <a:gd name="T150" fmla="*/ 82 h 8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1" h="82">
                  <a:moveTo>
                    <a:pt x="36" y="0"/>
                  </a:moveTo>
                  <a:lnTo>
                    <a:pt x="33" y="1"/>
                  </a:lnTo>
                  <a:lnTo>
                    <a:pt x="27" y="1"/>
                  </a:lnTo>
                  <a:lnTo>
                    <a:pt x="25" y="3"/>
                  </a:lnTo>
                  <a:lnTo>
                    <a:pt x="27" y="3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2" y="26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3"/>
                  </a:lnTo>
                  <a:lnTo>
                    <a:pt x="6" y="61"/>
                  </a:lnTo>
                  <a:lnTo>
                    <a:pt x="6" y="63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7" y="80"/>
                  </a:lnTo>
                  <a:lnTo>
                    <a:pt x="25" y="80"/>
                  </a:lnTo>
                  <a:lnTo>
                    <a:pt x="27" y="82"/>
                  </a:lnTo>
                  <a:lnTo>
                    <a:pt x="52" y="82"/>
                  </a:lnTo>
                  <a:lnTo>
                    <a:pt x="60" y="78"/>
                  </a:lnTo>
                  <a:lnTo>
                    <a:pt x="61" y="78"/>
                  </a:lnTo>
                  <a:lnTo>
                    <a:pt x="63" y="76"/>
                  </a:lnTo>
                  <a:lnTo>
                    <a:pt x="61" y="76"/>
                  </a:lnTo>
                  <a:lnTo>
                    <a:pt x="65" y="74"/>
                  </a:lnTo>
                  <a:lnTo>
                    <a:pt x="67" y="74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7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5" y="63"/>
                  </a:lnTo>
                  <a:lnTo>
                    <a:pt x="75" y="65"/>
                  </a:lnTo>
                  <a:lnTo>
                    <a:pt x="77" y="63"/>
                  </a:lnTo>
                  <a:lnTo>
                    <a:pt x="77" y="57"/>
                  </a:lnTo>
                  <a:lnTo>
                    <a:pt x="81" y="50"/>
                  </a:lnTo>
                  <a:lnTo>
                    <a:pt x="81" y="34"/>
                  </a:lnTo>
                  <a:lnTo>
                    <a:pt x="79" y="28"/>
                  </a:lnTo>
                  <a:lnTo>
                    <a:pt x="79" y="26"/>
                  </a:lnTo>
                  <a:lnTo>
                    <a:pt x="77" y="25"/>
                  </a:lnTo>
                  <a:lnTo>
                    <a:pt x="77" y="26"/>
                  </a:lnTo>
                  <a:lnTo>
                    <a:pt x="77" y="23"/>
                  </a:lnTo>
                  <a:lnTo>
                    <a:pt x="75" y="19"/>
                  </a:lnTo>
                  <a:lnTo>
                    <a:pt x="75" y="17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1" y="7"/>
                  </a:lnTo>
                  <a:lnTo>
                    <a:pt x="63" y="7"/>
                  </a:lnTo>
                  <a:lnTo>
                    <a:pt x="61" y="5"/>
                  </a:lnTo>
                  <a:lnTo>
                    <a:pt x="60" y="5"/>
                  </a:lnTo>
                  <a:lnTo>
                    <a:pt x="52" y="1"/>
                  </a:lnTo>
                  <a:lnTo>
                    <a:pt x="48" y="1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3"/>
                  </a:lnTo>
                  <a:lnTo>
                    <a:pt x="44" y="3"/>
                  </a:lnTo>
                  <a:lnTo>
                    <a:pt x="48" y="5"/>
                  </a:lnTo>
                  <a:lnTo>
                    <a:pt x="52" y="5"/>
                  </a:lnTo>
                  <a:lnTo>
                    <a:pt x="60" y="9"/>
                  </a:lnTo>
                  <a:lnTo>
                    <a:pt x="58" y="9"/>
                  </a:lnTo>
                  <a:lnTo>
                    <a:pt x="60" y="11"/>
                  </a:lnTo>
                  <a:lnTo>
                    <a:pt x="61" y="11"/>
                  </a:lnTo>
                  <a:lnTo>
                    <a:pt x="65" y="13"/>
                  </a:lnTo>
                  <a:lnTo>
                    <a:pt x="63" y="13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3" y="23"/>
                  </a:lnTo>
                  <a:lnTo>
                    <a:pt x="73" y="26"/>
                  </a:lnTo>
                  <a:lnTo>
                    <a:pt x="73" y="28"/>
                  </a:lnTo>
                  <a:lnTo>
                    <a:pt x="75" y="30"/>
                  </a:lnTo>
                  <a:lnTo>
                    <a:pt x="75" y="28"/>
                  </a:lnTo>
                  <a:lnTo>
                    <a:pt x="77" y="34"/>
                  </a:lnTo>
                  <a:lnTo>
                    <a:pt x="77" y="50"/>
                  </a:lnTo>
                  <a:lnTo>
                    <a:pt x="73" y="57"/>
                  </a:lnTo>
                  <a:lnTo>
                    <a:pt x="73" y="61"/>
                  </a:lnTo>
                  <a:lnTo>
                    <a:pt x="73" y="59"/>
                  </a:lnTo>
                  <a:lnTo>
                    <a:pt x="71" y="61"/>
                  </a:lnTo>
                  <a:lnTo>
                    <a:pt x="71" y="63"/>
                  </a:lnTo>
                  <a:lnTo>
                    <a:pt x="69" y="67"/>
                  </a:lnTo>
                  <a:lnTo>
                    <a:pt x="71" y="65"/>
                  </a:lnTo>
                  <a:lnTo>
                    <a:pt x="67" y="67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5" y="71"/>
                  </a:lnTo>
                  <a:lnTo>
                    <a:pt x="61" y="73"/>
                  </a:lnTo>
                  <a:lnTo>
                    <a:pt x="60" y="73"/>
                  </a:lnTo>
                  <a:lnTo>
                    <a:pt x="58" y="74"/>
                  </a:lnTo>
                  <a:lnTo>
                    <a:pt x="60" y="74"/>
                  </a:lnTo>
                  <a:lnTo>
                    <a:pt x="52" y="78"/>
                  </a:lnTo>
                  <a:lnTo>
                    <a:pt x="29" y="78"/>
                  </a:lnTo>
                  <a:lnTo>
                    <a:pt x="31" y="78"/>
                  </a:lnTo>
                  <a:lnTo>
                    <a:pt x="29" y="76"/>
                  </a:lnTo>
                  <a:lnTo>
                    <a:pt x="27" y="76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0" y="59"/>
                  </a:lnTo>
                  <a:lnTo>
                    <a:pt x="10" y="61"/>
                  </a:lnTo>
                  <a:lnTo>
                    <a:pt x="6" y="53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27" y="7"/>
                  </a:lnTo>
                  <a:lnTo>
                    <a:pt x="29" y="7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33" y="5"/>
                  </a:lnTo>
                  <a:lnTo>
                    <a:pt x="36" y="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87" name="Rectangle 235"/>
            <p:cNvSpPr>
              <a:spLocks noChangeArrowheads="1"/>
            </p:cNvSpPr>
            <p:nvPr/>
          </p:nvSpPr>
          <p:spPr bwMode="auto">
            <a:xfrm>
              <a:off x="4760" y="1822"/>
              <a:ext cx="35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88" name="Freeform 236"/>
            <p:cNvSpPr>
              <a:spLocks/>
            </p:cNvSpPr>
            <p:nvPr/>
          </p:nvSpPr>
          <p:spPr bwMode="auto">
            <a:xfrm>
              <a:off x="4760" y="1756"/>
              <a:ext cx="62" cy="64"/>
            </a:xfrm>
            <a:custGeom>
              <a:avLst/>
              <a:gdLst>
                <a:gd name="T0" fmla="*/ 27 w 75"/>
                <a:gd name="T1" fmla="*/ 0 h 78"/>
                <a:gd name="T2" fmla="*/ 21 w 75"/>
                <a:gd name="T3" fmla="*/ 0 h 78"/>
                <a:gd name="T4" fmla="*/ 16 w 75"/>
                <a:gd name="T5" fmla="*/ 3 h 78"/>
                <a:gd name="T6" fmla="*/ 12 w 75"/>
                <a:gd name="T7" fmla="*/ 6 h 78"/>
                <a:gd name="T8" fmla="*/ 7 w 75"/>
                <a:gd name="T9" fmla="*/ 11 h 78"/>
                <a:gd name="T10" fmla="*/ 3 w 75"/>
                <a:gd name="T11" fmla="*/ 16 h 78"/>
                <a:gd name="T12" fmla="*/ 2 w 75"/>
                <a:gd name="T13" fmla="*/ 22 h 78"/>
                <a:gd name="T14" fmla="*/ 0 w 75"/>
                <a:gd name="T15" fmla="*/ 28 h 78"/>
                <a:gd name="T16" fmla="*/ 0 w 75"/>
                <a:gd name="T17" fmla="*/ 34 h 78"/>
                <a:gd name="T18" fmla="*/ 2 w 75"/>
                <a:gd name="T19" fmla="*/ 41 h 78"/>
                <a:gd name="T20" fmla="*/ 3 w 75"/>
                <a:gd name="T21" fmla="*/ 47 h 78"/>
                <a:gd name="T22" fmla="*/ 7 w 75"/>
                <a:gd name="T23" fmla="*/ 52 h 78"/>
                <a:gd name="T24" fmla="*/ 12 w 75"/>
                <a:gd name="T25" fmla="*/ 57 h 78"/>
                <a:gd name="T26" fmla="*/ 16 w 75"/>
                <a:gd name="T27" fmla="*/ 60 h 78"/>
                <a:gd name="T28" fmla="*/ 21 w 75"/>
                <a:gd name="T29" fmla="*/ 63 h 78"/>
                <a:gd name="T30" fmla="*/ 27 w 75"/>
                <a:gd name="T31" fmla="*/ 64 h 78"/>
                <a:gd name="T32" fmla="*/ 34 w 75"/>
                <a:gd name="T33" fmla="*/ 64 h 78"/>
                <a:gd name="T34" fmla="*/ 40 w 75"/>
                <a:gd name="T35" fmla="*/ 63 h 78"/>
                <a:gd name="T36" fmla="*/ 46 w 75"/>
                <a:gd name="T37" fmla="*/ 60 h 78"/>
                <a:gd name="T38" fmla="*/ 51 w 75"/>
                <a:gd name="T39" fmla="*/ 57 h 78"/>
                <a:gd name="T40" fmla="*/ 56 w 75"/>
                <a:gd name="T41" fmla="*/ 52 h 78"/>
                <a:gd name="T42" fmla="*/ 59 w 75"/>
                <a:gd name="T43" fmla="*/ 47 h 78"/>
                <a:gd name="T44" fmla="*/ 60 w 75"/>
                <a:gd name="T45" fmla="*/ 41 h 78"/>
                <a:gd name="T46" fmla="*/ 62 w 75"/>
                <a:gd name="T47" fmla="*/ 34 h 78"/>
                <a:gd name="T48" fmla="*/ 62 w 75"/>
                <a:gd name="T49" fmla="*/ 28 h 78"/>
                <a:gd name="T50" fmla="*/ 60 w 75"/>
                <a:gd name="T51" fmla="*/ 22 h 78"/>
                <a:gd name="T52" fmla="*/ 59 w 75"/>
                <a:gd name="T53" fmla="*/ 16 h 78"/>
                <a:gd name="T54" fmla="*/ 56 w 75"/>
                <a:gd name="T55" fmla="*/ 11 h 78"/>
                <a:gd name="T56" fmla="*/ 51 w 75"/>
                <a:gd name="T57" fmla="*/ 6 h 78"/>
                <a:gd name="T58" fmla="*/ 46 w 75"/>
                <a:gd name="T59" fmla="*/ 3 h 78"/>
                <a:gd name="T60" fmla="*/ 40 w 75"/>
                <a:gd name="T61" fmla="*/ 0 h 78"/>
                <a:gd name="T62" fmla="*/ 34 w 75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8"/>
                <a:gd name="T98" fmla="*/ 75 w 75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8">
                  <a:moveTo>
                    <a:pt x="37" y="0"/>
                  </a:moveTo>
                  <a:lnTo>
                    <a:pt x="33" y="0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0" y="9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2" y="23"/>
                  </a:lnTo>
                  <a:lnTo>
                    <a:pt x="2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4" y="57"/>
                  </a:lnTo>
                  <a:lnTo>
                    <a:pt x="6" y="61"/>
                  </a:lnTo>
                  <a:lnTo>
                    <a:pt x="8" y="63"/>
                  </a:lnTo>
                  <a:lnTo>
                    <a:pt x="10" y="67"/>
                  </a:lnTo>
                  <a:lnTo>
                    <a:pt x="14" y="69"/>
                  </a:lnTo>
                  <a:lnTo>
                    <a:pt x="16" y="71"/>
                  </a:lnTo>
                  <a:lnTo>
                    <a:pt x="19" y="73"/>
                  </a:lnTo>
                  <a:lnTo>
                    <a:pt x="23" y="75"/>
                  </a:lnTo>
                  <a:lnTo>
                    <a:pt x="25" y="77"/>
                  </a:lnTo>
                  <a:lnTo>
                    <a:pt x="29" y="77"/>
                  </a:lnTo>
                  <a:lnTo>
                    <a:pt x="33" y="78"/>
                  </a:lnTo>
                  <a:lnTo>
                    <a:pt x="37" y="78"/>
                  </a:lnTo>
                  <a:lnTo>
                    <a:pt x="41" y="78"/>
                  </a:lnTo>
                  <a:lnTo>
                    <a:pt x="44" y="77"/>
                  </a:lnTo>
                  <a:lnTo>
                    <a:pt x="48" y="77"/>
                  </a:lnTo>
                  <a:lnTo>
                    <a:pt x="52" y="75"/>
                  </a:lnTo>
                  <a:lnTo>
                    <a:pt x="56" y="73"/>
                  </a:lnTo>
                  <a:lnTo>
                    <a:pt x="60" y="71"/>
                  </a:lnTo>
                  <a:lnTo>
                    <a:pt x="62" y="69"/>
                  </a:lnTo>
                  <a:lnTo>
                    <a:pt x="64" y="67"/>
                  </a:lnTo>
                  <a:lnTo>
                    <a:pt x="68" y="63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4"/>
                  </a:lnTo>
                  <a:lnTo>
                    <a:pt x="73" y="50"/>
                  </a:lnTo>
                  <a:lnTo>
                    <a:pt x="75" y="46"/>
                  </a:lnTo>
                  <a:lnTo>
                    <a:pt x="75" y="42"/>
                  </a:lnTo>
                  <a:lnTo>
                    <a:pt x="75" y="38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8" y="13"/>
                  </a:lnTo>
                  <a:lnTo>
                    <a:pt x="64" y="9"/>
                  </a:lnTo>
                  <a:lnTo>
                    <a:pt x="62" y="7"/>
                  </a:lnTo>
                  <a:lnTo>
                    <a:pt x="60" y="5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89" name="Freeform 237"/>
            <p:cNvSpPr>
              <a:spLocks/>
            </p:cNvSpPr>
            <p:nvPr/>
          </p:nvSpPr>
          <p:spPr bwMode="auto">
            <a:xfrm>
              <a:off x="4759" y="1755"/>
              <a:ext cx="64" cy="67"/>
            </a:xfrm>
            <a:custGeom>
              <a:avLst/>
              <a:gdLst>
                <a:gd name="T0" fmla="*/ 20 w 79"/>
                <a:gd name="T1" fmla="*/ 0 h 82"/>
                <a:gd name="T2" fmla="*/ 20 w 79"/>
                <a:gd name="T3" fmla="*/ 2 h 82"/>
                <a:gd name="T4" fmla="*/ 13 w 79"/>
                <a:gd name="T5" fmla="*/ 5 h 82"/>
                <a:gd name="T6" fmla="*/ 13 w 79"/>
                <a:gd name="T7" fmla="*/ 6 h 82"/>
                <a:gd name="T8" fmla="*/ 8 w 79"/>
                <a:gd name="T9" fmla="*/ 7 h 82"/>
                <a:gd name="T10" fmla="*/ 5 w 79"/>
                <a:gd name="T11" fmla="*/ 16 h 82"/>
                <a:gd name="T12" fmla="*/ 3 w 79"/>
                <a:gd name="T13" fmla="*/ 16 h 82"/>
                <a:gd name="T14" fmla="*/ 2 w 79"/>
                <a:gd name="T15" fmla="*/ 20 h 82"/>
                <a:gd name="T16" fmla="*/ 0 w 79"/>
                <a:gd name="T17" fmla="*/ 26 h 82"/>
                <a:gd name="T18" fmla="*/ 2 w 79"/>
                <a:gd name="T19" fmla="*/ 42 h 82"/>
                <a:gd name="T20" fmla="*/ 5 w 79"/>
                <a:gd name="T21" fmla="*/ 51 h 82"/>
                <a:gd name="T22" fmla="*/ 6 w 79"/>
                <a:gd name="T23" fmla="*/ 55 h 82"/>
                <a:gd name="T24" fmla="*/ 8 w 79"/>
                <a:gd name="T25" fmla="*/ 56 h 82"/>
                <a:gd name="T26" fmla="*/ 10 w 79"/>
                <a:gd name="T27" fmla="*/ 58 h 82"/>
                <a:gd name="T28" fmla="*/ 11 w 79"/>
                <a:gd name="T29" fmla="*/ 60 h 82"/>
                <a:gd name="T30" fmla="*/ 15 w 79"/>
                <a:gd name="T31" fmla="*/ 61 h 82"/>
                <a:gd name="T32" fmla="*/ 19 w 79"/>
                <a:gd name="T33" fmla="*/ 65 h 82"/>
                <a:gd name="T34" fmla="*/ 25 w 79"/>
                <a:gd name="T35" fmla="*/ 65 h 82"/>
                <a:gd name="T36" fmla="*/ 35 w 79"/>
                <a:gd name="T37" fmla="*/ 67 h 82"/>
                <a:gd name="T38" fmla="*/ 41 w 79"/>
                <a:gd name="T39" fmla="*/ 65 h 82"/>
                <a:gd name="T40" fmla="*/ 52 w 79"/>
                <a:gd name="T41" fmla="*/ 61 h 82"/>
                <a:gd name="T42" fmla="*/ 59 w 79"/>
                <a:gd name="T43" fmla="*/ 51 h 82"/>
                <a:gd name="T44" fmla="*/ 62 w 79"/>
                <a:gd name="T45" fmla="*/ 42 h 82"/>
                <a:gd name="T46" fmla="*/ 64 w 79"/>
                <a:gd name="T47" fmla="*/ 26 h 82"/>
                <a:gd name="T48" fmla="*/ 62 w 79"/>
                <a:gd name="T49" fmla="*/ 20 h 82"/>
                <a:gd name="T50" fmla="*/ 61 w 79"/>
                <a:gd name="T51" fmla="*/ 16 h 82"/>
                <a:gd name="T52" fmla="*/ 59 w 79"/>
                <a:gd name="T53" fmla="*/ 16 h 82"/>
                <a:gd name="T54" fmla="*/ 58 w 79"/>
                <a:gd name="T55" fmla="*/ 11 h 82"/>
                <a:gd name="T56" fmla="*/ 50 w 79"/>
                <a:gd name="T57" fmla="*/ 5 h 82"/>
                <a:gd name="T58" fmla="*/ 22 w 79"/>
                <a:gd name="T59" fmla="*/ 0 h 82"/>
                <a:gd name="T60" fmla="*/ 41 w 79"/>
                <a:gd name="T61" fmla="*/ 3 h 82"/>
                <a:gd name="T62" fmla="*/ 49 w 79"/>
                <a:gd name="T63" fmla="*/ 7 h 82"/>
                <a:gd name="T64" fmla="*/ 55 w 79"/>
                <a:gd name="T65" fmla="*/ 12 h 82"/>
                <a:gd name="T66" fmla="*/ 57 w 79"/>
                <a:gd name="T67" fmla="*/ 17 h 82"/>
                <a:gd name="T68" fmla="*/ 58 w 79"/>
                <a:gd name="T69" fmla="*/ 17 h 82"/>
                <a:gd name="T70" fmla="*/ 59 w 79"/>
                <a:gd name="T71" fmla="*/ 24 h 82"/>
                <a:gd name="T72" fmla="*/ 61 w 79"/>
                <a:gd name="T73" fmla="*/ 39 h 82"/>
                <a:gd name="T74" fmla="*/ 59 w 79"/>
                <a:gd name="T75" fmla="*/ 46 h 82"/>
                <a:gd name="T76" fmla="*/ 57 w 79"/>
                <a:gd name="T77" fmla="*/ 50 h 82"/>
                <a:gd name="T78" fmla="*/ 50 w 79"/>
                <a:gd name="T79" fmla="*/ 58 h 82"/>
                <a:gd name="T80" fmla="*/ 37 w 79"/>
                <a:gd name="T81" fmla="*/ 63 h 82"/>
                <a:gd name="T82" fmla="*/ 28 w 79"/>
                <a:gd name="T83" fmla="*/ 65 h 82"/>
                <a:gd name="T84" fmla="*/ 22 w 79"/>
                <a:gd name="T85" fmla="*/ 63 h 82"/>
                <a:gd name="T86" fmla="*/ 22 w 79"/>
                <a:gd name="T87" fmla="*/ 61 h 82"/>
                <a:gd name="T88" fmla="*/ 15 w 79"/>
                <a:gd name="T89" fmla="*/ 58 h 82"/>
                <a:gd name="T90" fmla="*/ 15 w 79"/>
                <a:gd name="T91" fmla="*/ 56 h 82"/>
                <a:gd name="T92" fmla="*/ 10 w 79"/>
                <a:gd name="T93" fmla="*/ 55 h 82"/>
                <a:gd name="T94" fmla="*/ 10 w 79"/>
                <a:gd name="T95" fmla="*/ 53 h 82"/>
                <a:gd name="T96" fmla="*/ 8 w 79"/>
                <a:gd name="T97" fmla="*/ 50 h 82"/>
                <a:gd name="T98" fmla="*/ 5 w 79"/>
                <a:gd name="T99" fmla="*/ 46 h 82"/>
                <a:gd name="T100" fmla="*/ 3 w 79"/>
                <a:gd name="T101" fmla="*/ 39 h 82"/>
                <a:gd name="T102" fmla="*/ 5 w 79"/>
                <a:gd name="T103" fmla="*/ 24 h 82"/>
                <a:gd name="T104" fmla="*/ 6 w 79"/>
                <a:gd name="T105" fmla="*/ 17 h 82"/>
                <a:gd name="T106" fmla="*/ 8 w 79"/>
                <a:gd name="T107" fmla="*/ 17 h 82"/>
                <a:gd name="T108" fmla="*/ 11 w 79"/>
                <a:gd name="T109" fmla="*/ 9 h 82"/>
                <a:gd name="T110" fmla="*/ 13 w 79"/>
                <a:gd name="T111" fmla="*/ 9 h 82"/>
                <a:gd name="T112" fmla="*/ 16 w 79"/>
                <a:gd name="T113" fmla="*/ 7 h 82"/>
                <a:gd name="T114" fmla="*/ 20 w 79"/>
                <a:gd name="T115" fmla="*/ 5 h 82"/>
                <a:gd name="T116" fmla="*/ 23 w 79"/>
                <a:gd name="T117" fmla="*/ 3 h 82"/>
                <a:gd name="T118" fmla="*/ 22 w 79"/>
                <a:gd name="T119" fmla="*/ 0 h 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9"/>
                <a:gd name="T181" fmla="*/ 0 h 82"/>
                <a:gd name="T182" fmla="*/ 79 w 79"/>
                <a:gd name="T183" fmla="*/ 82 h 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9" h="82">
                  <a:moveTo>
                    <a:pt x="27" y="0"/>
                  </a:moveTo>
                  <a:lnTo>
                    <a:pt x="25" y="0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6" y="63"/>
                  </a:lnTo>
                  <a:lnTo>
                    <a:pt x="6" y="65"/>
                  </a:lnTo>
                  <a:lnTo>
                    <a:pt x="8" y="67"/>
                  </a:lnTo>
                  <a:lnTo>
                    <a:pt x="8" y="65"/>
                  </a:lnTo>
                  <a:lnTo>
                    <a:pt x="10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6" y="73"/>
                  </a:lnTo>
                  <a:lnTo>
                    <a:pt x="14" y="73"/>
                  </a:lnTo>
                  <a:lnTo>
                    <a:pt x="16" y="75"/>
                  </a:lnTo>
                  <a:lnTo>
                    <a:pt x="18" y="75"/>
                  </a:lnTo>
                  <a:lnTo>
                    <a:pt x="25" y="79"/>
                  </a:lnTo>
                  <a:lnTo>
                    <a:pt x="23" y="79"/>
                  </a:lnTo>
                  <a:lnTo>
                    <a:pt x="25" y="80"/>
                  </a:lnTo>
                  <a:lnTo>
                    <a:pt x="31" y="80"/>
                  </a:lnTo>
                  <a:lnTo>
                    <a:pt x="35" y="82"/>
                  </a:lnTo>
                  <a:lnTo>
                    <a:pt x="43" y="82"/>
                  </a:lnTo>
                  <a:lnTo>
                    <a:pt x="46" y="80"/>
                  </a:lnTo>
                  <a:lnTo>
                    <a:pt x="50" y="80"/>
                  </a:lnTo>
                  <a:lnTo>
                    <a:pt x="62" y="75"/>
                  </a:lnTo>
                  <a:lnTo>
                    <a:pt x="64" y="75"/>
                  </a:lnTo>
                  <a:lnTo>
                    <a:pt x="73" y="65"/>
                  </a:lnTo>
                  <a:lnTo>
                    <a:pt x="73" y="63"/>
                  </a:lnTo>
                  <a:lnTo>
                    <a:pt x="77" y="56"/>
                  </a:lnTo>
                  <a:lnTo>
                    <a:pt x="77" y="52"/>
                  </a:lnTo>
                  <a:lnTo>
                    <a:pt x="79" y="48"/>
                  </a:lnTo>
                  <a:lnTo>
                    <a:pt x="79" y="32"/>
                  </a:lnTo>
                  <a:lnTo>
                    <a:pt x="77" y="29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0" y="0"/>
                  </a:lnTo>
                  <a:lnTo>
                    <a:pt x="27" y="0"/>
                  </a:lnTo>
                  <a:lnTo>
                    <a:pt x="27" y="4"/>
                  </a:lnTo>
                  <a:lnTo>
                    <a:pt x="50" y="4"/>
                  </a:lnTo>
                  <a:lnTo>
                    <a:pt x="62" y="9"/>
                  </a:lnTo>
                  <a:lnTo>
                    <a:pt x="60" y="9"/>
                  </a:lnTo>
                  <a:lnTo>
                    <a:pt x="68" y="17"/>
                  </a:lnTo>
                  <a:lnTo>
                    <a:pt x="68" y="15"/>
                  </a:lnTo>
                  <a:lnTo>
                    <a:pt x="70" y="19"/>
                  </a:lnTo>
                  <a:lnTo>
                    <a:pt x="70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2"/>
                  </a:lnTo>
                  <a:lnTo>
                    <a:pt x="75" y="48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70" y="63"/>
                  </a:lnTo>
                  <a:lnTo>
                    <a:pt x="70" y="61"/>
                  </a:lnTo>
                  <a:lnTo>
                    <a:pt x="60" y="71"/>
                  </a:lnTo>
                  <a:lnTo>
                    <a:pt x="62" y="71"/>
                  </a:lnTo>
                  <a:lnTo>
                    <a:pt x="50" y="77"/>
                  </a:lnTo>
                  <a:lnTo>
                    <a:pt x="46" y="77"/>
                  </a:lnTo>
                  <a:lnTo>
                    <a:pt x="43" y="79"/>
                  </a:lnTo>
                  <a:lnTo>
                    <a:pt x="35" y="79"/>
                  </a:lnTo>
                  <a:lnTo>
                    <a:pt x="31" y="77"/>
                  </a:lnTo>
                  <a:lnTo>
                    <a:pt x="27" y="77"/>
                  </a:lnTo>
                  <a:lnTo>
                    <a:pt x="29" y="77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18" y="71"/>
                  </a:lnTo>
                  <a:lnTo>
                    <a:pt x="20" y="71"/>
                  </a:lnTo>
                  <a:lnTo>
                    <a:pt x="18" y="69"/>
                  </a:lnTo>
                  <a:lnTo>
                    <a:pt x="16" y="69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2" y="65"/>
                  </a:lnTo>
                  <a:lnTo>
                    <a:pt x="12" y="63"/>
                  </a:lnTo>
                  <a:lnTo>
                    <a:pt x="10" y="61"/>
                  </a:lnTo>
                  <a:lnTo>
                    <a:pt x="10" y="63"/>
                  </a:lnTo>
                  <a:lnTo>
                    <a:pt x="6" y="56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4" y="32"/>
                  </a:lnTo>
                  <a:lnTo>
                    <a:pt x="6" y="29"/>
                  </a:lnTo>
                  <a:lnTo>
                    <a:pt x="6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9"/>
                  </a:lnTo>
                  <a:lnTo>
                    <a:pt x="18" y="9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9" y="4"/>
                  </a:lnTo>
                  <a:lnTo>
                    <a:pt x="27" y="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90" name="Rectangle 238"/>
            <p:cNvSpPr>
              <a:spLocks noChangeArrowheads="1"/>
            </p:cNvSpPr>
            <p:nvPr/>
          </p:nvSpPr>
          <p:spPr bwMode="auto">
            <a:xfrm>
              <a:off x="4772" y="1756"/>
              <a:ext cx="36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91" name="Freeform 239"/>
            <p:cNvSpPr>
              <a:spLocks/>
            </p:cNvSpPr>
            <p:nvPr/>
          </p:nvSpPr>
          <p:spPr bwMode="auto">
            <a:xfrm>
              <a:off x="4762" y="1687"/>
              <a:ext cx="63" cy="66"/>
            </a:xfrm>
            <a:custGeom>
              <a:avLst/>
              <a:gdLst>
                <a:gd name="T0" fmla="*/ 29 w 77"/>
                <a:gd name="T1" fmla="*/ 0 h 81"/>
                <a:gd name="T2" fmla="*/ 22 w 77"/>
                <a:gd name="T3" fmla="*/ 2 h 81"/>
                <a:gd name="T4" fmla="*/ 16 w 77"/>
                <a:gd name="T5" fmla="*/ 5 h 81"/>
                <a:gd name="T6" fmla="*/ 11 w 77"/>
                <a:gd name="T7" fmla="*/ 8 h 81"/>
                <a:gd name="T8" fmla="*/ 7 w 77"/>
                <a:gd name="T9" fmla="*/ 13 h 81"/>
                <a:gd name="T10" fmla="*/ 3 w 77"/>
                <a:gd name="T11" fmla="*/ 17 h 81"/>
                <a:gd name="T12" fmla="*/ 2 w 77"/>
                <a:gd name="T13" fmla="*/ 24 h 81"/>
                <a:gd name="T14" fmla="*/ 0 w 77"/>
                <a:gd name="T15" fmla="*/ 30 h 81"/>
                <a:gd name="T16" fmla="*/ 0 w 77"/>
                <a:gd name="T17" fmla="*/ 36 h 81"/>
                <a:gd name="T18" fmla="*/ 2 w 77"/>
                <a:gd name="T19" fmla="*/ 42 h 81"/>
                <a:gd name="T20" fmla="*/ 3 w 77"/>
                <a:gd name="T21" fmla="*/ 49 h 81"/>
                <a:gd name="T22" fmla="*/ 7 w 77"/>
                <a:gd name="T23" fmla="*/ 54 h 81"/>
                <a:gd name="T24" fmla="*/ 11 w 77"/>
                <a:gd name="T25" fmla="*/ 58 h 81"/>
                <a:gd name="T26" fmla="*/ 16 w 77"/>
                <a:gd name="T27" fmla="*/ 61 h 81"/>
                <a:gd name="T28" fmla="*/ 22 w 77"/>
                <a:gd name="T29" fmla="*/ 64 h 81"/>
                <a:gd name="T30" fmla="*/ 29 w 77"/>
                <a:gd name="T31" fmla="*/ 66 h 81"/>
                <a:gd name="T32" fmla="*/ 34 w 77"/>
                <a:gd name="T33" fmla="*/ 66 h 81"/>
                <a:gd name="T34" fmla="*/ 41 w 77"/>
                <a:gd name="T35" fmla="*/ 64 h 81"/>
                <a:gd name="T36" fmla="*/ 46 w 77"/>
                <a:gd name="T37" fmla="*/ 61 h 81"/>
                <a:gd name="T38" fmla="*/ 51 w 77"/>
                <a:gd name="T39" fmla="*/ 58 h 81"/>
                <a:gd name="T40" fmla="*/ 55 w 77"/>
                <a:gd name="T41" fmla="*/ 54 h 81"/>
                <a:gd name="T42" fmla="*/ 58 w 77"/>
                <a:gd name="T43" fmla="*/ 49 h 81"/>
                <a:gd name="T44" fmla="*/ 61 w 77"/>
                <a:gd name="T45" fmla="*/ 42 h 81"/>
                <a:gd name="T46" fmla="*/ 61 w 77"/>
                <a:gd name="T47" fmla="*/ 36 h 81"/>
                <a:gd name="T48" fmla="*/ 61 w 77"/>
                <a:gd name="T49" fmla="*/ 30 h 81"/>
                <a:gd name="T50" fmla="*/ 61 w 77"/>
                <a:gd name="T51" fmla="*/ 24 h 81"/>
                <a:gd name="T52" fmla="*/ 58 w 77"/>
                <a:gd name="T53" fmla="*/ 17 h 81"/>
                <a:gd name="T54" fmla="*/ 55 w 77"/>
                <a:gd name="T55" fmla="*/ 13 h 81"/>
                <a:gd name="T56" fmla="*/ 51 w 77"/>
                <a:gd name="T57" fmla="*/ 8 h 81"/>
                <a:gd name="T58" fmla="*/ 46 w 77"/>
                <a:gd name="T59" fmla="*/ 5 h 81"/>
                <a:gd name="T60" fmla="*/ 41 w 77"/>
                <a:gd name="T61" fmla="*/ 2 h 81"/>
                <a:gd name="T62" fmla="*/ 34 w 77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1"/>
                <a:gd name="T98" fmla="*/ 77 w 77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1">
                  <a:moveTo>
                    <a:pt x="39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8" y="16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81"/>
                  </a:lnTo>
                  <a:lnTo>
                    <a:pt x="39" y="81"/>
                  </a:lnTo>
                  <a:lnTo>
                    <a:pt x="42" y="81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6" y="67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41"/>
                  </a:lnTo>
                  <a:lnTo>
                    <a:pt x="75" y="37"/>
                  </a:lnTo>
                  <a:lnTo>
                    <a:pt x="75" y="33"/>
                  </a:lnTo>
                  <a:lnTo>
                    <a:pt x="75" y="29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6"/>
                  </a:lnTo>
                  <a:lnTo>
                    <a:pt x="66" y="12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56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92" name="Freeform 240"/>
            <p:cNvSpPr>
              <a:spLocks/>
            </p:cNvSpPr>
            <p:nvPr/>
          </p:nvSpPr>
          <p:spPr bwMode="auto">
            <a:xfrm>
              <a:off x="4760" y="1685"/>
              <a:ext cx="67" cy="70"/>
            </a:xfrm>
            <a:custGeom>
              <a:avLst/>
              <a:gdLst>
                <a:gd name="T0" fmla="*/ 24 w 81"/>
                <a:gd name="T1" fmla="*/ 2 h 85"/>
                <a:gd name="T2" fmla="*/ 15 w 81"/>
                <a:gd name="T3" fmla="*/ 7 h 85"/>
                <a:gd name="T4" fmla="*/ 12 w 81"/>
                <a:gd name="T5" fmla="*/ 8 h 85"/>
                <a:gd name="T6" fmla="*/ 3 w 81"/>
                <a:gd name="T7" fmla="*/ 19 h 85"/>
                <a:gd name="T8" fmla="*/ 0 w 81"/>
                <a:gd name="T9" fmla="*/ 41 h 85"/>
                <a:gd name="T10" fmla="*/ 5 w 81"/>
                <a:gd name="T11" fmla="*/ 54 h 85"/>
                <a:gd name="T12" fmla="*/ 7 w 81"/>
                <a:gd name="T13" fmla="*/ 57 h 85"/>
                <a:gd name="T14" fmla="*/ 10 w 81"/>
                <a:gd name="T15" fmla="*/ 57 h 85"/>
                <a:gd name="T16" fmla="*/ 13 w 81"/>
                <a:gd name="T17" fmla="*/ 62 h 85"/>
                <a:gd name="T18" fmla="*/ 16 w 81"/>
                <a:gd name="T19" fmla="*/ 65 h 85"/>
                <a:gd name="T20" fmla="*/ 27 w 81"/>
                <a:gd name="T21" fmla="*/ 68 h 85"/>
                <a:gd name="T22" fmla="*/ 40 w 81"/>
                <a:gd name="T23" fmla="*/ 68 h 85"/>
                <a:gd name="T24" fmla="*/ 48 w 81"/>
                <a:gd name="T25" fmla="*/ 67 h 85"/>
                <a:gd name="T26" fmla="*/ 51 w 81"/>
                <a:gd name="T27" fmla="*/ 63 h 85"/>
                <a:gd name="T28" fmla="*/ 59 w 81"/>
                <a:gd name="T29" fmla="*/ 56 h 85"/>
                <a:gd name="T30" fmla="*/ 62 w 81"/>
                <a:gd name="T31" fmla="*/ 53 h 85"/>
                <a:gd name="T32" fmla="*/ 65 w 81"/>
                <a:gd name="T33" fmla="*/ 38 h 85"/>
                <a:gd name="T34" fmla="*/ 65 w 81"/>
                <a:gd name="T35" fmla="*/ 26 h 85"/>
                <a:gd name="T36" fmla="*/ 59 w 81"/>
                <a:gd name="T37" fmla="*/ 13 h 85"/>
                <a:gd name="T38" fmla="*/ 57 w 81"/>
                <a:gd name="T39" fmla="*/ 10 h 85"/>
                <a:gd name="T40" fmla="*/ 55 w 81"/>
                <a:gd name="T41" fmla="*/ 8 h 85"/>
                <a:gd name="T42" fmla="*/ 48 w 81"/>
                <a:gd name="T43" fmla="*/ 5 h 85"/>
                <a:gd name="T44" fmla="*/ 46 w 81"/>
                <a:gd name="T45" fmla="*/ 3 h 85"/>
                <a:gd name="T46" fmla="*/ 36 w 81"/>
                <a:gd name="T47" fmla="*/ 0 h 85"/>
                <a:gd name="T48" fmla="*/ 36 w 81"/>
                <a:gd name="T49" fmla="*/ 3 h 85"/>
                <a:gd name="T50" fmla="*/ 46 w 81"/>
                <a:gd name="T51" fmla="*/ 7 h 85"/>
                <a:gd name="T52" fmla="*/ 48 w 81"/>
                <a:gd name="T53" fmla="*/ 8 h 85"/>
                <a:gd name="T54" fmla="*/ 51 w 81"/>
                <a:gd name="T55" fmla="*/ 12 h 85"/>
                <a:gd name="T56" fmla="*/ 55 w 81"/>
                <a:gd name="T57" fmla="*/ 12 h 85"/>
                <a:gd name="T58" fmla="*/ 57 w 81"/>
                <a:gd name="T59" fmla="*/ 17 h 85"/>
                <a:gd name="T60" fmla="*/ 62 w 81"/>
                <a:gd name="T61" fmla="*/ 32 h 85"/>
                <a:gd name="T62" fmla="*/ 62 w 81"/>
                <a:gd name="T63" fmla="*/ 44 h 85"/>
                <a:gd name="T64" fmla="*/ 57 w 81"/>
                <a:gd name="T65" fmla="*/ 51 h 85"/>
                <a:gd name="T66" fmla="*/ 56 w 81"/>
                <a:gd name="T67" fmla="*/ 54 h 85"/>
                <a:gd name="T68" fmla="*/ 48 w 81"/>
                <a:gd name="T69" fmla="*/ 62 h 85"/>
                <a:gd name="T70" fmla="*/ 46 w 81"/>
                <a:gd name="T71" fmla="*/ 63 h 85"/>
                <a:gd name="T72" fmla="*/ 36 w 81"/>
                <a:gd name="T73" fmla="*/ 67 h 85"/>
                <a:gd name="T74" fmla="*/ 24 w 81"/>
                <a:gd name="T75" fmla="*/ 65 h 85"/>
                <a:gd name="T76" fmla="*/ 17 w 81"/>
                <a:gd name="T77" fmla="*/ 60 h 85"/>
                <a:gd name="T78" fmla="*/ 15 w 81"/>
                <a:gd name="T79" fmla="*/ 60 h 85"/>
                <a:gd name="T80" fmla="*/ 12 w 81"/>
                <a:gd name="T81" fmla="*/ 56 h 85"/>
                <a:gd name="T82" fmla="*/ 8 w 81"/>
                <a:gd name="T83" fmla="*/ 53 h 85"/>
                <a:gd name="T84" fmla="*/ 7 w 81"/>
                <a:gd name="T85" fmla="*/ 51 h 85"/>
                <a:gd name="T86" fmla="*/ 7 w 81"/>
                <a:gd name="T87" fmla="*/ 19 h 85"/>
                <a:gd name="T88" fmla="*/ 15 w 81"/>
                <a:gd name="T89" fmla="*/ 12 h 85"/>
                <a:gd name="T90" fmla="*/ 17 w 81"/>
                <a:gd name="T91" fmla="*/ 10 h 85"/>
                <a:gd name="T92" fmla="*/ 24 w 81"/>
                <a:gd name="T93" fmla="*/ 5 h 85"/>
                <a:gd name="T94" fmla="*/ 31 w 81"/>
                <a:gd name="T95" fmla="*/ 0 h 8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"/>
                <a:gd name="T145" fmla="*/ 0 h 85"/>
                <a:gd name="T146" fmla="*/ 81 w 81"/>
                <a:gd name="T147" fmla="*/ 85 h 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" h="85">
                  <a:moveTo>
                    <a:pt x="37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21" y="6"/>
                  </a:lnTo>
                  <a:lnTo>
                    <a:pt x="19" y="6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4" y="27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4" y="64"/>
                  </a:lnTo>
                  <a:lnTo>
                    <a:pt x="6" y="66"/>
                  </a:lnTo>
                  <a:lnTo>
                    <a:pt x="6" y="64"/>
                  </a:lnTo>
                  <a:lnTo>
                    <a:pt x="8" y="68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6" y="75"/>
                  </a:lnTo>
                  <a:lnTo>
                    <a:pt x="19" y="77"/>
                  </a:lnTo>
                  <a:lnTo>
                    <a:pt x="18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9" y="83"/>
                  </a:lnTo>
                  <a:lnTo>
                    <a:pt x="33" y="83"/>
                  </a:lnTo>
                  <a:lnTo>
                    <a:pt x="37" y="85"/>
                  </a:lnTo>
                  <a:lnTo>
                    <a:pt x="44" y="85"/>
                  </a:lnTo>
                  <a:lnTo>
                    <a:pt x="48" y="83"/>
                  </a:lnTo>
                  <a:lnTo>
                    <a:pt x="52" y="83"/>
                  </a:lnTo>
                  <a:lnTo>
                    <a:pt x="56" y="81"/>
                  </a:lnTo>
                  <a:lnTo>
                    <a:pt x="58" y="81"/>
                  </a:lnTo>
                  <a:lnTo>
                    <a:pt x="60" y="79"/>
                  </a:lnTo>
                  <a:lnTo>
                    <a:pt x="58" y="79"/>
                  </a:lnTo>
                  <a:lnTo>
                    <a:pt x="62" y="77"/>
                  </a:lnTo>
                  <a:lnTo>
                    <a:pt x="64" y="77"/>
                  </a:lnTo>
                  <a:lnTo>
                    <a:pt x="71" y="69"/>
                  </a:lnTo>
                  <a:lnTo>
                    <a:pt x="71" y="68"/>
                  </a:lnTo>
                  <a:lnTo>
                    <a:pt x="73" y="64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79" y="54"/>
                  </a:lnTo>
                  <a:lnTo>
                    <a:pt x="79" y="46"/>
                  </a:lnTo>
                  <a:lnTo>
                    <a:pt x="81" y="43"/>
                  </a:lnTo>
                  <a:lnTo>
                    <a:pt x="79" y="39"/>
                  </a:lnTo>
                  <a:lnTo>
                    <a:pt x="79" y="31"/>
                  </a:lnTo>
                  <a:lnTo>
                    <a:pt x="73" y="19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71" y="18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8" y="12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56" y="8"/>
                  </a:lnTo>
                  <a:lnTo>
                    <a:pt x="54" y="8"/>
                  </a:lnTo>
                  <a:lnTo>
                    <a:pt x="56" y="10"/>
                  </a:lnTo>
                  <a:lnTo>
                    <a:pt x="58" y="10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68" y="16"/>
                  </a:lnTo>
                  <a:lnTo>
                    <a:pt x="66" y="14"/>
                  </a:lnTo>
                  <a:lnTo>
                    <a:pt x="68" y="18"/>
                  </a:lnTo>
                  <a:lnTo>
                    <a:pt x="68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5" y="31"/>
                  </a:lnTo>
                  <a:lnTo>
                    <a:pt x="75" y="39"/>
                  </a:lnTo>
                  <a:lnTo>
                    <a:pt x="77" y="43"/>
                  </a:lnTo>
                  <a:lnTo>
                    <a:pt x="75" y="46"/>
                  </a:lnTo>
                  <a:lnTo>
                    <a:pt x="75" y="54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8" y="68"/>
                  </a:lnTo>
                  <a:lnTo>
                    <a:pt x="68" y="66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8" y="75"/>
                  </a:lnTo>
                  <a:lnTo>
                    <a:pt x="56" y="75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81"/>
                  </a:lnTo>
                  <a:lnTo>
                    <a:pt x="37" y="81"/>
                  </a:lnTo>
                  <a:lnTo>
                    <a:pt x="33" y="79"/>
                  </a:lnTo>
                  <a:lnTo>
                    <a:pt x="29" y="79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1" y="73"/>
                  </a:lnTo>
                  <a:lnTo>
                    <a:pt x="19" y="73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8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8" y="58"/>
                  </a:lnTo>
                  <a:lnTo>
                    <a:pt x="4" y="50"/>
                  </a:lnTo>
                  <a:lnTo>
                    <a:pt x="8" y="23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93" name="Rectangle 241"/>
            <p:cNvSpPr>
              <a:spLocks noChangeArrowheads="1"/>
            </p:cNvSpPr>
            <p:nvPr/>
          </p:nvSpPr>
          <p:spPr bwMode="auto">
            <a:xfrm>
              <a:off x="4783" y="1693"/>
              <a:ext cx="15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I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94" name="Freeform 242"/>
            <p:cNvSpPr>
              <a:spLocks/>
            </p:cNvSpPr>
            <p:nvPr/>
          </p:nvSpPr>
          <p:spPr bwMode="auto">
            <a:xfrm>
              <a:off x="4762" y="1618"/>
              <a:ext cx="63" cy="64"/>
            </a:xfrm>
            <a:custGeom>
              <a:avLst/>
              <a:gdLst>
                <a:gd name="T0" fmla="*/ 29 w 77"/>
                <a:gd name="T1" fmla="*/ 0 h 78"/>
                <a:gd name="T2" fmla="*/ 22 w 77"/>
                <a:gd name="T3" fmla="*/ 2 h 78"/>
                <a:gd name="T4" fmla="*/ 16 w 77"/>
                <a:gd name="T5" fmla="*/ 3 h 78"/>
                <a:gd name="T6" fmla="*/ 11 w 77"/>
                <a:gd name="T7" fmla="*/ 7 h 78"/>
                <a:gd name="T8" fmla="*/ 7 w 77"/>
                <a:gd name="T9" fmla="*/ 11 h 78"/>
                <a:gd name="T10" fmla="*/ 3 w 77"/>
                <a:gd name="T11" fmla="*/ 16 h 78"/>
                <a:gd name="T12" fmla="*/ 2 w 77"/>
                <a:gd name="T13" fmla="*/ 22 h 78"/>
                <a:gd name="T14" fmla="*/ 0 w 77"/>
                <a:gd name="T15" fmla="*/ 28 h 78"/>
                <a:gd name="T16" fmla="*/ 0 w 77"/>
                <a:gd name="T17" fmla="*/ 36 h 78"/>
                <a:gd name="T18" fmla="*/ 2 w 77"/>
                <a:gd name="T19" fmla="*/ 43 h 78"/>
                <a:gd name="T20" fmla="*/ 3 w 77"/>
                <a:gd name="T21" fmla="*/ 47 h 78"/>
                <a:gd name="T22" fmla="*/ 7 w 77"/>
                <a:gd name="T23" fmla="*/ 53 h 78"/>
                <a:gd name="T24" fmla="*/ 11 w 77"/>
                <a:gd name="T25" fmla="*/ 57 h 78"/>
                <a:gd name="T26" fmla="*/ 16 w 77"/>
                <a:gd name="T27" fmla="*/ 62 h 78"/>
                <a:gd name="T28" fmla="*/ 22 w 77"/>
                <a:gd name="T29" fmla="*/ 63 h 78"/>
                <a:gd name="T30" fmla="*/ 29 w 77"/>
                <a:gd name="T31" fmla="*/ 64 h 78"/>
                <a:gd name="T32" fmla="*/ 34 w 77"/>
                <a:gd name="T33" fmla="*/ 64 h 78"/>
                <a:gd name="T34" fmla="*/ 41 w 77"/>
                <a:gd name="T35" fmla="*/ 63 h 78"/>
                <a:gd name="T36" fmla="*/ 46 w 77"/>
                <a:gd name="T37" fmla="*/ 62 h 78"/>
                <a:gd name="T38" fmla="*/ 51 w 77"/>
                <a:gd name="T39" fmla="*/ 57 h 78"/>
                <a:gd name="T40" fmla="*/ 55 w 77"/>
                <a:gd name="T41" fmla="*/ 53 h 78"/>
                <a:gd name="T42" fmla="*/ 58 w 77"/>
                <a:gd name="T43" fmla="*/ 47 h 78"/>
                <a:gd name="T44" fmla="*/ 61 w 77"/>
                <a:gd name="T45" fmla="*/ 43 h 78"/>
                <a:gd name="T46" fmla="*/ 61 w 77"/>
                <a:gd name="T47" fmla="*/ 36 h 78"/>
                <a:gd name="T48" fmla="*/ 61 w 77"/>
                <a:gd name="T49" fmla="*/ 28 h 78"/>
                <a:gd name="T50" fmla="*/ 61 w 77"/>
                <a:gd name="T51" fmla="*/ 22 h 78"/>
                <a:gd name="T52" fmla="*/ 58 w 77"/>
                <a:gd name="T53" fmla="*/ 16 h 78"/>
                <a:gd name="T54" fmla="*/ 55 w 77"/>
                <a:gd name="T55" fmla="*/ 11 h 78"/>
                <a:gd name="T56" fmla="*/ 51 w 77"/>
                <a:gd name="T57" fmla="*/ 7 h 78"/>
                <a:gd name="T58" fmla="*/ 46 w 77"/>
                <a:gd name="T59" fmla="*/ 3 h 78"/>
                <a:gd name="T60" fmla="*/ 41 w 77"/>
                <a:gd name="T61" fmla="*/ 2 h 78"/>
                <a:gd name="T62" fmla="*/ 34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3"/>
                  </a:lnTo>
                  <a:lnTo>
                    <a:pt x="4" y="57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7" y="71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8"/>
                  </a:lnTo>
                  <a:lnTo>
                    <a:pt x="35" y="78"/>
                  </a:lnTo>
                  <a:lnTo>
                    <a:pt x="39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2" y="69"/>
                  </a:lnTo>
                  <a:lnTo>
                    <a:pt x="66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3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38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6" y="11"/>
                  </a:lnTo>
                  <a:lnTo>
                    <a:pt x="62" y="9"/>
                  </a:lnTo>
                  <a:lnTo>
                    <a:pt x="60" y="5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95" name="Freeform 243"/>
            <p:cNvSpPr>
              <a:spLocks/>
            </p:cNvSpPr>
            <p:nvPr/>
          </p:nvSpPr>
          <p:spPr bwMode="auto">
            <a:xfrm>
              <a:off x="4760" y="1616"/>
              <a:ext cx="67" cy="68"/>
            </a:xfrm>
            <a:custGeom>
              <a:avLst/>
              <a:gdLst>
                <a:gd name="T0" fmla="*/ 21 w 81"/>
                <a:gd name="T1" fmla="*/ 2 h 82"/>
                <a:gd name="T2" fmla="*/ 10 w 81"/>
                <a:gd name="T3" fmla="*/ 9 h 82"/>
                <a:gd name="T4" fmla="*/ 7 w 81"/>
                <a:gd name="T5" fmla="*/ 11 h 82"/>
                <a:gd name="T6" fmla="*/ 5 w 81"/>
                <a:gd name="T7" fmla="*/ 14 h 82"/>
                <a:gd name="T8" fmla="*/ 0 w 81"/>
                <a:gd name="T9" fmla="*/ 27 h 82"/>
                <a:gd name="T10" fmla="*/ 2 w 81"/>
                <a:gd name="T11" fmla="*/ 46 h 82"/>
                <a:gd name="T12" fmla="*/ 3 w 81"/>
                <a:gd name="T13" fmla="*/ 49 h 82"/>
                <a:gd name="T14" fmla="*/ 8 w 81"/>
                <a:gd name="T15" fmla="*/ 57 h 82"/>
                <a:gd name="T16" fmla="*/ 12 w 81"/>
                <a:gd name="T17" fmla="*/ 61 h 82"/>
                <a:gd name="T18" fmla="*/ 15 w 81"/>
                <a:gd name="T19" fmla="*/ 61 h 82"/>
                <a:gd name="T20" fmla="*/ 17 w 81"/>
                <a:gd name="T21" fmla="*/ 66 h 82"/>
                <a:gd name="T22" fmla="*/ 27 w 81"/>
                <a:gd name="T23" fmla="*/ 68 h 82"/>
                <a:gd name="T24" fmla="*/ 48 w 81"/>
                <a:gd name="T25" fmla="*/ 66 h 82"/>
                <a:gd name="T26" fmla="*/ 56 w 81"/>
                <a:gd name="T27" fmla="*/ 59 h 82"/>
                <a:gd name="T28" fmla="*/ 59 w 81"/>
                <a:gd name="T29" fmla="*/ 56 h 82"/>
                <a:gd name="T30" fmla="*/ 65 w 81"/>
                <a:gd name="T31" fmla="*/ 46 h 82"/>
                <a:gd name="T32" fmla="*/ 65 w 81"/>
                <a:gd name="T33" fmla="*/ 30 h 82"/>
                <a:gd name="T34" fmla="*/ 62 w 81"/>
                <a:gd name="T35" fmla="*/ 16 h 82"/>
                <a:gd name="T36" fmla="*/ 59 w 81"/>
                <a:gd name="T37" fmla="*/ 12 h 82"/>
                <a:gd name="T38" fmla="*/ 56 w 81"/>
                <a:gd name="T39" fmla="*/ 9 h 82"/>
                <a:gd name="T40" fmla="*/ 53 w 81"/>
                <a:gd name="T41" fmla="*/ 6 h 82"/>
                <a:gd name="T42" fmla="*/ 48 w 81"/>
                <a:gd name="T43" fmla="*/ 3 h 82"/>
                <a:gd name="T44" fmla="*/ 43 w 81"/>
                <a:gd name="T45" fmla="*/ 2 h 82"/>
                <a:gd name="T46" fmla="*/ 27 w 81"/>
                <a:gd name="T47" fmla="*/ 3 h 82"/>
                <a:gd name="T48" fmla="*/ 46 w 81"/>
                <a:gd name="T49" fmla="*/ 5 h 82"/>
                <a:gd name="T50" fmla="*/ 48 w 81"/>
                <a:gd name="T51" fmla="*/ 6 h 82"/>
                <a:gd name="T52" fmla="*/ 51 w 81"/>
                <a:gd name="T53" fmla="*/ 9 h 82"/>
                <a:gd name="T54" fmla="*/ 56 w 81"/>
                <a:gd name="T55" fmla="*/ 12 h 82"/>
                <a:gd name="T56" fmla="*/ 56 w 81"/>
                <a:gd name="T57" fmla="*/ 12 h 82"/>
                <a:gd name="T58" fmla="*/ 59 w 81"/>
                <a:gd name="T59" fmla="*/ 19 h 82"/>
                <a:gd name="T60" fmla="*/ 62 w 81"/>
                <a:gd name="T61" fmla="*/ 30 h 82"/>
                <a:gd name="T62" fmla="*/ 62 w 81"/>
                <a:gd name="T63" fmla="*/ 45 h 82"/>
                <a:gd name="T64" fmla="*/ 60 w 81"/>
                <a:gd name="T65" fmla="*/ 46 h 82"/>
                <a:gd name="T66" fmla="*/ 55 w 81"/>
                <a:gd name="T67" fmla="*/ 56 h 82"/>
                <a:gd name="T68" fmla="*/ 51 w 81"/>
                <a:gd name="T69" fmla="*/ 57 h 82"/>
                <a:gd name="T70" fmla="*/ 43 w 81"/>
                <a:gd name="T71" fmla="*/ 64 h 82"/>
                <a:gd name="T72" fmla="*/ 24 w 81"/>
                <a:gd name="T73" fmla="*/ 64 h 82"/>
                <a:gd name="T74" fmla="*/ 19 w 81"/>
                <a:gd name="T75" fmla="*/ 64 h 82"/>
                <a:gd name="T76" fmla="*/ 16 w 81"/>
                <a:gd name="T77" fmla="*/ 59 h 82"/>
                <a:gd name="T78" fmla="*/ 13 w 81"/>
                <a:gd name="T79" fmla="*/ 56 h 82"/>
                <a:gd name="T80" fmla="*/ 10 w 81"/>
                <a:gd name="T81" fmla="*/ 56 h 82"/>
                <a:gd name="T82" fmla="*/ 7 w 81"/>
                <a:gd name="T83" fmla="*/ 45 h 82"/>
                <a:gd name="T84" fmla="*/ 3 w 81"/>
                <a:gd name="T85" fmla="*/ 41 h 82"/>
                <a:gd name="T86" fmla="*/ 8 w 81"/>
                <a:gd name="T87" fmla="*/ 17 h 82"/>
                <a:gd name="T88" fmla="*/ 8 w 81"/>
                <a:gd name="T89" fmla="*/ 14 h 82"/>
                <a:gd name="T90" fmla="*/ 19 w 81"/>
                <a:gd name="T91" fmla="*/ 6 h 82"/>
                <a:gd name="T92" fmla="*/ 24 w 81"/>
                <a:gd name="T93" fmla="*/ 5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1"/>
                <a:gd name="T142" fmla="*/ 0 h 82"/>
                <a:gd name="T143" fmla="*/ 81 w 81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1" h="82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0" y="32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5"/>
                  </a:lnTo>
                  <a:lnTo>
                    <a:pt x="4" y="57"/>
                  </a:lnTo>
                  <a:lnTo>
                    <a:pt x="4" y="55"/>
                  </a:lnTo>
                  <a:lnTo>
                    <a:pt x="4" y="59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71"/>
                  </a:lnTo>
                  <a:lnTo>
                    <a:pt x="14" y="73"/>
                  </a:lnTo>
                  <a:lnTo>
                    <a:pt x="16" y="73"/>
                  </a:lnTo>
                  <a:lnTo>
                    <a:pt x="19" y="75"/>
                  </a:lnTo>
                  <a:lnTo>
                    <a:pt x="18" y="73"/>
                  </a:lnTo>
                  <a:lnTo>
                    <a:pt x="19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5" y="80"/>
                  </a:lnTo>
                  <a:lnTo>
                    <a:pt x="29" y="80"/>
                  </a:lnTo>
                  <a:lnTo>
                    <a:pt x="33" y="82"/>
                  </a:lnTo>
                  <a:lnTo>
                    <a:pt x="48" y="82"/>
                  </a:lnTo>
                  <a:lnTo>
                    <a:pt x="52" y="80"/>
                  </a:lnTo>
                  <a:lnTo>
                    <a:pt x="58" y="80"/>
                  </a:lnTo>
                  <a:lnTo>
                    <a:pt x="66" y="73"/>
                  </a:lnTo>
                  <a:lnTo>
                    <a:pt x="64" y="73"/>
                  </a:lnTo>
                  <a:lnTo>
                    <a:pt x="68" y="71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5"/>
                  </a:lnTo>
                  <a:lnTo>
                    <a:pt x="77" y="57"/>
                  </a:lnTo>
                  <a:lnTo>
                    <a:pt x="79" y="55"/>
                  </a:lnTo>
                  <a:lnTo>
                    <a:pt x="79" y="46"/>
                  </a:lnTo>
                  <a:lnTo>
                    <a:pt x="81" y="40"/>
                  </a:lnTo>
                  <a:lnTo>
                    <a:pt x="79" y="36"/>
                  </a:lnTo>
                  <a:lnTo>
                    <a:pt x="79" y="29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9" y="11"/>
                  </a:lnTo>
                  <a:lnTo>
                    <a:pt x="68" y="11"/>
                  </a:lnTo>
                  <a:lnTo>
                    <a:pt x="64" y="9"/>
                  </a:lnTo>
                  <a:lnTo>
                    <a:pt x="66" y="11"/>
                  </a:lnTo>
                  <a:lnTo>
                    <a:pt x="64" y="7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62" y="9"/>
                  </a:lnTo>
                  <a:lnTo>
                    <a:pt x="60" y="7"/>
                  </a:lnTo>
                  <a:lnTo>
                    <a:pt x="62" y="11"/>
                  </a:lnTo>
                  <a:lnTo>
                    <a:pt x="62" y="13"/>
                  </a:lnTo>
                  <a:lnTo>
                    <a:pt x="64" y="13"/>
                  </a:lnTo>
                  <a:lnTo>
                    <a:pt x="68" y="15"/>
                  </a:lnTo>
                  <a:lnTo>
                    <a:pt x="66" y="15"/>
                  </a:lnTo>
                  <a:lnTo>
                    <a:pt x="68" y="17"/>
                  </a:lnTo>
                  <a:lnTo>
                    <a:pt x="68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5" y="29"/>
                  </a:lnTo>
                  <a:lnTo>
                    <a:pt x="75" y="36"/>
                  </a:lnTo>
                  <a:lnTo>
                    <a:pt x="77" y="40"/>
                  </a:lnTo>
                  <a:lnTo>
                    <a:pt x="75" y="46"/>
                  </a:lnTo>
                  <a:lnTo>
                    <a:pt x="75" y="54"/>
                  </a:lnTo>
                  <a:lnTo>
                    <a:pt x="75" y="52"/>
                  </a:lnTo>
                  <a:lnTo>
                    <a:pt x="73" y="54"/>
                  </a:lnTo>
                  <a:lnTo>
                    <a:pt x="73" y="55"/>
                  </a:lnTo>
                  <a:lnTo>
                    <a:pt x="68" y="67"/>
                  </a:lnTo>
                  <a:lnTo>
                    <a:pt x="68" y="65"/>
                  </a:lnTo>
                  <a:lnTo>
                    <a:pt x="66" y="67"/>
                  </a:lnTo>
                  <a:lnTo>
                    <a:pt x="68" y="67"/>
                  </a:lnTo>
                  <a:lnTo>
                    <a:pt x="64" y="69"/>
                  </a:lnTo>
                  <a:lnTo>
                    <a:pt x="62" y="69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8" y="59"/>
                  </a:lnTo>
                  <a:lnTo>
                    <a:pt x="8" y="55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2"/>
                  </a:lnTo>
                  <a:lnTo>
                    <a:pt x="8" y="25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96" name="Rectangle 244"/>
            <p:cNvSpPr>
              <a:spLocks noChangeArrowheads="1"/>
            </p:cNvSpPr>
            <p:nvPr/>
          </p:nvSpPr>
          <p:spPr bwMode="auto">
            <a:xfrm>
              <a:off x="4781" y="1621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697" name="Freeform 245"/>
            <p:cNvSpPr>
              <a:spLocks/>
            </p:cNvSpPr>
            <p:nvPr/>
          </p:nvSpPr>
          <p:spPr bwMode="auto">
            <a:xfrm>
              <a:off x="4762" y="1550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7 h 79"/>
                <a:gd name="T8" fmla="*/ 7 w 77"/>
                <a:gd name="T9" fmla="*/ 12 h 79"/>
                <a:gd name="T10" fmla="*/ 3 w 77"/>
                <a:gd name="T11" fmla="*/ 16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5 h 79"/>
                <a:gd name="T18" fmla="*/ 2 w 77"/>
                <a:gd name="T19" fmla="*/ 41 h 79"/>
                <a:gd name="T20" fmla="*/ 3 w 77"/>
                <a:gd name="T21" fmla="*/ 48 h 79"/>
                <a:gd name="T22" fmla="*/ 7 w 77"/>
                <a:gd name="T23" fmla="*/ 53 h 79"/>
                <a:gd name="T24" fmla="*/ 11 w 77"/>
                <a:gd name="T25" fmla="*/ 57 h 79"/>
                <a:gd name="T26" fmla="*/ 16 w 77"/>
                <a:gd name="T27" fmla="*/ 62 h 79"/>
                <a:gd name="T28" fmla="*/ 22 w 77"/>
                <a:gd name="T29" fmla="*/ 63 h 79"/>
                <a:gd name="T30" fmla="*/ 29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6 w 77"/>
                <a:gd name="T37" fmla="*/ 62 h 79"/>
                <a:gd name="T38" fmla="*/ 51 w 77"/>
                <a:gd name="T39" fmla="*/ 57 h 79"/>
                <a:gd name="T40" fmla="*/ 55 w 77"/>
                <a:gd name="T41" fmla="*/ 53 h 79"/>
                <a:gd name="T42" fmla="*/ 58 w 77"/>
                <a:gd name="T43" fmla="*/ 48 h 79"/>
                <a:gd name="T44" fmla="*/ 61 w 77"/>
                <a:gd name="T45" fmla="*/ 41 h 79"/>
                <a:gd name="T46" fmla="*/ 61 w 77"/>
                <a:gd name="T47" fmla="*/ 35 h 79"/>
                <a:gd name="T48" fmla="*/ 61 w 77"/>
                <a:gd name="T49" fmla="*/ 29 h 79"/>
                <a:gd name="T50" fmla="*/ 61 w 77"/>
                <a:gd name="T51" fmla="*/ 22 h 79"/>
                <a:gd name="T52" fmla="*/ 58 w 77"/>
                <a:gd name="T53" fmla="*/ 16 h 79"/>
                <a:gd name="T54" fmla="*/ 55 w 77"/>
                <a:gd name="T55" fmla="*/ 12 h 79"/>
                <a:gd name="T56" fmla="*/ 51 w 77"/>
                <a:gd name="T57" fmla="*/ 7 h 79"/>
                <a:gd name="T58" fmla="*/ 46 w 77"/>
                <a:gd name="T59" fmla="*/ 3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4" y="8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7" y="71"/>
                  </a:lnTo>
                  <a:lnTo>
                    <a:pt x="19" y="75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5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2" y="69"/>
                  </a:lnTo>
                  <a:lnTo>
                    <a:pt x="66" y="67"/>
                  </a:lnTo>
                  <a:lnTo>
                    <a:pt x="67" y="65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5" y="48"/>
                  </a:lnTo>
                  <a:lnTo>
                    <a:pt x="75" y="42"/>
                  </a:lnTo>
                  <a:lnTo>
                    <a:pt x="77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4"/>
                  </a:lnTo>
                  <a:lnTo>
                    <a:pt x="66" y="12"/>
                  </a:lnTo>
                  <a:lnTo>
                    <a:pt x="62" y="8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98" name="Freeform 246"/>
            <p:cNvSpPr>
              <a:spLocks/>
            </p:cNvSpPr>
            <p:nvPr/>
          </p:nvSpPr>
          <p:spPr bwMode="auto">
            <a:xfrm>
              <a:off x="4760" y="1548"/>
              <a:ext cx="67" cy="68"/>
            </a:xfrm>
            <a:custGeom>
              <a:avLst/>
              <a:gdLst>
                <a:gd name="T0" fmla="*/ 21 w 81"/>
                <a:gd name="T1" fmla="*/ 2 h 83"/>
                <a:gd name="T2" fmla="*/ 15 w 81"/>
                <a:gd name="T3" fmla="*/ 5 h 83"/>
                <a:gd name="T4" fmla="*/ 12 w 81"/>
                <a:gd name="T5" fmla="*/ 7 h 83"/>
                <a:gd name="T6" fmla="*/ 12 w 81"/>
                <a:gd name="T7" fmla="*/ 10 h 83"/>
                <a:gd name="T8" fmla="*/ 7 w 81"/>
                <a:gd name="T9" fmla="*/ 13 h 83"/>
                <a:gd name="T10" fmla="*/ 3 w 81"/>
                <a:gd name="T11" fmla="*/ 16 h 83"/>
                <a:gd name="T12" fmla="*/ 0 w 81"/>
                <a:gd name="T13" fmla="*/ 43 h 83"/>
                <a:gd name="T14" fmla="*/ 3 w 81"/>
                <a:gd name="T15" fmla="*/ 46 h 83"/>
                <a:gd name="T16" fmla="*/ 7 w 81"/>
                <a:gd name="T17" fmla="*/ 57 h 83"/>
                <a:gd name="T18" fmla="*/ 10 w 81"/>
                <a:gd name="T19" fmla="*/ 58 h 83"/>
                <a:gd name="T20" fmla="*/ 16 w 81"/>
                <a:gd name="T21" fmla="*/ 61 h 83"/>
                <a:gd name="T22" fmla="*/ 16 w 81"/>
                <a:gd name="T23" fmla="*/ 65 h 83"/>
                <a:gd name="T24" fmla="*/ 40 w 81"/>
                <a:gd name="T25" fmla="*/ 68 h 83"/>
                <a:gd name="T26" fmla="*/ 55 w 81"/>
                <a:gd name="T27" fmla="*/ 60 h 83"/>
                <a:gd name="T28" fmla="*/ 57 w 81"/>
                <a:gd name="T29" fmla="*/ 58 h 83"/>
                <a:gd name="T30" fmla="*/ 65 w 81"/>
                <a:gd name="T31" fmla="*/ 43 h 83"/>
                <a:gd name="T32" fmla="*/ 65 w 81"/>
                <a:gd name="T33" fmla="*/ 30 h 83"/>
                <a:gd name="T34" fmla="*/ 62 w 81"/>
                <a:gd name="T35" fmla="*/ 16 h 83"/>
                <a:gd name="T36" fmla="*/ 59 w 81"/>
                <a:gd name="T37" fmla="*/ 13 h 83"/>
                <a:gd name="T38" fmla="*/ 51 w 81"/>
                <a:gd name="T39" fmla="*/ 5 h 83"/>
                <a:gd name="T40" fmla="*/ 48 w 81"/>
                <a:gd name="T41" fmla="*/ 2 h 83"/>
                <a:gd name="T42" fmla="*/ 27 w 81"/>
                <a:gd name="T43" fmla="*/ 0 h 83"/>
                <a:gd name="T44" fmla="*/ 43 w 81"/>
                <a:gd name="T45" fmla="*/ 5 h 83"/>
                <a:gd name="T46" fmla="*/ 46 w 81"/>
                <a:gd name="T47" fmla="*/ 7 h 83"/>
                <a:gd name="T48" fmla="*/ 50 w 81"/>
                <a:gd name="T49" fmla="*/ 8 h 83"/>
                <a:gd name="T50" fmla="*/ 57 w 81"/>
                <a:gd name="T51" fmla="*/ 16 h 83"/>
                <a:gd name="T52" fmla="*/ 59 w 81"/>
                <a:gd name="T53" fmla="*/ 17 h 83"/>
                <a:gd name="T54" fmla="*/ 64 w 81"/>
                <a:gd name="T55" fmla="*/ 34 h 83"/>
                <a:gd name="T56" fmla="*/ 56 w 81"/>
                <a:gd name="T57" fmla="*/ 55 h 83"/>
                <a:gd name="T58" fmla="*/ 56 w 81"/>
                <a:gd name="T59" fmla="*/ 55 h 83"/>
                <a:gd name="T60" fmla="*/ 46 w 81"/>
                <a:gd name="T61" fmla="*/ 61 h 83"/>
                <a:gd name="T62" fmla="*/ 40 w 81"/>
                <a:gd name="T63" fmla="*/ 65 h 83"/>
                <a:gd name="T64" fmla="*/ 17 w 81"/>
                <a:gd name="T65" fmla="*/ 61 h 83"/>
                <a:gd name="T66" fmla="*/ 17 w 81"/>
                <a:gd name="T67" fmla="*/ 58 h 83"/>
                <a:gd name="T68" fmla="*/ 15 w 81"/>
                <a:gd name="T69" fmla="*/ 57 h 83"/>
                <a:gd name="T70" fmla="*/ 8 w 81"/>
                <a:gd name="T71" fmla="*/ 53 h 83"/>
                <a:gd name="T72" fmla="*/ 7 w 81"/>
                <a:gd name="T73" fmla="*/ 46 h 83"/>
                <a:gd name="T74" fmla="*/ 3 w 81"/>
                <a:gd name="T75" fmla="*/ 39 h 83"/>
                <a:gd name="T76" fmla="*/ 7 w 81"/>
                <a:gd name="T77" fmla="*/ 20 h 83"/>
                <a:gd name="T78" fmla="*/ 8 w 81"/>
                <a:gd name="T79" fmla="*/ 14 h 83"/>
                <a:gd name="T80" fmla="*/ 13 w 81"/>
                <a:gd name="T81" fmla="*/ 11 h 83"/>
                <a:gd name="T82" fmla="*/ 16 w 81"/>
                <a:gd name="T83" fmla="*/ 8 h 83"/>
                <a:gd name="T84" fmla="*/ 17 w 81"/>
                <a:gd name="T85" fmla="*/ 7 h 83"/>
                <a:gd name="T86" fmla="*/ 27 w 81"/>
                <a:gd name="T87" fmla="*/ 3 h 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"/>
                <a:gd name="T133" fmla="*/ 0 h 83"/>
                <a:gd name="T134" fmla="*/ 81 w 81"/>
                <a:gd name="T135" fmla="*/ 83 h 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71"/>
                  </a:lnTo>
                  <a:lnTo>
                    <a:pt x="14" y="73"/>
                  </a:lnTo>
                  <a:lnTo>
                    <a:pt x="16" y="73"/>
                  </a:lnTo>
                  <a:lnTo>
                    <a:pt x="19" y="75"/>
                  </a:lnTo>
                  <a:lnTo>
                    <a:pt x="18" y="73"/>
                  </a:lnTo>
                  <a:lnTo>
                    <a:pt x="19" y="77"/>
                  </a:lnTo>
                  <a:lnTo>
                    <a:pt x="19" y="79"/>
                  </a:lnTo>
                  <a:lnTo>
                    <a:pt x="25" y="79"/>
                  </a:lnTo>
                  <a:lnTo>
                    <a:pt x="33" y="83"/>
                  </a:lnTo>
                  <a:lnTo>
                    <a:pt x="48" y="83"/>
                  </a:lnTo>
                  <a:lnTo>
                    <a:pt x="56" y="79"/>
                  </a:lnTo>
                  <a:lnTo>
                    <a:pt x="60" y="79"/>
                  </a:lnTo>
                  <a:lnTo>
                    <a:pt x="66" y="73"/>
                  </a:lnTo>
                  <a:lnTo>
                    <a:pt x="64" y="73"/>
                  </a:lnTo>
                  <a:lnTo>
                    <a:pt x="68" y="71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9" y="52"/>
                  </a:lnTo>
                  <a:lnTo>
                    <a:pt x="79" y="44"/>
                  </a:lnTo>
                  <a:lnTo>
                    <a:pt x="81" y="41"/>
                  </a:lnTo>
                  <a:lnTo>
                    <a:pt x="79" y="37"/>
                  </a:lnTo>
                  <a:lnTo>
                    <a:pt x="79" y="29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62" y="10"/>
                  </a:lnTo>
                  <a:lnTo>
                    <a:pt x="60" y="10"/>
                  </a:lnTo>
                  <a:lnTo>
                    <a:pt x="68" y="17"/>
                  </a:lnTo>
                  <a:lnTo>
                    <a:pt x="68" y="16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5" y="29"/>
                  </a:lnTo>
                  <a:lnTo>
                    <a:pt x="75" y="37"/>
                  </a:lnTo>
                  <a:lnTo>
                    <a:pt x="77" y="41"/>
                  </a:lnTo>
                  <a:lnTo>
                    <a:pt x="75" y="44"/>
                  </a:lnTo>
                  <a:lnTo>
                    <a:pt x="75" y="52"/>
                  </a:lnTo>
                  <a:lnTo>
                    <a:pt x="68" y="67"/>
                  </a:lnTo>
                  <a:lnTo>
                    <a:pt x="68" y="65"/>
                  </a:lnTo>
                  <a:lnTo>
                    <a:pt x="66" y="67"/>
                  </a:lnTo>
                  <a:lnTo>
                    <a:pt x="68" y="67"/>
                  </a:lnTo>
                  <a:lnTo>
                    <a:pt x="64" y="69"/>
                  </a:lnTo>
                  <a:lnTo>
                    <a:pt x="62" y="69"/>
                  </a:lnTo>
                  <a:lnTo>
                    <a:pt x="56" y="75"/>
                  </a:lnTo>
                  <a:lnTo>
                    <a:pt x="58" y="75"/>
                  </a:lnTo>
                  <a:lnTo>
                    <a:pt x="56" y="75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5" y="75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6" y="50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10" y="19"/>
                  </a:lnTo>
                  <a:lnTo>
                    <a:pt x="12" y="16"/>
                  </a:lnTo>
                  <a:lnTo>
                    <a:pt x="10" y="17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99" name="Rectangle 247"/>
            <p:cNvSpPr>
              <a:spLocks noChangeArrowheads="1"/>
            </p:cNvSpPr>
            <p:nvPr/>
          </p:nvSpPr>
          <p:spPr bwMode="auto">
            <a:xfrm>
              <a:off x="4774" y="1553"/>
              <a:ext cx="34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K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00" name="Freeform 248"/>
            <p:cNvSpPr>
              <a:spLocks/>
            </p:cNvSpPr>
            <p:nvPr/>
          </p:nvSpPr>
          <p:spPr bwMode="auto">
            <a:xfrm>
              <a:off x="3615" y="1905"/>
              <a:ext cx="62" cy="66"/>
            </a:xfrm>
            <a:custGeom>
              <a:avLst/>
              <a:gdLst>
                <a:gd name="T0" fmla="*/ 28 w 76"/>
                <a:gd name="T1" fmla="*/ 0 h 81"/>
                <a:gd name="T2" fmla="*/ 21 w 76"/>
                <a:gd name="T3" fmla="*/ 2 h 81"/>
                <a:gd name="T4" fmla="*/ 16 w 76"/>
                <a:gd name="T5" fmla="*/ 5 h 81"/>
                <a:gd name="T6" fmla="*/ 11 w 76"/>
                <a:gd name="T7" fmla="*/ 8 h 81"/>
                <a:gd name="T8" fmla="*/ 6 w 76"/>
                <a:gd name="T9" fmla="*/ 13 h 81"/>
                <a:gd name="T10" fmla="*/ 2 w 76"/>
                <a:gd name="T11" fmla="*/ 18 h 81"/>
                <a:gd name="T12" fmla="*/ 2 w 76"/>
                <a:gd name="T13" fmla="*/ 24 h 81"/>
                <a:gd name="T14" fmla="*/ 0 w 76"/>
                <a:gd name="T15" fmla="*/ 30 h 81"/>
                <a:gd name="T16" fmla="*/ 0 w 76"/>
                <a:gd name="T17" fmla="*/ 37 h 81"/>
                <a:gd name="T18" fmla="*/ 2 w 76"/>
                <a:gd name="T19" fmla="*/ 42 h 81"/>
                <a:gd name="T20" fmla="*/ 2 w 76"/>
                <a:gd name="T21" fmla="*/ 49 h 81"/>
                <a:gd name="T22" fmla="*/ 6 w 76"/>
                <a:gd name="T23" fmla="*/ 54 h 81"/>
                <a:gd name="T24" fmla="*/ 11 w 76"/>
                <a:gd name="T25" fmla="*/ 58 h 81"/>
                <a:gd name="T26" fmla="*/ 16 w 76"/>
                <a:gd name="T27" fmla="*/ 61 h 81"/>
                <a:gd name="T28" fmla="*/ 21 w 76"/>
                <a:gd name="T29" fmla="*/ 64 h 81"/>
                <a:gd name="T30" fmla="*/ 28 w 76"/>
                <a:gd name="T31" fmla="*/ 66 h 81"/>
                <a:gd name="T32" fmla="*/ 34 w 76"/>
                <a:gd name="T33" fmla="*/ 66 h 81"/>
                <a:gd name="T34" fmla="*/ 39 w 76"/>
                <a:gd name="T35" fmla="*/ 64 h 81"/>
                <a:gd name="T36" fmla="*/ 45 w 76"/>
                <a:gd name="T37" fmla="*/ 61 h 81"/>
                <a:gd name="T38" fmla="*/ 50 w 76"/>
                <a:gd name="T39" fmla="*/ 58 h 81"/>
                <a:gd name="T40" fmla="*/ 55 w 76"/>
                <a:gd name="T41" fmla="*/ 54 h 81"/>
                <a:gd name="T42" fmla="*/ 58 w 76"/>
                <a:gd name="T43" fmla="*/ 49 h 81"/>
                <a:gd name="T44" fmla="*/ 60 w 76"/>
                <a:gd name="T45" fmla="*/ 42 h 81"/>
                <a:gd name="T46" fmla="*/ 60 w 76"/>
                <a:gd name="T47" fmla="*/ 37 h 81"/>
                <a:gd name="T48" fmla="*/ 60 w 76"/>
                <a:gd name="T49" fmla="*/ 30 h 81"/>
                <a:gd name="T50" fmla="*/ 60 w 76"/>
                <a:gd name="T51" fmla="*/ 24 h 81"/>
                <a:gd name="T52" fmla="*/ 58 w 76"/>
                <a:gd name="T53" fmla="*/ 18 h 81"/>
                <a:gd name="T54" fmla="*/ 55 w 76"/>
                <a:gd name="T55" fmla="*/ 13 h 81"/>
                <a:gd name="T56" fmla="*/ 50 w 76"/>
                <a:gd name="T57" fmla="*/ 8 h 81"/>
                <a:gd name="T58" fmla="*/ 45 w 76"/>
                <a:gd name="T59" fmla="*/ 5 h 81"/>
                <a:gd name="T60" fmla="*/ 39 w 76"/>
                <a:gd name="T61" fmla="*/ 2 h 81"/>
                <a:gd name="T62" fmla="*/ 34 w 76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6"/>
                <a:gd name="T97" fmla="*/ 0 h 81"/>
                <a:gd name="T98" fmla="*/ 76 w 76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6" h="81">
                  <a:moveTo>
                    <a:pt x="38" y="0"/>
                  </a:moveTo>
                  <a:lnTo>
                    <a:pt x="34" y="0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3" y="10"/>
                  </a:lnTo>
                  <a:lnTo>
                    <a:pt x="11" y="12"/>
                  </a:lnTo>
                  <a:lnTo>
                    <a:pt x="7" y="16"/>
                  </a:lnTo>
                  <a:lnTo>
                    <a:pt x="5" y="18"/>
                  </a:lnTo>
                  <a:lnTo>
                    <a:pt x="3" y="22"/>
                  </a:lnTo>
                  <a:lnTo>
                    <a:pt x="3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3" y="56"/>
                  </a:lnTo>
                  <a:lnTo>
                    <a:pt x="3" y="60"/>
                  </a:lnTo>
                  <a:lnTo>
                    <a:pt x="5" y="62"/>
                  </a:lnTo>
                  <a:lnTo>
                    <a:pt x="7" y="66"/>
                  </a:lnTo>
                  <a:lnTo>
                    <a:pt x="11" y="70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6" y="79"/>
                  </a:lnTo>
                  <a:lnTo>
                    <a:pt x="30" y="79"/>
                  </a:lnTo>
                  <a:lnTo>
                    <a:pt x="34" y="81"/>
                  </a:lnTo>
                  <a:lnTo>
                    <a:pt x="38" y="81"/>
                  </a:lnTo>
                  <a:lnTo>
                    <a:pt x="42" y="81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53" y="77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5" y="70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4" y="52"/>
                  </a:lnTo>
                  <a:lnTo>
                    <a:pt x="74" y="48"/>
                  </a:lnTo>
                  <a:lnTo>
                    <a:pt x="74" y="45"/>
                  </a:lnTo>
                  <a:lnTo>
                    <a:pt x="76" y="41"/>
                  </a:lnTo>
                  <a:lnTo>
                    <a:pt x="74" y="37"/>
                  </a:lnTo>
                  <a:lnTo>
                    <a:pt x="74" y="33"/>
                  </a:lnTo>
                  <a:lnTo>
                    <a:pt x="74" y="29"/>
                  </a:lnTo>
                  <a:lnTo>
                    <a:pt x="73" y="25"/>
                  </a:lnTo>
                  <a:lnTo>
                    <a:pt x="71" y="22"/>
                  </a:lnTo>
                  <a:lnTo>
                    <a:pt x="69" y="18"/>
                  </a:lnTo>
                  <a:lnTo>
                    <a:pt x="67" y="16"/>
                  </a:lnTo>
                  <a:lnTo>
                    <a:pt x="65" y="12"/>
                  </a:lnTo>
                  <a:lnTo>
                    <a:pt x="61" y="10"/>
                  </a:lnTo>
                  <a:lnTo>
                    <a:pt x="59" y="8"/>
                  </a:lnTo>
                  <a:lnTo>
                    <a:pt x="55" y="6"/>
                  </a:lnTo>
                  <a:lnTo>
                    <a:pt x="53" y="4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01" name="Freeform 249"/>
            <p:cNvSpPr>
              <a:spLocks/>
            </p:cNvSpPr>
            <p:nvPr/>
          </p:nvSpPr>
          <p:spPr bwMode="auto">
            <a:xfrm>
              <a:off x="3613" y="1903"/>
              <a:ext cx="66" cy="70"/>
            </a:xfrm>
            <a:custGeom>
              <a:avLst/>
              <a:gdLst>
                <a:gd name="T0" fmla="*/ 23 w 80"/>
                <a:gd name="T1" fmla="*/ 2 h 85"/>
                <a:gd name="T2" fmla="*/ 4 w 80"/>
                <a:gd name="T3" fmla="*/ 15 h 85"/>
                <a:gd name="T4" fmla="*/ 3 w 80"/>
                <a:gd name="T5" fmla="*/ 22 h 85"/>
                <a:gd name="T6" fmla="*/ 3 w 80"/>
                <a:gd name="T7" fmla="*/ 48 h 85"/>
                <a:gd name="T8" fmla="*/ 4 w 80"/>
                <a:gd name="T9" fmla="*/ 53 h 85"/>
                <a:gd name="T10" fmla="*/ 12 w 80"/>
                <a:gd name="T11" fmla="*/ 63 h 85"/>
                <a:gd name="T12" fmla="*/ 26 w 80"/>
                <a:gd name="T13" fmla="*/ 68 h 85"/>
                <a:gd name="T14" fmla="*/ 40 w 80"/>
                <a:gd name="T15" fmla="*/ 68 h 85"/>
                <a:gd name="T16" fmla="*/ 47 w 80"/>
                <a:gd name="T17" fmla="*/ 67 h 85"/>
                <a:gd name="T18" fmla="*/ 50 w 80"/>
                <a:gd name="T19" fmla="*/ 63 h 85"/>
                <a:gd name="T20" fmla="*/ 52 w 80"/>
                <a:gd name="T21" fmla="*/ 62 h 85"/>
                <a:gd name="T22" fmla="*/ 57 w 80"/>
                <a:gd name="T23" fmla="*/ 59 h 85"/>
                <a:gd name="T24" fmla="*/ 62 w 80"/>
                <a:gd name="T25" fmla="*/ 53 h 85"/>
                <a:gd name="T26" fmla="*/ 64 w 80"/>
                <a:gd name="T27" fmla="*/ 39 h 85"/>
                <a:gd name="T28" fmla="*/ 64 w 80"/>
                <a:gd name="T29" fmla="*/ 26 h 85"/>
                <a:gd name="T30" fmla="*/ 59 w 80"/>
                <a:gd name="T31" fmla="*/ 13 h 85"/>
                <a:gd name="T32" fmla="*/ 57 w 80"/>
                <a:gd name="T33" fmla="*/ 10 h 85"/>
                <a:gd name="T34" fmla="*/ 54 w 80"/>
                <a:gd name="T35" fmla="*/ 8 h 85"/>
                <a:gd name="T36" fmla="*/ 47 w 80"/>
                <a:gd name="T37" fmla="*/ 5 h 85"/>
                <a:gd name="T38" fmla="*/ 45 w 80"/>
                <a:gd name="T39" fmla="*/ 3 h 85"/>
                <a:gd name="T40" fmla="*/ 36 w 80"/>
                <a:gd name="T41" fmla="*/ 0 h 85"/>
                <a:gd name="T42" fmla="*/ 36 w 80"/>
                <a:gd name="T43" fmla="*/ 3 h 85"/>
                <a:gd name="T44" fmla="*/ 45 w 80"/>
                <a:gd name="T45" fmla="*/ 7 h 85"/>
                <a:gd name="T46" fmla="*/ 47 w 80"/>
                <a:gd name="T47" fmla="*/ 8 h 85"/>
                <a:gd name="T48" fmla="*/ 50 w 80"/>
                <a:gd name="T49" fmla="*/ 12 h 85"/>
                <a:gd name="T50" fmla="*/ 54 w 80"/>
                <a:gd name="T51" fmla="*/ 12 h 85"/>
                <a:gd name="T52" fmla="*/ 57 w 80"/>
                <a:gd name="T53" fmla="*/ 18 h 85"/>
                <a:gd name="T54" fmla="*/ 62 w 80"/>
                <a:gd name="T55" fmla="*/ 32 h 85"/>
                <a:gd name="T56" fmla="*/ 62 w 80"/>
                <a:gd name="T57" fmla="*/ 44 h 85"/>
                <a:gd name="T58" fmla="*/ 57 w 80"/>
                <a:gd name="T59" fmla="*/ 51 h 85"/>
                <a:gd name="T60" fmla="*/ 55 w 80"/>
                <a:gd name="T61" fmla="*/ 58 h 85"/>
                <a:gd name="T62" fmla="*/ 49 w 80"/>
                <a:gd name="T63" fmla="*/ 60 h 85"/>
                <a:gd name="T64" fmla="*/ 45 w 80"/>
                <a:gd name="T65" fmla="*/ 62 h 85"/>
                <a:gd name="T66" fmla="*/ 41 w 80"/>
                <a:gd name="T67" fmla="*/ 65 h 85"/>
                <a:gd name="T68" fmla="*/ 30 w 80"/>
                <a:gd name="T69" fmla="*/ 67 h 85"/>
                <a:gd name="T70" fmla="*/ 14 w 80"/>
                <a:gd name="T71" fmla="*/ 60 h 85"/>
                <a:gd name="T72" fmla="*/ 9 w 80"/>
                <a:gd name="T73" fmla="*/ 56 h 85"/>
                <a:gd name="T74" fmla="*/ 6 w 80"/>
                <a:gd name="T75" fmla="*/ 49 h 85"/>
                <a:gd name="T76" fmla="*/ 3 w 80"/>
                <a:gd name="T77" fmla="*/ 41 h 85"/>
                <a:gd name="T78" fmla="*/ 6 w 80"/>
                <a:gd name="T79" fmla="*/ 20 h 85"/>
                <a:gd name="T80" fmla="*/ 16 w 80"/>
                <a:gd name="T81" fmla="*/ 10 h 85"/>
                <a:gd name="T82" fmla="*/ 26 w 80"/>
                <a:gd name="T83" fmla="*/ 5 h 8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0"/>
                <a:gd name="T127" fmla="*/ 0 h 85"/>
                <a:gd name="T128" fmla="*/ 80 w 80"/>
                <a:gd name="T129" fmla="*/ 85 h 8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0" h="85">
                  <a:moveTo>
                    <a:pt x="36" y="0"/>
                  </a:moveTo>
                  <a:lnTo>
                    <a:pt x="32" y="2"/>
                  </a:lnTo>
                  <a:lnTo>
                    <a:pt x="28" y="2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4" y="24"/>
                  </a:lnTo>
                  <a:lnTo>
                    <a:pt x="4" y="27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4" y="64"/>
                  </a:lnTo>
                  <a:lnTo>
                    <a:pt x="5" y="66"/>
                  </a:lnTo>
                  <a:lnTo>
                    <a:pt x="5" y="64"/>
                  </a:lnTo>
                  <a:lnTo>
                    <a:pt x="7" y="68"/>
                  </a:lnTo>
                  <a:lnTo>
                    <a:pt x="7" y="70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8" y="83"/>
                  </a:lnTo>
                  <a:lnTo>
                    <a:pt x="32" y="83"/>
                  </a:lnTo>
                  <a:lnTo>
                    <a:pt x="36" y="85"/>
                  </a:lnTo>
                  <a:lnTo>
                    <a:pt x="44" y="85"/>
                  </a:lnTo>
                  <a:lnTo>
                    <a:pt x="48" y="83"/>
                  </a:lnTo>
                  <a:lnTo>
                    <a:pt x="50" y="83"/>
                  </a:lnTo>
                  <a:lnTo>
                    <a:pt x="55" y="81"/>
                  </a:lnTo>
                  <a:lnTo>
                    <a:pt x="57" y="81"/>
                  </a:lnTo>
                  <a:lnTo>
                    <a:pt x="59" y="79"/>
                  </a:lnTo>
                  <a:lnTo>
                    <a:pt x="57" y="79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65" y="75"/>
                  </a:lnTo>
                  <a:lnTo>
                    <a:pt x="63" y="75"/>
                  </a:lnTo>
                  <a:lnTo>
                    <a:pt x="67" y="73"/>
                  </a:lnTo>
                  <a:lnTo>
                    <a:pt x="69" y="73"/>
                  </a:lnTo>
                  <a:lnTo>
                    <a:pt x="69" y="72"/>
                  </a:lnTo>
                  <a:lnTo>
                    <a:pt x="73" y="64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78" y="54"/>
                  </a:lnTo>
                  <a:lnTo>
                    <a:pt x="78" y="47"/>
                  </a:lnTo>
                  <a:lnTo>
                    <a:pt x="80" y="43"/>
                  </a:lnTo>
                  <a:lnTo>
                    <a:pt x="78" y="39"/>
                  </a:lnTo>
                  <a:lnTo>
                    <a:pt x="78" y="31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71" y="18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3" y="10"/>
                  </a:lnTo>
                  <a:lnTo>
                    <a:pt x="65" y="10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57" y="6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55" y="4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5" y="8"/>
                  </a:lnTo>
                  <a:lnTo>
                    <a:pt x="53" y="8"/>
                  </a:lnTo>
                  <a:lnTo>
                    <a:pt x="55" y="10"/>
                  </a:lnTo>
                  <a:lnTo>
                    <a:pt x="57" y="10"/>
                  </a:lnTo>
                  <a:lnTo>
                    <a:pt x="61" y="12"/>
                  </a:lnTo>
                  <a:lnTo>
                    <a:pt x="59" y="12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7" y="16"/>
                  </a:lnTo>
                  <a:lnTo>
                    <a:pt x="65" y="14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9" y="22"/>
                  </a:lnTo>
                  <a:lnTo>
                    <a:pt x="69" y="20"/>
                  </a:lnTo>
                  <a:lnTo>
                    <a:pt x="75" y="31"/>
                  </a:lnTo>
                  <a:lnTo>
                    <a:pt x="75" y="39"/>
                  </a:lnTo>
                  <a:lnTo>
                    <a:pt x="76" y="43"/>
                  </a:lnTo>
                  <a:lnTo>
                    <a:pt x="75" y="47"/>
                  </a:lnTo>
                  <a:lnTo>
                    <a:pt x="75" y="54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5" y="72"/>
                  </a:lnTo>
                  <a:lnTo>
                    <a:pt x="67" y="70"/>
                  </a:lnTo>
                  <a:lnTo>
                    <a:pt x="63" y="72"/>
                  </a:lnTo>
                  <a:lnTo>
                    <a:pt x="61" y="72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7" y="75"/>
                  </a:lnTo>
                  <a:lnTo>
                    <a:pt x="55" y="75"/>
                  </a:lnTo>
                  <a:lnTo>
                    <a:pt x="53" y="77"/>
                  </a:lnTo>
                  <a:lnTo>
                    <a:pt x="55" y="77"/>
                  </a:lnTo>
                  <a:lnTo>
                    <a:pt x="50" y="79"/>
                  </a:lnTo>
                  <a:lnTo>
                    <a:pt x="48" y="79"/>
                  </a:lnTo>
                  <a:lnTo>
                    <a:pt x="44" y="81"/>
                  </a:lnTo>
                  <a:lnTo>
                    <a:pt x="36" y="81"/>
                  </a:lnTo>
                  <a:lnTo>
                    <a:pt x="32" y="79"/>
                  </a:lnTo>
                  <a:lnTo>
                    <a:pt x="28" y="79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1" y="66"/>
                  </a:lnTo>
                  <a:lnTo>
                    <a:pt x="11" y="68"/>
                  </a:lnTo>
                  <a:lnTo>
                    <a:pt x="9" y="64"/>
                  </a:lnTo>
                  <a:lnTo>
                    <a:pt x="9" y="62"/>
                  </a:lnTo>
                  <a:lnTo>
                    <a:pt x="7" y="60"/>
                  </a:lnTo>
                  <a:lnTo>
                    <a:pt x="7" y="62"/>
                  </a:lnTo>
                  <a:lnTo>
                    <a:pt x="7" y="58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7" y="27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02" name="Rectangle 250"/>
            <p:cNvSpPr>
              <a:spLocks noChangeArrowheads="1"/>
            </p:cNvSpPr>
            <p:nvPr/>
          </p:nvSpPr>
          <p:spPr bwMode="auto">
            <a:xfrm>
              <a:off x="3626" y="1910"/>
              <a:ext cx="34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K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03" name="Freeform 251"/>
            <p:cNvSpPr>
              <a:spLocks/>
            </p:cNvSpPr>
            <p:nvPr/>
          </p:nvSpPr>
          <p:spPr bwMode="auto">
            <a:xfrm>
              <a:off x="3691" y="1834"/>
              <a:ext cx="63" cy="64"/>
            </a:xfrm>
            <a:custGeom>
              <a:avLst/>
              <a:gdLst>
                <a:gd name="T0" fmla="*/ 29 w 77"/>
                <a:gd name="T1" fmla="*/ 0 h 78"/>
                <a:gd name="T2" fmla="*/ 22 w 77"/>
                <a:gd name="T3" fmla="*/ 2 h 78"/>
                <a:gd name="T4" fmla="*/ 16 w 77"/>
                <a:gd name="T5" fmla="*/ 2 h 78"/>
                <a:gd name="T6" fmla="*/ 11 w 77"/>
                <a:gd name="T7" fmla="*/ 6 h 78"/>
                <a:gd name="T8" fmla="*/ 7 w 77"/>
                <a:gd name="T9" fmla="*/ 11 h 78"/>
                <a:gd name="T10" fmla="*/ 3 w 77"/>
                <a:gd name="T11" fmla="*/ 16 h 78"/>
                <a:gd name="T12" fmla="*/ 2 w 77"/>
                <a:gd name="T13" fmla="*/ 22 h 78"/>
                <a:gd name="T14" fmla="*/ 0 w 77"/>
                <a:gd name="T15" fmla="*/ 28 h 78"/>
                <a:gd name="T16" fmla="*/ 0 w 77"/>
                <a:gd name="T17" fmla="*/ 34 h 78"/>
                <a:gd name="T18" fmla="*/ 2 w 77"/>
                <a:gd name="T19" fmla="*/ 41 h 78"/>
                <a:gd name="T20" fmla="*/ 3 w 77"/>
                <a:gd name="T21" fmla="*/ 47 h 78"/>
                <a:gd name="T22" fmla="*/ 7 w 77"/>
                <a:gd name="T23" fmla="*/ 52 h 78"/>
                <a:gd name="T24" fmla="*/ 11 w 77"/>
                <a:gd name="T25" fmla="*/ 57 h 78"/>
                <a:gd name="T26" fmla="*/ 16 w 77"/>
                <a:gd name="T27" fmla="*/ 60 h 78"/>
                <a:gd name="T28" fmla="*/ 22 w 77"/>
                <a:gd name="T29" fmla="*/ 62 h 78"/>
                <a:gd name="T30" fmla="*/ 29 w 77"/>
                <a:gd name="T31" fmla="*/ 64 h 78"/>
                <a:gd name="T32" fmla="*/ 34 w 77"/>
                <a:gd name="T33" fmla="*/ 64 h 78"/>
                <a:gd name="T34" fmla="*/ 41 w 77"/>
                <a:gd name="T35" fmla="*/ 62 h 78"/>
                <a:gd name="T36" fmla="*/ 46 w 77"/>
                <a:gd name="T37" fmla="*/ 60 h 78"/>
                <a:gd name="T38" fmla="*/ 51 w 77"/>
                <a:gd name="T39" fmla="*/ 57 h 78"/>
                <a:gd name="T40" fmla="*/ 55 w 77"/>
                <a:gd name="T41" fmla="*/ 52 h 78"/>
                <a:gd name="T42" fmla="*/ 58 w 77"/>
                <a:gd name="T43" fmla="*/ 47 h 78"/>
                <a:gd name="T44" fmla="*/ 61 w 77"/>
                <a:gd name="T45" fmla="*/ 41 h 78"/>
                <a:gd name="T46" fmla="*/ 61 w 77"/>
                <a:gd name="T47" fmla="*/ 34 h 78"/>
                <a:gd name="T48" fmla="*/ 61 w 77"/>
                <a:gd name="T49" fmla="*/ 28 h 78"/>
                <a:gd name="T50" fmla="*/ 61 w 77"/>
                <a:gd name="T51" fmla="*/ 22 h 78"/>
                <a:gd name="T52" fmla="*/ 58 w 77"/>
                <a:gd name="T53" fmla="*/ 16 h 78"/>
                <a:gd name="T54" fmla="*/ 55 w 77"/>
                <a:gd name="T55" fmla="*/ 11 h 78"/>
                <a:gd name="T56" fmla="*/ 51 w 77"/>
                <a:gd name="T57" fmla="*/ 6 h 78"/>
                <a:gd name="T58" fmla="*/ 46 w 77"/>
                <a:gd name="T59" fmla="*/ 2 h 78"/>
                <a:gd name="T60" fmla="*/ 41 w 77"/>
                <a:gd name="T61" fmla="*/ 2 h 78"/>
                <a:gd name="T62" fmla="*/ 34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8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2" y="9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4" y="53"/>
                  </a:lnTo>
                  <a:lnTo>
                    <a:pt x="4" y="57"/>
                  </a:lnTo>
                  <a:lnTo>
                    <a:pt x="6" y="61"/>
                  </a:lnTo>
                  <a:lnTo>
                    <a:pt x="8" y="63"/>
                  </a:lnTo>
                  <a:lnTo>
                    <a:pt x="12" y="67"/>
                  </a:lnTo>
                  <a:lnTo>
                    <a:pt x="13" y="69"/>
                  </a:lnTo>
                  <a:lnTo>
                    <a:pt x="17" y="71"/>
                  </a:lnTo>
                  <a:lnTo>
                    <a:pt x="19" y="73"/>
                  </a:lnTo>
                  <a:lnTo>
                    <a:pt x="23" y="75"/>
                  </a:lnTo>
                  <a:lnTo>
                    <a:pt x="27" y="76"/>
                  </a:lnTo>
                  <a:lnTo>
                    <a:pt x="31" y="78"/>
                  </a:lnTo>
                  <a:lnTo>
                    <a:pt x="35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50" y="76"/>
                  </a:lnTo>
                  <a:lnTo>
                    <a:pt x="54" y="75"/>
                  </a:lnTo>
                  <a:lnTo>
                    <a:pt x="56" y="73"/>
                  </a:lnTo>
                  <a:lnTo>
                    <a:pt x="60" y="71"/>
                  </a:lnTo>
                  <a:lnTo>
                    <a:pt x="62" y="69"/>
                  </a:lnTo>
                  <a:lnTo>
                    <a:pt x="65" y="67"/>
                  </a:lnTo>
                  <a:lnTo>
                    <a:pt x="67" y="63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3"/>
                  </a:lnTo>
                  <a:lnTo>
                    <a:pt x="75" y="50"/>
                  </a:lnTo>
                  <a:lnTo>
                    <a:pt x="75" y="46"/>
                  </a:lnTo>
                  <a:lnTo>
                    <a:pt x="75" y="42"/>
                  </a:lnTo>
                  <a:lnTo>
                    <a:pt x="77" y="38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9"/>
                  </a:lnTo>
                  <a:lnTo>
                    <a:pt x="62" y="7"/>
                  </a:lnTo>
                  <a:lnTo>
                    <a:pt x="60" y="5"/>
                  </a:lnTo>
                  <a:lnTo>
                    <a:pt x="56" y="3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04" name="Freeform 252"/>
            <p:cNvSpPr>
              <a:spLocks/>
            </p:cNvSpPr>
            <p:nvPr/>
          </p:nvSpPr>
          <p:spPr bwMode="auto">
            <a:xfrm>
              <a:off x="3689" y="1833"/>
              <a:ext cx="66" cy="67"/>
            </a:xfrm>
            <a:custGeom>
              <a:avLst/>
              <a:gdLst>
                <a:gd name="T0" fmla="*/ 20 w 81"/>
                <a:gd name="T1" fmla="*/ 2 h 82"/>
                <a:gd name="T2" fmla="*/ 14 w 81"/>
                <a:gd name="T3" fmla="*/ 4 h 82"/>
                <a:gd name="T4" fmla="*/ 11 w 81"/>
                <a:gd name="T5" fmla="*/ 6 h 82"/>
                <a:gd name="T6" fmla="*/ 5 w 81"/>
                <a:gd name="T7" fmla="*/ 16 h 82"/>
                <a:gd name="T8" fmla="*/ 3 w 81"/>
                <a:gd name="T9" fmla="*/ 20 h 82"/>
                <a:gd name="T10" fmla="*/ 3 w 81"/>
                <a:gd name="T11" fmla="*/ 45 h 82"/>
                <a:gd name="T12" fmla="*/ 5 w 81"/>
                <a:gd name="T13" fmla="*/ 53 h 82"/>
                <a:gd name="T14" fmla="*/ 15 w 81"/>
                <a:gd name="T15" fmla="*/ 61 h 82"/>
                <a:gd name="T16" fmla="*/ 17 w 81"/>
                <a:gd name="T17" fmla="*/ 63 h 82"/>
                <a:gd name="T18" fmla="*/ 46 w 81"/>
                <a:gd name="T19" fmla="*/ 64 h 82"/>
                <a:gd name="T20" fmla="*/ 47 w 81"/>
                <a:gd name="T21" fmla="*/ 63 h 82"/>
                <a:gd name="T22" fmla="*/ 53 w 81"/>
                <a:gd name="T23" fmla="*/ 60 h 82"/>
                <a:gd name="T24" fmla="*/ 56 w 81"/>
                <a:gd name="T25" fmla="*/ 58 h 82"/>
                <a:gd name="T26" fmla="*/ 58 w 81"/>
                <a:gd name="T27" fmla="*/ 55 h 82"/>
                <a:gd name="T28" fmla="*/ 64 w 81"/>
                <a:gd name="T29" fmla="*/ 42 h 82"/>
                <a:gd name="T30" fmla="*/ 64 w 81"/>
                <a:gd name="T31" fmla="*/ 29 h 82"/>
                <a:gd name="T32" fmla="*/ 61 w 81"/>
                <a:gd name="T33" fmla="*/ 16 h 82"/>
                <a:gd name="T34" fmla="*/ 56 w 81"/>
                <a:gd name="T35" fmla="*/ 9 h 82"/>
                <a:gd name="T36" fmla="*/ 52 w 81"/>
                <a:gd name="T37" fmla="*/ 6 h 82"/>
                <a:gd name="T38" fmla="*/ 51 w 81"/>
                <a:gd name="T39" fmla="*/ 4 h 82"/>
                <a:gd name="T40" fmla="*/ 47 w 81"/>
                <a:gd name="T41" fmla="*/ 2 h 82"/>
                <a:gd name="T42" fmla="*/ 27 w 81"/>
                <a:gd name="T43" fmla="*/ 0 h 82"/>
                <a:gd name="T44" fmla="*/ 42 w 81"/>
                <a:gd name="T45" fmla="*/ 4 h 82"/>
                <a:gd name="T46" fmla="*/ 46 w 81"/>
                <a:gd name="T47" fmla="*/ 6 h 82"/>
                <a:gd name="T48" fmla="*/ 49 w 81"/>
                <a:gd name="T49" fmla="*/ 7 h 82"/>
                <a:gd name="T50" fmla="*/ 55 w 81"/>
                <a:gd name="T51" fmla="*/ 11 h 82"/>
                <a:gd name="T52" fmla="*/ 56 w 81"/>
                <a:gd name="T53" fmla="*/ 17 h 82"/>
                <a:gd name="T54" fmla="*/ 61 w 81"/>
                <a:gd name="T55" fmla="*/ 24 h 82"/>
                <a:gd name="T56" fmla="*/ 61 w 81"/>
                <a:gd name="T57" fmla="*/ 36 h 82"/>
                <a:gd name="T58" fmla="*/ 56 w 81"/>
                <a:gd name="T59" fmla="*/ 50 h 82"/>
                <a:gd name="T60" fmla="*/ 53 w 81"/>
                <a:gd name="T61" fmla="*/ 56 h 82"/>
                <a:gd name="T62" fmla="*/ 51 w 81"/>
                <a:gd name="T63" fmla="*/ 56 h 82"/>
                <a:gd name="T64" fmla="*/ 47 w 81"/>
                <a:gd name="T65" fmla="*/ 60 h 82"/>
                <a:gd name="T66" fmla="*/ 46 w 81"/>
                <a:gd name="T67" fmla="*/ 61 h 82"/>
                <a:gd name="T68" fmla="*/ 17 w 81"/>
                <a:gd name="T69" fmla="*/ 60 h 82"/>
                <a:gd name="T70" fmla="*/ 15 w 81"/>
                <a:gd name="T71" fmla="*/ 58 h 82"/>
                <a:gd name="T72" fmla="*/ 8 w 81"/>
                <a:gd name="T73" fmla="*/ 50 h 82"/>
                <a:gd name="T74" fmla="*/ 7 w 81"/>
                <a:gd name="T75" fmla="*/ 45 h 82"/>
                <a:gd name="T76" fmla="*/ 7 w 81"/>
                <a:gd name="T77" fmla="*/ 20 h 82"/>
                <a:gd name="T78" fmla="*/ 8 w 81"/>
                <a:gd name="T79" fmla="*/ 17 h 82"/>
                <a:gd name="T80" fmla="*/ 10 w 81"/>
                <a:gd name="T81" fmla="*/ 14 h 82"/>
                <a:gd name="T82" fmla="*/ 15 w 81"/>
                <a:gd name="T83" fmla="*/ 7 h 82"/>
                <a:gd name="T84" fmla="*/ 17 w 81"/>
                <a:gd name="T85" fmla="*/ 6 h 82"/>
                <a:gd name="T86" fmla="*/ 27 w 81"/>
                <a:gd name="T87" fmla="*/ 3 h 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"/>
                <a:gd name="T133" fmla="*/ 0 h 82"/>
                <a:gd name="T134" fmla="*/ 81 w 81"/>
                <a:gd name="T135" fmla="*/ 82 h 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" h="82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4" y="55"/>
                  </a:lnTo>
                  <a:lnTo>
                    <a:pt x="4" y="59"/>
                  </a:lnTo>
                  <a:lnTo>
                    <a:pt x="6" y="63"/>
                  </a:lnTo>
                  <a:lnTo>
                    <a:pt x="6" y="65"/>
                  </a:lnTo>
                  <a:lnTo>
                    <a:pt x="14" y="73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17" y="75"/>
                  </a:lnTo>
                  <a:lnTo>
                    <a:pt x="19" y="77"/>
                  </a:lnTo>
                  <a:lnTo>
                    <a:pt x="21" y="77"/>
                  </a:lnTo>
                  <a:lnTo>
                    <a:pt x="33" y="82"/>
                  </a:lnTo>
                  <a:lnTo>
                    <a:pt x="48" y="82"/>
                  </a:lnTo>
                  <a:lnTo>
                    <a:pt x="56" y="78"/>
                  </a:lnTo>
                  <a:lnTo>
                    <a:pt x="58" y="78"/>
                  </a:lnTo>
                  <a:lnTo>
                    <a:pt x="60" y="77"/>
                  </a:lnTo>
                  <a:lnTo>
                    <a:pt x="58" y="77"/>
                  </a:lnTo>
                  <a:lnTo>
                    <a:pt x="62" y="75"/>
                  </a:lnTo>
                  <a:lnTo>
                    <a:pt x="64" y="75"/>
                  </a:lnTo>
                  <a:lnTo>
                    <a:pt x="65" y="73"/>
                  </a:lnTo>
                  <a:lnTo>
                    <a:pt x="64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69" y="69"/>
                  </a:lnTo>
                  <a:lnTo>
                    <a:pt x="71" y="65"/>
                  </a:lnTo>
                  <a:lnTo>
                    <a:pt x="71" y="67"/>
                  </a:lnTo>
                  <a:lnTo>
                    <a:pt x="73" y="65"/>
                  </a:lnTo>
                  <a:lnTo>
                    <a:pt x="73" y="63"/>
                  </a:lnTo>
                  <a:lnTo>
                    <a:pt x="79" y="52"/>
                  </a:lnTo>
                  <a:lnTo>
                    <a:pt x="79" y="44"/>
                  </a:lnTo>
                  <a:lnTo>
                    <a:pt x="81" y="40"/>
                  </a:lnTo>
                  <a:lnTo>
                    <a:pt x="79" y="36"/>
                  </a:lnTo>
                  <a:lnTo>
                    <a:pt x="79" y="29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69" y="11"/>
                  </a:lnTo>
                  <a:lnTo>
                    <a:pt x="69" y="9"/>
                  </a:lnTo>
                  <a:lnTo>
                    <a:pt x="67" y="9"/>
                  </a:lnTo>
                  <a:lnTo>
                    <a:pt x="64" y="7"/>
                  </a:lnTo>
                  <a:lnTo>
                    <a:pt x="65" y="7"/>
                  </a:lnTo>
                  <a:lnTo>
                    <a:pt x="64" y="5"/>
                  </a:lnTo>
                  <a:lnTo>
                    <a:pt x="62" y="5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5"/>
                  </a:lnTo>
                  <a:lnTo>
                    <a:pt x="56" y="5"/>
                  </a:lnTo>
                  <a:lnTo>
                    <a:pt x="54" y="5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62" y="9"/>
                  </a:lnTo>
                  <a:lnTo>
                    <a:pt x="60" y="9"/>
                  </a:lnTo>
                  <a:lnTo>
                    <a:pt x="62" y="11"/>
                  </a:lnTo>
                  <a:lnTo>
                    <a:pt x="64" y="11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5" y="29"/>
                  </a:lnTo>
                  <a:lnTo>
                    <a:pt x="75" y="36"/>
                  </a:lnTo>
                  <a:lnTo>
                    <a:pt x="77" y="40"/>
                  </a:lnTo>
                  <a:lnTo>
                    <a:pt x="75" y="44"/>
                  </a:lnTo>
                  <a:lnTo>
                    <a:pt x="75" y="52"/>
                  </a:lnTo>
                  <a:lnTo>
                    <a:pt x="69" y="63"/>
                  </a:lnTo>
                  <a:lnTo>
                    <a:pt x="69" y="61"/>
                  </a:lnTo>
                  <a:lnTo>
                    <a:pt x="67" y="63"/>
                  </a:lnTo>
                  <a:lnTo>
                    <a:pt x="67" y="65"/>
                  </a:lnTo>
                  <a:lnTo>
                    <a:pt x="65" y="69"/>
                  </a:lnTo>
                  <a:lnTo>
                    <a:pt x="67" y="67"/>
                  </a:lnTo>
                  <a:lnTo>
                    <a:pt x="64" y="69"/>
                  </a:lnTo>
                  <a:lnTo>
                    <a:pt x="62" y="69"/>
                  </a:lnTo>
                  <a:lnTo>
                    <a:pt x="60" y="71"/>
                  </a:lnTo>
                  <a:lnTo>
                    <a:pt x="62" y="71"/>
                  </a:lnTo>
                  <a:lnTo>
                    <a:pt x="58" y="73"/>
                  </a:lnTo>
                  <a:lnTo>
                    <a:pt x="56" y="73"/>
                  </a:lnTo>
                  <a:lnTo>
                    <a:pt x="54" y="75"/>
                  </a:lnTo>
                  <a:lnTo>
                    <a:pt x="56" y="75"/>
                  </a:lnTo>
                  <a:lnTo>
                    <a:pt x="48" y="78"/>
                  </a:lnTo>
                  <a:lnTo>
                    <a:pt x="33" y="78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5" y="69"/>
                  </a:lnTo>
                  <a:lnTo>
                    <a:pt x="17" y="69"/>
                  </a:lnTo>
                  <a:lnTo>
                    <a:pt x="10" y="61"/>
                  </a:lnTo>
                  <a:lnTo>
                    <a:pt x="10" y="63"/>
                  </a:lnTo>
                  <a:lnTo>
                    <a:pt x="8" y="59"/>
                  </a:lnTo>
                  <a:lnTo>
                    <a:pt x="8" y="55"/>
                  </a:lnTo>
                  <a:lnTo>
                    <a:pt x="4" y="48"/>
                  </a:lnTo>
                  <a:lnTo>
                    <a:pt x="4" y="32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7" y="11"/>
                  </a:lnTo>
                  <a:lnTo>
                    <a:pt x="15" y="11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05" name="Rectangle 253"/>
            <p:cNvSpPr>
              <a:spLocks noChangeArrowheads="1"/>
            </p:cNvSpPr>
            <p:nvPr/>
          </p:nvSpPr>
          <p:spPr bwMode="auto">
            <a:xfrm>
              <a:off x="3704" y="1837"/>
              <a:ext cx="3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F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06" name="Freeform 254"/>
            <p:cNvSpPr>
              <a:spLocks/>
            </p:cNvSpPr>
            <p:nvPr/>
          </p:nvSpPr>
          <p:spPr bwMode="auto">
            <a:xfrm>
              <a:off x="3562" y="1807"/>
              <a:ext cx="61" cy="65"/>
            </a:xfrm>
            <a:custGeom>
              <a:avLst/>
              <a:gdLst>
                <a:gd name="T0" fmla="*/ 28 w 74"/>
                <a:gd name="T1" fmla="*/ 0 h 79"/>
                <a:gd name="T2" fmla="*/ 21 w 74"/>
                <a:gd name="T3" fmla="*/ 0 h 79"/>
                <a:gd name="T4" fmla="*/ 16 w 74"/>
                <a:gd name="T5" fmla="*/ 3 h 79"/>
                <a:gd name="T6" fmla="*/ 11 w 74"/>
                <a:gd name="T7" fmla="*/ 7 h 79"/>
                <a:gd name="T8" fmla="*/ 6 w 74"/>
                <a:gd name="T9" fmla="*/ 11 h 79"/>
                <a:gd name="T10" fmla="*/ 2 w 74"/>
                <a:gd name="T11" fmla="*/ 16 h 79"/>
                <a:gd name="T12" fmla="*/ 1 w 74"/>
                <a:gd name="T13" fmla="*/ 22 h 79"/>
                <a:gd name="T14" fmla="*/ 0 w 74"/>
                <a:gd name="T15" fmla="*/ 29 h 79"/>
                <a:gd name="T16" fmla="*/ 0 w 74"/>
                <a:gd name="T17" fmla="*/ 35 h 79"/>
                <a:gd name="T18" fmla="*/ 1 w 74"/>
                <a:gd name="T19" fmla="*/ 41 h 79"/>
                <a:gd name="T20" fmla="*/ 2 w 74"/>
                <a:gd name="T21" fmla="*/ 48 h 79"/>
                <a:gd name="T22" fmla="*/ 6 w 74"/>
                <a:gd name="T23" fmla="*/ 52 h 79"/>
                <a:gd name="T24" fmla="*/ 11 w 74"/>
                <a:gd name="T25" fmla="*/ 57 h 79"/>
                <a:gd name="T26" fmla="*/ 16 w 74"/>
                <a:gd name="T27" fmla="*/ 60 h 79"/>
                <a:gd name="T28" fmla="*/ 21 w 74"/>
                <a:gd name="T29" fmla="*/ 63 h 79"/>
                <a:gd name="T30" fmla="*/ 28 w 74"/>
                <a:gd name="T31" fmla="*/ 65 h 79"/>
                <a:gd name="T32" fmla="*/ 33 w 74"/>
                <a:gd name="T33" fmla="*/ 65 h 79"/>
                <a:gd name="T34" fmla="*/ 40 w 74"/>
                <a:gd name="T35" fmla="*/ 63 h 79"/>
                <a:gd name="T36" fmla="*/ 45 w 74"/>
                <a:gd name="T37" fmla="*/ 60 h 79"/>
                <a:gd name="T38" fmla="*/ 50 w 74"/>
                <a:gd name="T39" fmla="*/ 57 h 79"/>
                <a:gd name="T40" fmla="*/ 55 w 74"/>
                <a:gd name="T41" fmla="*/ 52 h 79"/>
                <a:gd name="T42" fmla="*/ 59 w 74"/>
                <a:gd name="T43" fmla="*/ 48 h 79"/>
                <a:gd name="T44" fmla="*/ 60 w 74"/>
                <a:gd name="T45" fmla="*/ 41 h 79"/>
                <a:gd name="T46" fmla="*/ 61 w 74"/>
                <a:gd name="T47" fmla="*/ 35 h 79"/>
                <a:gd name="T48" fmla="*/ 61 w 74"/>
                <a:gd name="T49" fmla="*/ 29 h 79"/>
                <a:gd name="T50" fmla="*/ 60 w 74"/>
                <a:gd name="T51" fmla="*/ 22 h 79"/>
                <a:gd name="T52" fmla="*/ 59 w 74"/>
                <a:gd name="T53" fmla="*/ 16 h 79"/>
                <a:gd name="T54" fmla="*/ 55 w 74"/>
                <a:gd name="T55" fmla="*/ 11 h 79"/>
                <a:gd name="T56" fmla="*/ 50 w 74"/>
                <a:gd name="T57" fmla="*/ 7 h 79"/>
                <a:gd name="T58" fmla="*/ 45 w 74"/>
                <a:gd name="T59" fmla="*/ 3 h 79"/>
                <a:gd name="T60" fmla="*/ 40 w 74"/>
                <a:gd name="T61" fmla="*/ 0 h 79"/>
                <a:gd name="T62" fmla="*/ 33 w 74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"/>
                <a:gd name="T97" fmla="*/ 0 h 79"/>
                <a:gd name="T98" fmla="*/ 74 w 74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" h="79">
                  <a:moveTo>
                    <a:pt x="36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9" y="10"/>
                  </a:lnTo>
                  <a:lnTo>
                    <a:pt x="7" y="13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1" y="23"/>
                  </a:lnTo>
                  <a:lnTo>
                    <a:pt x="1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1" y="50"/>
                  </a:lnTo>
                  <a:lnTo>
                    <a:pt x="1" y="54"/>
                  </a:lnTo>
                  <a:lnTo>
                    <a:pt x="3" y="58"/>
                  </a:lnTo>
                  <a:lnTo>
                    <a:pt x="5" y="61"/>
                  </a:lnTo>
                  <a:lnTo>
                    <a:pt x="7" y="63"/>
                  </a:lnTo>
                  <a:lnTo>
                    <a:pt x="9" y="67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9" y="73"/>
                  </a:lnTo>
                  <a:lnTo>
                    <a:pt x="23" y="75"/>
                  </a:lnTo>
                  <a:lnTo>
                    <a:pt x="25" y="77"/>
                  </a:lnTo>
                  <a:lnTo>
                    <a:pt x="30" y="77"/>
                  </a:lnTo>
                  <a:lnTo>
                    <a:pt x="34" y="79"/>
                  </a:lnTo>
                  <a:lnTo>
                    <a:pt x="36" y="79"/>
                  </a:lnTo>
                  <a:lnTo>
                    <a:pt x="40" y="79"/>
                  </a:lnTo>
                  <a:lnTo>
                    <a:pt x="44" y="77"/>
                  </a:lnTo>
                  <a:lnTo>
                    <a:pt x="48" y="77"/>
                  </a:lnTo>
                  <a:lnTo>
                    <a:pt x="51" y="75"/>
                  </a:lnTo>
                  <a:lnTo>
                    <a:pt x="55" y="73"/>
                  </a:lnTo>
                  <a:lnTo>
                    <a:pt x="59" y="71"/>
                  </a:lnTo>
                  <a:lnTo>
                    <a:pt x="61" y="69"/>
                  </a:lnTo>
                  <a:lnTo>
                    <a:pt x="63" y="67"/>
                  </a:lnTo>
                  <a:lnTo>
                    <a:pt x="67" y="63"/>
                  </a:lnTo>
                  <a:lnTo>
                    <a:pt x="69" y="61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3" y="50"/>
                  </a:lnTo>
                  <a:lnTo>
                    <a:pt x="74" y="46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4" y="35"/>
                  </a:lnTo>
                  <a:lnTo>
                    <a:pt x="74" y="31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3" y="10"/>
                  </a:lnTo>
                  <a:lnTo>
                    <a:pt x="61" y="8"/>
                  </a:lnTo>
                  <a:lnTo>
                    <a:pt x="59" y="6"/>
                  </a:lnTo>
                  <a:lnTo>
                    <a:pt x="55" y="4"/>
                  </a:lnTo>
                  <a:lnTo>
                    <a:pt x="51" y="2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07" name="Freeform 255"/>
            <p:cNvSpPr>
              <a:spLocks/>
            </p:cNvSpPr>
            <p:nvPr/>
          </p:nvSpPr>
          <p:spPr bwMode="auto">
            <a:xfrm>
              <a:off x="3560" y="1806"/>
              <a:ext cx="64" cy="68"/>
            </a:xfrm>
            <a:custGeom>
              <a:avLst/>
              <a:gdLst>
                <a:gd name="T0" fmla="*/ 21 w 78"/>
                <a:gd name="T1" fmla="*/ 0 h 83"/>
                <a:gd name="T2" fmla="*/ 21 w 78"/>
                <a:gd name="T3" fmla="*/ 2 h 83"/>
                <a:gd name="T4" fmla="*/ 12 w 78"/>
                <a:gd name="T5" fmla="*/ 5 h 83"/>
                <a:gd name="T6" fmla="*/ 12 w 78"/>
                <a:gd name="T7" fmla="*/ 7 h 83"/>
                <a:gd name="T8" fmla="*/ 7 w 78"/>
                <a:gd name="T9" fmla="*/ 8 h 83"/>
                <a:gd name="T10" fmla="*/ 4 w 78"/>
                <a:gd name="T11" fmla="*/ 16 h 83"/>
                <a:gd name="T12" fmla="*/ 2 w 78"/>
                <a:gd name="T13" fmla="*/ 16 h 83"/>
                <a:gd name="T14" fmla="*/ 2 w 78"/>
                <a:gd name="T15" fmla="*/ 20 h 83"/>
                <a:gd name="T16" fmla="*/ 0 w 78"/>
                <a:gd name="T17" fmla="*/ 27 h 83"/>
                <a:gd name="T18" fmla="*/ 2 w 78"/>
                <a:gd name="T19" fmla="*/ 43 h 83"/>
                <a:gd name="T20" fmla="*/ 4 w 78"/>
                <a:gd name="T21" fmla="*/ 52 h 83"/>
                <a:gd name="T22" fmla="*/ 6 w 78"/>
                <a:gd name="T23" fmla="*/ 55 h 83"/>
                <a:gd name="T24" fmla="*/ 7 w 78"/>
                <a:gd name="T25" fmla="*/ 57 h 83"/>
                <a:gd name="T26" fmla="*/ 9 w 78"/>
                <a:gd name="T27" fmla="*/ 58 h 83"/>
                <a:gd name="T28" fmla="*/ 11 w 78"/>
                <a:gd name="T29" fmla="*/ 60 h 83"/>
                <a:gd name="T30" fmla="*/ 14 w 78"/>
                <a:gd name="T31" fmla="*/ 61 h 83"/>
                <a:gd name="T32" fmla="*/ 19 w 78"/>
                <a:gd name="T33" fmla="*/ 65 h 83"/>
                <a:gd name="T34" fmla="*/ 26 w 78"/>
                <a:gd name="T35" fmla="*/ 66 h 83"/>
                <a:gd name="T36" fmla="*/ 34 w 78"/>
                <a:gd name="T37" fmla="*/ 68 h 83"/>
                <a:gd name="T38" fmla="*/ 41 w 78"/>
                <a:gd name="T39" fmla="*/ 66 h 83"/>
                <a:gd name="T40" fmla="*/ 52 w 78"/>
                <a:gd name="T41" fmla="*/ 61 h 83"/>
                <a:gd name="T42" fmla="*/ 60 w 78"/>
                <a:gd name="T43" fmla="*/ 52 h 83"/>
                <a:gd name="T44" fmla="*/ 62 w 78"/>
                <a:gd name="T45" fmla="*/ 43 h 83"/>
                <a:gd name="T46" fmla="*/ 64 w 78"/>
                <a:gd name="T47" fmla="*/ 27 h 83"/>
                <a:gd name="T48" fmla="*/ 62 w 78"/>
                <a:gd name="T49" fmla="*/ 20 h 83"/>
                <a:gd name="T50" fmla="*/ 62 w 78"/>
                <a:gd name="T51" fmla="*/ 16 h 83"/>
                <a:gd name="T52" fmla="*/ 60 w 78"/>
                <a:gd name="T53" fmla="*/ 16 h 83"/>
                <a:gd name="T54" fmla="*/ 58 w 78"/>
                <a:gd name="T55" fmla="*/ 11 h 83"/>
                <a:gd name="T56" fmla="*/ 50 w 78"/>
                <a:gd name="T57" fmla="*/ 5 h 83"/>
                <a:gd name="T58" fmla="*/ 22 w 78"/>
                <a:gd name="T59" fmla="*/ 0 h 83"/>
                <a:gd name="T60" fmla="*/ 41 w 78"/>
                <a:gd name="T61" fmla="*/ 3 h 83"/>
                <a:gd name="T62" fmla="*/ 48 w 78"/>
                <a:gd name="T63" fmla="*/ 8 h 83"/>
                <a:gd name="T64" fmla="*/ 55 w 78"/>
                <a:gd name="T65" fmla="*/ 12 h 83"/>
                <a:gd name="T66" fmla="*/ 57 w 78"/>
                <a:gd name="T67" fmla="*/ 17 h 83"/>
                <a:gd name="T68" fmla="*/ 58 w 78"/>
                <a:gd name="T69" fmla="*/ 17 h 83"/>
                <a:gd name="T70" fmla="*/ 60 w 78"/>
                <a:gd name="T71" fmla="*/ 24 h 83"/>
                <a:gd name="T72" fmla="*/ 62 w 78"/>
                <a:gd name="T73" fmla="*/ 39 h 83"/>
                <a:gd name="T74" fmla="*/ 60 w 78"/>
                <a:gd name="T75" fmla="*/ 46 h 83"/>
                <a:gd name="T76" fmla="*/ 57 w 78"/>
                <a:gd name="T77" fmla="*/ 51 h 83"/>
                <a:gd name="T78" fmla="*/ 50 w 78"/>
                <a:gd name="T79" fmla="*/ 58 h 83"/>
                <a:gd name="T80" fmla="*/ 38 w 78"/>
                <a:gd name="T81" fmla="*/ 63 h 83"/>
                <a:gd name="T82" fmla="*/ 30 w 78"/>
                <a:gd name="T83" fmla="*/ 65 h 83"/>
                <a:gd name="T84" fmla="*/ 22 w 78"/>
                <a:gd name="T85" fmla="*/ 63 h 83"/>
                <a:gd name="T86" fmla="*/ 22 w 78"/>
                <a:gd name="T87" fmla="*/ 61 h 83"/>
                <a:gd name="T88" fmla="*/ 14 w 78"/>
                <a:gd name="T89" fmla="*/ 58 h 83"/>
                <a:gd name="T90" fmla="*/ 14 w 78"/>
                <a:gd name="T91" fmla="*/ 57 h 83"/>
                <a:gd name="T92" fmla="*/ 9 w 78"/>
                <a:gd name="T93" fmla="*/ 55 h 83"/>
                <a:gd name="T94" fmla="*/ 9 w 78"/>
                <a:gd name="T95" fmla="*/ 53 h 83"/>
                <a:gd name="T96" fmla="*/ 7 w 78"/>
                <a:gd name="T97" fmla="*/ 51 h 83"/>
                <a:gd name="T98" fmla="*/ 4 w 78"/>
                <a:gd name="T99" fmla="*/ 46 h 83"/>
                <a:gd name="T100" fmla="*/ 2 w 78"/>
                <a:gd name="T101" fmla="*/ 39 h 83"/>
                <a:gd name="T102" fmla="*/ 4 w 78"/>
                <a:gd name="T103" fmla="*/ 24 h 83"/>
                <a:gd name="T104" fmla="*/ 6 w 78"/>
                <a:gd name="T105" fmla="*/ 17 h 83"/>
                <a:gd name="T106" fmla="*/ 7 w 78"/>
                <a:gd name="T107" fmla="*/ 17 h 83"/>
                <a:gd name="T108" fmla="*/ 11 w 78"/>
                <a:gd name="T109" fmla="*/ 10 h 83"/>
                <a:gd name="T110" fmla="*/ 12 w 78"/>
                <a:gd name="T111" fmla="*/ 10 h 83"/>
                <a:gd name="T112" fmla="*/ 16 w 78"/>
                <a:gd name="T113" fmla="*/ 8 h 83"/>
                <a:gd name="T114" fmla="*/ 21 w 78"/>
                <a:gd name="T115" fmla="*/ 5 h 83"/>
                <a:gd name="T116" fmla="*/ 23 w 78"/>
                <a:gd name="T117" fmla="*/ 3 h 83"/>
                <a:gd name="T118" fmla="*/ 22 w 78"/>
                <a:gd name="T119" fmla="*/ 0 h 8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83"/>
                <a:gd name="T182" fmla="*/ 78 w 78"/>
                <a:gd name="T183" fmla="*/ 83 h 8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83">
                  <a:moveTo>
                    <a:pt x="27" y="0"/>
                  </a:moveTo>
                  <a:lnTo>
                    <a:pt x="25" y="0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9" y="12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5" y="63"/>
                  </a:lnTo>
                  <a:lnTo>
                    <a:pt x="5" y="65"/>
                  </a:lnTo>
                  <a:lnTo>
                    <a:pt x="7" y="67"/>
                  </a:lnTo>
                  <a:lnTo>
                    <a:pt x="7" y="65"/>
                  </a:lnTo>
                  <a:lnTo>
                    <a:pt x="9" y="69"/>
                  </a:lnTo>
                  <a:lnTo>
                    <a:pt x="9" y="71"/>
                  </a:lnTo>
                  <a:lnTo>
                    <a:pt x="11" y="71"/>
                  </a:lnTo>
                  <a:lnTo>
                    <a:pt x="15" y="73"/>
                  </a:lnTo>
                  <a:lnTo>
                    <a:pt x="13" y="73"/>
                  </a:lnTo>
                  <a:lnTo>
                    <a:pt x="15" y="75"/>
                  </a:lnTo>
                  <a:lnTo>
                    <a:pt x="17" y="75"/>
                  </a:lnTo>
                  <a:lnTo>
                    <a:pt x="25" y="79"/>
                  </a:lnTo>
                  <a:lnTo>
                    <a:pt x="23" y="79"/>
                  </a:lnTo>
                  <a:lnTo>
                    <a:pt x="25" y="81"/>
                  </a:lnTo>
                  <a:lnTo>
                    <a:pt x="32" y="81"/>
                  </a:lnTo>
                  <a:lnTo>
                    <a:pt x="36" y="83"/>
                  </a:lnTo>
                  <a:lnTo>
                    <a:pt x="42" y="83"/>
                  </a:lnTo>
                  <a:lnTo>
                    <a:pt x="46" y="81"/>
                  </a:lnTo>
                  <a:lnTo>
                    <a:pt x="50" y="81"/>
                  </a:lnTo>
                  <a:lnTo>
                    <a:pt x="61" y="75"/>
                  </a:lnTo>
                  <a:lnTo>
                    <a:pt x="63" y="75"/>
                  </a:lnTo>
                  <a:lnTo>
                    <a:pt x="73" y="65"/>
                  </a:lnTo>
                  <a:lnTo>
                    <a:pt x="73" y="63"/>
                  </a:lnTo>
                  <a:lnTo>
                    <a:pt x="76" y="56"/>
                  </a:lnTo>
                  <a:lnTo>
                    <a:pt x="76" y="52"/>
                  </a:lnTo>
                  <a:lnTo>
                    <a:pt x="78" y="48"/>
                  </a:lnTo>
                  <a:lnTo>
                    <a:pt x="78" y="33"/>
                  </a:lnTo>
                  <a:lnTo>
                    <a:pt x="76" y="29"/>
                  </a:lnTo>
                  <a:lnTo>
                    <a:pt x="76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50" y="0"/>
                  </a:lnTo>
                  <a:lnTo>
                    <a:pt x="27" y="0"/>
                  </a:lnTo>
                  <a:lnTo>
                    <a:pt x="27" y="4"/>
                  </a:lnTo>
                  <a:lnTo>
                    <a:pt x="50" y="4"/>
                  </a:lnTo>
                  <a:lnTo>
                    <a:pt x="61" y="10"/>
                  </a:lnTo>
                  <a:lnTo>
                    <a:pt x="59" y="10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3"/>
                  </a:lnTo>
                  <a:lnTo>
                    <a:pt x="75" y="48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69" y="63"/>
                  </a:lnTo>
                  <a:lnTo>
                    <a:pt x="69" y="62"/>
                  </a:lnTo>
                  <a:lnTo>
                    <a:pt x="59" y="71"/>
                  </a:lnTo>
                  <a:lnTo>
                    <a:pt x="61" y="71"/>
                  </a:lnTo>
                  <a:lnTo>
                    <a:pt x="50" y="77"/>
                  </a:lnTo>
                  <a:lnTo>
                    <a:pt x="46" y="77"/>
                  </a:lnTo>
                  <a:lnTo>
                    <a:pt x="42" y="79"/>
                  </a:lnTo>
                  <a:lnTo>
                    <a:pt x="36" y="79"/>
                  </a:lnTo>
                  <a:lnTo>
                    <a:pt x="32" y="77"/>
                  </a:lnTo>
                  <a:lnTo>
                    <a:pt x="27" y="77"/>
                  </a:lnTo>
                  <a:lnTo>
                    <a:pt x="28" y="77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17" y="71"/>
                  </a:lnTo>
                  <a:lnTo>
                    <a:pt x="19" y="71"/>
                  </a:lnTo>
                  <a:lnTo>
                    <a:pt x="17" y="69"/>
                  </a:lnTo>
                  <a:lnTo>
                    <a:pt x="15" y="69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9" y="62"/>
                  </a:lnTo>
                  <a:lnTo>
                    <a:pt x="9" y="63"/>
                  </a:lnTo>
                  <a:lnTo>
                    <a:pt x="5" y="56"/>
                  </a:lnTo>
                  <a:lnTo>
                    <a:pt x="5" y="52"/>
                  </a:lnTo>
                  <a:lnTo>
                    <a:pt x="3" y="48"/>
                  </a:lnTo>
                  <a:lnTo>
                    <a:pt x="3" y="33"/>
                  </a:lnTo>
                  <a:lnTo>
                    <a:pt x="5" y="29"/>
                  </a:lnTo>
                  <a:lnTo>
                    <a:pt x="5" y="25"/>
                  </a:lnTo>
                  <a:lnTo>
                    <a:pt x="7" y="21"/>
                  </a:lnTo>
                  <a:lnTo>
                    <a:pt x="7" y="23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11" y="13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9" y="10"/>
                  </a:lnTo>
                  <a:lnTo>
                    <a:pt x="17" y="10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08" name="Freeform 256"/>
            <p:cNvSpPr>
              <a:spLocks/>
            </p:cNvSpPr>
            <p:nvPr/>
          </p:nvSpPr>
          <p:spPr bwMode="auto">
            <a:xfrm>
              <a:off x="3626" y="1812"/>
              <a:ext cx="63" cy="64"/>
            </a:xfrm>
            <a:custGeom>
              <a:avLst/>
              <a:gdLst>
                <a:gd name="T0" fmla="*/ 29 w 77"/>
                <a:gd name="T1" fmla="*/ 0 h 78"/>
                <a:gd name="T2" fmla="*/ 22 w 77"/>
                <a:gd name="T3" fmla="*/ 2 h 78"/>
                <a:gd name="T4" fmla="*/ 17 w 77"/>
                <a:gd name="T5" fmla="*/ 4 h 78"/>
                <a:gd name="T6" fmla="*/ 13 w 77"/>
                <a:gd name="T7" fmla="*/ 7 h 78"/>
                <a:gd name="T8" fmla="*/ 8 w 77"/>
                <a:gd name="T9" fmla="*/ 12 h 78"/>
                <a:gd name="T10" fmla="*/ 5 w 77"/>
                <a:gd name="T11" fmla="*/ 17 h 78"/>
                <a:gd name="T12" fmla="*/ 2 w 77"/>
                <a:gd name="T13" fmla="*/ 22 h 78"/>
                <a:gd name="T14" fmla="*/ 0 w 77"/>
                <a:gd name="T15" fmla="*/ 28 h 78"/>
                <a:gd name="T16" fmla="*/ 0 w 77"/>
                <a:gd name="T17" fmla="*/ 36 h 78"/>
                <a:gd name="T18" fmla="*/ 2 w 77"/>
                <a:gd name="T19" fmla="*/ 43 h 78"/>
                <a:gd name="T20" fmla="*/ 5 w 77"/>
                <a:gd name="T21" fmla="*/ 47 h 78"/>
                <a:gd name="T22" fmla="*/ 8 w 77"/>
                <a:gd name="T23" fmla="*/ 53 h 78"/>
                <a:gd name="T24" fmla="*/ 13 w 77"/>
                <a:gd name="T25" fmla="*/ 58 h 78"/>
                <a:gd name="T26" fmla="*/ 17 w 77"/>
                <a:gd name="T27" fmla="*/ 62 h 78"/>
                <a:gd name="T28" fmla="*/ 22 w 77"/>
                <a:gd name="T29" fmla="*/ 63 h 78"/>
                <a:gd name="T30" fmla="*/ 29 w 77"/>
                <a:gd name="T31" fmla="*/ 64 h 78"/>
                <a:gd name="T32" fmla="*/ 35 w 77"/>
                <a:gd name="T33" fmla="*/ 64 h 78"/>
                <a:gd name="T34" fmla="*/ 41 w 77"/>
                <a:gd name="T35" fmla="*/ 63 h 78"/>
                <a:gd name="T36" fmla="*/ 47 w 77"/>
                <a:gd name="T37" fmla="*/ 62 h 78"/>
                <a:gd name="T38" fmla="*/ 52 w 77"/>
                <a:gd name="T39" fmla="*/ 58 h 78"/>
                <a:gd name="T40" fmla="*/ 56 w 77"/>
                <a:gd name="T41" fmla="*/ 53 h 78"/>
                <a:gd name="T42" fmla="*/ 60 w 77"/>
                <a:gd name="T43" fmla="*/ 47 h 78"/>
                <a:gd name="T44" fmla="*/ 61 w 77"/>
                <a:gd name="T45" fmla="*/ 43 h 78"/>
                <a:gd name="T46" fmla="*/ 63 w 77"/>
                <a:gd name="T47" fmla="*/ 36 h 78"/>
                <a:gd name="T48" fmla="*/ 63 w 77"/>
                <a:gd name="T49" fmla="*/ 28 h 78"/>
                <a:gd name="T50" fmla="*/ 61 w 77"/>
                <a:gd name="T51" fmla="*/ 22 h 78"/>
                <a:gd name="T52" fmla="*/ 60 w 77"/>
                <a:gd name="T53" fmla="*/ 17 h 78"/>
                <a:gd name="T54" fmla="*/ 56 w 77"/>
                <a:gd name="T55" fmla="*/ 12 h 78"/>
                <a:gd name="T56" fmla="*/ 52 w 77"/>
                <a:gd name="T57" fmla="*/ 7 h 78"/>
                <a:gd name="T58" fmla="*/ 47 w 77"/>
                <a:gd name="T59" fmla="*/ 4 h 78"/>
                <a:gd name="T60" fmla="*/ 41 w 77"/>
                <a:gd name="T61" fmla="*/ 2 h 78"/>
                <a:gd name="T62" fmla="*/ 35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21" y="5"/>
                  </a:lnTo>
                  <a:lnTo>
                    <a:pt x="18" y="7"/>
                  </a:lnTo>
                  <a:lnTo>
                    <a:pt x="16" y="9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5"/>
                  </a:lnTo>
                  <a:lnTo>
                    <a:pt x="6" y="57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8"/>
                  </a:lnTo>
                  <a:lnTo>
                    <a:pt x="35" y="78"/>
                  </a:lnTo>
                  <a:lnTo>
                    <a:pt x="39" y="78"/>
                  </a:lnTo>
                  <a:lnTo>
                    <a:pt x="43" y="78"/>
                  </a:lnTo>
                  <a:lnTo>
                    <a:pt x="46" y="78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60" y="73"/>
                  </a:lnTo>
                  <a:lnTo>
                    <a:pt x="64" y="71"/>
                  </a:lnTo>
                  <a:lnTo>
                    <a:pt x="66" y="67"/>
                  </a:lnTo>
                  <a:lnTo>
                    <a:pt x="69" y="65"/>
                  </a:lnTo>
                  <a:lnTo>
                    <a:pt x="71" y="61"/>
                  </a:lnTo>
                  <a:lnTo>
                    <a:pt x="73" y="57"/>
                  </a:lnTo>
                  <a:lnTo>
                    <a:pt x="73" y="55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4"/>
                  </a:lnTo>
                  <a:lnTo>
                    <a:pt x="77" y="32"/>
                  </a:lnTo>
                  <a:lnTo>
                    <a:pt x="75" y="27"/>
                  </a:lnTo>
                  <a:lnTo>
                    <a:pt x="73" y="25"/>
                  </a:lnTo>
                  <a:lnTo>
                    <a:pt x="73" y="21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66" y="11"/>
                  </a:lnTo>
                  <a:lnTo>
                    <a:pt x="64" y="9"/>
                  </a:lnTo>
                  <a:lnTo>
                    <a:pt x="60" y="7"/>
                  </a:lnTo>
                  <a:lnTo>
                    <a:pt x="58" y="5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09" name="Freeform 257"/>
            <p:cNvSpPr>
              <a:spLocks/>
            </p:cNvSpPr>
            <p:nvPr/>
          </p:nvSpPr>
          <p:spPr bwMode="auto">
            <a:xfrm>
              <a:off x="3624" y="1811"/>
              <a:ext cx="67" cy="67"/>
            </a:xfrm>
            <a:custGeom>
              <a:avLst/>
              <a:gdLst>
                <a:gd name="T0" fmla="*/ 19 w 81"/>
                <a:gd name="T1" fmla="*/ 3 h 82"/>
                <a:gd name="T2" fmla="*/ 17 w 81"/>
                <a:gd name="T3" fmla="*/ 6 h 82"/>
                <a:gd name="T4" fmla="*/ 15 w 81"/>
                <a:gd name="T5" fmla="*/ 7 h 82"/>
                <a:gd name="T6" fmla="*/ 10 w 81"/>
                <a:gd name="T7" fmla="*/ 11 h 82"/>
                <a:gd name="T8" fmla="*/ 7 w 81"/>
                <a:gd name="T9" fmla="*/ 14 h 82"/>
                <a:gd name="T10" fmla="*/ 3 w 81"/>
                <a:gd name="T11" fmla="*/ 20 h 82"/>
                <a:gd name="T12" fmla="*/ 2 w 81"/>
                <a:gd name="T13" fmla="*/ 26 h 82"/>
                <a:gd name="T14" fmla="*/ 2 w 81"/>
                <a:gd name="T15" fmla="*/ 41 h 82"/>
                <a:gd name="T16" fmla="*/ 3 w 81"/>
                <a:gd name="T17" fmla="*/ 48 h 82"/>
                <a:gd name="T18" fmla="*/ 8 w 81"/>
                <a:gd name="T19" fmla="*/ 55 h 82"/>
                <a:gd name="T20" fmla="*/ 17 w 81"/>
                <a:gd name="T21" fmla="*/ 63 h 82"/>
                <a:gd name="T22" fmla="*/ 19 w 81"/>
                <a:gd name="T23" fmla="*/ 65 h 82"/>
                <a:gd name="T24" fmla="*/ 40 w 81"/>
                <a:gd name="T25" fmla="*/ 67 h 82"/>
                <a:gd name="T26" fmla="*/ 50 w 81"/>
                <a:gd name="T27" fmla="*/ 65 h 82"/>
                <a:gd name="T28" fmla="*/ 51 w 81"/>
                <a:gd name="T29" fmla="*/ 63 h 82"/>
                <a:gd name="T30" fmla="*/ 56 w 81"/>
                <a:gd name="T31" fmla="*/ 60 h 82"/>
                <a:gd name="T32" fmla="*/ 59 w 81"/>
                <a:gd name="T33" fmla="*/ 56 h 82"/>
                <a:gd name="T34" fmla="*/ 64 w 81"/>
                <a:gd name="T35" fmla="*/ 48 h 82"/>
                <a:gd name="T36" fmla="*/ 67 w 81"/>
                <a:gd name="T37" fmla="*/ 28 h 82"/>
                <a:gd name="T38" fmla="*/ 64 w 81"/>
                <a:gd name="T39" fmla="*/ 20 h 82"/>
                <a:gd name="T40" fmla="*/ 62 w 81"/>
                <a:gd name="T41" fmla="*/ 16 h 82"/>
                <a:gd name="T42" fmla="*/ 55 w 81"/>
                <a:gd name="T43" fmla="*/ 7 h 82"/>
                <a:gd name="T44" fmla="*/ 51 w 81"/>
                <a:gd name="T45" fmla="*/ 5 h 82"/>
                <a:gd name="T46" fmla="*/ 27 w 81"/>
                <a:gd name="T47" fmla="*/ 0 h 82"/>
                <a:gd name="T48" fmla="*/ 50 w 81"/>
                <a:gd name="T49" fmla="*/ 7 h 82"/>
                <a:gd name="T50" fmla="*/ 51 w 81"/>
                <a:gd name="T51" fmla="*/ 9 h 82"/>
                <a:gd name="T52" fmla="*/ 59 w 81"/>
                <a:gd name="T53" fmla="*/ 17 h 82"/>
                <a:gd name="T54" fmla="*/ 60 w 81"/>
                <a:gd name="T55" fmla="*/ 22 h 82"/>
                <a:gd name="T56" fmla="*/ 62 w 81"/>
                <a:gd name="T57" fmla="*/ 24 h 82"/>
                <a:gd name="T58" fmla="*/ 60 w 81"/>
                <a:gd name="T59" fmla="*/ 47 h 82"/>
                <a:gd name="T60" fmla="*/ 59 w 81"/>
                <a:gd name="T61" fmla="*/ 53 h 82"/>
                <a:gd name="T62" fmla="*/ 55 w 81"/>
                <a:gd name="T63" fmla="*/ 56 h 82"/>
                <a:gd name="T64" fmla="*/ 51 w 81"/>
                <a:gd name="T65" fmla="*/ 60 h 82"/>
                <a:gd name="T66" fmla="*/ 50 w 81"/>
                <a:gd name="T67" fmla="*/ 61 h 82"/>
                <a:gd name="T68" fmla="*/ 40 w 81"/>
                <a:gd name="T69" fmla="*/ 65 h 82"/>
                <a:gd name="T70" fmla="*/ 21 w 81"/>
                <a:gd name="T71" fmla="*/ 63 h 82"/>
                <a:gd name="T72" fmla="*/ 19 w 81"/>
                <a:gd name="T73" fmla="*/ 61 h 82"/>
                <a:gd name="T74" fmla="*/ 12 w 81"/>
                <a:gd name="T75" fmla="*/ 53 h 82"/>
                <a:gd name="T76" fmla="*/ 8 w 81"/>
                <a:gd name="T77" fmla="*/ 47 h 82"/>
                <a:gd name="T78" fmla="*/ 5 w 81"/>
                <a:gd name="T79" fmla="*/ 44 h 82"/>
                <a:gd name="T80" fmla="*/ 3 w 81"/>
                <a:gd name="T81" fmla="*/ 29 h 82"/>
                <a:gd name="T82" fmla="*/ 5 w 81"/>
                <a:gd name="T83" fmla="*/ 28 h 82"/>
                <a:gd name="T84" fmla="*/ 7 w 81"/>
                <a:gd name="T85" fmla="*/ 24 h 82"/>
                <a:gd name="T86" fmla="*/ 10 w 81"/>
                <a:gd name="T87" fmla="*/ 17 h 82"/>
                <a:gd name="T88" fmla="*/ 13 w 81"/>
                <a:gd name="T89" fmla="*/ 11 h 82"/>
                <a:gd name="T90" fmla="*/ 17 w 81"/>
                <a:gd name="T91" fmla="*/ 11 h 82"/>
                <a:gd name="T92" fmla="*/ 19 w 81"/>
                <a:gd name="T93" fmla="*/ 7 h 82"/>
                <a:gd name="T94" fmla="*/ 21 w 81"/>
                <a:gd name="T95" fmla="*/ 6 h 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"/>
                <a:gd name="T145" fmla="*/ 0 h 82"/>
                <a:gd name="T146" fmla="*/ 81 w 81"/>
                <a:gd name="T147" fmla="*/ 82 h 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" h="82">
                  <a:moveTo>
                    <a:pt x="33" y="0"/>
                  </a:moveTo>
                  <a:lnTo>
                    <a:pt x="25" y="4"/>
                  </a:lnTo>
                  <a:lnTo>
                    <a:pt x="23" y="4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0" y="7"/>
                  </a:lnTo>
                  <a:lnTo>
                    <a:pt x="18" y="7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4" y="57"/>
                  </a:lnTo>
                  <a:lnTo>
                    <a:pt x="4" y="59"/>
                  </a:lnTo>
                  <a:lnTo>
                    <a:pt x="6" y="61"/>
                  </a:lnTo>
                  <a:lnTo>
                    <a:pt x="6" y="59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8" y="77"/>
                  </a:lnTo>
                  <a:lnTo>
                    <a:pt x="20" y="77"/>
                  </a:lnTo>
                  <a:lnTo>
                    <a:pt x="23" y="79"/>
                  </a:lnTo>
                  <a:lnTo>
                    <a:pt x="22" y="79"/>
                  </a:lnTo>
                  <a:lnTo>
                    <a:pt x="23" y="80"/>
                  </a:lnTo>
                  <a:lnTo>
                    <a:pt x="29" y="80"/>
                  </a:lnTo>
                  <a:lnTo>
                    <a:pt x="33" y="82"/>
                  </a:lnTo>
                  <a:lnTo>
                    <a:pt x="48" y="82"/>
                  </a:lnTo>
                  <a:lnTo>
                    <a:pt x="52" y="80"/>
                  </a:lnTo>
                  <a:lnTo>
                    <a:pt x="56" y="80"/>
                  </a:lnTo>
                  <a:lnTo>
                    <a:pt x="60" y="79"/>
                  </a:lnTo>
                  <a:lnTo>
                    <a:pt x="62" y="79"/>
                  </a:lnTo>
                  <a:lnTo>
                    <a:pt x="64" y="77"/>
                  </a:lnTo>
                  <a:lnTo>
                    <a:pt x="62" y="77"/>
                  </a:lnTo>
                  <a:lnTo>
                    <a:pt x="66" y="75"/>
                  </a:lnTo>
                  <a:lnTo>
                    <a:pt x="68" y="75"/>
                  </a:lnTo>
                  <a:lnTo>
                    <a:pt x="68" y="73"/>
                  </a:lnTo>
                  <a:lnTo>
                    <a:pt x="70" y="69"/>
                  </a:lnTo>
                  <a:lnTo>
                    <a:pt x="68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7" y="59"/>
                  </a:lnTo>
                  <a:lnTo>
                    <a:pt x="77" y="57"/>
                  </a:lnTo>
                  <a:lnTo>
                    <a:pt x="81" y="50"/>
                  </a:lnTo>
                  <a:lnTo>
                    <a:pt x="81" y="34"/>
                  </a:lnTo>
                  <a:lnTo>
                    <a:pt x="79" y="29"/>
                  </a:lnTo>
                  <a:lnTo>
                    <a:pt x="79" y="27"/>
                  </a:lnTo>
                  <a:lnTo>
                    <a:pt x="77" y="25"/>
                  </a:lnTo>
                  <a:lnTo>
                    <a:pt x="77" y="27"/>
                  </a:lnTo>
                  <a:lnTo>
                    <a:pt x="77" y="23"/>
                  </a:lnTo>
                  <a:lnTo>
                    <a:pt x="75" y="19"/>
                  </a:lnTo>
                  <a:lnTo>
                    <a:pt x="75" y="17"/>
                  </a:lnTo>
                  <a:lnTo>
                    <a:pt x="68" y="9"/>
                  </a:lnTo>
                  <a:lnTo>
                    <a:pt x="66" y="9"/>
                  </a:lnTo>
                  <a:lnTo>
                    <a:pt x="62" y="7"/>
                  </a:lnTo>
                  <a:lnTo>
                    <a:pt x="64" y="7"/>
                  </a:lnTo>
                  <a:lnTo>
                    <a:pt x="62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60" y="9"/>
                  </a:lnTo>
                  <a:lnTo>
                    <a:pt x="58" y="9"/>
                  </a:lnTo>
                  <a:lnTo>
                    <a:pt x="60" y="11"/>
                  </a:lnTo>
                  <a:lnTo>
                    <a:pt x="62" y="11"/>
                  </a:lnTo>
                  <a:lnTo>
                    <a:pt x="66" y="13"/>
                  </a:lnTo>
                  <a:lnTo>
                    <a:pt x="64" y="13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3" y="23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1"/>
                  </a:lnTo>
                  <a:lnTo>
                    <a:pt x="75" y="29"/>
                  </a:lnTo>
                  <a:lnTo>
                    <a:pt x="77" y="34"/>
                  </a:lnTo>
                  <a:lnTo>
                    <a:pt x="77" y="50"/>
                  </a:lnTo>
                  <a:lnTo>
                    <a:pt x="73" y="57"/>
                  </a:lnTo>
                  <a:lnTo>
                    <a:pt x="73" y="59"/>
                  </a:lnTo>
                  <a:lnTo>
                    <a:pt x="70" y="67"/>
                  </a:lnTo>
                  <a:lnTo>
                    <a:pt x="71" y="65"/>
                  </a:lnTo>
                  <a:lnTo>
                    <a:pt x="68" y="67"/>
                  </a:lnTo>
                  <a:lnTo>
                    <a:pt x="66" y="67"/>
                  </a:lnTo>
                  <a:lnTo>
                    <a:pt x="66" y="69"/>
                  </a:lnTo>
                  <a:lnTo>
                    <a:pt x="64" y="73"/>
                  </a:lnTo>
                  <a:lnTo>
                    <a:pt x="66" y="71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25" y="75"/>
                  </a:lnTo>
                  <a:lnTo>
                    <a:pt x="23" y="75"/>
                  </a:lnTo>
                  <a:lnTo>
                    <a:pt x="20" y="73"/>
                  </a:lnTo>
                  <a:lnTo>
                    <a:pt x="22" y="73"/>
                  </a:lnTo>
                  <a:lnTo>
                    <a:pt x="14" y="65"/>
                  </a:lnTo>
                  <a:lnTo>
                    <a:pt x="14" y="67"/>
                  </a:lnTo>
                  <a:lnTo>
                    <a:pt x="10" y="59"/>
                  </a:lnTo>
                  <a:lnTo>
                    <a:pt x="10" y="57"/>
                  </a:lnTo>
                  <a:lnTo>
                    <a:pt x="8" y="56"/>
                  </a:lnTo>
                  <a:lnTo>
                    <a:pt x="8" y="57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4" y="17"/>
                  </a:lnTo>
                  <a:lnTo>
                    <a:pt x="16" y="13"/>
                  </a:lnTo>
                  <a:lnTo>
                    <a:pt x="14" y="15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23" y="9"/>
                  </a:lnTo>
                  <a:lnTo>
                    <a:pt x="25" y="9"/>
                  </a:lnTo>
                  <a:lnTo>
                    <a:pt x="27" y="7"/>
                  </a:lnTo>
                  <a:lnTo>
                    <a:pt x="25" y="7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10" name="Freeform 258"/>
            <p:cNvSpPr>
              <a:spLocks/>
            </p:cNvSpPr>
            <p:nvPr/>
          </p:nvSpPr>
          <p:spPr bwMode="auto">
            <a:xfrm>
              <a:off x="3496" y="1816"/>
              <a:ext cx="61" cy="64"/>
            </a:xfrm>
            <a:custGeom>
              <a:avLst/>
              <a:gdLst>
                <a:gd name="T0" fmla="*/ 27 w 75"/>
                <a:gd name="T1" fmla="*/ 0 h 78"/>
                <a:gd name="T2" fmla="*/ 20 w 75"/>
                <a:gd name="T3" fmla="*/ 1 h 78"/>
                <a:gd name="T4" fmla="*/ 15 w 75"/>
                <a:gd name="T5" fmla="*/ 4 h 78"/>
                <a:gd name="T6" fmla="*/ 11 w 75"/>
                <a:gd name="T7" fmla="*/ 7 h 78"/>
                <a:gd name="T8" fmla="*/ 7 w 75"/>
                <a:gd name="T9" fmla="*/ 12 h 78"/>
                <a:gd name="T10" fmla="*/ 3 w 75"/>
                <a:gd name="T11" fmla="*/ 17 h 78"/>
                <a:gd name="T12" fmla="*/ 2 w 75"/>
                <a:gd name="T13" fmla="*/ 21 h 78"/>
                <a:gd name="T14" fmla="*/ 0 w 75"/>
                <a:gd name="T15" fmla="*/ 28 h 78"/>
                <a:gd name="T16" fmla="*/ 0 w 75"/>
                <a:gd name="T17" fmla="*/ 36 h 78"/>
                <a:gd name="T18" fmla="*/ 2 w 75"/>
                <a:gd name="T19" fmla="*/ 42 h 78"/>
                <a:gd name="T20" fmla="*/ 3 w 75"/>
                <a:gd name="T21" fmla="*/ 48 h 78"/>
                <a:gd name="T22" fmla="*/ 7 w 75"/>
                <a:gd name="T23" fmla="*/ 53 h 78"/>
                <a:gd name="T24" fmla="*/ 11 w 75"/>
                <a:gd name="T25" fmla="*/ 58 h 78"/>
                <a:gd name="T26" fmla="*/ 15 w 75"/>
                <a:gd name="T27" fmla="*/ 61 h 78"/>
                <a:gd name="T28" fmla="*/ 20 w 75"/>
                <a:gd name="T29" fmla="*/ 62 h 78"/>
                <a:gd name="T30" fmla="*/ 27 w 75"/>
                <a:gd name="T31" fmla="*/ 64 h 78"/>
                <a:gd name="T32" fmla="*/ 33 w 75"/>
                <a:gd name="T33" fmla="*/ 64 h 78"/>
                <a:gd name="T34" fmla="*/ 39 w 75"/>
                <a:gd name="T35" fmla="*/ 62 h 78"/>
                <a:gd name="T36" fmla="*/ 46 w 75"/>
                <a:gd name="T37" fmla="*/ 61 h 78"/>
                <a:gd name="T38" fmla="*/ 50 w 75"/>
                <a:gd name="T39" fmla="*/ 58 h 78"/>
                <a:gd name="T40" fmla="*/ 54 w 75"/>
                <a:gd name="T41" fmla="*/ 53 h 78"/>
                <a:gd name="T42" fmla="*/ 58 w 75"/>
                <a:gd name="T43" fmla="*/ 48 h 78"/>
                <a:gd name="T44" fmla="*/ 59 w 75"/>
                <a:gd name="T45" fmla="*/ 42 h 78"/>
                <a:gd name="T46" fmla="*/ 61 w 75"/>
                <a:gd name="T47" fmla="*/ 36 h 78"/>
                <a:gd name="T48" fmla="*/ 61 w 75"/>
                <a:gd name="T49" fmla="*/ 28 h 78"/>
                <a:gd name="T50" fmla="*/ 59 w 75"/>
                <a:gd name="T51" fmla="*/ 21 h 78"/>
                <a:gd name="T52" fmla="*/ 58 w 75"/>
                <a:gd name="T53" fmla="*/ 17 h 78"/>
                <a:gd name="T54" fmla="*/ 54 w 75"/>
                <a:gd name="T55" fmla="*/ 12 h 78"/>
                <a:gd name="T56" fmla="*/ 50 w 75"/>
                <a:gd name="T57" fmla="*/ 7 h 78"/>
                <a:gd name="T58" fmla="*/ 46 w 75"/>
                <a:gd name="T59" fmla="*/ 4 h 78"/>
                <a:gd name="T60" fmla="*/ 39 w 75"/>
                <a:gd name="T61" fmla="*/ 1 h 78"/>
                <a:gd name="T62" fmla="*/ 33 w 75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8"/>
                <a:gd name="T98" fmla="*/ 75 w 75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8">
                  <a:moveTo>
                    <a:pt x="36" y="0"/>
                  </a:moveTo>
                  <a:lnTo>
                    <a:pt x="33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3" y="3"/>
                  </a:lnTo>
                  <a:lnTo>
                    <a:pt x="19" y="5"/>
                  </a:lnTo>
                  <a:lnTo>
                    <a:pt x="15" y="7"/>
                  </a:lnTo>
                  <a:lnTo>
                    <a:pt x="13" y="9"/>
                  </a:lnTo>
                  <a:lnTo>
                    <a:pt x="9" y="11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1"/>
                  </a:lnTo>
                  <a:lnTo>
                    <a:pt x="2" y="55"/>
                  </a:lnTo>
                  <a:lnTo>
                    <a:pt x="4" y="59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9" y="67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4"/>
                  </a:lnTo>
                  <a:lnTo>
                    <a:pt x="23" y="76"/>
                  </a:lnTo>
                  <a:lnTo>
                    <a:pt x="25" y="76"/>
                  </a:lnTo>
                  <a:lnTo>
                    <a:pt x="29" y="78"/>
                  </a:lnTo>
                  <a:lnTo>
                    <a:pt x="33" y="78"/>
                  </a:lnTo>
                  <a:lnTo>
                    <a:pt x="36" y="78"/>
                  </a:lnTo>
                  <a:lnTo>
                    <a:pt x="40" y="78"/>
                  </a:lnTo>
                  <a:lnTo>
                    <a:pt x="44" y="78"/>
                  </a:lnTo>
                  <a:lnTo>
                    <a:pt x="48" y="76"/>
                  </a:lnTo>
                  <a:lnTo>
                    <a:pt x="52" y="76"/>
                  </a:lnTo>
                  <a:lnTo>
                    <a:pt x="56" y="74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3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9"/>
                  </a:lnTo>
                  <a:lnTo>
                    <a:pt x="73" y="55"/>
                  </a:lnTo>
                  <a:lnTo>
                    <a:pt x="73" y="51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40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3" y="26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3" y="11"/>
                  </a:lnTo>
                  <a:lnTo>
                    <a:pt x="61" y="9"/>
                  </a:lnTo>
                  <a:lnTo>
                    <a:pt x="59" y="7"/>
                  </a:lnTo>
                  <a:lnTo>
                    <a:pt x="56" y="5"/>
                  </a:lnTo>
                  <a:lnTo>
                    <a:pt x="52" y="3"/>
                  </a:lnTo>
                  <a:lnTo>
                    <a:pt x="48" y="1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11" name="Freeform 259"/>
            <p:cNvSpPr>
              <a:spLocks/>
            </p:cNvSpPr>
            <p:nvPr/>
          </p:nvSpPr>
          <p:spPr bwMode="auto">
            <a:xfrm>
              <a:off x="3494" y="1814"/>
              <a:ext cx="65" cy="67"/>
            </a:xfrm>
            <a:custGeom>
              <a:avLst/>
              <a:gdLst>
                <a:gd name="T0" fmla="*/ 22 w 79"/>
                <a:gd name="T1" fmla="*/ 2 h 82"/>
                <a:gd name="T2" fmla="*/ 19 w 79"/>
                <a:gd name="T3" fmla="*/ 2 h 82"/>
                <a:gd name="T4" fmla="*/ 14 w 79"/>
                <a:gd name="T5" fmla="*/ 6 h 82"/>
                <a:gd name="T6" fmla="*/ 11 w 79"/>
                <a:gd name="T7" fmla="*/ 7 h 82"/>
                <a:gd name="T8" fmla="*/ 9 w 79"/>
                <a:gd name="T9" fmla="*/ 9 h 82"/>
                <a:gd name="T10" fmla="*/ 8 w 79"/>
                <a:gd name="T11" fmla="*/ 11 h 82"/>
                <a:gd name="T12" fmla="*/ 7 w 79"/>
                <a:gd name="T13" fmla="*/ 12 h 82"/>
                <a:gd name="T14" fmla="*/ 5 w 79"/>
                <a:gd name="T15" fmla="*/ 16 h 82"/>
                <a:gd name="T16" fmla="*/ 2 w 79"/>
                <a:gd name="T17" fmla="*/ 23 h 82"/>
                <a:gd name="T18" fmla="*/ 0 w 79"/>
                <a:gd name="T19" fmla="*/ 41 h 82"/>
                <a:gd name="T20" fmla="*/ 2 w 79"/>
                <a:gd name="T21" fmla="*/ 47 h 82"/>
                <a:gd name="T22" fmla="*/ 3 w 79"/>
                <a:gd name="T23" fmla="*/ 51 h 82"/>
                <a:gd name="T24" fmla="*/ 5 w 79"/>
                <a:gd name="T25" fmla="*/ 51 h 82"/>
                <a:gd name="T26" fmla="*/ 7 w 79"/>
                <a:gd name="T27" fmla="*/ 56 h 82"/>
                <a:gd name="T28" fmla="*/ 14 w 79"/>
                <a:gd name="T29" fmla="*/ 62 h 82"/>
                <a:gd name="T30" fmla="*/ 22 w 79"/>
                <a:gd name="T31" fmla="*/ 65 h 82"/>
                <a:gd name="T32" fmla="*/ 38 w 79"/>
                <a:gd name="T33" fmla="*/ 67 h 82"/>
                <a:gd name="T34" fmla="*/ 44 w 79"/>
                <a:gd name="T35" fmla="*/ 65 h 82"/>
                <a:gd name="T36" fmla="*/ 52 w 79"/>
                <a:gd name="T37" fmla="*/ 62 h 82"/>
                <a:gd name="T38" fmla="*/ 53 w 79"/>
                <a:gd name="T39" fmla="*/ 60 h 82"/>
                <a:gd name="T40" fmla="*/ 53 w 79"/>
                <a:gd name="T41" fmla="*/ 58 h 82"/>
                <a:gd name="T42" fmla="*/ 58 w 79"/>
                <a:gd name="T43" fmla="*/ 56 h 82"/>
                <a:gd name="T44" fmla="*/ 60 w 79"/>
                <a:gd name="T45" fmla="*/ 51 h 82"/>
                <a:gd name="T46" fmla="*/ 62 w 79"/>
                <a:gd name="T47" fmla="*/ 51 h 82"/>
                <a:gd name="T48" fmla="*/ 63 w 79"/>
                <a:gd name="T49" fmla="*/ 47 h 82"/>
                <a:gd name="T50" fmla="*/ 65 w 79"/>
                <a:gd name="T51" fmla="*/ 41 h 82"/>
                <a:gd name="T52" fmla="*/ 63 w 79"/>
                <a:gd name="T53" fmla="*/ 23 h 82"/>
                <a:gd name="T54" fmla="*/ 60 w 79"/>
                <a:gd name="T55" fmla="*/ 16 h 82"/>
                <a:gd name="T56" fmla="*/ 52 w 79"/>
                <a:gd name="T57" fmla="*/ 6 h 82"/>
                <a:gd name="T58" fmla="*/ 38 w 79"/>
                <a:gd name="T59" fmla="*/ 0 h 82"/>
                <a:gd name="T60" fmla="*/ 26 w 79"/>
                <a:gd name="T61" fmla="*/ 2 h 82"/>
                <a:gd name="T62" fmla="*/ 50 w 79"/>
                <a:gd name="T63" fmla="*/ 9 h 82"/>
                <a:gd name="T64" fmla="*/ 57 w 79"/>
                <a:gd name="T65" fmla="*/ 17 h 82"/>
                <a:gd name="T66" fmla="*/ 60 w 79"/>
                <a:gd name="T67" fmla="*/ 22 h 82"/>
                <a:gd name="T68" fmla="*/ 62 w 79"/>
                <a:gd name="T69" fmla="*/ 28 h 82"/>
                <a:gd name="T70" fmla="*/ 60 w 79"/>
                <a:gd name="T71" fmla="*/ 43 h 82"/>
                <a:gd name="T72" fmla="*/ 58 w 79"/>
                <a:gd name="T73" fmla="*/ 50 h 82"/>
                <a:gd name="T74" fmla="*/ 57 w 79"/>
                <a:gd name="T75" fmla="*/ 50 h 82"/>
                <a:gd name="T76" fmla="*/ 55 w 79"/>
                <a:gd name="T77" fmla="*/ 55 h 82"/>
                <a:gd name="T78" fmla="*/ 53 w 79"/>
                <a:gd name="T79" fmla="*/ 55 h 82"/>
                <a:gd name="T80" fmla="*/ 52 w 79"/>
                <a:gd name="T81" fmla="*/ 56 h 82"/>
                <a:gd name="T82" fmla="*/ 50 w 79"/>
                <a:gd name="T83" fmla="*/ 58 h 82"/>
                <a:gd name="T84" fmla="*/ 50 w 79"/>
                <a:gd name="T85" fmla="*/ 60 h 82"/>
                <a:gd name="T86" fmla="*/ 41 w 79"/>
                <a:gd name="T87" fmla="*/ 62 h 82"/>
                <a:gd name="T88" fmla="*/ 26 w 79"/>
                <a:gd name="T89" fmla="*/ 64 h 82"/>
                <a:gd name="T90" fmla="*/ 21 w 79"/>
                <a:gd name="T91" fmla="*/ 62 h 82"/>
                <a:gd name="T92" fmla="*/ 16 w 79"/>
                <a:gd name="T93" fmla="*/ 60 h 82"/>
                <a:gd name="T94" fmla="*/ 9 w 79"/>
                <a:gd name="T95" fmla="*/ 55 h 82"/>
                <a:gd name="T96" fmla="*/ 8 w 79"/>
                <a:gd name="T97" fmla="*/ 50 h 82"/>
                <a:gd name="T98" fmla="*/ 7 w 79"/>
                <a:gd name="T99" fmla="*/ 50 h 82"/>
                <a:gd name="T100" fmla="*/ 5 w 79"/>
                <a:gd name="T101" fmla="*/ 43 h 82"/>
                <a:gd name="T102" fmla="*/ 3 w 79"/>
                <a:gd name="T103" fmla="*/ 28 h 82"/>
                <a:gd name="T104" fmla="*/ 5 w 79"/>
                <a:gd name="T105" fmla="*/ 22 h 82"/>
                <a:gd name="T106" fmla="*/ 8 w 79"/>
                <a:gd name="T107" fmla="*/ 17 h 82"/>
                <a:gd name="T108" fmla="*/ 9 w 79"/>
                <a:gd name="T109" fmla="*/ 14 h 82"/>
                <a:gd name="T110" fmla="*/ 9 w 79"/>
                <a:gd name="T111" fmla="*/ 12 h 82"/>
                <a:gd name="T112" fmla="*/ 14 w 79"/>
                <a:gd name="T113" fmla="*/ 11 h 82"/>
                <a:gd name="T114" fmla="*/ 14 w 79"/>
                <a:gd name="T115" fmla="*/ 9 h 82"/>
                <a:gd name="T116" fmla="*/ 24 w 79"/>
                <a:gd name="T117" fmla="*/ 4 h 82"/>
                <a:gd name="T118" fmla="*/ 26 w 79"/>
                <a:gd name="T119" fmla="*/ 2 h 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9"/>
                <a:gd name="T181" fmla="*/ 0 h 82"/>
                <a:gd name="T182" fmla="*/ 79 w 79"/>
                <a:gd name="T183" fmla="*/ 82 h 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9" h="82">
                  <a:moveTo>
                    <a:pt x="31" y="0"/>
                  </a:moveTo>
                  <a:lnTo>
                    <a:pt x="27" y="2"/>
                  </a:lnTo>
                  <a:lnTo>
                    <a:pt x="25" y="2"/>
                  </a:lnTo>
                  <a:lnTo>
                    <a:pt x="23" y="3"/>
                  </a:lnTo>
                  <a:lnTo>
                    <a:pt x="25" y="3"/>
                  </a:lnTo>
                  <a:lnTo>
                    <a:pt x="17" y="7"/>
                  </a:lnTo>
                  <a:lnTo>
                    <a:pt x="15" y="7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3"/>
                  </a:lnTo>
                  <a:lnTo>
                    <a:pt x="8" y="17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50"/>
                  </a:lnTo>
                  <a:lnTo>
                    <a:pt x="2" y="53"/>
                  </a:lnTo>
                  <a:lnTo>
                    <a:pt x="2" y="57"/>
                  </a:lnTo>
                  <a:lnTo>
                    <a:pt x="4" y="61"/>
                  </a:lnTo>
                  <a:lnTo>
                    <a:pt x="4" y="63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5" y="76"/>
                  </a:lnTo>
                  <a:lnTo>
                    <a:pt x="17" y="76"/>
                  </a:lnTo>
                  <a:lnTo>
                    <a:pt x="25" y="80"/>
                  </a:lnTo>
                  <a:lnTo>
                    <a:pt x="27" y="80"/>
                  </a:lnTo>
                  <a:lnTo>
                    <a:pt x="31" y="82"/>
                  </a:lnTo>
                  <a:lnTo>
                    <a:pt x="46" y="82"/>
                  </a:lnTo>
                  <a:lnTo>
                    <a:pt x="50" y="80"/>
                  </a:lnTo>
                  <a:lnTo>
                    <a:pt x="54" y="80"/>
                  </a:lnTo>
                  <a:lnTo>
                    <a:pt x="61" y="76"/>
                  </a:lnTo>
                  <a:lnTo>
                    <a:pt x="63" y="76"/>
                  </a:lnTo>
                  <a:lnTo>
                    <a:pt x="65" y="75"/>
                  </a:lnTo>
                  <a:lnTo>
                    <a:pt x="65" y="73"/>
                  </a:lnTo>
                  <a:lnTo>
                    <a:pt x="67" y="69"/>
                  </a:lnTo>
                  <a:lnTo>
                    <a:pt x="65" y="71"/>
                  </a:lnTo>
                  <a:lnTo>
                    <a:pt x="69" y="69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5" y="63"/>
                  </a:lnTo>
                  <a:lnTo>
                    <a:pt x="75" y="61"/>
                  </a:lnTo>
                  <a:lnTo>
                    <a:pt x="77" y="57"/>
                  </a:lnTo>
                  <a:lnTo>
                    <a:pt x="77" y="53"/>
                  </a:lnTo>
                  <a:lnTo>
                    <a:pt x="79" y="50"/>
                  </a:lnTo>
                  <a:lnTo>
                    <a:pt x="79" y="34"/>
                  </a:lnTo>
                  <a:lnTo>
                    <a:pt x="77" y="28"/>
                  </a:lnTo>
                  <a:lnTo>
                    <a:pt x="77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63" y="7"/>
                  </a:lnTo>
                  <a:lnTo>
                    <a:pt x="61" y="7"/>
                  </a:lnTo>
                  <a:lnTo>
                    <a:pt x="46" y="0"/>
                  </a:lnTo>
                  <a:lnTo>
                    <a:pt x="31" y="0"/>
                  </a:lnTo>
                  <a:lnTo>
                    <a:pt x="31" y="3"/>
                  </a:lnTo>
                  <a:lnTo>
                    <a:pt x="46" y="3"/>
                  </a:lnTo>
                  <a:lnTo>
                    <a:pt x="61" y="11"/>
                  </a:lnTo>
                  <a:lnTo>
                    <a:pt x="59" y="11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3" y="27"/>
                  </a:lnTo>
                  <a:lnTo>
                    <a:pt x="73" y="28"/>
                  </a:lnTo>
                  <a:lnTo>
                    <a:pt x="75" y="34"/>
                  </a:lnTo>
                  <a:lnTo>
                    <a:pt x="75" y="50"/>
                  </a:lnTo>
                  <a:lnTo>
                    <a:pt x="73" y="53"/>
                  </a:lnTo>
                  <a:lnTo>
                    <a:pt x="73" y="57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9" y="63"/>
                  </a:lnTo>
                  <a:lnTo>
                    <a:pt x="67" y="67"/>
                  </a:lnTo>
                  <a:lnTo>
                    <a:pt x="69" y="65"/>
                  </a:lnTo>
                  <a:lnTo>
                    <a:pt x="65" y="67"/>
                  </a:lnTo>
                  <a:lnTo>
                    <a:pt x="63" y="67"/>
                  </a:lnTo>
                  <a:lnTo>
                    <a:pt x="63" y="69"/>
                  </a:lnTo>
                  <a:lnTo>
                    <a:pt x="61" y="73"/>
                  </a:lnTo>
                  <a:lnTo>
                    <a:pt x="61" y="71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4" y="76"/>
                  </a:lnTo>
                  <a:lnTo>
                    <a:pt x="50" y="76"/>
                  </a:lnTo>
                  <a:lnTo>
                    <a:pt x="46" y="78"/>
                  </a:lnTo>
                  <a:lnTo>
                    <a:pt x="31" y="78"/>
                  </a:lnTo>
                  <a:lnTo>
                    <a:pt x="27" y="76"/>
                  </a:lnTo>
                  <a:lnTo>
                    <a:pt x="25" y="76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1" y="65"/>
                  </a:lnTo>
                  <a:lnTo>
                    <a:pt x="11" y="67"/>
                  </a:lnTo>
                  <a:lnTo>
                    <a:pt x="10" y="63"/>
                  </a:lnTo>
                  <a:lnTo>
                    <a:pt x="10" y="61"/>
                  </a:lnTo>
                  <a:lnTo>
                    <a:pt x="8" y="59"/>
                  </a:lnTo>
                  <a:lnTo>
                    <a:pt x="8" y="61"/>
                  </a:lnTo>
                  <a:lnTo>
                    <a:pt x="6" y="57"/>
                  </a:lnTo>
                  <a:lnTo>
                    <a:pt x="6" y="53"/>
                  </a:lnTo>
                  <a:lnTo>
                    <a:pt x="4" y="50"/>
                  </a:lnTo>
                  <a:lnTo>
                    <a:pt x="4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15" y="13"/>
                  </a:lnTo>
                  <a:lnTo>
                    <a:pt x="17" y="13"/>
                  </a:lnTo>
                  <a:lnTo>
                    <a:pt x="19" y="11"/>
                  </a:lnTo>
                  <a:lnTo>
                    <a:pt x="17" y="11"/>
                  </a:lnTo>
                  <a:lnTo>
                    <a:pt x="25" y="7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31" y="3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12" name="Rectangle 260"/>
            <p:cNvSpPr>
              <a:spLocks noChangeArrowheads="1"/>
            </p:cNvSpPr>
            <p:nvPr/>
          </p:nvSpPr>
          <p:spPr bwMode="auto">
            <a:xfrm>
              <a:off x="3642" y="1814"/>
              <a:ext cx="36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13" name="Rectangle 261"/>
            <p:cNvSpPr>
              <a:spLocks noChangeArrowheads="1"/>
            </p:cNvSpPr>
            <p:nvPr/>
          </p:nvSpPr>
          <p:spPr bwMode="auto">
            <a:xfrm>
              <a:off x="3506" y="1822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E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14" name="Rectangle 262"/>
            <p:cNvSpPr>
              <a:spLocks noChangeArrowheads="1"/>
            </p:cNvSpPr>
            <p:nvPr/>
          </p:nvSpPr>
          <p:spPr bwMode="auto">
            <a:xfrm>
              <a:off x="3579" y="1809"/>
              <a:ext cx="30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15" name="Freeform 263"/>
            <p:cNvSpPr>
              <a:spLocks/>
            </p:cNvSpPr>
            <p:nvPr/>
          </p:nvSpPr>
          <p:spPr bwMode="auto">
            <a:xfrm>
              <a:off x="3818" y="1830"/>
              <a:ext cx="62" cy="64"/>
            </a:xfrm>
            <a:custGeom>
              <a:avLst/>
              <a:gdLst>
                <a:gd name="T0" fmla="*/ 28 w 76"/>
                <a:gd name="T1" fmla="*/ 0 h 79"/>
                <a:gd name="T2" fmla="*/ 22 w 76"/>
                <a:gd name="T3" fmla="*/ 2 h 79"/>
                <a:gd name="T4" fmla="*/ 17 w 76"/>
                <a:gd name="T5" fmla="*/ 5 h 79"/>
                <a:gd name="T6" fmla="*/ 12 w 76"/>
                <a:gd name="T7" fmla="*/ 7 h 79"/>
                <a:gd name="T8" fmla="*/ 7 w 76"/>
                <a:gd name="T9" fmla="*/ 12 h 79"/>
                <a:gd name="T10" fmla="*/ 4 w 76"/>
                <a:gd name="T11" fmla="*/ 17 h 79"/>
                <a:gd name="T12" fmla="*/ 2 w 76"/>
                <a:gd name="T13" fmla="*/ 22 h 79"/>
                <a:gd name="T14" fmla="*/ 0 w 76"/>
                <a:gd name="T15" fmla="*/ 28 h 79"/>
                <a:gd name="T16" fmla="*/ 0 w 76"/>
                <a:gd name="T17" fmla="*/ 36 h 79"/>
                <a:gd name="T18" fmla="*/ 2 w 76"/>
                <a:gd name="T19" fmla="*/ 42 h 79"/>
                <a:gd name="T20" fmla="*/ 4 w 76"/>
                <a:gd name="T21" fmla="*/ 48 h 79"/>
                <a:gd name="T22" fmla="*/ 7 w 76"/>
                <a:gd name="T23" fmla="*/ 53 h 79"/>
                <a:gd name="T24" fmla="*/ 12 w 76"/>
                <a:gd name="T25" fmla="*/ 58 h 79"/>
                <a:gd name="T26" fmla="*/ 17 w 76"/>
                <a:gd name="T27" fmla="*/ 61 h 79"/>
                <a:gd name="T28" fmla="*/ 22 w 76"/>
                <a:gd name="T29" fmla="*/ 64 h 79"/>
                <a:gd name="T30" fmla="*/ 28 w 76"/>
                <a:gd name="T31" fmla="*/ 64 h 79"/>
                <a:gd name="T32" fmla="*/ 34 w 76"/>
                <a:gd name="T33" fmla="*/ 64 h 79"/>
                <a:gd name="T34" fmla="*/ 41 w 76"/>
                <a:gd name="T35" fmla="*/ 64 h 79"/>
                <a:gd name="T36" fmla="*/ 46 w 76"/>
                <a:gd name="T37" fmla="*/ 61 h 79"/>
                <a:gd name="T38" fmla="*/ 51 w 76"/>
                <a:gd name="T39" fmla="*/ 58 h 79"/>
                <a:gd name="T40" fmla="*/ 56 w 76"/>
                <a:gd name="T41" fmla="*/ 53 h 79"/>
                <a:gd name="T42" fmla="*/ 60 w 76"/>
                <a:gd name="T43" fmla="*/ 48 h 79"/>
                <a:gd name="T44" fmla="*/ 61 w 76"/>
                <a:gd name="T45" fmla="*/ 42 h 79"/>
                <a:gd name="T46" fmla="*/ 62 w 76"/>
                <a:gd name="T47" fmla="*/ 36 h 79"/>
                <a:gd name="T48" fmla="*/ 62 w 76"/>
                <a:gd name="T49" fmla="*/ 28 h 79"/>
                <a:gd name="T50" fmla="*/ 61 w 76"/>
                <a:gd name="T51" fmla="*/ 22 h 79"/>
                <a:gd name="T52" fmla="*/ 60 w 76"/>
                <a:gd name="T53" fmla="*/ 17 h 79"/>
                <a:gd name="T54" fmla="*/ 56 w 76"/>
                <a:gd name="T55" fmla="*/ 12 h 79"/>
                <a:gd name="T56" fmla="*/ 51 w 76"/>
                <a:gd name="T57" fmla="*/ 7 h 79"/>
                <a:gd name="T58" fmla="*/ 46 w 76"/>
                <a:gd name="T59" fmla="*/ 5 h 79"/>
                <a:gd name="T60" fmla="*/ 41 w 76"/>
                <a:gd name="T61" fmla="*/ 2 h 79"/>
                <a:gd name="T62" fmla="*/ 34 w 76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6"/>
                <a:gd name="T97" fmla="*/ 0 h 79"/>
                <a:gd name="T98" fmla="*/ 76 w 76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6" h="79">
                  <a:moveTo>
                    <a:pt x="38" y="0"/>
                  </a:moveTo>
                  <a:lnTo>
                    <a:pt x="34" y="0"/>
                  </a:lnTo>
                  <a:lnTo>
                    <a:pt x="30" y="2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5" y="9"/>
                  </a:lnTo>
                  <a:lnTo>
                    <a:pt x="11" y="11"/>
                  </a:lnTo>
                  <a:lnTo>
                    <a:pt x="9" y="15"/>
                  </a:lnTo>
                  <a:lnTo>
                    <a:pt x="7" y="17"/>
                  </a:lnTo>
                  <a:lnTo>
                    <a:pt x="5" y="21"/>
                  </a:lnTo>
                  <a:lnTo>
                    <a:pt x="3" y="25"/>
                  </a:lnTo>
                  <a:lnTo>
                    <a:pt x="3" y="27"/>
                  </a:lnTo>
                  <a:lnTo>
                    <a:pt x="2" y="33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3" y="52"/>
                  </a:lnTo>
                  <a:lnTo>
                    <a:pt x="3" y="56"/>
                  </a:lnTo>
                  <a:lnTo>
                    <a:pt x="5" y="59"/>
                  </a:lnTo>
                  <a:lnTo>
                    <a:pt x="7" y="61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5" y="77"/>
                  </a:lnTo>
                  <a:lnTo>
                    <a:pt x="27" y="79"/>
                  </a:lnTo>
                  <a:lnTo>
                    <a:pt x="30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3" y="77"/>
                  </a:lnTo>
                  <a:lnTo>
                    <a:pt x="57" y="75"/>
                  </a:lnTo>
                  <a:lnTo>
                    <a:pt x="61" y="73"/>
                  </a:lnTo>
                  <a:lnTo>
                    <a:pt x="63" y="71"/>
                  </a:lnTo>
                  <a:lnTo>
                    <a:pt x="65" y="67"/>
                  </a:lnTo>
                  <a:lnTo>
                    <a:pt x="69" y="65"/>
                  </a:lnTo>
                  <a:lnTo>
                    <a:pt x="71" y="61"/>
                  </a:lnTo>
                  <a:lnTo>
                    <a:pt x="73" y="59"/>
                  </a:lnTo>
                  <a:lnTo>
                    <a:pt x="75" y="56"/>
                  </a:lnTo>
                  <a:lnTo>
                    <a:pt x="75" y="52"/>
                  </a:lnTo>
                  <a:lnTo>
                    <a:pt x="76" y="48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6" y="34"/>
                  </a:lnTo>
                  <a:lnTo>
                    <a:pt x="76" y="33"/>
                  </a:lnTo>
                  <a:lnTo>
                    <a:pt x="75" y="27"/>
                  </a:lnTo>
                  <a:lnTo>
                    <a:pt x="75" y="25"/>
                  </a:lnTo>
                  <a:lnTo>
                    <a:pt x="73" y="21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61" y="8"/>
                  </a:lnTo>
                  <a:lnTo>
                    <a:pt x="57" y="6"/>
                  </a:lnTo>
                  <a:lnTo>
                    <a:pt x="53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16" name="Freeform 264"/>
            <p:cNvSpPr>
              <a:spLocks/>
            </p:cNvSpPr>
            <p:nvPr/>
          </p:nvSpPr>
          <p:spPr bwMode="auto">
            <a:xfrm>
              <a:off x="3817" y="1828"/>
              <a:ext cx="65" cy="68"/>
            </a:xfrm>
            <a:custGeom>
              <a:avLst/>
              <a:gdLst>
                <a:gd name="T0" fmla="*/ 22 w 80"/>
                <a:gd name="T1" fmla="*/ 2 h 83"/>
                <a:gd name="T2" fmla="*/ 15 w 80"/>
                <a:gd name="T3" fmla="*/ 7 h 83"/>
                <a:gd name="T4" fmla="*/ 14 w 80"/>
                <a:gd name="T5" fmla="*/ 8 h 83"/>
                <a:gd name="T6" fmla="*/ 9 w 80"/>
                <a:gd name="T7" fmla="*/ 11 h 83"/>
                <a:gd name="T8" fmla="*/ 6 w 80"/>
                <a:gd name="T9" fmla="*/ 14 h 83"/>
                <a:gd name="T10" fmla="*/ 3 w 80"/>
                <a:gd name="T11" fmla="*/ 24 h 83"/>
                <a:gd name="T12" fmla="*/ 0 w 80"/>
                <a:gd name="T13" fmla="*/ 29 h 83"/>
                <a:gd name="T14" fmla="*/ 3 w 80"/>
                <a:gd name="T15" fmla="*/ 48 h 83"/>
                <a:gd name="T16" fmla="*/ 6 w 80"/>
                <a:gd name="T17" fmla="*/ 53 h 83"/>
                <a:gd name="T18" fmla="*/ 7 w 80"/>
                <a:gd name="T19" fmla="*/ 57 h 83"/>
                <a:gd name="T20" fmla="*/ 22 w 80"/>
                <a:gd name="T21" fmla="*/ 66 h 83"/>
                <a:gd name="T22" fmla="*/ 42 w 80"/>
                <a:gd name="T23" fmla="*/ 68 h 83"/>
                <a:gd name="T24" fmla="*/ 54 w 80"/>
                <a:gd name="T25" fmla="*/ 61 h 83"/>
                <a:gd name="T26" fmla="*/ 54 w 80"/>
                <a:gd name="T27" fmla="*/ 58 h 83"/>
                <a:gd name="T28" fmla="*/ 59 w 80"/>
                <a:gd name="T29" fmla="*/ 55 h 83"/>
                <a:gd name="T30" fmla="*/ 63 w 80"/>
                <a:gd name="T31" fmla="*/ 52 h 83"/>
                <a:gd name="T32" fmla="*/ 63 w 80"/>
                <a:gd name="T33" fmla="*/ 44 h 83"/>
                <a:gd name="T34" fmla="*/ 63 w 80"/>
                <a:gd name="T35" fmla="*/ 24 h 83"/>
                <a:gd name="T36" fmla="*/ 61 w 80"/>
                <a:gd name="T37" fmla="*/ 14 h 83"/>
                <a:gd name="T38" fmla="*/ 42 w 80"/>
                <a:gd name="T39" fmla="*/ 2 h 83"/>
                <a:gd name="T40" fmla="*/ 29 w 80"/>
                <a:gd name="T41" fmla="*/ 0 h 83"/>
                <a:gd name="T42" fmla="*/ 39 w 80"/>
                <a:gd name="T43" fmla="*/ 5 h 83"/>
                <a:gd name="T44" fmla="*/ 50 w 80"/>
                <a:gd name="T45" fmla="*/ 9 h 83"/>
                <a:gd name="T46" fmla="*/ 61 w 80"/>
                <a:gd name="T47" fmla="*/ 22 h 83"/>
                <a:gd name="T48" fmla="*/ 63 w 80"/>
                <a:gd name="T49" fmla="*/ 41 h 83"/>
                <a:gd name="T50" fmla="*/ 59 w 80"/>
                <a:gd name="T51" fmla="*/ 50 h 83"/>
                <a:gd name="T52" fmla="*/ 58 w 80"/>
                <a:gd name="T53" fmla="*/ 52 h 83"/>
                <a:gd name="T54" fmla="*/ 54 w 80"/>
                <a:gd name="T55" fmla="*/ 55 h 83"/>
                <a:gd name="T56" fmla="*/ 51 w 80"/>
                <a:gd name="T57" fmla="*/ 60 h 83"/>
                <a:gd name="T58" fmla="*/ 51 w 80"/>
                <a:gd name="T59" fmla="*/ 60 h 83"/>
                <a:gd name="T60" fmla="*/ 24 w 80"/>
                <a:gd name="T61" fmla="*/ 65 h 83"/>
                <a:gd name="T62" fmla="*/ 15 w 80"/>
                <a:gd name="T63" fmla="*/ 60 h 83"/>
                <a:gd name="T64" fmla="*/ 11 w 80"/>
                <a:gd name="T65" fmla="*/ 55 h 83"/>
                <a:gd name="T66" fmla="*/ 7 w 80"/>
                <a:gd name="T67" fmla="*/ 48 h 83"/>
                <a:gd name="T68" fmla="*/ 6 w 80"/>
                <a:gd name="T69" fmla="*/ 44 h 83"/>
                <a:gd name="T70" fmla="*/ 3 w 80"/>
                <a:gd name="T71" fmla="*/ 31 h 83"/>
                <a:gd name="T72" fmla="*/ 6 w 80"/>
                <a:gd name="T73" fmla="*/ 24 h 83"/>
                <a:gd name="T74" fmla="*/ 9 w 80"/>
                <a:gd name="T75" fmla="*/ 17 h 83"/>
                <a:gd name="T76" fmla="*/ 12 w 80"/>
                <a:gd name="T77" fmla="*/ 11 h 83"/>
                <a:gd name="T78" fmla="*/ 15 w 80"/>
                <a:gd name="T79" fmla="*/ 11 h 83"/>
                <a:gd name="T80" fmla="*/ 22 w 80"/>
                <a:gd name="T81" fmla="*/ 7 h 83"/>
                <a:gd name="T82" fmla="*/ 24 w 80"/>
                <a:gd name="T83" fmla="*/ 5 h 83"/>
                <a:gd name="T84" fmla="*/ 29 w 80"/>
                <a:gd name="T85" fmla="*/ 0 h 8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0"/>
                <a:gd name="T130" fmla="*/ 0 h 83"/>
                <a:gd name="T131" fmla="*/ 80 w 80"/>
                <a:gd name="T132" fmla="*/ 83 h 8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0" h="83">
                  <a:moveTo>
                    <a:pt x="36" y="0"/>
                  </a:moveTo>
                  <a:lnTo>
                    <a:pt x="32" y="2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19" y="8"/>
                  </a:lnTo>
                  <a:lnTo>
                    <a:pt x="17" y="8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4" y="27"/>
                  </a:lnTo>
                  <a:lnTo>
                    <a:pt x="4" y="29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7" y="65"/>
                  </a:lnTo>
                  <a:lnTo>
                    <a:pt x="7" y="63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7" y="77"/>
                  </a:lnTo>
                  <a:lnTo>
                    <a:pt x="19" y="77"/>
                  </a:lnTo>
                  <a:lnTo>
                    <a:pt x="27" y="81"/>
                  </a:lnTo>
                  <a:lnTo>
                    <a:pt x="25" y="81"/>
                  </a:lnTo>
                  <a:lnTo>
                    <a:pt x="27" y="83"/>
                  </a:lnTo>
                  <a:lnTo>
                    <a:pt x="52" y="83"/>
                  </a:lnTo>
                  <a:lnTo>
                    <a:pt x="63" y="77"/>
                  </a:lnTo>
                  <a:lnTo>
                    <a:pt x="65" y="77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7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5" y="63"/>
                  </a:lnTo>
                  <a:lnTo>
                    <a:pt x="75" y="65"/>
                  </a:lnTo>
                  <a:lnTo>
                    <a:pt x="77" y="63"/>
                  </a:lnTo>
                  <a:lnTo>
                    <a:pt x="77" y="61"/>
                  </a:lnTo>
                  <a:lnTo>
                    <a:pt x="78" y="58"/>
                  </a:lnTo>
                  <a:lnTo>
                    <a:pt x="78" y="54"/>
                  </a:lnTo>
                  <a:lnTo>
                    <a:pt x="80" y="50"/>
                  </a:lnTo>
                  <a:lnTo>
                    <a:pt x="80" y="35"/>
                  </a:lnTo>
                  <a:lnTo>
                    <a:pt x="78" y="29"/>
                  </a:lnTo>
                  <a:lnTo>
                    <a:pt x="78" y="27"/>
                  </a:lnTo>
                  <a:lnTo>
                    <a:pt x="75" y="19"/>
                  </a:lnTo>
                  <a:lnTo>
                    <a:pt x="75" y="17"/>
                  </a:lnTo>
                  <a:lnTo>
                    <a:pt x="65" y="8"/>
                  </a:lnTo>
                  <a:lnTo>
                    <a:pt x="63" y="8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63" y="11"/>
                  </a:lnTo>
                  <a:lnTo>
                    <a:pt x="61" y="11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5" y="27"/>
                  </a:lnTo>
                  <a:lnTo>
                    <a:pt x="75" y="29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75" y="54"/>
                  </a:lnTo>
                  <a:lnTo>
                    <a:pt x="75" y="58"/>
                  </a:lnTo>
                  <a:lnTo>
                    <a:pt x="73" y="61"/>
                  </a:lnTo>
                  <a:lnTo>
                    <a:pt x="73" y="59"/>
                  </a:lnTo>
                  <a:lnTo>
                    <a:pt x="71" y="61"/>
                  </a:lnTo>
                  <a:lnTo>
                    <a:pt x="71" y="63"/>
                  </a:lnTo>
                  <a:lnTo>
                    <a:pt x="69" y="67"/>
                  </a:lnTo>
                  <a:lnTo>
                    <a:pt x="71" y="65"/>
                  </a:lnTo>
                  <a:lnTo>
                    <a:pt x="67" y="67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3" y="71"/>
                  </a:lnTo>
                  <a:lnTo>
                    <a:pt x="61" y="73"/>
                  </a:lnTo>
                  <a:lnTo>
                    <a:pt x="63" y="73"/>
                  </a:lnTo>
                  <a:lnTo>
                    <a:pt x="52" y="79"/>
                  </a:lnTo>
                  <a:lnTo>
                    <a:pt x="29" y="79"/>
                  </a:lnTo>
                  <a:lnTo>
                    <a:pt x="30" y="79"/>
                  </a:lnTo>
                  <a:lnTo>
                    <a:pt x="29" y="77"/>
                  </a:lnTo>
                  <a:lnTo>
                    <a:pt x="27" y="77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11" y="63"/>
                  </a:lnTo>
                  <a:lnTo>
                    <a:pt x="11" y="61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7" y="58"/>
                  </a:lnTo>
                  <a:lnTo>
                    <a:pt x="7" y="54"/>
                  </a:lnTo>
                  <a:lnTo>
                    <a:pt x="4" y="46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5" y="36"/>
                  </a:lnTo>
                  <a:lnTo>
                    <a:pt x="5" y="35"/>
                  </a:lnTo>
                  <a:lnTo>
                    <a:pt x="7" y="29"/>
                  </a:lnTo>
                  <a:lnTo>
                    <a:pt x="7" y="27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30" y="6"/>
                  </a:lnTo>
                  <a:lnTo>
                    <a:pt x="29" y="6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17" name="Rectangle 265"/>
            <p:cNvSpPr>
              <a:spLocks noChangeArrowheads="1"/>
            </p:cNvSpPr>
            <p:nvPr/>
          </p:nvSpPr>
          <p:spPr bwMode="auto">
            <a:xfrm>
              <a:off x="3829" y="1830"/>
              <a:ext cx="36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18" name="Freeform 266"/>
            <p:cNvSpPr>
              <a:spLocks/>
            </p:cNvSpPr>
            <p:nvPr/>
          </p:nvSpPr>
          <p:spPr bwMode="auto">
            <a:xfrm>
              <a:off x="3755" y="1833"/>
              <a:ext cx="63" cy="64"/>
            </a:xfrm>
            <a:custGeom>
              <a:avLst/>
              <a:gdLst>
                <a:gd name="T0" fmla="*/ 28 w 77"/>
                <a:gd name="T1" fmla="*/ 0 h 78"/>
                <a:gd name="T2" fmla="*/ 22 w 77"/>
                <a:gd name="T3" fmla="*/ 2 h 78"/>
                <a:gd name="T4" fmla="*/ 16 w 77"/>
                <a:gd name="T5" fmla="*/ 4 h 78"/>
                <a:gd name="T6" fmla="*/ 11 w 77"/>
                <a:gd name="T7" fmla="*/ 7 h 78"/>
                <a:gd name="T8" fmla="*/ 6 w 77"/>
                <a:gd name="T9" fmla="*/ 12 h 78"/>
                <a:gd name="T10" fmla="*/ 3 w 77"/>
                <a:gd name="T11" fmla="*/ 17 h 78"/>
                <a:gd name="T12" fmla="*/ 2 w 77"/>
                <a:gd name="T13" fmla="*/ 22 h 78"/>
                <a:gd name="T14" fmla="*/ 0 w 77"/>
                <a:gd name="T15" fmla="*/ 28 h 78"/>
                <a:gd name="T16" fmla="*/ 0 w 77"/>
                <a:gd name="T17" fmla="*/ 36 h 78"/>
                <a:gd name="T18" fmla="*/ 2 w 77"/>
                <a:gd name="T19" fmla="*/ 43 h 78"/>
                <a:gd name="T20" fmla="*/ 3 w 77"/>
                <a:gd name="T21" fmla="*/ 48 h 78"/>
                <a:gd name="T22" fmla="*/ 6 w 77"/>
                <a:gd name="T23" fmla="*/ 53 h 78"/>
                <a:gd name="T24" fmla="*/ 11 w 77"/>
                <a:gd name="T25" fmla="*/ 58 h 78"/>
                <a:gd name="T26" fmla="*/ 16 w 77"/>
                <a:gd name="T27" fmla="*/ 62 h 78"/>
                <a:gd name="T28" fmla="*/ 22 w 77"/>
                <a:gd name="T29" fmla="*/ 64 h 78"/>
                <a:gd name="T30" fmla="*/ 28 w 77"/>
                <a:gd name="T31" fmla="*/ 64 h 78"/>
                <a:gd name="T32" fmla="*/ 34 w 77"/>
                <a:gd name="T33" fmla="*/ 64 h 78"/>
                <a:gd name="T34" fmla="*/ 39 w 77"/>
                <a:gd name="T35" fmla="*/ 64 h 78"/>
                <a:gd name="T36" fmla="*/ 45 w 77"/>
                <a:gd name="T37" fmla="*/ 62 h 78"/>
                <a:gd name="T38" fmla="*/ 50 w 77"/>
                <a:gd name="T39" fmla="*/ 58 h 78"/>
                <a:gd name="T40" fmla="*/ 55 w 77"/>
                <a:gd name="T41" fmla="*/ 53 h 78"/>
                <a:gd name="T42" fmla="*/ 58 w 77"/>
                <a:gd name="T43" fmla="*/ 48 h 78"/>
                <a:gd name="T44" fmla="*/ 61 w 77"/>
                <a:gd name="T45" fmla="*/ 43 h 78"/>
                <a:gd name="T46" fmla="*/ 61 w 77"/>
                <a:gd name="T47" fmla="*/ 36 h 78"/>
                <a:gd name="T48" fmla="*/ 61 w 77"/>
                <a:gd name="T49" fmla="*/ 28 h 78"/>
                <a:gd name="T50" fmla="*/ 61 w 77"/>
                <a:gd name="T51" fmla="*/ 22 h 78"/>
                <a:gd name="T52" fmla="*/ 58 w 77"/>
                <a:gd name="T53" fmla="*/ 17 h 78"/>
                <a:gd name="T54" fmla="*/ 55 w 77"/>
                <a:gd name="T55" fmla="*/ 12 h 78"/>
                <a:gd name="T56" fmla="*/ 50 w 77"/>
                <a:gd name="T57" fmla="*/ 7 h 78"/>
                <a:gd name="T58" fmla="*/ 45 w 77"/>
                <a:gd name="T59" fmla="*/ 4 h 78"/>
                <a:gd name="T60" fmla="*/ 39 w 77"/>
                <a:gd name="T61" fmla="*/ 2 h 78"/>
                <a:gd name="T62" fmla="*/ 34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8" y="0"/>
                  </a:moveTo>
                  <a:lnTo>
                    <a:pt x="34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5"/>
                  </a:lnTo>
                  <a:lnTo>
                    <a:pt x="17" y="7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7" y="15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5"/>
                  </a:lnTo>
                  <a:lnTo>
                    <a:pt x="4" y="59"/>
                  </a:lnTo>
                  <a:lnTo>
                    <a:pt x="6" y="61"/>
                  </a:lnTo>
                  <a:lnTo>
                    <a:pt x="7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8"/>
                  </a:lnTo>
                  <a:lnTo>
                    <a:pt x="31" y="78"/>
                  </a:lnTo>
                  <a:lnTo>
                    <a:pt x="34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48" y="78"/>
                  </a:lnTo>
                  <a:lnTo>
                    <a:pt x="54" y="77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9"/>
                  </a:lnTo>
                  <a:lnTo>
                    <a:pt x="73" y="55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40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27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5" y="11"/>
                  </a:lnTo>
                  <a:lnTo>
                    <a:pt x="61" y="9"/>
                  </a:lnTo>
                  <a:lnTo>
                    <a:pt x="59" y="7"/>
                  </a:lnTo>
                  <a:lnTo>
                    <a:pt x="55" y="5"/>
                  </a:lnTo>
                  <a:lnTo>
                    <a:pt x="54" y="4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19" name="Freeform 267"/>
            <p:cNvSpPr>
              <a:spLocks/>
            </p:cNvSpPr>
            <p:nvPr/>
          </p:nvSpPr>
          <p:spPr bwMode="auto">
            <a:xfrm>
              <a:off x="3754" y="1831"/>
              <a:ext cx="66" cy="67"/>
            </a:xfrm>
            <a:custGeom>
              <a:avLst/>
              <a:gdLst>
                <a:gd name="T0" fmla="*/ 15 w 81"/>
                <a:gd name="T1" fmla="*/ 5 h 82"/>
                <a:gd name="T2" fmla="*/ 12 w 81"/>
                <a:gd name="T3" fmla="*/ 7 h 82"/>
                <a:gd name="T4" fmla="*/ 5 w 81"/>
                <a:gd name="T5" fmla="*/ 16 h 82"/>
                <a:gd name="T6" fmla="*/ 3 w 81"/>
                <a:gd name="T7" fmla="*/ 20 h 82"/>
                <a:gd name="T8" fmla="*/ 0 w 81"/>
                <a:gd name="T9" fmla="*/ 28 h 82"/>
                <a:gd name="T10" fmla="*/ 3 w 81"/>
                <a:gd name="T11" fmla="*/ 51 h 82"/>
                <a:gd name="T12" fmla="*/ 7 w 81"/>
                <a:gd name="T13" fmla="*/ 55 h 82"/>
                <a:gd name="T14" fmla="*/ 11 w 81"/>
                <a:gd name="T15" fmla="*/ 58 h 82"/>
                <a:gd name="T16" fmla="*/ 11 w 81"/>
                <a:gd name="T17" fmla="*/ 61 h 82"/>
                <a:gd name="T18" fmla="*/ 14 w 81"/>
                <a:gd name="T19" fmla="*/ 63 h 82"/>
                <a:gd name="T20" fmla="*/ 24 w 81"/>
                <a:gd name="T21" fmla="*/ 67 h 82"/>
                <a:gd name="T22" fmla="*/ 46 w 81"/>
                <a:gd name="T23" fmla="*/ 65 h 82"/>
                <a:gd name="T24" fmla="*/ 50 w 81"/>
                <a:gd name="T25" fmla="*/ 63 h 82"/>
                <a:gd name="T26" fmla="*/ 58 w 81"/>
                <a:gd name="T27" fmla="*/ 55 h 82"/>
                <a:gd name="T28" fmla="*/ 61 w 81"/>
                <a:gd name="T29" fmla="*/ 51 h 82"/>
                <a:gd name="T30" fmla="*/ 64 w 81"/>
                <a:gd name="T31" fmla="*/ 38 h 82"/>
                <a:gd name="T32" fmla="*/ 64 w 81"/>
                <a:gd name="T33" fmla="*/ 22 h 82"/>
                <a:gd name="T34" fmla="*/ 59 w 81"/>
                <a:gd name="T35" fmla="*/ 16 h 82"/>
                <a:gd name="T36" fmla="*/ 58 w 81"/>
                <a:gd name="T37" fmla="*/ 14 h 82"/>
                <a:gd name="T38" fmla="*/ 55 w 81"/>
                <a:gd name="T39" fmla="*/ 9 h 82"/>
                <a:gd name="T40" fmla="*/ 51 w 81"/>
                <a:gd name="T41" fmla="*/ 6 h 82"/>
                <a:gd name="T42" fmla="*/ 48 w 81"/>
                <a:gd name="T43" fmla="*/ 5 h 82"/>
                <a:gd name="T44" fmla="*/ 41 w 81"/>
                <a:gd name="T45" fmla="*/ 2 h 82"/>
                <a:gd name="T46" fmla="*/ 39 w 81"/>
                <a:gd name="T47" fmla="*/ 0 h 82"/>
                <a:gd name="T48" fmla="*/ 39 w 81"/>
                <a:gd name="T49" fmla="*/ 3 h 82"/>
                <a:gd name="T50" fmla="*/ 41 w 81"/>
                <a:gd name="T51" fmla="*/ 5 h 82"/>
                <a:gd name="T52" fmla="*/ 46 w 81"/>
                <a:gd name="T53" fmla="*/ 7 h 82"/>
                <a:gd name="T54" fmla="*/ 48 w 81"/>
                <a:gd name="T55" fmla="*/ 9 h 82"/>
                <a:gd name="T56" fmla="*/ 55 w 81"/>
                <a:gd name="T57" fmla="*/ 12 h 82"/>
                <a:gd name="T58" fmla="*/ 55 w 81"/>
                <a:gd name="T59" fmla="*/ 16 h 82"/>
                <a:gd name="T60" fmla="*/ 59 w 81"/>
                <a:gd name="T61" fmla="*/ 22 h 82"/>
                <a:gd name="T62" fmla="*/ 61 w 81"/>
                <a:gd name="T63" fmla="*/ 24 h 82"/>
                <a:gd name="T64" fmla="*/ 61 w 81"/>
                <a:gd name="T65" fmla="*/ 38 h 82"/>
                <a:gd name="T66" fmla="*/ 58 w 81"/>
                <a:gd name="T67" fmla="*/ 48 h 82"/>
                <a:gd name="T68" fmla="*/ 55 w 81"/>
                <a:gd name="T69" fmla="*/ 53 h 82"/>
                <a:gd name="T70" fmla="*/ 46 w 81"/>
                <a:gd name="T71" fmla="*/ 61 h 82"/>
                <a:gd name="T72" fmla="*/ 46 w 81"/>
                <a:gd name="T73" fmla="*/ 63 h 82"/>
                <a:gd name="T74" fmla="*/ 17 w 81"/>
                <a:gd name="T75" fmla="*/ 61 h 82"/>
                <a:gd name="T76" fmla="*/ 15 w 81"/>
                <a:gd name="T77" fmla="*/ 60 h 82"/>
                <a:gd name="T78" fmla="*/ 12 w 81"/>
                <a:gd name="T79" fmla="*/ 56 h 82"/>
                <a:gd name="T80" fmla="*/ 7 w 81"/>
                <a:gd name="T81" fmla="*/ 53 h 82"/>
                <a:gd name="T82" fmla="*/ 7 w 81"/>
                <a:gd name="T83" fmla="*/ 50 h 82"/>
                <a:gd name="T84" fmla="*/ 7 w 81"/>
                <a:gd name="T85" fmla="*/ 47 h 82"/>
                <a:gd name="T86" fmla="*/ 5 w 81"/>
                <a:gd name="T87" fmla="*/ 24 h 82"/>
                <a:gd name="T88" fmla="*/ 7 w 81"/>
                <a:gd name="T89" fmla="*/ 22 h 82"/>
                <a:gd name="T90" fmla="*/ 7 w 81"/>
                <a:gd name="T91" fmla="*/ 17 h 82"/>
                <a:gd name="T92" fmla="*/ 15 w 81"/>
                <a:gd name="T93" fmla="*/ 9 h 82"/>
                <a:gd name="T94" fmla="*/ 17 w 81"/>
                <a:gd name="T95" fmla="*/ 7 h 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"/>
                <a:gd name="T145" fmla="*/ 0 h 82"/>
                <a:gd name="T146" fmla="*/ 81 w 81"/>
                <a:gd name="T147" fmla="*/ 82 h 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" h="82">
                  <a:moveTo>
                    <a:pt x="33" y="0"/>
                  </a:moveTo>
                  <a:lnTo>
                    <a:pt x="21" y="6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34"/>
                  </a:lnTo>
                  <a:lnTo>
                    <a:pt x="0" y="50"/>
                  </a:lnTo>
                  <a:lnTo>
                    <a:pt x="4" y="57"/>
                  </a:lnTo>
                  <a:lnTo>
                    <a:pt x="4" y="63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5"/>
                  </a:lnTo>
                  <a:lnTo>
                    <a:pt x="19" y="77"/>
                  </a:lnTo>
                  <a:lnTo>
                    <a:pt x="17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9" y="82"/>
                  </a:lnTo>
                  <a:lnTo>
                    <a:pt x="50" y="82"/>
                  </a:lnTo>
                  <a:lnTo>
                    <a:pt x="56" y="80"/>
                  </a:lnTo>
                  <a:lnTo>
                    <a:pt x="57" y="80"/>
                  </a:lnTo>
                  <a:lnTo>
                    <a:pt x="59" y="79"/>
                  </a:lnTo>
                  <a:lnTo>
                    <a:pt x="57" y="79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5" y="63"/>
                  </a:lnTo>
                  <a:lnTo>
                    <a:pt x="75" y="61"/>
                  </a:lnTo>
                  <a:lnTo>
                    <a:pt x="79" y="54"/>
                  </a:lnTo>
                  <a:lnTo>
                    <a:pt x="79" y="46"/>
                  </a:lnTo>
                  <a:lnTo>
                    <a:pt x="81" y="42"/>
                  </a:lnTo>
                  <a:lnTo>
                    <a:pt x="79" y="36"/>
                  </a:lnTo>
                  <a:lnTo>
                    <a:pt x="79" y="27"/>
                  </a:lnTo>
                  <a:lnTo>
                    <a:pt x="77" y="25"/>
                  </a:lnTo>
                  <a:lnTo>
                    <a:pt x="77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3" y="7"/>
                  </a:lnTo>
                  <a:lnTo>
                    <a:pt x="61" y="7"/>
                  </a:lnTo>
                  <a:lnTo>
                    <a:pt x="57" y="6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56" y="4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6" y="7"/>
                  </a:lnTo>
                  <a:lnTo>
                    <a:pt x="54" y="7"/>
                  </a:lnTo>
                  <a:lnTo>
                    <a:pt x="56" y="9"/>
                  </a:lnTo>
                  <a:lnTo>
                    <a:pt x="57" y="9"/>
                  </a:lnTo>
                  <a:lnTo>
                    <a:pt x="61" y="11"/>
                  </a:lnTo>
                  <a:lnTo>
                    <a:pt x="59" y="11"/>
                  </a:lnTo>
                  <a:lnTo>
                    <a:pt x="61" y="13"/>
                  </a:lnTo>
                  <a:lnTo>
                    <a:pt x="63" y="13"/>
                  </a:lnTo>
                  <a:lnTo>
                    <a:pt x="67" y="15"/>
                  </a:lnTo>
                  <a:lnTo>
                    <a:pt x="65" y="13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1"/>
                  </a:lnTo>
                  <a:lnTo>
                    <a:pt x="75" y="29"/>
                  </a:lnTo>
                  <a:lnTo>
                    <a:pt x="75" y="36"/>
                  </a:lnTo>
                  <a:lnTo>
                    <a:pt x="77" y="42"/>
                  </a:lnTo>
                  <a:lnTo>
                    <a:pt x="75" y="46"/>
                  </a:lnTo>
                  <a:lnTo>
                    <a:pt x="75" y="54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9" y="63"/>
                  </a:lnTo>
                  <a:lnTo>
                    <a:pt x="67" y="65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7" y="75"/>
                  </a:lnTo>
                  <a:lnTo>
                    <a:pt x="56" y="75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0" y="79"/>
                  </a:lnTo>
                  <a:lnTo>
                    <a:pt x="29" y="79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1" y="73"/>
                  </a:lnTo>
                  <a:lnTo>
                    <a:pt x="19" y="73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9" y="63"/>
                  </a:lnTo>
                  <a:lnTo>
                    <a:pt x="9" y="61"/>
                  </a:lnTo>
                  <a:lnTo>
                    <a:pt x="8" y="59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4" y="50"/>
                  </a:lnTo>
                  <a:lnTo>
                    <a:pt x="4" y="34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3" y="9"/>
                  </a:lnTo>
                  <a:lnTo>
                    <a:pt x="21" y="9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20" name="Rectangle 268"/>
            <p:cNvSpPr>
              <a:spLocks noChangeArrowheads="1"/>
            </p:cNvSpPr>
            <p:nvPr/>
          </p:nvSpPr>
          <p:spPr bwMode="auto">
            <a:xfrm>
              <a:off x="3769" y="1836"/>
              <a:ext cx="38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Q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21" name="Freeform 269"/>
            <p:cNvSpPr>
              <a:spLocks/>
            </p:cNvSpPr>
            <p:nvPr/>
          </p:nvSpPr>
          <p:spPr bwMode="auto">
            <a:xfrm>
              <a:off x="4527" y="1326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8 h 79"/>
                <a:gd name="T8" fmla="*/ 7 w 77"/>
                <a:gd name="T9" fmla="*/ 12 h 79"/>
                <a:gd name="T10" fmla="*/ 3 w 77"/>
                <a:gd name="T11" fmla="*/ 16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6 h 79"/>
                <a:gd name="T18" fmla="*/ 2 w 77"/>
                <a:gd name="T19" fmla="*/ 43 h 79"/>
                <a:gd name="T20" fmla="*/ 3 w 77"/>
                <a:gd name="T21" fmla="*/ 48 h 79"/>
                <a:gd name="T22" fmla="*/ 7 w 77"/>
                <a:gd name="T23" fmla="*/ 54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3 h 79"/>
                <a:gd name="T30" fmla="*/ 29 w 77"/>
                <a:gd name="T31" fmla="*/ 65 h 79"/>
                <a:gd name="T32" fmla="*/ 35 w 77"/>
                <a:gd name="T33" fmla="*/ 65 h 79"/>
                <a:gd name="T34" fmla="*/ 41 w 77"/>
                <a:gd name="T35" fmla="*/ 63 h 79"/>
                <a:gd name="T36" fmla="*/ 46 w 77"/>
                <a:gd name="T37" fmla="*/ 62 h 79"/>
                <a:gd name="T38" fmla="*/ 51 w 77"/>
                <a:gd name="T39" fmla="*/ 58 h 79"/>
                <a:gd name="T40" fmla="*/ 56 w 77"/>
                <a:gd name="T41" fmla="*/ 54 h 79"/>
                <a:gd name="T42" fmla="*/ 58 w 77"/>
                <a:gd name="T43" fmla="*/ 48 h 79"/>
                <a:gd name="T44" fmla="*/ 61 w 77"/>
                <a:gd name="T45" fmla="*/ 43 h 79"/>
                <a:gd name="T46" fmla="*/ 61 w 77"/>
                <a:gd name="T47" fmla="*/ 36 h 79"/>
                <a:gd name="T48" fmla="*/ 61 w 77"/>
                <a:gd name="T49" fmla="*/ 29 h 79"/>
                <a:gd name="T50" fmla="*/ 61 w 77"/>
                <a:gd name="T51" fmla="*/ 22 h 79"/>
                <a:gd name="T52" fmla="*/ 58 w 77"/>
                <a:gd name="T53" fmla="*/ 16 h 79"/>
                <a:gd name="T54" fmla="*/ 56 w 77"/>
                <a:gd name="T55" fmla="*/ 12 h 79"/>
                <a:gd name="T56" fmla="*/ 51 w 77"/>
                <a:gd name="T57" fmla="*/ 8 h 79"/>
                <a:gd name="T58" fmla="*/ 46 w 77"/>
                <a:gd name="T59" fmla="*/ 3 h 79"/>
                <a:gd name="T60" fmla="*/ 41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0" y="4"/>
                  </a:lnTo>
                  <a:lnTo>
                    <a:pt x="18" y="6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8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2" y="68"/>
                  </a:lnTo>
                  <a:lnTo>
                    <a:pt x="14" y="71"/>
                  </a:lnTo>
                  <a:lnTo>
                    <a:pt x="18" y="71"/>
                  </a:lnTo>
                  <a:lnTo>
                    <a:pt x="20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2" y="71"/>
                  </a:lnTo>
                  <a:lnTo>
                    <a:pt x="66" y="68"/>
                  </a:lnTo>
                  <a:lnTo>
                    <a:pt x="68" y="66"/>
                  </a:lnTo>
                  <a:lnTo>
                    <a:pt x="70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70" y="18"/>
                  </a:lnTo>
                  <a:lnTo>
                    <a:pt x="68" y="14"/>
                  </a:lnTo>
                  <a:lnTo>
                    <a:pt x="66" y="12"/>
                  </a:lnTo>
                  <a:lnTo>
                    <a:pt x="62" y="10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22" name="Freeform 270"/>
            <p:cNvSpPr>
              <a:spLocks/>
            </p:cNvSpPr>
            <p:nvPr/>
          </p:nvSpPr>
          <p:spPr bwMode="auto">
            <a:xfrm>
              <a:off x="4525" y="1325"/>
              <a:ext cx="66" cy="68"/>
            </a:xfrm>
            <a:custGeom>
              <a:avLst/>
              <a:gdLst>
                <a:gd name="T0" fmla="*/ 20 w 81"/>
                <a:gd name="T1" fmla="*/ 2 h 83"/>
                <a:gd name="T2" fmla="*/ 10 w 81"/>
                <a:gd name="T3" fmla="*/ 10 h 83"/>
                <a:gd name="T4" fmla="*/ 7 w 81"/>
                <a:gd name="T5" fmla="*/ 11 h 83"/>
                <a:gd name="T6" fmla="*/ 5 w 81"/>
                <a:gd name="T7" fmla="*/ 15 h 83"/>
                <a:gd name="T8" fmla="*/ 0 w 81"/>
                <a:gd name="T9" fmla="*/ 27 h 83"/>
                <a:gd name="T10" fmla="*/ 2 w 81"/>
                <a:gd name="T11" fmla="*/ 46 h 83"/>
                <a:gd name="T12" fmla="*/ 3 w 81"/>
                <a:gd name="T13" fmla="*/ 49 h 83"/>
                <a:gd name="T14" fmla="*/ 8 w 81"/>
                <a:gd name="T15" fmla="*/ 57 h 83"/>
                <a:gd name="T16" fmla="*/ 11 w 81"/>
                <a:gd name="T17" fmla="*/ 60 h 83"/>
                <a:gd name="T18" fmla="*/ 15 w 81"/>
                <a:gd name="T19" fmla="*/ 60 h 83"/>
                <a:gd name="T20" fmla="*/ 18 w 81"/>
                <a:gd name="T21" fmla="*/ 65 h 83"/>
                <a:gd name="T22" fmla="*/ 27 w 81"/>
                <a:gd name="T23" fmla="*/ 68 h 83"/>
                <a:gd name="T24" fmla="*/ 47 w 81"/>
                <a:gd name="T25" fmla="*/ 66 h 83"/>
                <a:gd name="T26" fmla="*/ 54 w 81"/>
                <a:gd name="T27" fmla="*/ 61 h 83"/>
                <a:gd name="T28" fmla="*/ 63 w 81"/>
                <a:gd name="T29" fmla="*/ 46 h 83"/>
                <a:gd name="T30" fmla="*/ 64 w 81"/>
                <a:gd name="T31" fmla="*/ 38 h 83"/>
                <a:gd name="T32" fmla="*/ 64 w 81"/>
                <a:gd name="T33" fmla="*/ 24 h 83"/>
                <a:gd name="T34" fmla="*/ 59 w 81"/>
                <a:gd name="T35" fmla="*/ 15 h 83"/>
                <a:gd name="T36" fmla="*/ 59 w 81"/>
                <a:gd name="T37" fmla="*/ 11 h 83"/>
                <a:gd name="T38" fmla="*/ 52 w 81"/>
                <a:gd name="T39" fmla="*/ 8 h 83"/>
                <a:gd name="T40" fmla="*/ 52 w 81"/>
                <a:gd name="T41" fmla="*/ 5 h 83"/>
                <a:gd name="T42" fmla="*/ 49 w 81"/>
                <a:gd name="T43" fmla="*/ 3 h 83"/>
                <a:gd name="T44" fmla="*/ 39 w 81"/>
                <a:gd name="T45" fmla="*/ 0 h 83"/>
                <a:gd name="T46" fmla="*/ 39 w 81"/>
                <a:gd name="T47" fmla="*/ 3 h 83"/>
                <a:gd name="T48" fmla="*/ 44 w 81"/>
                <a:gd name="T49" fmla="*/ 5 h 83"/>
                <a:gd name="T50" fmla="*/ 51 w 81"/>
                <a:gd name="T51" fmla="*/ 8 h 83"/>
                <a:gd name="T52" fmla="*/ 51 w 81"/>
                <a:gd name="T53" fmla="*/ 11 h 83"/>
                <a:gd name="T54" fmla="*/ 54 w 81"/>
                <a:gd name="T55" fmla="*/ 13 h 83"/>
                <a:gd name="T56" fmla="*/ 57 w 81"/>
                <a:gd name="T57" fmla="*/ 16 h 83"/>
                <a:gd name="T58" fmla="*/ 59 w 81"/>
                <a:gd name="T59" fmla="*/ 17 h 83"/>
                <a:gd name="T60" fmla="*/ 63 w 81"/>
                <a:gd name="T61" fmla="*/ 34 h 83"/>
                <a:gd name="T62" fmla="*/ 61 w 81"/>
                <a:gd name="T63" fmla="*/ 43 h 83"/>
                <a:gd name="T64" fmla="*/ 55 w 81"/>
                <a:gd name="T65" fmla="*/ 56 h 83"/>
                <a:gd name="T66" fmla="*/ 52 w 81"/>
                <a:gd name="T67" fmla="*/ 58 h 83"/>
                <a:gd name="T68" fmla="*/ 44 w 81"/>
                <a:gd name="T69" fmla="*/ 63 h 83"/>
                <a:gd name="T70" fmla="*/ 39 w 81"/>
                <a:gd name="T71" fmla="*/ 65 h 83"/>
                <a:gd name="T72" fmla="*/ 20 w 81"/>
                <a:gd name="T73" fmla="*/ 63 h 83"/>
                <a:gd name="T74" fmla="*/ 18 w 81"/>
                <a:gd name="T75" fmla="*/ 60 h 83"/>
                <a:gd name="T76" fmla="*/ 13 w 81"/>
                <a:gd name="T77" fmla="*/ 58 h 83"/>
                <a:gd name="T78" fmla="*/ 13 w 81"/>
                <a:gd name="T79" fmla="*/ 56 h 83"/>
                <a:gd name="T80" fmla="*/ 10 w 81"/>
                <a:gd name="T81" fmla="*/ 56 h 83"/>
                <a:gd name="T82" fmla="*/ 7 w 81"/>
                <a:gd name="T83" fmla="*/ 44 h 83"/>
                <a:gd name="T84" fmla="*/ 3 w 81"/>
                <a:gd name="T85" fmla="*/ 41 h 83"/>
                <a:gd name="T86" fmla="*/ 7 w 81"/>
                <a:gd name="T87" fmla="*/ 17 h 83"/>
                <a:gd name="T88" fmla="*/ 8 w 81"/>
                <a:gd name="T89" fmla="*/ 16 h 83"/>
                <a:gd name="T90" fmla="*/ 11 w 81"/>
                <a:gd name="T91" fmla="*/ 13 h 83"/>
                <a:gd name="T92" fmla="*/ 18 w 81"/>
                <a:gd name="T93" fmla="*/ 7 h 83"/>
                <a:gd name="T94" fmla="*/ 27 w 81"/>
                <a:gd name="T95" fmla="*/ 3 h 8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"/>
                <a:gd name="T145" fmla="*/ 0 h 83"/>
                <a:gd name="T146" fmla="*/ 81 w 81"/>
                <a:gd name="T147" fmla="*/ 83 h 8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4" y="58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8" y="70"/>
                  </a:lnTo>
                  <a:lnTo>
                    <a:pt x="10" y="70"/>
                  </a:lnTo>
                  <a:lnTo>
                    <a:pt x="14" y="71"/>
                  </a:lnTo>
                  <a:lnTo>
                    <a:pt x="12" y="70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20" y="75"/>
                  </a:lnTo>
                  <a:lnTo>
                    <a:pt x="18" y="73"/>
                  </a:lnTo>
                  <a:lnTo>
                    <a:pt x="20" y="77"/>
                  </a:lnTo>
                  <a:lnTo>
                    <a:pt x="20" y="79"/>
                  </a:lnTo>
                  <a:lnTo>
                    <a:pt x="22" y="79"/>
                  </a:lnTo>
                  <a:lnTo>
                    <a:pt x="25" y="81"/>
                  </a:lnTo>
                  <a:lnTo>
                    <a:pt x="29" y="81"/>
                  </a:lnTo>
                  <a:lnTo>
                    <a:pt x="33" y="83"/>
                  </a:lnTo>
                  <a:lnTo>
                    <a:pt x="48" y="83"/>
                  </a:lnTo>
                  <a:lnTo>
                    <a:pt x="52" y="81"/>
                  </a:lnTo>
                  <a:lnTo>
                    <a:pt x="58" y="81"/>
                  </a:lnTo>
                  <a:lnTo>
                    <a:pt x="64" y="75"/>
                  </a:lnTo>
                  <a:lnTo>
                    <a:pt x="62" y="75"/>
                  </a:lnTo>
                  <a:lnTo>
                    <a:pt x="66" y="75"/>
                  </a:lnTo>
                  <a:lnTo>
                    <a:pt x="72" y="70"/>
                  </a:lnTo>
                  <a:lnTo>
                    <a:pt x="72" y="68"/>
                  </a:lnTo>
                  <a:lnTo>
                    <a:pt x="77" y="56"/>
                  </a:lnTo>
                  <a:lnTo>
                    <a:pt x="77" y="58"/>
                  </a:lnTo>
                  <a:lnTo>
                    <a:pt x="79" y="56"/>
                  </a:lnTo>
                  <a:lnTo>
                    <a:pt x="79" y="46"/>
                  </a:lnTo>
                  <a:lnTo>
                    <a:pt x="81" y="41"/>
                  </a:lnTo>
                  <a:lnTo>
                    <a:pt x="79" y="37"/>
                  </a:lnTo>
                  <a:lnTo>
                    <a:pt x="79" y="29"/>
                  </a:lnTo>
                  <a:lnTo>
                    <a:pt x="75" y="21"/>
                  </a:lnTo>
                  <a:lnTo>
                    <a:pt x="75" y="20"/>
                  </a:lnTo>
                  <a:lnTo>
                    <a:pt x="73" y="18"/>
                  </a:lnTo>
                  <a:lnTo>
                    <a:pt x="73" y="20"/>
                  </a:lnTo>
                  <a:lnTo>
                    <a:pt x="72" y="16"/>
                  </a:lnTo>
                  <a:lnTo>
                    <a:pt x="72" y="14"/>
                  </a:lnTo>
                  <a:lnTo>
                    <a:pt x="70" y="12"/>
                  </a:lnTo>
                  <a:lnTo>
                    <a:pt x="68" y="12"/>
                  </a:lnTo>
                  <a:lnTo>
                    <a:pt x="64" y="10"/>
                  </a:lnTo>
                  <a:lnTo>
                    <a:pt x="66" y="12"/>
                  </a:lnTo>
                  <a:lnTo>
                    <a:pt x="64" y="8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68" y="16"/>
                  </a:lnTo>
                  <a:lnTo>
                    <a:pt x="66" y="16"/>
                  </a:lnTo>
                  <a:lnTo>
                    <a:pt x="68" y="18"/>
                  </a:lnTo>
                  <a:lnTo>
                    <a:pt x="68" y="16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2" y="23"/>
                  </a:lnTo>
                  <a:lnTo>
                    <a:pt x="72" y="21"/>
                  </a:lnTo>
                  <a:lnTo>
                    <a:pt x="75" y="29"/>
                  </a:lnTo>
                  <a:lnTo>
                    <a:pt x="75" y="37"/>
                  </a:lnTo>
                  <a:lnTo>
                    <a:pt x="77" y="41"/>
                  </a:lnTo>
                  <a:lnTo>
                    <a:pt x="75" y="46"/>
                  </a:lnTo>
                  <a:lnTo>
                    <a:pt x="75" y="54"/>
                  </a:lnTo>
                  <a:lnTo>
                    <a:pt x="75" y="52"/>
                  </a:lnTo>
                  <a:lnTo>
                    <a:pt x="73" y="54"/>
                  </a:lnTo>
                  <a:lnTo>
                    <a:pt x="73" y="56"/>
                  </a:lnTo>
                  <a:lnTo>
                    <a:pt x="68" y="68"/>
                  </a:lnTo>
                  <a:lnTo>
                    <a:pt x="68" y="66"/>
                  </a:lnTo>
                  <a:lnTo>
                    <a:pt x="62" y="71"/>
                  </a:lnTo>
                  <a:lnTo>
                    <a:pt x="64" y="71"/>
                  </a:lnTo>
                  <a:lnTo>
                    <a:pt x="62" y="71"/>
                  </a:lnTo>
                  <a:lnTo>
                    <a:pt x="60" y="71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2" y="75"/>
                  </a:lnTo>
                  <a:lnTo>
                    <a:pt x="23" y="77"/>
                  </a:lnTo>
                  <a:lnTo>
                    <a:pt x="22" y="73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4" y="68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23" name="Rectangle 271"/>
            <p:cNvSpPr>
              <a:spLocks noChangeArrowheads="1"/>
            </p:cNvSpPr>
            <p:nvPr/>
          </p:nvSpPr>
          <p:spPr bwMode="auto">
            <a:xfrm>
              <a:off x="4540" y="1331"/>
              <a:ext cx="31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P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24" name="Freeform 272"/>
            <p:cNvSpPr>
              <a:spLocks/>
            </p:cNvSpPr>
            <p:nvPr/>
          </p:nvSpPr>
          <p:spPr bwMode="auto">
            <a:xfrm>
              <a:off x="4595" y="1328"/>
              <a:ext cx="61" cy="65"/>
            </a:xfrm>
            <a:custGeom>
              <a:avLst/>
              <a:gdLst>
                <a:gd name="T0" fmla="*/ 28 w 75"/>
                <a:gd name="T1" fmla="*/ 0 h 79"/>
                <a:gd name="T2" fmla="*/ 22 w 75"/>
                <a:gd name="T3" fmla="*/ 2 h 79"/>
                <a:gd name="T4" fmla="*/ 15 w 75"/>
                <a:gd name="T5" fmla="*/ 3 h 79"/>
                <a:gd name="T6" fmla="*/ 11 w 75"/>
                <a:gd name="T7" fmla="*/ 7 h 79"/>
                <a:gd name="T8" fmla="*/ 7 w 75"/>
                <a:gd name="T9" fmla="*/ 12 h 79"/>
                <a:gd name="T10" fmla="*/ 3 w 75"/>
                <a:gd name="T11" fmla="*/ 16 h 79"/>
                <a:gd name="T12" fmla="*/ 2 w 75"/>
                <a:gd name="T13" fmla="*/ 22 h 79"/>
                <a:gd name="T14" fmla="*/ 0 w 75"/>
                <a:gd name="T15" fmla="*/ 29 h 79"/>
                <a:gd name="T16" fmla="*/ 0 w 75"/>
                <a:gd name="T17" fmla="*/ 35 h 79"/>
                <a:gd name="T18" fmla="*/ 2 w 75"/>
                <a:gd name="T19" fmla="*/ 41 h 79"/>
                <a:gd name="T20" fmla="*/ 3 w 75"/>
                <a:gd name="T21" fmla="*/ 48 h 79"/>
                <a:gd name="T22" fmla="*/ 7 w 75"/>
                <a:gd name="T23" fmla="*/ 53 h 79"/>
                <a:gd name="T24" fmla="*/ 11 w 75"/>
                <a:gd name="T25" fmla="*/ 57 h 79"/>
                <a:gd name="T26" fmla="*/ 15 w 75"/>
                <a:gd name="T27" fmla="*/ 60 h 79"/>
                <a:gd name="T28" fmla="*/ 22 w 75"/>
                <a:gd name="T29" fmla="*/ 63 h 79"/>
                <a:gd name="T30" fmla="*/ 28 w 75"/>
                <a:gd name="T31" fmla="*/ 65 h 79"/>
                <a:gd name="T32" fmla="*/ 34 w 75"/>
                <a:gd name="T33" fmla="*/ 65 h 79"/>
                <a:gd name="T34" fmla="*/ 39 w 75"/>
                <a:gd name="T35" fmla="*/ 63 h 79"/>
                <a:gd name="T36" fmla="*/ 46 w 75"/>
                <a:gd name="T37" fmla="*/ 60 h 79"/>
                <a:gd name="T38" fmla="*/ 50 w 75"/>
                <a:gd name="T39" fmla="*/ 57 h 79"/>
                <a:gd name="T40" fmla="*/ 54 w 75"/>
                <a:gd name="T41" fmla="*/ 53 h 79"/>
                <a:gd name="T42" fmla="*/ 58 w 75"/>
                <a:gd name="T43" fmla="*/ 48 h 79"/>
                <a:gd name="T44" fmla="*/ 59 w 75"/>
                <a:gd name="T45" fmla="*/ 41 h 79"/>
                <a:gd name="T46" fmla="*/ 61 w 75"/>
                <a:gd name="T47" fmla="*/ 35 h 79"/>
                <a:gd name="T48" fmla="*/ 61 w 75"/>
                <a:gd name="T49" fmla="*/ 29 h 79"/>
                <a:gd name="T50" fmla="*/ 59 w 75"/>
                <a:gd name="T51" fmla="*/ 22 h 79"/>
                <a:gd name="T52" fmla="*/ 58 w 75"/>
                <a:gd name="T53" fmla="*/ 16 h 79"/>
                <a:gd name="T54" fmla="*/ 54 w 75"/>
                <a:gd name="T55" fmla="*/ 12 h 79"/>
                <a:gd name="T56" fmla="*/ 50 w 75"/>
                <a:gd name="T57" fmla="*/ 7 h 79"/>
                <a:gd name="T58" fmla="*/ 46 w 75"/>
                <a:gd name="T59" fmla="*/ 3 h 79"/>
                <a:gd name="T60" fmla="*/ 39 w 75"/>
                <a:gd name="T61" fmla="*/ 2 h 79"/>
                <a:gd name="T62" fmla="*/ 34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6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1" y="12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4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9" y="73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6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52" y="75"/>
                  </a:lnTo>
                  <a:lnTo>
                    <a:pt x="56" y="73"/>
                  </a:lnTo>
                  <a:lnTo>
                    <a:pt x="59" y="71"/>
                  </a:lnTo>
                  <a:lnTo>
                    <a:pt x="61" y="69"/>
                  </a:lnTo>
                  <a:lnTo>
                    <a:pt x="65" y="67"/>
                  </a:lnTo>
                  <a:lnTo>
                    <a:pt x="67" y="64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3" y="50"/>
                  </a:lnTo>
                  <a:lnTo>
                    <a:pt x="75" y="46"/>
                  </a:lnTo>
                  <a:lnTo>
                    <a:pt x="75" y="42"/>
                  </a:lnTo>
                  <a:lnTo>
                    <a:pt x="75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1" y="8"/>
                  </a:lnTo>
                  <a:lnTo>
                    <a:pt x="59" y="6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25" name="Freeform 273"/>
            <p:cNvSpPr>
              <a:spLocks/>
            </p:cNvSpPr>
            <p:nvPr/>
          </p:nvSpPr>
          <p:spPr bwMode="auto">
            <a:xfrm>
              <a:off x="4593" y="1326"/>
              <a:ext cx="65" cy="68"/>
            </a:xfrm>
            <a:custGeom>
              <a:avLst/>
              <a:gdLst>
                <a:gd name="T0" fmla="*/ 24 w 79"/>
                <a:gd name="T1" fmla="*/ 2 h 83"/>
                <a:gd name="T2" fmla="*/ 14 w 79"/>
                <a:gd name="T3" fmla="*/ 5 h 83"/>
                <a:gd name="T4" fmla="*/ 11 w 79"/>
                <a:gd name="T5" fmla="*/ 7 h 83"/>
                <a:gd name="T6" fmla="*/ 10 w 79"/>
                <a:gd name="T7" fmla="*/ 11 h 83"/>
                <a:gd name="T8" fmla="*/ 8 w 79"/>
                <a:gd name="T9" fmla="*/ 11 h 83"/>
                <a:gd name="T10" fmla="*/ 7 w 79"/>
                <a:gd name="T11" fmla="*/ 13 h 83"/>
                <a:gd name="T12" fmla="*/ 5 w 79"/>
                <a:gd name="T13" fmla="*/ 15 h 83"/>
                <a:gd name="T14" fmla="*/ 3 w 79"/>
                <a:gd name="T15" fmla="*/ 20 h 83"/>
                <a:gd name="T16" fmla="*/ 0 w 79"/>
                <a:gd name="T17" fmla="*/ 39 h 83"/>
                <a:gd name="T18" fmla="*/ 3 w 79"/>
                <a:gd name="T19" fmla="*/ 49 h 83"/>
                <a:gd name="T20" fmla="*/ 5 w 79"/>
                <a:gd name="T21" fmla="*/ 54 h 83"/>
                <a:gd name="T22" fmla="*/ 14 w 79"/>
                <a:gd name="T23" fmla="*/ 61 h 83"/>
                <a:gd name="T24" fmla="*/ 41 w 79"/>
                <a:gd name="T25" fmla="*/ 68 h 83"/>
                <a:gd name="T26" fmla="*/ 41 w 79"/>
                <a:gd name="T27" fmla="*/ 66 h 83"/>
                <a:gd name="T28" fmla="*/ 52 w 79"/>
                <a:gd name="T29" fmla="*/ 61 h 83"/>
                <a:gd name="T30" fmla="*/ 52 w 79"/>
                <a:gd name="T31" fmla="*/ 60 h 83"/>
                <a:gd name="T32" fmla="*/ 57 w 79"/>
                <a:gd name="T33" fmla="*/ 58 h 83"/>
                <a:gd name="T34" fmla="*/ 58 w 79"/>
                <a:gd name="T35" fmla="*/ 54 h 83"/>
                <a:gd name="T36" fmla="*/ 60 w 79"/>
                <a:gd name="T37" fmla="*/ 54 h 83"/>
                <a:gd name="T38" fmla="*/ 63 w 79"/>
                <a:gd name="T39" fmla="*/ 46 h 83"/>
                <a:gd name="T40" fmla="*/ 65 w 79"/>
                <a:gd name="T41" fmla="*/ 39 h 83"/>
                <a:gd name="T42" fmla="*/ 63 w 79"/>
                <a:gd name="T43" fmla="*/ 24 h 83"/>
                <a:gd name="T44" fmla="*/ 62 w 79"/>
                <a:gd name="T45" fmla="*/ 17 h 83"/>
                <a:gd name="T46" fmla="*/ 60 w 79"/>
                <a:gd name="T47" fmla="*/ 15 h 83"/>
                <a:gd name="T48" fmla="*/ 58 w 79"/>
                <a:gd name="T49" fmla="*/ 13 h 83"/>
                <a:gd name="T50" fmla="*/ 52 w 79"/>
                <a:gd name="T51" fmla="*/ 5 h 83"/>
                <a:gd name="T52" fmla="*/ 44 w 79"/>
                <a:gd name="T53" fmla="*/ 2 h 83"/>
                <a:gd name="T54" fmla="*/ 43 w 79"/>
                <a:gd name="T55" fmla="*/ 2 h 83"/>
                <a:gd name="T56" fmla="*/ 39 w 79"/>
                <a:gd name="T57" fmla="*/ 0 h 83"/>
                <a:gd name="T58" fmla="*/ 27 w 79"/>
                <a:gd name="T59" fmla="*/ 3 h 83"/>
                <a:gd name="T60" fmla="*/ 38 w 79"/>
                <a:gd name="T61" fmla="*/ 3 h 83"/>
                <a:gd name="T62" fmla="*/ 41 w 79"/>
                <a:gd name="T63" fmla="*/ 5 h 83"/>
                <a:gd name="T64" fmla="*/ 50 w 79"/>
                <a:gd name="T65" fmla="*/ 8 h 83"/>
                <a:gd name="T66" fmla="*/ 55 w 79"/>
                <a:gd name="T67" fmla="*/ 15 h 83"/>
                <a:gd name="T68" fmla="*/ 57 w 79"/>
                <a:gd name="T69" fmla="*/ 16 h 83"/>
                <a:gd name="T70" fmla="*/ 58 w 79"/>
                <a:gd name="T71" fmla="*/ 19 h 83"/>
                <a:gd name="T72" fmla="*/ 60 w 79"/>
                <a:gd name="T73" fmla="*/ 20 h 83"/>
                <a:gd name="T74" fmla="*/ 62 w 79"/>
                <a:gd name="T75" fmla="*/ 27 h 83"/>
                <a:gd name="T76" fmla="*/ 60 w 79"/>
                <a:gd name="T77" fmla="*/ 43 h 83"/>
                <a:gd name="T78" fmla="*/ 57 w 79"/>
                <a:gd name="T79" fmla="*/ 52 h 83"/>
                <a:gd name="T80" fmla="*/ 55 w 79"/>
                <a:gd name="T81" fmla="*/ 52 h 83"/>
                <a:gd name="T82" fmla="*/ 53 w 79"/>
                <a:gd name="T83" fmla="*/ 57 h 83"/>
                <a:gd name="T84" fmla="*/ 52 w 79"/>
                <a:gd name="T85" fmla="*/ 57 h 83"/>
                <a:gd name="T86" fmla="*/ 49 w 79"/>
                <a:gd name="T87" fmla="*/ 58 h 83"/>
                <a:gd name="T88" fmla="*/ 41 w 79"/>
                <a:gd name="T89" fmla="*/ 63 h 83"/>
                <a:gd name="T90" fmla="*/ 38 w 79"/>
                <a:gd name="T91" fmla="*/ 65 h 83"/>
                <a:gd name="T92" fmla="*/ 27 w 79"/>
                <a:gd name="T93" fmla="*/ 65 h 83"/>
                <a:gd name="T94" fmla="*/ 16 w 79"/>
                <a:gd name="T95" fmla="*/ 58 h 83"/>
                <a:gd name="T96" fmla="*/ 8 w 79"/>
                <a:gd name="T97" fmla="*/ 52 h 83"/>
                <a:gd name="T98" fmla="*/ 7 w 79"/>
                <a:gd name="T99" fmla="*/ 46 h 83"/>
                <a:gd name="T100" fmla="*/ 3 w 79"/>
                <a:gd name="T101" fmla="*/ 27 h 83"/>
                <a:gd name="T102" fmla="*/ 7 w 79"/>
                <a:gd name="T103" fmla="*/ 17 h 83"/>
                <a:gd name="T104" fmla="*/ 8 w 79"/>
                <a:gd name="T105" fmla="*/ 17 h 83"/>
                <a:gd name="T106" fmla="*/ 10 w 79"/>
                <a:gd name="T107" fmla="*/ 13 h 83"/>
                <a:gd name="T108" fmla="*/ 11 w 79"/>
                <a:gd name="T109" fmla="*/ 13 h 83"/>
                <a:gd name="T110" fmla="*/ 12 w 79"/>
                <a:gd name="T111" fmla="*/ 11 h 83"/>
                <a:gd name="T112" fmla="*/ 14 w 79"/>
                <a:gd name="T113" fmla="*/ 10 h 83"/>
                <a:gd name="T114" fmla="*/ 14 w 79"/>
                <a:gd name="T115" fmla="*/ 8 h 83"/>
                <a:gd name="T116" fmla="*/ 24 w 79"/>
                <a:gd name="T117" fmla="*/ 5 h 83"/>
                <a:gd name="T118" fmla="*/ 27 w 79"/>
                <a:gd name="T119" fmla="*/ 0 h 8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9"/>
                <a:gd name="T181" fmla="*/ 0 h 83"/>
                <a:gd name="T182" fmla="*/ 79 w 79"/>
                <a:gd name="T183" fmla="*/ 83 h 8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9" h="83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2" y="14"/>
                  </a:lnTo>
                  <a:lnTo>
                    <a:pt x="13" y="12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48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6" y="64"/>
                  </a:lnTo>
                  <a:lnTo>
                    <a:pt x="6" y="66"/>
                  </a:lnTo>
                  <a:lnTo>
                    <a:pt x="15" y="75"/>
                  </a:lnTo>
                  <a:lnTo>
                    <a:pt x="17" y="75"/>
                  </a:lnTo>
                  <a:lnTo>
                    <a:pt x="33" y="83"/>
                  </a:lnTo>
                  <a:lnTo>
                    <a:pt x="50" y="83"/>
                  </a:lnTo>
                  <a:lnTo>
                    <a:pt x="52" y="81"/>
                  </a:lnTo>
                  <a:lnTo>
                    <a:pt x="50" y="81"/>
                  </a:lnTo>
                  <a:lnTo>
                    <a:pt x="61" y="75"/>
                  </a:lnTo>
                  <a:lnTo>
                    <a:pt x="63" y="75"/>
                  </a:lnTo>
                  <a:lnTo>
                    <a:pt x="65" y="73"/>
                  </a:lnTo>
                  <a:lnTo>
                    <a:pt x="63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69" y="69"/>
                  </a:lnTo>
                  <a:lnTo>
                    <a:pt x="71" y="66"/>
                  </a:lnTo>
                  <a:lnTo>
                    <a:pt x="71" y="68"/>
                  </a:lnTo>
                  <a:lnTo>
                    <a:pt x="73" y="66"/>
                  </a:lnTo>
                  <a:lnTo>
                    <a:pt x="73" y="64"/>
                  </a:lnTo>
                  <a:lnTo>
                    <a:pt x="77" y="56"/>
                  </a:lnTo>
                  <a:lnTo>
                    <a:pt x="77" y="52"/>
                  </a:lnTo>
                  <a:lnTo>
                    <a:pt x="79" y="48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4" y="6"/>
                  </a:lnTo>
                  <a:lnTo>
                    <a:pt x="61" y="10"/>
                  </a:lnTo>
                  <a:lnTo>
                    <a:pt x="60" y="10"/>
                  </a:lnTo>
                  <a:lnTo>
                    <a:pt x="67" y="18"/>
                  </a:lnTo>
                  <a:lnTo>
                    <a:pt x="67" y="16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3"/>
                  </a:lnTo>
                  <a:lnTo>
                    <a:pt x="75" y="48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69" y="64"/>
                  </a:lnTo>
                  <a:lnTo>
                    <a:pt x="69" y="62"/>
                  </a:lnTo>
                  <a:lnTo>
                    <a:pt x="67" y="64"/>
                  </a:lnTo>
                  <a:lnTo>
                    <a:pt x="67" y="66"/>
                  </a:lnTo>
                  <a:lnTo>
                    <a:pt x="65" y="69"/>
                  </a:lnTo>
                  <a:lnTo>
                    <a:pt x="67" y="68"/>
                  </a:lnTo>
                  <a:lnTo>
                    <a:pt x="63" y="69"/>
                  </a:lnTo>
                  <a:lnTo>
                    <a:pt x="61" y="69"/>
                  </a:lnTo>
                  <a:lnTo>
                    <a:pt x="60" y="71"/>
                  </a:lnTo>
                  <a:lnTo>
                    <a:pt x="61" y="71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17" y="71"/>
                  </a:lnTo>
                  <a:lnTo>
                    <a:pt x="19" y="71"/>
                  </a:lnTo>
                  <a:lnTo>
                    <a:pt x="10" y="62"/>
                  </a:lnTo>
                  <a:lnTo>
                    <a:pt x="10" y="64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4" y="48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13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7" y="10"/>
                  </a:lnTo>
                  <a:lnTo>
                    <a:pt x="17" y="12"/>
                  </a:lnTo>
                  <a:lnTo>
                    <a:pt x="19" y="10"/>
                  </a:lnTo>
                  <a:lnTo>
                    <a:pt x="17" y="10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26" name="Rectangle 274"/>
            <p:cNvSpPr>
              <a:spLocks noChangeArrowheads="1"/>
            </p:cNvSpPr>
            <p:nvPr/>
          </p:nvSpPr>
          <p:spPr bwMode="auto">
            <a:xfrm>
              <a:off x="4609" y="1331"/>
              <a:ext cx="33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V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27" name="Freeform 275"/>
            <p:cNvSpPr>
              <a:spLocks/>
            </p:cNvSpPr>
            <p:nvPr/>
          </p:nvSpPr>
          <p:spPr bwMode="auto">
            <a:xfrm>
              <a:off x="4463" y="1325"/>
              <a:ext cx="62" cy="64"/>
            </a:xfrm>
            <a:custGeom>
              <a:avLst/>
              <a:gdLst>
                <a:gd name="T0" fmla="*/ 28 w 76"/>
                <a:gd name="T1" fmla="*/ 0 h 79"/>
                <a:gd name="T2" fmla="*/ 22 w 76"/>
                <a:gd name="T3" fmla="*/ 2 h 79"/>
                <a:gd name="T4" fmla="*/ 17 w 76"/>
                <a:gd name="T5" fmla="*/ 5 h 79"/>
                <a:gd name="T6" fmla="*/ 12 w 76"/>
                <a:gd name="T7" fmla="*/ 8 h 79"/>
                <a:gd name="T8" fmla="*/ 7 w 76"/>
                <a:gd name="T9" fmla="*/ 13 h 79"/>
                <a:gd name="T10" fmla="*/ 4 w 76"/>
                <a:gd name="T11" fmla="*/ 17 h 79"/>
                <a:gd name="T12" fmla="*/ 2 w 76"/>
                <a:gd name="T13" fmla="*/ 22 h 79"/>
                <a:gd name="T14" fmla="*/ 0 w 76"/>
                <a:gd name="T15" fmla="*/ 28 h 79"/>
                <a:gd name="T16" fmla="*/ 0 w 76"/>
                <a:gd name="T17" fmla="*/ 36 h 79"/>
                <a:gd name="T18" fmla="*/ 2 w 76"/>
                <a:gd name="T19" fmla="*/ 42 h 79"/>
                <a:gd name="T20" fmla="*/ 4 w 76"/>
                <a:gd name="T21" fmla="*/ 49 h 79"/>
                <a:gd name="T22" fmla="*/ 7 w 76"/>
                <a:gd name="T23" fmla="*/ 53 h 79"/>
                <a:gd name="T24" fmla="*/ 12 w 76"/>
                <a:gd name="T25" fmla="*/ 58 h 79"/>
                <a:gd name="T26" fmla="*/ 17 w 76"/>
                <a:gd name="T27" fmla="*/ 61 h 79"/>
                <a:gd name="T28" fmla="*/ 22 w 76"/>
                <a:gd name="T29" fmla="*/ 64 h 79"/>
                <a:gd name="T30" fmla="*/ 28 w 76"/>
                <a:gd name="T31" fmla="*/ 64 h 79"/>
                <a:gd name="T32" fmla="*/ 34 w 76"/>
                <a:gd name="T33" fmla="*/ 64 h 79"/>
                <a:gd name="T34" fmla="*/ 41 w 76"/>
                <a:gd name="T35" fmla="*/ 64 h 79"/>
                <a:gd name="T36" fmla="*/ 46 w 76"/>
                <a:gd name="T37" fmla="*/ 61 h 79"/>
                <a:gd name="T38" fmla="*/ 51 w 76"/>
                <a:gd name="T39" fmla="*/ 58 h 79"/>
                <a:gd name="T40" fmla="*/ 56 w 76"/>
                <a:gd name="T41" fmla="*/ 53 h 79"/>
                <a:gd name="T42" fmla="*/ 60 w 76"/>
                <a:gd name="T43" fmla="*/ 49 h 79"/>
                <a:gd name="T44" fmla="*/ 61 w 76"/>
                <a:gd name="T45" fmla="*/ 42 h 79"/>
                <a:gd name="T46" fmla="*/ 62 w 76"/>
                <a:gd name="T47" fmla="*/ 36 h 79"/>
                <a:gd name="T48" fmla="*/ 62 w 76"/>
                <a:gd name="T49" fmla="*/ 28 h 79"/>
                <a:gd name="T50" fmla="*/ 61 w 76"/>
                <a:gd name="T51" fmla="*/ 22 h 79"/>
                <a:gd name="T52" fmla="*/ 60 w 76"/>
                <a:gd name="T53" fmla="*/ 17 h 79"/>
                <a:gd name="T54" fmla="*/ 56 w 76"/>
                <a:gd name="T55" fmla="*/ 13 h 79"/>
                <a:gd name="T56" fmla="*/ 51 w 76"/>
                <a:gd name="T57" fmla="*/ 8 h 79"/>
                <a:gd name="T58" fmla="*/ 46 w 76"/>
                <a:gd name="T59" fmla="*/ 5 h 79"/>
                <a:gd name="T60" fmla="*/ 41 w 76"/>
                <a:gd name="T61" fmla="*/ 2 h 79"/>
                <a:gd name="T62" fmla="*/ 34 w 76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6"/>
                <a:gd name="T97" fmla="*/ 0 h 79"/>
                <a:gd name="T98" fmla="*/ 76 w 76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6" h="79">
                  <a:moveTo>
                    <a:pt x="38" y="0"/>
                  </a:moveTo>
                  <a:lnTo>
                    <a:pt x="34" y="0"/>
                  </a:lnTo>
                  <a:lnTo>
                    <a:pt x="30" y="2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5" y="10"/>
                  </a:lnTo>
                  <a:lnTo>
                    <a:pt x="11" y="12"/>
                  </a:lnTo>
                  <a:lnTo>
                    <a:pt x="9" y="16"/>
                  </a:lnTo>
                  <a:lnTo>
                    <a:pt x="7" y="18"/>
                  </a:lnTo>
                  <a:lnTo>
                    <a:pt x="5" y="21"/>
                  </a:lnTo>
                  <a:lnTo>
                    <a:pt x="3" y="25"/>
                  </a:lnTo>
                  <a:lnTo>
                    <a:pt x="2" y="27"/>
                  </a:lnTo>
                  <a:lnTo>
                    <a:pt x="2" y="33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3" y="56"/>
                  </a:lnTo>
                  <a:lnTo>
                    <a:pt x="5" y="60"/>
                  </a:lnTo>
                  <a:lnTo>
                    <a:pt x="7" y="62"/>
                  </a:lnTo>
                  <a:lnTo>
                    <a:pt x="9" y="66"/>
                  </a:lnTo>
                  <a:lnTo>
                    <a:pt x="11" y="68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5" y="77"/>
                  </a:lnTo>
                  <a:lnTo>
                    <a:pt x="27" y="79"/>
                  </a:lnTo>
                  <a:lnTo>
                    <a:pt x="30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3" y="77"/>
                  </a:lnTo>
                  <a:lnTo>
                    <a:pt x="57" y="75"/>
                  </a:lnTo>
                  <a:lnTo>
                    <a:pt x="61" y="73"/>
                  </a:lnTo>
                  <a:lnTo>
                    <a:pt x="63" y="71"/>
                  </a:lnTo>
                  <a:lnTo>
                    <a:pt x="65" y="68"/>
                  </a:lnTo>
                  <a:lnTo>
                    <a:pt x="69" y="66"/>
                  </a:lnTo>
                  <a:lnTo>
                    <a:pt x="71" y="62"/>
                  </a:lnTo>
                  <a:lnTo>
                    <a:pt x="73" y="60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6" y="48"/>
                  </a:lnTo>
                  <a:lnTo>
                    <a:pt x="76" y="45"/>
                  </a:lnTo>
                  <a:lnTo>
                    <a:pt x="76" y="41"/>
                  </a:lnTo>
                  <a:lnTo>
                    <a:pt x="76" y="35"/>
                  </a:lnTo>
                  <a:lnTo>
                    <a:pt x="76" y="33"/>
                  </a:lnTo>
                  <a:lnTo>
                    <a:pt x="75" y="27"/>
                  </a:lnTo>
                  <a:lnTo>
                    <a:pt x="73" y="25"/>
                  </a:lnTo>
                  <a:lnTo>
                    <a:pt x="73" y="21"/>
                  </a:lnTo>
                  <a:lnTo>
                    <a:pt x="71" y="18"/>
                  </a:lnTo>
                  <a:lnTo>
                    <a:pt x="69" y="16"/>
                  </a:lnTo>
                  <a:lnTo>
                    <a:pt x="65" y="12"/>
                  </a:lnTo>
                  <a:lnTo>
                    <a:pt x="63" y="10"/>
                  </a:lnTo>
                  <a:lnTo>
                    <a:pt x="61" y="8"/>
                  </a:lnTo>
                  <a:lnTo>
                    <a:pt x="57" y="6"/>
                  </a:lnTo>
                  <a:lnTo>
                    <a:pt x="53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28" name="Freeform 276"/>
            <p:cNvSpPr>
              <a:spLocks/>
            </p:cNvSpPr>
            <p:nvPr/>
          </p:nvSpPr>
          <p:spPr bwMode="auto">
            <a:xfrm>
              <a:off x="4461" y="1323"/>
              <a:ext cx="66" cy="68"/>
            </a:xfrm>
            <a:custGeom>
              <a:avLst/>
              <a:gdLst>
                <a:gd name="T0" fmla="*/ 22 w 80"/>
                <a:gd name="T1" fmla="*/ 2 h 83"/>
                <a:gd name="T2" fmla="*/ 16 w 80"/>
                <a:gd name="T3" fmla="*/ 7 h 83"/>
                <a:gd name="T4" fmla="*/ 14 w 80"/>
                <a:gd name="T5" fmla="*/ 8 h 83"/>
                <a:gd name="T6" fmla="*/ 9 w 80"/>
                <a:gd name="T7" fmla="*/ 11 h 83"/>
                <a:gd name="T8" fmla="*/ 6 w 80"/>
                <a:gd name="T9" fmla="*/ 15 h 83"/>
                <a:gd name="T10" fmla="*/ 3 w 80"/>
                <a:gd name="T11" fmla="*/ 20 h 83"/>
                <a:gd name="T12" fmla="*/ 2 w 80"/>
                <a:gd name="T13" fmla="*/ 27 h 83"/>
                <a:gd name="T14" fmla="*/ 2 w 80"/>
                <a:gd name="T15" fmla="*/ 41 h 83"/>
                <a:gd name="T16" fmla="*/ 4 w 80"/>
                <a:gd name="T17" fmla="*/ 52 h 83"/>
                <a:gd name="T18" fmla="*/ 7 w 80"/>
                <a:gd name="T19" fmla="*/ 56 h 83"/>
                <a:gd name="T20" fmla="*/ 16 w 80"/>
                <a:gd name="T21" fmla="*/ 63 h 83"/>
                <a:gd name="T22" fmla="*/ 22 w 80"/>
                <a:gd name="T23" fmla="*/ 68 h 83"/>
                <a:gd name="T24" fmla="*/ 54 w 80"/>
                <a:gd name="T25" fmla="*/ 63 h 83"/>
                <a:gd name="T26" fmla="*/ 57 w 80"/>
                <a:gd name="T27" fmla="*/ 57 h 83"/>
                <a:gd name="T28" fmla="*/ 60 w 80"/>
                <a:gd name="T29" fmla="*/ 57 h 83"/>
                <a:gd name="T30" fmla="*/ 62 w 80"/>
                <a:gd name="T31" fmla="*/ 54 h 83"/>
                <a:gd name="T32" fmla="*/ 66 w 80"/>
                <a:gd name="T33" fmla="*/ 41 h 83"/>
                <a:gd name="T34" fmla="*/ 64 w 80"/>
                <a:gd name="T35" fmla="*/ 22 h 83"/>
                <a:gd name="T36" fmla="*/ 64 w 80"/>
                <a:gd name="T37" fmla="*/ 19 h 83"/>
                <a:gd name="T38" fmla="*/ 54 w 80"/>
                <a:gd name="T39" fmla="*/ 7 h 83"/>
                <a:gd name="T40" fmla="*/ 40 w 80"/>
                <a:gd name="T41" fmla="*/ 2 h 83"/>
                <a:gd name="T42" fmla="*/ 30 w 80"/>
                <a:gd name="T43" fmla="*/ 3 h 83"/>
                <a:gd name="T44" fmla="*/ 43 w 80"/>
                <a:gd name="T45" fmla="*/ 5 h 83"/>
                <a:gd name="T46" fmla="*/ 59 w 80"/>
                <a:gd name="T47" fmla="*/ 18 h 83"/>
                <a:gd name="T48" fmla="*/ 60 w 80"/>
                <a:gd name="T49" fmla="*/ 22 h 83"/>
                <a:gd name="T50" fmla="*/ 62 w 80"/>
                <a:gd name="T51" fmla="*/ 24 h 83"/>
                <a:gd name="T52" fmla="*/ 60 w 80"/>
                <a:gd name="T53" fmla="*/ 48 h 83"/>
                <a:gd name="T54" fmla="*/ 59 w 80"/>
                <a:gd name="T55" fmla="*/ 51 h 83"/>
                <a:gd name="T56" fmla="*/ 59 w 80"/>
                <a:gd name="T57" fmla="*/ 54 h 83"/>
                <a:gd name="T58" fmla="*/ 54 w 80"/>
                <a:gd name="T59" fmla="*/ 57 h 83"/>
                <a:gd name="T60" fmla="*/ 50 w 80"/>
                <a:gd name="T61" fmla="*/ 60 h 83"/>
                <a:gd name="T62" fmla="*/ 24 w 80"/>
                <a:gd name="T63" fmla="*/ 65 h 83"/>
                <a:gd name="T64" fmla="*/ 22 w 80"/>
                <a:gd name="T65" fmla="*/ 63 h 83"/>
                <a:gd name="T66" fmla="*/ 11 w 80"/>
                <a:gd name="T67" fmla="*/ 54 h 83"/>
                <a:gd name="T68" fmla="*/ 9 w 80"/>
                <a:gd name="T69" fmla="*/ 51 h 83"/>
                <a:gd name="T70" fmla="*/ 4 w 80"/>
                <a:gd name="T71" fmla="*/ 44 h 83"/>
                <a:gd name="T72" fmla="*/ 3 w 80"/>
                <a:gd name="T73" fmla="*/ 30 h 83"/>
                <a:gd name="T74" fmla="*/ 4 w 80"/>
                <a:gd name="T75" fmla="*/ 29 h 83"/>
                <a:gd name="T76" fmla="*/ 6 w 80"/>
                <a:gd name="T77" fmla="*/ 24 h 83"/>
                <a:gd name="T78" fmla="*/ 9 w 80"/>
                <a:gd name="T79" fmla="*/ 18 h 83"/>
                <a:gd name="T80" fmla="*/ 12 w 80"/>
                <a:gd name="T81" fmla="*/ 11 h 83"/>
                <a:gd name="T82" fmla="*/ 16 w 80"/>
                <a:gd name="T83" fmla="*/ 11 h 83"/>
                <a:gd name="T84" fmla="*/ 22 w 80"/>
                <a:gd name="T85" fmla="*/ 7 h 83"/>
                <a:gd name="T86" fmla="*/ 24 w 80"/>
                <a:gd name="T87" fmla="*/ 5 h 83"/>
                <a:gd name="T88" fmla="*/ 30 w 80"/>
                <a:gd name="T89" fmla="*/ 0 h 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0"/>
                <a:gd name="T136" fmla="*/ 0 h 83"/>
                <a:gd name="T137" fmla="*/ 80 w 80"/>
                <a:gd name="T138" fmla="*/ 83 h 8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0" h="83">
                  <a:moveTo>
                    <a:pt x="36" y="0"/>
                  </a:moveTo>
                  <a:lnTo>
                    <a:pt x="32" y="2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19" y="8"/>
                  </a:lnTo>
                  <a:lnTo>
                    <a:pt x="17" y="8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11" y="14"/>
                  </a:lnTo>
                  <a:lnTo>
                    <a:pt x="9" y="18"/>
                  </a:lnTo>
                  <a:lnTo>
                    <a:pt x="9" y="16"/>
                  </a:lnTo>
                  <a:lnTo>
                    <a:pt x="7" y="18"/>
                  </a:lnTo>
                  <a:lnTo>
                    <a:pt x="7" y="20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0" y="35"/>
                  </a:lnTo>
                  <a:lnTo>
                    <a:pt x="0" y="47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5" y="62"/>
                  </a:lnTo>
                  <a:lnTo>
                    <a:pt x="5" y="64"/>
                  </a:lnTo>
                  <a:lnTo>
                    <a:pt x="7" y="66"/>
                  </a:lnTo>
                  <a:lnTo>
                    <a:pt x="7" y="64"/>
                  </a:lnTo>
                  <a:lnTo>
                    <a:pt x="9" y="68"/>
                  </a:lnTo>
                  <a:lnTo>
                    <a:pt x="9" y="70"/>
                  </a:lnTo>
                  <a:lnTo>
                    <a:pt x="17" y="77"/>
                  </a:lnTo>
                  <a:lnTo>
                    <a:pt x="19" y="77"/>
                  </a:lnTo>
                  <a:lnTo>
                    <a:pt x="27" y="81"/>
                  </a:lnTo>
                  <a:lnTo>
                    <a:pt x="25" y="81"/>
                  </a:lnTo>
                  <a:lnTo>
                    <a:pt x="27" y="83"/>
                  </a:lnTo>
                  <a:lnTo>
                    <a:pt x="52" y="83"/>
                  </a:lnTo>
                  <a:lnTo>
                    <a:pt x="63" y="77"/>
                  </a:lnTo>
                  <a:lnTo>
                    <a:pt x="65" y="77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70"/>
                  </a:lnTo>
                  <a:lnTo>
                    <a:pt x="67" y="72"/>
                  </a:lnTo>
                  <a:lnTo>
                    <a:pt x="71" y="70"/>
                  </a:lnTo>
                  <a:lnTo>
                    <a:pt x="73" y="70"/>
                  </a:lnTo>
                  <a:lnTo>
                    <a:pt x="73" y="68"/>
                  </a:lnTo>
                  <a:lnTo>
                    <a:pt x="75" y="64"/>
                  </a:lnTo>
                  <a:lnTo>
                    <a:pt x="75" y="66"/>
                  </a:lnTo>
                  <a:lnTo>
                    <a:pt x="77" y="64"/>
                  </a:lnTo>
                  <a:lnTo>
                    <a:pt x="77" y="58"/>
                  </a:lnTo>
                  <a:lnTo>
                    <a:pt x="80" y="50"/>
                  </a:lnTo>
                  <a:lnTo>
                    <a:pt x="80" y="35"/>
                  </a:lnTo>
                  <a:lnTo>
                    <a:pt x="78" y="29"/>
                  </a:lnTo>
                  <a:lnTo>
                    <a:pt x="78" y="27"/>
                  </a:lnTo>
                  <a:lnTo>
                    <a:pt x="77" y="25"/>
                  </a:lnTo>
                  <a:lnTo>
                    <a:pt x="77" y="27"/>
                  </a:lnTo>
                  <a:lnTo>
                    <a:pt x="77" y="23"/>
                  </a:lnTo>
                  <a:lnTo>
                    <a:pt x="75" y="20"/>
                  </a:lnTo>
                  <a:lnTo>
                    <a:pt x="75" y="18"/>
                  </a:lnTo>
                  <a:lnTo>
                    <a:pt x="65" y="8"/>
                  </a:lnTo>
                  <a:lnTo>
                    <a:pt x="63" y="8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61" y="12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3" y="23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1"/>
                  </a:lnTo>
                  <a:lnTo>
                    <a:pt x="75" y="29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73" y="58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1" y="62"/>
                  </a:lnTo>
                  <a:lnTo>
                    <a:pt x="71" y="64"/>
                  </a:lnTo>
                  <a:lnTo>
                    <a:pt x="69" y="68"/>
                  </a:lnTo>
                  <a:lnTo>
                    <a:pt x="71" y="66"/>
                  </a:lnTo>
                  <a:lnTo>
                    <a:pt x="67" y="68"/>
                  </a:lnTo>
                  <a:lnTo>
                    <a:pt x="65" y="68"/>
                  </a:lnTo>
                  <a:lnTo>
                    <a:pt x="65" y="70"/>
                  </a:lnTo>
                  <a:lnTo>
                    <a:pt x="63" y="73"/>
                  </a:lnTo>
                  <a:lnTo>
                    <a:pt x="63" y="72"/>
                  </a:lnTo>
                  <a:lnTo>
                    <a:pt x="61" y="73"/>
                  </a:lnTo>
                  <a:lnTo>
                    <a:pt x="63" y="73"/>
                  </a:lnTo>
                  <a:lnTo>
                    <a:pt x="52" y="79"/>
                  </a:lnTo>
                  <a:lnTo>
                    <a:pt x="29" y="79"/>
                  </a:lnTo>
                  <a:lnTo>
                    <a:pt x="30" y="79"/>
                  </a:lnTo>
                  <a:lnTo>
                    <a:pt x="29" y="77"/>
                  </a:lnTo>
                  <a:lnTo>
                    <a:pt x="27" y="77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13" y="66"/>
                  </a:lnTo>
                  <a:lnTo>
                    <a:pt x="13" y="68"/>
                  </a:lnTo>
                  <a:lnTo>
                    <a:pt x="11" y="64"/>
                  </a:lnTo>
                  <a:lnTo>
                    <a:pt x="11" y="62"/>
                  </a:lnTo>
                  <a:lnTo>
                    <a:pt x="9" y="60"/>
                  </a:lnTo>
                  <a:lnTo>
                    <a:pt x="9" y="62"/>
                  </a:lnTo>
                  <a:lnTo>
                    <a:pt x="5" y="54"/>
                  </a:lnTo>
                  <a:lnTo>
                    <a:pt x="5" y="50"/>
                  </a:lnTo>
                  <a:lnTo>
                    <a:pt x="4" y="47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5" y="37"/>
                  </a:lnTo>
                  <a:lnTo>
                    <a:pt x="5" y="35"/>
                  </a:lnTo>
                  <a:lnTo>
                    <a:pt x="5" y="29"/>
                  </a:lnTo>
                  <a:lnTo>
                    <a:pt x="5" y="31"/>
                  </a:lnTo>
                  <a:lnTo>
                    <a:pt x="7" y="29"/>
                  </a:lnTo>
                  <a:lnTo>
                    <a:pt x="7" y="27"/>
                  </a:lnTo>
                  <a:lnTo>
                    <a:pt x="11" y="20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3" y="18"/>
                  </a:lnTo>
                  <a:lnTo>
                    <a:pt x="15" y="14"/>
                  </a:lnTo>
                  <a:lnTo>
                    <a:pt x="13" y="16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30" y="6"/>
                  </a:lnTo>
                  <a:lnTo>
                    <a:pt x="29" y="6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29" name="Rectangle 277"/>
            <p:cNvSpPr>
              <a:spLocks noChangeArrowheads="1"/>
            </p:cNvSpPr>
            <p:nvPr/>
          </p:nvSpPr>
          <p:spPr bwMode="auto">
            <a:xfrm>
              <a:off x="4485" y="1331"/>
              <a:ext cx="14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I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30" name="Freeform 278"/>
            <p:cNvSpPr>
              <a:spLocks/>
            </p:cNvSpPr>
            <p:nvPr/>
          </p:nvSpPr>
          <p:spPr bwMode="auto">
            <a:xfrm>
              <a:off x="4659" y="1328"/>
              <a:ext cx="63" cy="65"/>
            </a:xfrm>
            <a:custGeom>
              <a:avLst/>
              <a:gdLst>
                <a:gd name="T0" fmla="*/ 28 w 77"/>
                <a:gd name="T1" fmla="*/ 0 h 79"/>
                <a:gd name="T2" fmla="*/ 22 w 77"/>
                <a:gd name="T3" fmla="*/ 2 h 79"/>
                <a:gd name="T4" fmla="*/ 17 w 77"/>
                <a:gd name="T5" fmla="*/ 3 h 79"/>
                <a:gd name="T6" fmla="*/ 12 w 77"/>
                <a:gd name="T7" fmla="*/ 7 h 79"/>
                <a:gd name="T8" fmla="*/ 7 w 77"/>
                <a:gd name="T9" fmla="*/ 12 h 79"/>
                <a:gd name="T10" fmla="*/ 4 w 77"/>
                <a:gd name="T11" fmla="*/ 16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5 h 79"/>
                <a:gd name="T18" fmla="*/ 2 w 77"/>
                <a:gd name="T19" fmla="*/ 41 h 79"/>
                <a:gd name="T20" fmla="*/ 4 w 77"/>
                <a:gd name="T21" fmla="*/ 48 h 79"/>
                <a:gd name="T22" fmla="*/ 7 w 77"/>
                <a:gd name="T23" fmla="*/ 53 h 79"/>
                <a:gd name="T24" fmla="*/ 12 w 77"/>
                <a:gd name="T25" fmla="*/ 57 h 79"/>
                <a:gd name="T26" fmla="*/ 17 w 77"/>
                <a:gd name="T27" fmla="*/ 60 h 79"/>
                <a:gd name="T28" fmla="*/ 22 w 77"/>
                <a:gd name="T29" fmla="*/ 63 h 79"/>
                <a:gd name="T30" fmla="*/ 28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7 w 77"/>
                <a:gd name="T37" fmla="*/ 60 h 79"/>
                <a:gd name="T38" fmla="*/ 52 w 77"/>
                <a:gd name="T39" fmla="*/ 57 h 79"/>
                <a:gd name="T40" fmla="*/ 56 w 77"/>
                <a:gd name="T41" fmla="*/ 53 h 79"/>
                <a:gd name="T42" fmla="*/ 60 w 77"/>
                <a:gd name="T43" fmla="*/ 48 h 79"/>
                <a:gd name="T44" fmla="*/ 61 w 77"/>
                <a:gd name="T45" fmla="*/ 41 h 79"/>
                <a:gd name="T46" fmla="*/ 63 w 77"/>
                <a:gd name="T47" fmla="*/ 35 h 79"/>
                <a:gd name="T48" fmla="*/ 63 w 77"/>
                <a:gd name="T49" fmla="*/ 29 h 79"/>
                <a:gd name="T50" fmla="*/ 61 w 77"/>
                <a:gd name="T51" fmla="*/ 22 h 79"/>
                <a:gd name="T52" fmla="*/ 60 w 77"/>
                <a:gd name="T53" fmla="*/ 16 h 79"/>
                <a:gd name="T54" fmla="*/ 56 w 77"/>
                <a:gd name="T55" fmla="*/ 12 h 79"/>
                <a:gd name="T56" fmla="*/ 52 w 77"/>
                <a:gd name="T57" fmla="*/ 7 h 79"/>
                <a:gd name="T58" fmla="*/ 47 w 77"/>
                <a:gd name="T59" fmla="*/ 3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7" y="6"/>
                  </a:lnTo>
                  <a:lnTo>
                    <a:pt x="15" y="8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7" y="17"/>
                  </a:lnTo>
                  <a:lnTo>
                    <a:pt x="5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2" y="46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5" y="58"/>
                  </a:lnTo>
                  <a:lnTo>
                    <a:pt x="7" y="62"/>
                  </a:lnTo>
                  <a:lnTo>
                    <a:pt x="9" y="64"/>
                  </a:lnTo>
                  <a:lnTo>
                    <a:pt x="11" y="67"/>
                  </a:lnTo>
                  <a:lnTo>
                    <a:pt x="15" y="69"/>
                  </a:lnTo>
                  <a:lnTo>
                    <a:pt x="17" y="71"/>
                  </a:lnTo>
                  <a:lnTo>
                    <a:pt x="21" y="73"/>
                  </a:lnTo>
                  <a:lnTo>
                    <a:pt x="25" y="75"/>
                  </a:lnTo>
                  <a:lnTo>
                    <a:pt x="27" y="77"/>
                  </a:lnTo>
                  <a:lnTo>
                    <a:pt x="30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3" y="75"/>
                  </a:lnTo>
                  <a:lnTo>
                    <a:pt x="57" y="73"/>
                  </a:lnTo>
                  <a:lnTo>
                    <a:pt x="61" y="71"/>
                  </a:lnTo>
                  <a:lnTo>
                    <a:pt x="63" y="69"/>
                  </a:lnTo>
                  <a:lnTo>
                    <a:pt x="65" y="67"/>
                  </a:lnTo>
                  <a:lnTo>
                    <a:pt x="69" y="64"/>
                  </a:lnTo>
                  <a:lnTo>
                    <a:pt x="71" y="62"/>
                  </a:lnTo>
                  <a:lnTo>
                    <a:pt x="73" y="58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7" y="46"/>
                  </a:lnTo>
                  <a:lnTo>
                    <a:pt x="77" y="42"/>
                  </a:lnTo>
                  <a:lnTo>
                    <a:pt x="77" y="39"/>
                  </a:lnTo>
                  <a:lnTo>
                    <a:pt x="77" y="35"/>
                  </a:lnTo>
                  <a:lnTo>
                    <a:pt x="77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3" y="19"/>
                  </a:lnTo>
                  <a:lnTo>
                    <a:pt x="71" y="17"/>
                  </a:lnTo>
                  <a:lnTo>
                    <a:pt x="69" y="14"/>
                  </a:lnTo>
                  <a:lnTo>
                    <a:pt x="65" y="12"/>
                  </a:lnTo>
                  <a:lnTo>
                    <a:pt x="63" y="8"/>
                  </a:lnTo>
                  <a:lnTo>
                    <a:pt x="61" y="6"/>
                  </a:lnTo>
                  <a:lnTo>
                    <a:pt x="57" y="4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31" name="Freeform 279"/>
            <p:cNvSpPr>
              <a:spLocks/>
            </p:cNvSpPr>
            <p:nvPr/>
          </p:nvSpPr>
          <p:spPr bwMode="auto">
            <a:xfrm>
              <a:off x="4658" y="1326"/>
              <a:ext cx="65" cy="68"/>
            </a:xfrm>
            <a:custGeom>
              <a:avLst/>
              <a:gdLst>
                <a:gd name="T0" fmla="*/ 24 w 80"/>
                <a:gd name="T1" fmla="*/ 2 h 83"/>
                <a:gd name="T2" fmla="*/ 15 w 80"/>
                <a:gd name="T3" fmla="*/ 5 h 83"/>
                <a:gd name="T4" fmla="*/ 7 w 80"/>
                <a:gd name="T5" fmla="*/ 11 h 83"/>
                <a:gd name="T6" fmla="*/ 6 w 80"/>
                <a:gd name="T7" fmla="*/ 16 h 83"/>
                <a:gd name="T8" fmla="*/ 5 w 80"/>
                <a:gd name="T9" fmla="*/ 16 h 83"/>
                <a:gd name="T10" fmla="*/ 2 w 80"/>
                <a:gd name="T11" fmla="*/ 24 h 83"/>
                <a:gd name="T12" fmla="*/ 0 w 80"/>
                <a:gd name="T13" fmla="*/ 30 h 83"/>
                <a:gd name="T14" fmla="*/ 2 w 80"/>
                <a:gd name="T15" fmla="*/ 39 h 83"/>
                <a:gd name="T16" fmla="*/ 6 w 80"/>
                <a:gd name="T17" fmla="*/ 52 h 83"/>
                <a:gd name="T18" fmla="*/ 7 w 80"/>
                <a:gd name="T19" fmla="*/ 56 h 83"/>
                <a:gd name="T20" fmla="*/ 9 w 80"/>
                <a:gd name="T21" fmla="*/ 57 h 83"/>
                <a:gd name="T22" fmla="*/ 11 w 80"/>
                <a:gd name="T23" fmla="*/ 58 h 83"/>
                <a:gd name="T24" fmla="*/ 12 w 80"/>
                <a:gd name="T25" fmla="*/ 60 h 83"/>
                <a:gd name="T26" fmla="*/ 15 w 80"/>
                <a:gd name="T27" fmla="*/ 61 h 83"/>
                <a:gd name="T28" fmla="*/ 20 w 80"/>
                <a:gd name="T29" fmla="*/ 65 h 83"/>
                <a:gd name="T30" fmla="*/ 24 w 80"/>
                <a:gd name="T31" fmla="*/ 66 h 83"/>
                <a:gd name="T32" fmla="*/ 39 w 80"/>
                <a:gd name="T33" fmla="*/ 68 h 83"/>
                <a:gd name="T34" fmla="*/ 53 w 80"/>
                <a:gd name="T35" fmla="*/ 61 h 83"/>
                <a:gd name="T36" fmla="*/ 61 w 80"/>
                <a:gd name="T37" fmla="*/ 52 h 83"/>
                <a:gd name="T38" fmla="*/ 63 w 80"/>
                <a:gd name="T39" fmla="*/ 46 h 83"/>
                <a:gd name="T40" fmla="*/ 65 w 80"/>
                <a:gd name="T41" fmla="*/ 27 h 83"/>
                <a:gd name="T42" fmla="*/ 63 w 80"/>
                <a:gd name="T43" fmla="*/ 16 h 83"/>
                <a:gd name="T44" fmla="*/ 61 w 80"/>
                <a:gd name="T45" fmla="*/ 16 h 83"/>
                <a:gd name="T46" fmla="*/ 59 w 80"/>
                <a:gd name="T47" fmla="*/ 11 h 83"/>
                <a:gd name="T48" fmla="*/ 54 w 80"/>
                <a:gd name="T49" fmla="*/ 10 h 83"/>
                <a:gd name="T50" fmla="*/ 54 w 80"/>
                <a:gd name="T51" fmla="*/ 8 h 83"/>
                <a:gd name="T52" fmla="*/ 53 w 80"/>
                <a:gd name="T53" fmla="*/ 5 h 83"/>
                <a:gd name="T54" fmla="*/ 45 w 80"/>
                <a:gd name="T55" fmla="*/ 2 h 83"/>
                <a:gd name="T56" fmla="*/ 39 w 80"/>
                <a:gd name="T57" fmla="*/ 0 h 83"/>
                <a:gd name="T58" fmla="*/ 26 w 80"/>
                <a:gd name="T59" fmla="*/ 3 h 83"/>
                <a:gd name="T60" fmla="*/ 42 w 80"/>
                <a:gd name="T61" fmla="*/ 5 h 83"/>
                <a:gd name="T62" fmla="*/ 51 w 80"/>
                <a:gd name="T63" fmla="*/ 8 h 83"/>
                <a:gd name="T64" fmla="*/ 51 w 80"/>
                <a:gd name="T65" fmla="*/ 10 h 83"/>
                <a:gd name="T66" fmla="*/ 53 w 80"/>
                <a:gd name="T67" fmla="*/ 11 h 83"/>
                <a:gd name="T68" fmla="*/ 54 w 80"/>
                <a:gd name="T69" fmla="*/ 13 h 83"/>
                <a:gd name="T70" fmla="*/ 56 w 80"/>
                <a:gd name="T71" fmla="*/ 13 h 83"/>
                <a:gd name="T72" fmla="*/ 58 w 80"/>
                <a:gd name="T73" fmla="*/ 17 h 83"/>
                <a:gd name="T74" fmla="*/ 59 w 80"/>
                <a:gd name="T75" fmla="*/ 17 h 83"/>
                <a:gd name="T76" fmla="*/ 63 w 80"/>
                <a:gd name="T77" fmla="*/ 27 h 83"/>
                <a:gd name="T78" fmla="*/ 59 w 80"/>
                <a:gd name="T79" fmla="*/ 46 h 83"/>
                <a:gd name="T80" fmla="*/ 58 w 80"/>
                <a:gd name="T81" fmla="*/ 52 h 83"/>
                <a:gd name="T82" fmla="*/ 50 w 80"/>
                <a:gd name="T83" fmla="*/ 58 h 83"/>
                <a:gd name="T84" fmla="*/ 39 w 80"/>
                <a:gd name="T85" fmla="*/ 65 h 83"/>
                <a:gd name="T86" fmla="*/ 24 w 80"/>
                <a:gd name="T87" fmla="*/ 63 h 83"/>
                <a:gd name="T88" fmla="*/ 24 w 80"/>
                <a:gd name="T89" fmla="*/ 61 h 83"/>
                <a:gd name="T90" fmla="*/ 15 w 80"/>
                <a:gd name="T91" fmla="*/ 58 h 83"/>
                <a:gd name="T92" fmla="*/ 15 w 80"/>
                <a:gd name="T93" fmla="*/ 57 h 83"/>
                <a:gd name="T94" fmla="*/ 11 w 80"/>
                <a:gd name="T95" fmla="*/ 56 h 83"/>
                <a:gd name="T96" fmla="*/ 11 w 80"/>
                <a:gd name="T97" fmla="*/ 54 h 83"/>
                <a:gd name="T98" fmla="*/ 9 w 80"/>
                <a:gd name="T99" fmla="*/ 51 h 83"/>
                <a:gd name="T100" fmla="*/ 5 w 80"/>
                <a:gd name="T101" fmla="*/ 43 h 83"/>
                <a:gd name="T102" fmla="*/ 3 w 80"/>
                <a:gd name="T103" fmla="*/ 36 h 83"/>
                <a:gd name="T104" fmla="*/ 5 w 80"/>
                <a:gd name="T105" fmla="*/ 27 h 83"/>
                <a:gd name="T106" fmla="*/ 7 w 80"/>
                <a:gd name="T107" fmla="*/ 17 h 83"/>
                <a:gd name="T108" fmla="*/ 9 w 80"/>
                <a:gd name="T109" fmla="*/ 17 h 83"/>
                <a:gd name="T110" fmla="*/ 11 w 80"/>
                <a:gd name="T111" fmla="*/ 13 h 83"/>
                <a:gd name="T112" fmla="*/ 17 w 80"/>
                <a:gd name="T113" fmla="*/ 8 h 83"/>
                <a:gd name="T114" fmla="*/ 22 w 80"/>
                <a:gd name="T115" fmla="*/ 5 h 83"/>
                <a:gd name="T116" fmla="*/ 26 w 80"/>
                <a:gd name="T117" fmla="*/ 3 h 8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0"/>
                <a:gd name="T178" fmla="*/ 0 h 83"/>
                <a:gd name="T179" fmla="*/ 80 w 80"/>
                <a:gd name="T180" fmla="*/ 83 h 8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0" h="83">
                  <a:moveTo>
                    <a:pt x="32" y="0"/>
                  </a:moveTo>
                  <a:lnTo>
                    <a:pt x="29" y="2"/>
                  </a:lnTo>
                  <a:lnTo>
                    <a:pt x="27" y="2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7" y="64"/>
                  </a:lnTo>
                  <a:lnTo>
                    <a:pt x="7" y="66"/>
                  </a:lnTo>
                  <a:lnTo>
                    <a:pt x="9" y="68"/>
                  </a:lnTo>
                  <a:lnTo>
                    <a:pt x="9" y="66"/>
                  </a:lnTo>
                  <a:lnTo>
                    <a:pt x="11" y="69"/>
                  </a:lnTo>
                  <a:lnTo>
                    <a:pt x="11" y="71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15" y="73"/>
                  </a:lnTo>
                  <a:lnTo>
                    <a:pt x="17" y="75"/>
                  </a:lnTo>
                  <a:lnTo>
                    <a:pt x="19" y="75"/>
                  </a:lnTo>
                  <a:lnTo>
                    <a:pt x="27" y="79"/>
                  </a:lnTo>
                  <a:lnTo>
                    <a:pt x="25" y="79"/>
                  </a:lnTo>
                  <a:lnTo>
                    <a:pt x="27" y="81"/>
                  </a:lnTo>
                  <a:lnTo>
                    <a:pt x="29" y="81"/>
                  </a:lnTo>
                  <a:lnTo>
                    <a:pt x="32" y="83"/>
                  </a:lnTo>
                  <a:lnTo>
                    <a:pt x="48" y="83"/>
                  </a:lnTo>
                  <a:lnTo>
                    <a:pt x="63" y="75"/>
                  </a:lnTo>
                  <a:lnTo>
                    <a:pt x="65" y="75"/>
                  </a:lnTo>
                  <a:lnTo>
                    <a:pt x="75" y="66"/>
                  </a:lnTo>
                  <a:lnTo>
                    <a:pt x="75" y="64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80" y="48"/>
                  </a:lnTo>
                  <a:lnTo>
                    <a:pt x="80" y="33"/>
                  </a:lnTo>
                  <a:lnTo>
                    <a:pt x="77" y="25"/>
                  </a:lnTo>
                  <a:lnTo>
                    <a:pt x="77" y="19"/>
                  </a:lnTo>
                  <a:lnTo>
                    <a:pt x="75" y="18"/>
                  </a:lnTo>
                  <a:lnTo>
                    <a:pt x="75" y="19"/>
                  </a:lnTo>
                  <a:lnTo>
                    <a:pt x="73" y="16"/>
                  </a:lnTo>
                  <a:lnTo>
                    <a:pt x="73" y="14"/>
                  </a:lnTo>
                  <a:lnTo>
                    <a:pt x="71" y="14"/>
                  </a:lnTo>
                  <a:lnTo>
                    <a:pt x="67" y="12"/>
                  </a:lnTo>
                  <a:lnTo>
                    <a:pt x="69" y="14"/>
                  </a:lnTo>
                  <a:lnTo>
                    <a:pt x="67" y="10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3" y="6"/>
                  </a:lnTo>
                  <a:lnTo>
                    <a:pt x="55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5" y="6"/>
                  </a:lnTo>
                  <a:lnTo>
                    <a:pt x="63" y="10"/>
                  </a:lnTo>
                  <a:lnTo>
                    <a:pt x="61" y="10"/>
                  </a:lnTo>
                  <a:lnTo>
                    <a:pt x="63" y="12"/>
                  </a:lnTo>
                  <a:lnTo>
                    <a:pt x="63" y="10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7" y="16"/>
                  </a:lnTo>
                  <a:lnTo>
                    <a:pt x="71" y="18"/>
                  </a:lnTo>
                  <a:lnTo>
                    <a:pt x="69" y="16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3" y="25"/>
                  </a:lnTo>
                  <a:lnTo>
                    <a:pt x="77" y="33"/>
                  </a:lnTo>
                  <a:lnTo>
                    <a:pt x="77" y="48"/>
                  </a:lnTo>
                  <a:lnTo>
                    <a:pt x="73" y="56"/>
                  </a:lnTo>
                  <a:lnTo>
                    <a:pt x="73" y="60"/>
                  </a:lnTo>
                  <a:lnTo>
                    <a:pt x="71" y="64"/>
                  </a:lnTo>
                  <a:lnTo>
                    <a:pt x="71" y="62"/>
                  </a:lnTo>
                  <a:lnTo>
                    <a:pt x="61" y="71"/>
                  </a:lnTo>
                  <a:lnTo>
                    <a:pt x="63" y="71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9" y="77"/>
                  </a:lnTo>
                  <a:lnTo>
                    <a:pt x="31" y="77"/>
                  </a:lnTo>
                  <a:lnTo>
                    <a:pt x="29" y="75"/>
                  </a:lnTo>
                  <a:lnTo>
                    <a:pt x="27" y="75"/>
                  </a:lnTo>
                  <a:lnTo>
                    <a:pt x="19" y="71"/>
                  </a:lnTo>
                  <a:lnTo>
                    <a:pt x="21" y="71"/>
                  </a:lnTo>
                  <a:lnTo>
                    <a:pt x="19" y="69"/>
                  </a:lnTo>
                  <a:lnTo>
                    <a:pt x="17" y="69"/>
                  </a:lnTo>
                  <a:lnTo>
                    <a:pt x="13" y="68"/>
                  </a:lnTo>
                  <a:lnTo>
                    <a:pt x="15" y="69"/>
                  </a:lnTo>
                  <a:lnTo>
                    <a:pt x="13" y="66"/>
                  </a:lnTo>
                  <a:lnTo>
                    <a:pt x="13" y="64"/>
                  </a:lnTo>
                  <a:lnTo>
                    <a:pt x="11" y="62"/>
                  </a:lnTo>
                  <a:lnTo>
                    <a:pt x="11" y="64"/>
                  </a:lnTo>
                  <a:lnTo>
                    <a:pt x="6" y="52"/>
                  </a:lnTo>
                  <a:lnTo>
                    <a:pt x="6" y="48"/>
                  </a:lnTo>
                  <a:lnTo>
                    <a:pt x="4" y="44"/>
                  </a:lnTo>
                  <a:lnTo>
                    <a:pt x="4" y="37"/>
                  </a:lnTo>
                  <a:lnTo>
                    <a:pt x="6" y="33"/>
                  </a:lnTo>
                  <a:lnTo>
                    <a:pt x="6" y="29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3" y="16"/>
                  </a:lnTo>
                  <a:lnTo>
                    <a:pt x="13" y="18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27" y="6"/>
                  </a:lnTo>
                  <a:lnTo>
                    <a:pt x="29" y="6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32" name="Rectangle 280"/>
            <p:cNvSpPr>
              <a:spLocks noChangeArrowheads="1"/>
            </p:cNvSpPr>
            <p:nvPr/>
          </p:nvSpPr>
          <p:spPr bwMode="auto">
            <a:xfrm>
              <a:off x="4673" y="1331"/>
              <a:ext cx="33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K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33" name="Freeform 281"/>
            <p:cNvSpPr>
              <a:spLocks/>
            </p:cNvSpPr>
            <p:nvPr/>
          </p:nvSpPr>
          <p:spPr bwMode="auto">
            <a:xfrm>
              <a:off x="4207" y="2182"/>
              <a:ext cx="63" cy="64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6 h 79"/>
                <a:gd name="T8" fmla="*/ 7 w 77"/>
                <a:gd name="T9" fmla="*/ 11 h 79"/>
                <a:gd name="T10" fmla="*/ 3 w 77"/>
                <a:gd name="T11" fmla="*/ 15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4 h 79"/>
                <a:gd name="T18" fmla="*/ 2 w 77"/>
                <a:gd name="T19" fmla="*/ 41 h 79"/>
                <a:gd name="T20" fmla="*/ 3 w 77"/>
                <a:gd name="T21" fmla="*/ 47 h 79"/>
                <a:gd name="T22" fmla="*/ 7 w 77"/>
                <a:gd name="T23" fmla="*/ 52 h 79"/>
                <a:gd name="T24" fmla="*/ 11 w 77"/>
                <a:gd name="T25" fmla="*/ 56 h 79"/>
                <a:gd name="T26" fmla="*/ 16 w 77"/>
                <a:gd name="T27" fmla="*/ 59 h 79"/>
                <a:gd name="T28" fmla="*/ 22 w 77"/>
                <a:gd name="T29" fmla="*/ 62 h 79"/>
                <a:gd name="T30" fmla="*/ 29 w 77"/>
                <a:gd name="T31" fmla="*/ 64 h 79"/>
                <a:gd name="T32" fmla="*/ 35 w 77"/>
                <a:gd name="T33" fmla="*/ 64 h 79"/>
                <a:gd name="T34" fmla="*/ 41 w 77"/>
                <a:gd name="T35" fmla="*/ 62 h 79"/>
                <a:gd name="T36" fmla="*/ 46 w 77"/>
                <a:gd name="T37" fmla="*/ 59 h 79"/>
                <a:gd name="T38" fmla="*/ 51 w 77"/>
                <a:gd name="T39" fmla="*/ 56 h 79"/>
                <a:gd name="T40" fmla="*/ 56 w 77"/>
                <a:gd name="T41" fmla="*/ 52 h 79"/>
                <a:gd name="T42" fmla="*/ 58 w 77"/>
                <a:gd name="T43" fmla="*/ 47 h 79"/>
                <a:gd name="T44" fmla="*/ 61 w 77"/>
                <a:gd name="T45" fmla="*/ 41 h 79"/>
                <a:gd name="T46" fmla="*/ 61 w 77"/>
                <a:gd name="T47" fmla="*/ 34 h 79"/>
                <a:gd name="T48" fmla="*/ 61 w 77"/>
                <a:gd name="T49" fmla="*/ 28 h 79"/>
                <a:gd name="T50" fmla="*/ 61 w 77"/>
                <a:gd name="T51" fmla="*/ 22 h 79"/>
                <a:gd name="T52" fmla="*/ 58 w 77"/>
                <a:gd name="T53" fmla="*/ 15 h 79"/>
                <a:gd name="T54" fmla="*/ 56 w 77"/>
                <a:gd name="T55" fmla="*/ 11 h 79"/>
                <a:gd name="T56" fmla="*/ 51 w 77"/>
                <a:gd name="T57" fmla="*/ 6 h 79"/>
                <a:gd name="T58" fmla="*/ 46 w 77"/>
                <a:gd name="T59" fmla="*/ 3 h 79"/>
                <a:gd name="T60" fmla="*/ 41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0" y="4"/>
                  </a:lnTo>
                  <a:lnTo>
                    <a:pt x="18" y="6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4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8" y="71"/>
                  </a:lnTo>
                  <a:lnTo>
                    <a:pt x="20" y="73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5"/>
                  </a:lnTo>
                  <a:lnTo>
                    <a:pt x="56" y="73"/>
                  </a:lnTo>
                  <a:lnTo>
                    <a:pt x="60" y="71"/>
                  </a:lnTo>
                  <a:lnTo>
                    <a:pt x="62" y="69"/>
                  </a:lnTo>
                  <a:lnTo>
                    <a:pt x="66" y="67"/>
                  </a:lnTo>
                  <a:lnTo>
                    <a:pt x="68" y="64"/>
                  </a:lnTo>
                  <a:lnTo>
                    <a:pt x="70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5" y="46"/>
                  </a:lnTo>
                  <a:lnTo>
                    <a:pt x="75" y="42"/>
                  </a:lnTo>
                  <a:lnTo>
                    <a:pt x="77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70" y="17"/>
                  </a:lnTo>
                  <a:lnTo>
                    <a:pt x="68" y="14"/>
                  </a:lnTo>
                  <a:lnTo>
                    <a:pt x="66" y="10"/>
                  </a:lnTo>
                  <a:lnTo>
                    <a:pt x="62" y="8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34" name="Freeform 282"/>
            <p:cNvSpPr>
              <a:spLocks/>
            </p:cNvSpPr>
            <p:nvPr/>
          </p:nvSpPr>
          <p:spPr bwMode="auto">
            <a:xfrm>
              <a:off x="4205" y="2180"/>
              <a:ext cx="67" cy="68"/>
            </a:xfrm>
            <a:custGeom>
              <a:avLst/>
              <a:gdLst>
                <a:gd name="T0" fmla="*/ 21 w 81"/>
                <a:gd name="T1" fmla="*/ 2 h 83"/>
                <a:gd name="T2" fmla="*/ 15 w 81"/>
                <a:gd name="T3" fmla="*/ 5 h 83"/>
                <a:gd name="T4" fmla="*/ 12 w 81"/>
                <a:gd name="T5" fmla="*/ 7 h 83"/>
                <a:gd name="T6" fmla="*/ 5 w 81"/>
                <a:gd name="T7" fmla="*/ 16 h 83"/>
                <a:gd name="T8" fmla="*/ 3 w 81"/>
                <a:gd name="T9" fmla="*/ 20 h 83"/>
                <a:gd name="T10" fmla="*/ 3 w 81"/>
                <a:gd name="T11" fmla="*/ 46 h 83"/>
                <a:gd name="T12" fmla="*/ 5 w 81"/>
                <a:gd name="T13" fmla="*/ 54 h 83"/>
                <a:gd name="T14" fmla="*/ 17 w 81"/>
                <a:gd name="T15" fmla="*/ 61 h 83"/>
                <a:gd name="T16" fmla="*/ 18 w 81"/>
                <a:gd name="T17" fmla="*/ 63 h 83"/>
                <a:gd name="T18" fmla="*/ 46 w 81"/>
                <a:gd name="T19" fmla="*/ 65 h 83"/>
                <a:gd name="T20" fmla="*/ 48 w 81"/>
                <a:gd name="T21" fmla="*/ 63 h 83"/>
                <a:gd name="T22" fmla="*/ 55 w 81"/>
                <a:gd name="T23" fmla="*/ 60 h 83"/>
                <a:gd name="T24" fmla="*/ 58 w 81"/>
                <a:gd name="T25" fmla="*/ 58 h 83"/>
                <a:gd name="T26" fmla="*/ 60 w 81"/>
                <a:gd name="T27" fmla="*/ 55 h 83"/>
                <a:gd name="T28" fmla="*/ 65 w 81"/>
                <a:gd name="T29" fmla="*/ 43 h 83"/>
                <a:gd name="T30" fmla="*/ 65 w 81"/>
                <a:gd name="T31" fmla="*/ 30 h 83"/>
                <a:gd name="T32" fmla="*/ 62 w 81"/>
                <a:gd name="T33" fmla="*/ 16 h 83"/>
                <a:gd name="T34" fmla="*/ 58 w 81"/>
                <a:gd name="T35" fmla="*/ 10 h 83"/>
                <a:gd name="T36" fmla="*/ 53 w 81"/>
                <a:gd name="T37" fmla="*/ 7 h 83"/>
                <a:gd name="T38" fmla="*/ 51 w 81"/>
                <a:gd name="T39" fmla="*/ 5 h 83"/>
                <a:gd name="T40" fmla="*/ 48 w 81"/>
                <a:gd name="T41" fmla="*/ 2 h 83"/>
                <a:gd name="T42" fmla="*/ 27 w 81"/>
                <a:gd name="T43" fmla="*/ 0 h 83"/>
                <a:gd name="T44" fmla="*/ 43 w 81"/>
                <a:gd name="T45" fmla="*/ 5 h 83"/>
                <a:gd name="T46" fmla="*/ 46 w 81"/>
                <a:gd name="T47" fmla="*/ 7 h 83"/>
                <a:gd name="T48" fmla="*/ 50 w 81"/>
                <a:gd name="T49" fmla="*/ 8 h 83"/>
                <a:gd name="T50" fmla="*/ 56 w 81"/>
                <a:gd name="T51" fmla="*/ 11 h 83"/>
                <a:gd name="T52" fmla="*/ 58 w 81"/>
                <a:gd name="T53" fmla="*/ 17 h 83"/>
                <a:gd name="T54" fmla="*/ 62 w 81"/>
                <a:gd name="T55" fmla="*/ 24 h 83"/>
                <a:gd name="T56" fmla="*/ 62 w 81"/>
                <a:gd name="T57" fmla="*/ 36 h 83"/>
                <a:gd name="T58" fmla="*/ 58 w 81"/>
                <a:gd name="T59" fmla="*/ 51 h 83"/>
                <a:gd name="T60" fmla="*/ 55 w 81"/>
                <a:gd name="T61" fmla="*/ 57 h 83"/>
                <a:gd name="T62" fmla="*/ 51 w 81"/>
                <a:gd name="T63" fmla="*/ 57 h 83"/>
                <a:gd name="T64" fmla="*/ 48 w 81"/>
                <a:gd name="T65" fmla="*/ 60 h 83"/>
                <a:gd name="T66" fmla="*/ 46 w 81"/>
                <a:gd name="T67" fmla="*/ 61 h 83"/>
                <a:gd name="T68" fmla="*/ 18 w 81"/>
                <a:gd name="T69" fmla="*/ 60 h 83"/>
                <a:gd name="T70" fmla="*/ 17 w 81"/>
                <a:gd name="T71" fmla="*/ 58 h 83"/>
                <a:gd name="T72" fmla="*/ 8 w 81"/>
                <a:gd name="T73" fmla="*/ 51 h 83"/>
                <a:gd name="T74" fmla="*/ 7 w 81"/>
                <a:gd name="T75" fmla="*/ 46 h 83"/>
                <a:gd name="T76" fmla="*/ 7 w 81"/>
                <a:gd name="T77" fmla="*/ 20 h 83"/>
                <a:gd name="T78" fmla="*/ 8 w 81"/>
                <a:gd name="T79" fmla="*/ 17 h 83"/>
                <a:gd name="T80" fmla="*/ 10 w 81"/>
                <a:gd name="T81" fmla="*/ 14 h 83"/>
                <a:gd name="T82" fmla="*/ 17 w 81"/>
                <a:gd name="T83" fmla="*/ 8 h 83"/>
                <a:gd name="T84" fmla="*/ 18 w 81"/>
                <a:gd name="T85" fmla="*/ 7 h 83"/>
                <a:gd name="T86" fmla="*/ 27 w 81"/>
                <a:gd name="T87" fmla="*/ 3 h 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"/>
                <a:gd name="T133" fmla="*/ 0 h 83"/>
                <a:gd name="T134" fmla="*/ 81 w 81"/>
                <a:gd name="T135" fmla="*/ 83 h 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48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6" y="64"/>
                  </a:lnTo>
                  <a:lnTo>
                    <a:pt x="6" y="66"/>
                  </a:lnTo>
                  <a:lnTo>
                    <a:pt x="14" y="73"/>
                  </a:lnTo>
                  <a:lnTo>
                    <a:pt x="16" y="73"/>
                  </a:lnTo>
                  <a:lnTo>
                    <a:pt x="20" y="75"/>
                  </a:lnTo>
                  <a:lnTo>
                    <a:pt x="18" y="75"/>
                  </a:lnTo>
                  <a:lnTo>
                    <a:pt x="20" y="77"/>
                  </a:lnTo>
                  <a:lnTo>
                    <a:pt x="22" y="77"/>
                  </a:lnTo>
                  <a:lnTo>
                    <a:pt x="33" y="83"/>
                  </a:lnTo>
                  <a:lnTo>
                    <a:pt x="48" y="83"/>
                  </a:lnTo>
                  <a:lnTo>
                    <a:pt x="56" y="79"/>
                  </a:lnTo>
                  <a:lnTo>
                    <a:pt x="58" y="79"/>
                  </a:lnTo>
                  <a:lnTo>
                    <a:pt x="60" y="77"/>
                  </a:lnTo>
                  <a:lnTo>
                    <a:pt x="58" y="77"/>
                  </a:lnTo>
                  <a:lnTo>
                    <a:pt x="62" y="75"/>
                  </a:lnTo>
                  <a:lnTo>
                    <a:pt x="64" y="75"/>
                  </a:lnTo>
                  <a:lnTo>
                    <a:pt x="66" y="73"/>
                  </a:lnTo>
                  <a:lnTo>
                    <a:pt x="64" y="73"/>
                  </a:lnTo>
                  <a:lnTo>
                    <a:pt x="68" y="71"/>
                  </a:lnTo>
                  <a:lnTo>
                    <a:pt x="70" y="71"/>
                  </a:lnTo>
                  <a:lnTo>
                    <a:pt x="70" y="69"/>
                  </a:lnTo>
                  <a:lnTo>
                    <a:pt x="72" y="66"/>
                  </a:lnTo>
                  <a:lnTo>
                    <a:pt x="72" y="67"/>
                  </a:lnTo>
                  <a:lnTo>
                    <a:pt x="73" y="66"/>
                  </a:lnTo>
                  <a:lnTo>
                    <a:pt x="73" y="64"/>
                  </a:lnTo>
                  <a:lnTo>
                    <a:pt x="79" y="52"/>
                  </a:lnTo>
                  <a:lnTo>
                    <a:pt x="79" y="44"/>
                  </a:lnTo>
                  <a:lnTo>
                    <a:pt x="81" y="41"/>
                  </a:lnTo>
                  <a:lnTo>
                    <a:pt x="79" y="37"/>
                  </a:lnTo>
                  <a:lnTo>
                    <a:pt x="79" y="29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0" y="12"/>
                  </a:lnTo>
                  <a:lnTo>
                    <a:pt x="70" y="10"/>
                  </a:lnTo>
                  <a:lnTo>
                    <a:pt x="68" y="10"/>
                  </a:lnTo>
                  <a:lnTo>
                    <a:pt x="64" y="8"/>
                  </a:lnTo>
                  <a:lnTo>
                    <a:pt x="66" y="8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62" y="10"/>
                  </a:lnTo>
                  <a:lnTo>
                    <a:pt x="60" y="10"/>
                  </a:lnTo>
                  <a:lnTo>
                    <a:pt x="62" y="12"/>
                  </a:lnTo>
                  <a:lnTo>
                    <a:pt x="64" y="12"/>
                  </a:lnTo>
                  <a:lnTo>
                    <a:pt x="68" y="14"/>
                  </a:lnTo>
                  <a:lnTo>
                    <a:pt x="66" y="12"/>
                  </a:lnTo>
                  <a:lnTo>
                    <a:pt x="70" y="19"/>
                  </a:lnTo>
                  <a:lnTo>
                    <a:pt x="70" y="21"/>
                  </a:lnTo>
                  <a:lnTo>
                    <a:pt x="72" y="23"/>
                  </a:lnTo>
                  <a:lnTo>
                    <a:pt x="72" y="21"/>
                  </a:lnTo>
                  <a:lnTo>
                    <a:pt x="75" y="29"/>
                  </a:lnTo>
                  <a:lnTo>
                    <a:pt x="75" y="37"/>
                  </a:lnTo>
                  <a:lnTo>
                    <a:pt x="77" y="41"/>
                  </a:lnTo>
                  <a:lnTo>
                    <a:pt x="75" y="44"/>
                  </a:lnTo>
                  <a:lnTo>
                    <a:pt x="75" y="52"/>
                  </a:lnTo>
                  <a:lnTo>
                    <a:pt x="70" y="64"/>
                  </a:lnTo>
                  <a:lnTo>
                    <a:pt x="70" y="62"/>
                  </a:lnTo>
                  <a:lnTo>
                    <a:pt x="68" y="64"/>
                  </a:lnTo>
                  <a:lnTo>
                    <a:pt x="68" y="66"/>
                  </a:lnTo>
                  <a:lnTo>
                    <a:pt x="66" y="69"/>
                  </a:lnTo>
                  <a:lnTo>
                    <a:pt x="68" y="67"/>
                  </a:lnTo>
                  <a:lnTo>
                    <a:pt x="64" y="69"/>
                  </a:lnTo>
                  <a:lnTo>
                    <a:pt x="62" y="69"/>
                  </a:lnTo>
                  <a:lnTo>
                    <a:pt x="60" y="71"/>
                  </a:lnTo>
                  <a:lnTo>
                    <a:pt x="62" y="71"/>
                  </a:lnTo>
                  <a:lnTo>
                    <a:pt x="58" y="73"/>
                  </a:lnTo>
                  <a:lnTo>
                    <a:pt x="56" y="73"/>
                  </a:lnTo>
                  <a:lnTo>
                    <a:pt x="54" y="75"/>
                  </a:lnTo>
                  <a:lnTo>
                    <a:pt x="56" y="75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2" y="73"/>
                  </a:lnTo>
                  <a:lnTo>
                    <a:pt x="23" y="73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10" y="62"/>
                  </a:lnTo>
                  <a:lnTo>
                    <a:pt x="10" y="64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4" y="48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6"/>
                  </a:lnTo>
                  <a:lnTo>
                    <a:pt x="12" y="17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35" name="Freeform 283"/>
            <p:cNvSpPr>
              <a:spLocks/>
            </p:cNvSpPr>
            <p:nvPr/>
          </p:nvSpPr>
          <p:spPr bwMode="auto">
            <a:xfrm>
              <a:off x="4146" y="2178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7 h 79"/>
                <a:gd name="T8" fmla="*/ 8 w 77"/>
                <a:gd name="T9" fmla="*/ 12 h 79"/>
                <a:gd name="T10" fmla="*/ 5 w 77"/>
                <a:gd name="T11" fmla="*/ 16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5 h 79"/>
                <a:gd name="T18" fmla="*/ 2 w 77"/>
                <a:gd name="T19" fmla="*/ 41 h 79"/>
                <a:gd name="T20" fmla="*/ 5 w 77"/>
                <a:gd name="T21" fmla="*/ 48 h 79"/>
                <a:gd name="T22" fmla="*/ 8 w 77"/>
                <a:gd name="T23" fmla="*/ 54 h 79"/>
                <a:gd name="T24" fmla="*/ 11 w 77"/>
                <a:gd name="T25" fmla="*/ 57 h 79"/>
                <a:gd name="T26" fmla="*/ 16 w 77"/>
                <a:gd name="T27" fmla="*/ 62 h 79"/>
                <a:gd name="T28" fmla="*/ 22 w 77"/>
                <a:gd name="T29" fmla="*/ 63 h 79"/>
                <a:gd name="T30" fmla="*/ 29 w 77"/>
                <a:gd name="T31" fmla="*/ 65 h 79"/>
                <a:gd name="T32" fmla="*/ 35 w 77"/>
                <a:gd name="T33" fmla="*/ 65 h 79"/>
                <a:gd name="T34" fmla="*/ 41 w 77"/>
                <a:gd name="T35" fmla="*/ 63 h 79"/>
                <a:gd name="T36" fmla="*/ 46 w 77"/>
                <a:gd name="T37" fmla="*/ 62 h 79"/>
                <a:gd name="T38" fmla="*/ 52 w 77"/>
                <a:gd name="T39" fmla="*/ 57 h 79"/>
                <a:gd name="T40" fmla="*/ 56 w 77"/>
                <a:gd name="T41" fmla="*/ 54 h 79"/>
                <a:gd name="T42" fmla="*/ 59 w 77"/>
                <a:gd name="T43" fmla="*/ 48 h 79"/>
                <a:gd name="T44" fmla="*/ 61 w 77"/>
                <a:gd name="T45" fmla="*/ 41 h 79"/>
                <a:gd name="T46" fmla="*/ 63 w 77"/>
                <a:gd name="T47" fmla="*/ 35 h 79"/>
                <a:gd name="T48" fmla="*/ 63 w 77"/>
                <a:gd name="T49" fmla="*/ 29 h 79"/>
                <a:gd name="T50" fmla="*/ 61 w 77"/>
                <a:gd name="T51" fmla="*/ 22 h 79"/>
                <a:gd name="T52" fmla="*/ 59 w 77"/>
                <a:gd name="T53" fmla="*/ 16 h 79"/>
                <a:gd name="T54" fmla="*/ 56 w 77"/>
                <a:gd name="T55" fmla="*/ 12 h 79"/>
                <a:gd name="T56" fmla="*/ 52 w 77"/>
                <a:gd name="T57" fmla="*/ 7 h 79"/>
                <a:gd name="T58" fmla="*/ 46 w 77"/>
                <a:gd name="T59" fmla="*/ 3 h 79"/>
                <a:gd name="T60" fmla="*/ 41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4" y="2"/>
                  </a:lnTo>
                  <a:lnTo>
                    <a:pt x="20" y="4"/>
                  </a:lnTo>
                  <a:lnTo>
                    <a:pt x="18" y="6"/>
                  </a:lnTo>
                  <a:lnTo>
                    <a:pt x="14" y="8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18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14" y="69"/>
                  </a:lnTo>
                  <a:lnTo>
                    <a:pt x="18" y="71"/>
                  </a:lnTo>
                  <a:lnTo>
                    <a:pt x="20" y="75"/>
                  </a:lnTo>
                  <a:lnTo>
                    <a:pt x="24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7" y="79"/>
                  </a:lnTo>
                  <a:lnTo>
                    <a:pt x="50" y="77"/>
                  </a:lnTo>
                  <a:lnTo>
                    <a:pt x="54" y="75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4" y="69"/>
                  </a:lnTo>
                  <a:lnTo>
                    <a:pt x="66" y="68"/>
                  </a:lnTo>
                  <a:lnTo>
                    <a:pt x="68" y="66"/>
                  </a:lnTo>
                  <a:lnTo>
                    <a:pt x="70" y="62"/>
                  </a:lnTo>
                  <a:lnTo>
                    <a:pt x="72" y="58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7" y="48"/>
                  </a:lnTo>
                  <a:lnTo>
                    <a:pt x="77" y="43"/>
                  </a:lnTo>
                  <a:lnTo>
                    <a:pt x="77" y="39"/>
                  </a:lnTo>
                  <a:lnTo>
                    <a:pt x="77" y="35"/>
                  </a:lnTo>
                  <a:lnTo>
                    <a:pt x="77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2" y="19"/>
                  </a:lnTo>
                  <a:lnTo>
                    <a:pt x="70" y="18"/>
                  </a:lnTo>
                  <a:lnTo>
                    <a:pt x="68" y="14"/>
                  </a:lnTo>
                  <a:lnTo>
                    <a:pt x="66" y="12"/>
                  </a:lnTo>
                  <a:lnTo>
                    <a:pt x="64" y="8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36" name="Freeform 284"/>
            <p:cNvSpPr>
              <a:spLocks/>
            </p:cNvSpPr>
            <p:nvPr/>
          </p:nvSpPr>
          <p:spPr bwMode="auto">
            <a:xfrm>
              <a:off x="4145" y="2177"/>
              <a:ext cx="65" cy="68"/>
            </a:xfrm>
            <a:custGeom>
              <a:avLst/>
              <a:gdLst>
                <a:gd name="T0" fmla="*/ 20 w 80"/>
                <a:gd name="T1" fmla="*/ 2 h 83"/>
                <a:gd name="T2" fmla="*/ 14 w 80"/>
                <a:gd name="T3" fmla="*/ 5 h 83"/>
                <a:gd name="T4" fmla="*/ 11 w 80"/>
                <a:gd name="T5" fmla="*/ 7 h 83"/>
                <a:gd name="T6" fmla="*/ 9 w 80"/>
                <a:gd name="T7" fmla="*/ 10 h 83"/>
                <a:gd name="T8" fmla="*/ 6 w 80"/>
                <a:gd name="T9" fmla="*/ 16 h 83"/>
                <a:gd name="T10" fmla="*/ 4 w 80"/>
                <a:gd name="T11" fmla="*/ 17 h 83"/>
                <a:gd name="T12" fmla="*/ 1 w 80"/>
                <a:gd name="T13" fmla="*/ 44 h 83"/>
                <a:gd name="T14" fmla="*/ 7 w 80"/>
                <a:gd name="T15" fmla="*/ 57 h 83"/>
                <a:gd name="T16" fmla="*/ 15 w 80"/>
                <a:gd name="T17" fmla="*/ 61 h 83"/>
                <a:gd name="T18" fmla="*/ 15 w 80"/>
                <a:gd name="T19" fmla="*/ 65 h 83"/>
                <a:gd name="T20" fmla="*/ 39 w 80"/>
                <a:gd name="T21" fmla="*/ 68 h 83"/>
                <a:gd name="T22" fmla="*/ 51 w 80"/>
                <a:gd name="T23" fmla="*/ 61 h 83"/>
                <a:gd name="T24" fmla="*/ 54 w 80"/>
                <a:gd name="T25" fmla="*/ 60 h 83"/>
                <a:gd name="T26" fmla="*/ 63 w 80"/>
                <a:gd name="T27" fmla="*/ 43 h 83"/>
                <a:gd name="T28" fmla="*/ 65 w 80"/>
                <a:gd name="T29" fmla="*/ 27 h 83"/>
                <a:gd name="T30" fmla="*/ 59 w 80"/>
                <a:gd name="T31" fmla="*/ 15 h 83"/>
                <a:gd name="T32" fmla="*/ 58 w 80"/>
                <a:gd name="T33" fmla="*/ 11 h 83"/>
                <a:gd name="T34" fmla="*/ 54 w 80"/>
                <a:gd name="T35" fmla="*/ 8 h 83"/>
                <a:gd name="T36" fmla="*/ 46 w 80"/>
                <a:gd name="T37" fmla="*/ 3 h 83"/>
                <a:gd name="T38" fmla="*/ 41 w 80"/>
                <a:gd name="T39" fmla="*/ 2 h 83"/>
                <a:gd name="T40" fmla="*/ 26 w 80"/>
                <a:gd name="T41" fmla="*/ 3 h 83"/>
                <a:gd name="T42" fmla="*/ 45 w 80"/>
                <a:gd name="T43" fmla="*/ 5 h 83"/>
                <a:gd name="T44" fmla="*/ 46 w 80"/>
                <a:gd name="T45" fmla="*/ 7 h 83"/>
                <a:gd name="T46" fmla="*/ 53 w 80"/>
                <a:gd name="T47" fmla="*/ 11 h 83"/>
                <a:gd name="T48" fmla="*/ 54 w 80"/>
                <a:gd name="T49" fmla="*/ 13 h 83"/>
                <a:gd name="T50" fmla="*/ 58 w 80"/>
                <a:gd name="T51" fmla="*/ 19 h 83"/>
                <a:gd name="T52" fmla="*/ 62 w 80"/>
                <a:gd name="T53" fmla="*/ 41 h 83"/>
                <a:gd name="T54" fmla="*/ 60 w 80"/>
                <a:gd name="T55" fmla="*/ 43 h 83"/>
                <a:gd name="T56" fmla="*/ 51 w 80"/>
                <a:gd name="T57" fmla="*/ 57 h 83"/>
                <a:gd name="T58" fmla="*/ 48 w 80"/>
                <a:gd name="T59" fmla="*/ 58 h 83"/>
                <a:gd name="T60" fmla="*/ 45 w 80"/>
                <a:gd name="T61" fmla="*/ 61 h 83"/>
                <a:gd name="T62" fmla="*/ 20 w 80"/>
                <a:gd name="T63" fmla="*/ 61 h 83"/>
                <a:gd name="T64" fmla="*/ 17 w 80"/>
                <a:gd name="T65" fmla="*/ 60 h 83"/>
                <a:gd name="T66" fmla="*/ 12 w 80"/>
                <a:gd name="T67" fmla="*/ 57 h 83"/>
                <a:gd name="T68" fmla="*/ 11 w 80"/>
                <a:gd name="T69" fmla="*/ 56 h 83"/>
                <a:gd name="T70" fmla="*/ 2 w 80"/>
                <a:gd name="T71" fmla="*/ 39 h 83"/>
                <a:gd name="T72" fmla="*/ 7 w 80"/>
                <a:gd name="T73" fmla="*/ 17 h 83"/>
                <a:gd name="T74" fmla="*/ 9 w 80"/>
                <a:gd name="T75" fmla="*/ 16 h 83"/>
                <a:gd name="T76" fmla="*/ 12 w 80"/>
                <a:gd name="T77" fmla="*/ 13 h 83"/>
                <a:gd name="T78" fmla="*/ 12 w 80"/>
                <a:gd name="T79" fmla="*/ 10 h 83"/>
                <a:gd name="T80" fmla="*/ 19 w 80"/>
                <a:gd name="T81" fmla="*/ 7 h 83"/>
                <a:gd name="T82" fmla="*/ 23 w 80"/>
                <a:gd name="T83" fmla="*/ 5 h 8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0"/>
                <a:gd name="T127" fmla="*/ 0 h 83"/>
                <a:gd name="T128" fmla="*/ 80 w 80"/>
                <a:gd name="T129" fmla="*/ 83 h 8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0" h="83">
                  <a:moveTo>
                    <a:pt x="32" y="0"/>
                  </a:moveTo>
                  <a:lnTo>
                    <a:pt x="28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1" y="14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7" y="20"/>
                  </a:lnTo>
                  <a:lnTo>
                    <a:pt x="7" y="18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1" y="54"/>
                  </a:lnTo>
                  <a:lnTo>
                    <a:pt x="1" y="52"/>
                  </a:lnTo>
                  <a:lnTo>
                    <a:pt x="9" y="68"/>
                  </a:lnTo>
                  <a:lnTo>
                    <a:pt x="9" y="70"/>
                  </a:lnTo>
                  <a:lnTo>
                    <a:pt x="13" y="73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17" y="73"/>
                  </a:lnTo>
                  <a:lnTo>
                    <a:pt x="19" y="77"/>
                  </a:lnTo>
                  <a:lnTo>
                    <a:pt x="19" y="79"/>
                  </a:lnTo>
                  <a:lnTo>
                    <a:pt x="25" y="79"/>
                  </a:lnTo>
                  <a:lnTo>
                    <a:pt x="32" y="83"/>
                  </a:lnTo>
                  <a:lnTo>
                    <a:pt x="48" y="83"/>
                  </a:lnTo>
                  <a:lnTo>
                    <a:pt x="55" y="79"/>
                  </a:lnTo>
                  <a:lnTo>
                    <a:pt x="59" y="79"/>
                  </a:lnTo>
                  <a:lnTo>
                    <a:pt x="63" y="75"/>
                  </a:lnTo>
                  <a:lnTo>
                    <a:pt x="61" y="75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8" y="52"/>
                  </a:lnTo>
                  <a:lnTo>
                    <a:pt x="78" y="54"/>
                  </a:lnTo>
                  <a:lnTo>
                    <a:pt x="80" y="52"/>
                  </a:lnTo>
                  <a:lnTo>
                    <a:pt x="80" y="33"/>
                  </a:lnTo>
                  <a:lnTo>
                    <a:pt x="74" y="21"/>
                  </a:lnTo>
                  <a:lnTo>
                    <a:pt x="74" y="20"/>
                  </a:lnTo>
                  <a:lnTo>
                    <a:pt x="73" y="18"/>
                  </a:lnTo>
                  <a:lnTo>
                    <a:pt x="73" y="20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9" y="12"/>
                  </a:lnTo>
                  <a:lnTo>
                    <a:pt x="69" y="14"/>
                  </a:lnTo>
                  <a:lnTo>
                    <a:pt x="67" y="10"/>
                  </a:lnTo>
                  <a:lnTo>
                    <a:pt x="67" y="8"/>
                  </a:lnTo>
                  <a:lnTo>
                    <a:pt x="65" y="8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57" y="2"/>
                  </a:lnTo>
                  <a:lnTo>
                    <a:pt x="51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1" y="6"/>
                  </a:lnTo>
                  <a:lnTo>
                    <a:pt x="55" y="6"/>
                  </a:lnTo>
                  <a:lnTo>
                    <a:pt x="53" y="6"/>
                  </a:lnTo>
                  <a:lnTo>
                    <a:pt x="55" y="8"/>
                  </a:lnTo>
                  <a:lnTo>
                    <a:pt x="57" y="8"/>
                  </a:lnTo>
                  <a:lnTo>
                    <a:pt x="65" y="12"/>
                  </a:lnTo>
                  <a:lnTo>
                    <a:pt x="63" y="10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7" y="18"/>
                  </a:lnTo>
                  <a:lnTo>
                    <a:pt x="67" y="16"/>
                  </a:lnTo>
                  <a:lnTo>
                    <a:pt x="69" y="20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6" y="33"/>
                  </a:lnTo>
                  <a:lnTo>
                    <a:pt x="76" y="50"/>
                  </a:lnTo>
                  <a:lnTo>
                    <a:pt x="76" y="48"/>
                  </a:lnTo>
                  <a:lnTo>
                    <a:pt x="74" y="50"/>
                  </a:lnTo>
                  <a:lnTo>
                    <a:pt x="74" y="52"/>
                  </a:lnTo>
                  <a:lnTo>
                    <a:pt x="67" y="68"/>
                  </a:lnTo>
                  <a:lnTo>
                    <a:pt x="67" y="66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61" y="71"/>
                  </a:lnTo>
                  <a:lnTo>
                    <a:pt x="59" y="71"/>
                  </a:lnTo>
                  <a:lnTo>
                    <a:pt x="55" y="75"/>
                  </a:lnTo>
                  <a:lnTo>
                    <a:pt x="57" y="75"/>
                  </a:lnTo>
                  <a:lnTo>
                    <a:pt x="55" y="75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5" y="75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5" y="70"/>
                  </a:lnTo>
                  <a:lnTo>
                    <a:pt x="17" y="70"/>
                  </a:lnTo>
                  <a:lnTo>
                    <a:pt x="13" y="66"/>
                  </a:lnTo>
                  <a:lnTo>
                    <a:pt x="13" y="68"/>
                  </a:lnTo>
                  <a:lnTo>
                    <a:pt x="5" y="52"/>
                  </a:lnTo>
                  <a:lnTo>
                    <a:pt x="5" y="50"/>
                  </a:lnTo>
                  <a:lnTo>
                    <a:pt x="3" y="48"/>
                  </a:lnTo>
                  <a:lnTo>
                    <a:pt x="3" y="50"/>
                  </a:lnTo>
                  <a:lnTo>
                    <a:pt x="3" y="33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3" y="16"/>
                  </a:lnTo>
                  <a:lnTo>
                    <a:pt x="13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7" y="10"/>
                  </a:lnTo>
                  <a:lnTo>
                    <a:pt x="15" y="12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28" y="6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37" name="Rectangle 285"/>
            <p:cNvSpPr>
              <a:spLocks noChangeArrowheads="1"/>
            </p:cNvSpPr>
            <p:nvPr/>
          </p:nvSpPr>
          <p:spPr bwMode="auto">
            <a:xfrm>
              <a:off x="4157" y="2182"/>
              <a:ext cx="38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Q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38" name="Rectangle 286"/>
            <p:cNvSpPr>
              <a:spLocks noChangeArrowheads="1"/>
            </p:cNvSpPr>
            <p:nvPr/>
          </p:nvSpPr>
          <p:spPr bwMode="auto">
            <a:xfrm>
              <a:off x="4224" y="2183"/>
              <a:ext cx="28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S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39" name="Freeform 287"/>
            <p:cNvSpPr>
              <a:spLocks/>
            </p:cNvSpPr>
            <p:nvPr/>
          </p:nvSpPr>
          <p:spPr bwMode="auto">
            <a:xfrm>
              <a:off x="4083" y="2174"/>
              <a:ext cx="63" cy="64"/>
            </a:xfrm>
            <a:custGeom>
              <a:avLst/>
              <a:gdLst>
                <a:gd name="T0" fmla="*/ 28 w 76"/>
                <a:gd name="T1" fmla="*/ 0 h 78"/>
                <a:gd name="T2" fmla="*/ 22 w 76"/>
                <a:gd name="T3" fmla="*/ 1 h 78"/>
                <a:gd name="T4" fmla="*/ 16 w 76"/>
                <a:gd name="T5" fmla="*/ 2 h 78"/>
                <a:gd name="T6" fmla="*/ 11 w 76"/>
                <a:gd name="T7" fmla="*/ 6 h 78"/>
                <a:gd name="T8" fmla="*/ 7 w 76"/>
                <a:gd name="T9" fmla="*/ 11 h 78"/>
                <a:gd name="T10" fmla="*/ 4 w 76"/>
                <a:gd name="T11" fmla="*/ 16 h 78"/>
                <a:gd name="T12" fmla="*/ 2 w 76"/>
                <a:gd name="T13" fmla="*/ 21 h 78"/>
                <a:gd name="T14" fmla="*/ 0 w 76"/>
                <a:gd name="T15" fmla="*/ 28 h 78"/>
                <a:gd name="T16" fmla="*/ 0 w 76"/>
                <a:gd name="T17" fmla="*/ 34 h 78"/>
                <a:gd name="T18" fmla="*/ 2 w 76"/>
                <a:gd name="T19" fmla="*/ 40 h 78"/>
                <a:gd name="T20" fmla="*/ 4 w 76"/>
                <a:gd name="T21" fmla="*/ 47 h 78"/>
                <a:gd name="T22" fmla="*/ 7 w 76"/>
                <a:gd name="T23" fmla="*/ 52 h 78"/>
                <a:gd name="T24" fmla="*/ 11 w 76"/>
                <a:gd name="T25" fmla="*/ 57 h 78"/>
                <a:gd name="T26" fmla="*/ 16 w 76"/>
                <a:gd name="T27" fmla="*/ 60 h 78"/>
                <a:gd name="T28" fmla="*/ 22 w 76"/>
                <a:gd name="T29" fmla="*/ 62 h 78"/>
                <a:gd name="T30" fmla="*/ 28 w 76"/>
                <a:gd name="T31" fmla="*/ 64 h 78"/>
                <a:gd name="T32" fmla="*/ 35 w 76"/>
                <a:gd name="T33" fmla="*/ 64 h 78"/>
                <a:gd name="T34" fmla="*/ 41 w 76"/>
                <a:gd name="T35" fmla="*/ 62 h 78"/>
                <a:gd name="T36" fmla="*/ 47 w 76"/>
                <a:gd name="T37" fmla="*/ 60 h 78"/>
                <a:gd name="T38" fmla="*/ 52 w 76"/>
                <a:gd name="T39" fmla="*/ 57 h 78"/>
                <a:gd name="T40" fmla="*/ 56 w 76"/>
                <a:gd name="T41" fmla="*/ 52 h 78"/>
                <a:gd name="T42" fmla="*/ 59 w 76"/>
                <a:gd name="T43" fmla="*/ 47 h 78"/>
                <a:gd name="T44" fmla="*/ 62 w 76"/>
                <a:gd name="T45" fmla="*/ 40 h 78"/>
                <a:gd name="T46" fmla="*/ 63 w 76"/>
                <a:gd name="T47" fmla="*/ 34 h 78"/>
                <a:gd name="T48" fmla="*/ 63 w 76"/>
                <a:gd name="T49" fmla="*/ 28 h 78"/>
                <a:gd name="T50" fmla="*/ 62 w 76"/>
                <a:gd name="T51" fmla="*/ 21 h 78"/>
                <a:gd name="T52" fmla="*/ 59 w 76"/>
                <a:gd name="T53" fmla="*/ 16 h 78"/>
                <a:gd name="T54" fmla="*/ 56 w 76"/>
                <a:gd name="T55" fmla="*/ 11 h 78"/>
                <a:gd name="T56" fmla="*/ 52 w 76"/>
                <a:gd name="T57" fmla="*/ 6 h 78"/>
                <a:gd name="T58" fmla="*/ 47 w 76"/>
                <a:gd name="T59" fmla="*/ 2 h 78"/>
                <a:gd name="T60" fmla="*/ 41 w 76"/>
                <a:gd name="T61" fmla="*/ 1 h 78"/>
                <a:gd name="T62" fmla="*/ 35 w 76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6"/>
                <a:gd name="T97" fmla="*/ 0 h 78"/>
                <a:gd name="T98" fmla="*/ 76 w 76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6" h="78">
                  <a:moveTo>
                    <a:pt x="38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1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7"/>
                  </a:lnTo>
                  <a:lnTo>
                    <a:pt x="5" y="19"/>
                  </a:lnTo>
                  <a:lnTo>
                    <a:pt x="3" y="23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2" y="46"/>
                  </a:lnTo>
                  <a:lnTo>
                    <a:pt x="2" y="49"/>
                  </a:lnTo>
                  <a:lnTo>
                    <a:pt x="3" y="53"/>
                  </a:lnTo>
                  <a:lnTo>
                    <a:pt x="5" y="57"/>
                  </a:lnTo>
                  <a:lnTo>
                    <a:pt x="7" y="61"/>
                  </a:lnTo>
                  <a:lnTo>
                    <a:pt x="9" y="63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7" y="71"/>
                  </a:lnTo>
                  <a:lnTo>
                    <a:pt x="19" y="73"/>
                  </a:lnTo>
                  <a:lnTo>
                    <a:pt x="23" y="74"/>
                  </a:lnTo>
                  <a:lnTo>
                    <a:pt x="27" y="76"/>
                  </a:lnTo>
                  <a:lnTo>
                    <a:pt x="30" y="78"/>
                  </a:lnTo>
                  <a:lnTo>
                    <a:pt x="34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50" y="76"/>
                  </a:lnTo>
                  <a:lnTo>
                    <a:pt x="53" y="74"/>
                  </a:lnTo>
                  <a:lnTo>
                    <a:pt x="57" y="73"/>
                  </a:lnTo>
                  <a:lnTo>
                    <a:pt x="59" y="71"/>
                  </a:lnTo>
                  <a:lnTo>
                    <a:pt x="63" y="69"/>
                  </a:lnTo>
                  <a:lnTo>
                    <a:pt x="65" y="67"/>
                  </a:lnTo>
                  <a:lnTo>
                    <a:pt x="67" y="63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3"/>
                  </a:lnTo>
                  <a:lnTo>
                    <a:pt x="75" y="49"/>
                  </a:lnTo>
                  <a:lnTo>
                    <a:pt x="76" y="46"/>
                  </a:lnTo>
                  <a:lnTo>
                    <a:pt x="76" y="42"/>
                  </a:lnTo>
                  <a:lnTo>
                    <a:pt x="76" y="38"/>
                  </a:lnTo>
                  <a:lnTo>
                    <a:pt x="76" y="34"/>
                  </a:lnTo>
                  <a:lnTo>
                    <a:pt x="76" y="30"/>
                  </a:lnTo>
                  <a:lnTo>
                    <a:pt x="75" y="26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3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53" y="1"/>
                  </a:lnTo>
                  <a:lnTo>
                    <a:pt x="50" y="1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40" name="Freeform 288"/>
            <p:cNvSpPr>
              <a:spLocks/>
            </p:cNvSpPr>
            <p:nvPr/>
          </p:nvSpPr>
          <p:spPr bwMode="auto">
            <a:xfrm>
              <a:off x="4082" y="2173"/>
              <a:ext cx="65" cy="67"/>
            </a:xfrm>
            <a:custGeom>
              <a:avLst/>
              <a:gdLst>
                <a:gd name="T0" fmla="*/ 20 w 80"/>
                <a:gd name="T1" fmla="*/ 2 h 82"/>
                <a:gd name="T2" fmla="*/ 14 w 80"/>
                <a:gd name="T3" fmla="*/ 4 h 82"/>
                <a:gd name="T4" fmla="*/ 11 w 80"/>
                <a:gd name="T5" fmla="*/ 6 h 82"/>
                <a:gd name="T6" fmla="*/ 9 w 80"/>
                <a:gd name="T7" fmla="*/ 9 h 82"/>
                <a:gd name="T8" fmla="*/ 6 w 80"/>
                <a:gd name="T9" fmla="*/ 16 h 82"/>
                <a:gd name="T10" fmla="*/ 4 w 80"/>
                <a:gd name="T11" fmla="*/ 17 h 82"/>
                <a:gd name="T12" fmla="*/ 0 w 80"/>
                <a:gd name="T13" fmla="*/ 29 h 82"/>
                <a:gd name="T14" fmla="*/ 2 w 80"/>
                <a:gd name="T15" fmla="*/ 42 h 82"/>
                <a:gd name="T16" fmla="*/ 7 w 80"/>
                <a:gd name="T17" fmla="*/ 55 h 82"/>
                <a:gd name="T18" fmla="*/ 9 w 80"/>
                <a:gd name="T19" fmla="*/ 58 h 82"/>
                <a:gd name="T20" fmla="*/ 15 w 80"/>
                <a:gd name="T21" fmla="*/ 61 h 82"/>
                <a:gd name="T22" fmla="*/ 17 w 80"/>
                <a:gd name="T23" fmla="*/ 62 h 82"/>
                <a:gd name="T24" fmla="*/ 48 w 80"/>
                <a:gd name="T25" fmla="*/ 62 h 82"/>
                <a:gd name="T26" fmla="*/ 50 w 80"/>
                <a:gd name="T27" fmla="*/ 61 h 82"/>
                <a:gd name="T28" fmla="*/ 56 w 80"/>
                <a:gd name="T29" fmla="*/ 58 h 82"/>
                <a:gd name="T30" fmla="*/ 58 w 80"/>
                <a:gd name="T31" fmla="*/ 55 h 82"/>
                <a:gd name="T32" fmla="*/ 65 w 80"/>
                <a:gd name="T33" fmla="*/ 39 h 82"/>
                <a:gd name="T34" fmla="*/ 61 w 80"/>
                <a:gd name="T35" fmla="*/ 16 h 82"/>
                <a:gd name="T36" fmla="*/ 58 w 80"/>
                <a:gd name="T37" fmla="*/ 12 h 82"/>
                <a:gd name="T38" fmla="*/ 56 w 80"/>
                <a:gd name="T39" fmla="*/ 11 h 82"/>
                <a:gd name="T40" fmla="*/ 53 w 80"/>
                <a:gd name="T41" fmla="*/ 6 h 82"/>
                <a:gd name="T42" fmla="*/ 50 w 80"/>
                <a:gd name="T43" fmla="*/ 2 h 82"/>
                <a:gd name="T44" fmla="*/ 42 w 80"/>
                <a:gd name="T45" fmla="*/ 2 h 82"/>
                <a:gd name="T46" fmla="*/ 26 w 80"/>
                <a:gd name="T47" fmla="*/ 2 h 82"/>
                <a:gd name="T48" fmla="*/ 45 w 80"/>
                <a:gd name="T49" fmla="*/ 4 h 82"/>
                <a:gd name="T50" fmla="*/ 48 w 80"/>
                <a:gd name="T51" fmla="*/ 7 h 82"/>
                <a:gd name="T52" fmla="*/ 51 w 80"/>
                <a:gd name="T53" fmla="*/ 7 h 82"/>
                <a:gd name="T54" fmla="*/ 54 w 80"/>
                <a:gd name="T55" fmla="*/ 14 h 82"/>
                <a:gd name="T56" fmla="*/ 56 w 80"/>
                <a:gd name="T57" fmla="*/ 17 h 82"/>
                <a:gd name="T58" fmla="*/ 63 w 80"/>
                <a:gd name="T59" fmla="*/ 26 h 82"/>
                <a:gd name="T60" fmla="*/ 56 w 80"/>
                <a:gd name="T61" fmla="*/ 50 h 82"/>
                <a:gd name="T62" fmla="*/ 53 w 80"/>
                <a:gd name="T63" fmla="*/ 56 h 82"/>
                <a:gd name="T64" fmla="*/ 53 w 80"/>
                <a:gd name="T65" fmla="*/ 56 h 82"/>
                <a:gd name="T66" fmla="*/ 46 w 80"/>
                <a:gd name="T67" fmla="*/ 60 h 82"/>
                <a:gd name="T68" fmla="*/ 26 w 80"/>
                <a:gd name="T69" fmla="*/ 64 h 82"/>
                <a:gd name="T70" fmla="*/ 17 w 80"/>
                <a:gd name="T71" fmla="*/ 58 h 82"/>
                <a:gd name="T72" fmla="*/ 14 w 80"/>
                <a:gd name="T73" fmla="*/ 56 h 82"/>
                <a:gd name="T74" fmla="*/ 11 w 80"/>
                <a:gd name="T75" fmla="*/ 53 h 82"/>
                <a:gd name="T76" fmla="*/ 9 w 80"/>
                <a:gd name="T77" fmla="*/ 51 h 82"/>
                <a:gd name="T78" fmla="*/ 3 w 80"/>
                <a:gd name="T79" fmla="*/ 36 h 82"/>
                <a:gd name="T80" fmla="*/ 4 w 80"/>
                <a:gd name="T81" fmla="*/ 23 h 82"/>
                <a:gd name="T82" fmla="*/ 9 w 80"/>
                <a:gd name="T83" fmla="*/ 17 h 82"/>
                <a:gd name="T84" fmla="*/ 11 w 80"/>
                <a:gd name="T85" fmla="*/ 14 h 82"/>
                <a:gd name="T86" fmla="*/ 14 w 80"/>
                <a:gd name="T87" fmla="*/ 7 h 82"/>
                <a:gd name="T88" fmla="*/ 17 w 80"/>
                <a:gd name="T89" fmla="*/ 7 h 82"/>
                <a:gd name="T90" fmla="*/ 20 w 80"/>
                <a:gd name="T91" fmla="*/ 4 h 82"/>
                <a:gd name="T92" fmla="*/ 26 w 80"/>
                <a:gd name="T93" fmla="*/ 0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0"/>
                <a:gd name="T142" fmla="*/ 0 h 82"/>
                <a:gd name="T143" fmla="*/ 80 w 80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" h="82">
                  <a:moveTo>
                    <a:pt x="32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15" y="7"/>
                  </a:lnTo>
                  <a:lnTo>
                    <a:pt x="13" y="7"/>
                  </a:lnTo>
                  <a:lnTo>
                    <a:pt x="13" y="9"/>
                  </a:lnTo>
                  <a:lnTo>
                    <a:pt x="11" y="13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7" y="19"/>
                  </a:lnTo>
                  <a:lnTo>
                    <a:pt x="7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2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1"/>
                  </a:lnTo>
                  <a:lnTo>
                    <a:pt x="7" y="63"/>
                  </a:lnTo>
                  <a:lnTo>
                    <a:pt x="7" y="65"/>
                  </a:lnTo>
                  <a:lnTo>
                    <a:pt x="9" y="67"/>
                  </a:lnTo>
                  <a:lnTo>
                    <a:pt x="9" y="65"/>
                  </a:lnTo>
                  <a:lnTo>
                    <a:pt x="11" y="69"/>
                  </a:lnTo>
                  <a:lnTo>
                    <a:pt x="11" y="71"/>
                  </a:lnTo>
                  <a:lnTo>
                    <a:pt x="13" y="73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17" y="75"/>
                  </a:lnTo>
                  <a:lnTo>
                    <a:pt x="19" y="76"/>
                  </a:lnTo>
                  <a:lnTo>
                    <a:pt x="21" y="76"/>
                  </a:lnTo>
                  <a:lnTo>
                    <a:pt x="32" y="82"/>
                  </a:lnTo>
                  <a:lnTo>
                    <a:pt x="48" y="82"/>
                  </a:lnTo>
                  <a:lnTo>
                    <a:pt x="59" y="76"/>
                  </a:lnTo>
                  <a:lnTo>
                    <a:pt x="61" y="76"/>
                  </a:lnTo>
                  <a:lnTo>
                    <a:pt x="63" y="75"/>
                  </a:lnTo>
                  <a:lnTo>
                    <a:pt x="61" y="75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69" y="71"/>
                  </a:lnTo>
                  <a:lnTo>
                    <a:pt x="69" y="69"/>
                  </a:lnTo>
                  <a:lnTo>
                    <a:pt x="71" y="65"/>
                  </a:lnTo>
                  <a:lnTo>
                    <a:pt x="71" y="67"/>
                  </a:lnTo>
                  <a:lnTo>
                    <a:pt x="73" y="65"/>
                  </a:lnTo>
                  <a:lnTo>
                    <a:pt x="73" y="63"/>
                  </a:lnTo>
                  <a:lnTo>
                    <a:pt x="80" y="48"/>
                  </a:lnTo>
                  <a:lnTo>
                    <a:pt x="80" y="32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7" y="9"/>
                  </a:lnTo>
                  <a:lnTo>
                    <a:pt x="67" y="7"/>
                  </a:lnTo>
                  <a:lnTo>
                    <a:pt x="65" y="7"/>
                  </a:lnTo>
                  <a:lnTo>
                    <a:pt x="61" y="5"/>
                  </a:lnTo>
                  <a:lnTo>
                    <a:pt x="63" y="5"/>
                  </a:lnTo>
                  <a:lnTo>
                    <a:pt x="61" y="3"/>
                  </a:lnTo>
                  <a:lnTo>
                    <a:pt x="59" y="3"/>
                  </a:lnTo>
                  <a:lnTo>
                    <a:pt x="55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48" y="3"/>
                  </a:lnTo>
                  <a:lnTo>
                    <a:pt x="52" y="5"/>
                  </a:lnTo>
                  <a:lnTo>
                    <a:pt x="55" y="5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59" y="9"/>
                  </a:lnTo>
                  <a:lnTo>
                    <a:pt x="61" y="9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7" y="32"/>
                  </a:lnTo>
                  <a:lnTo>
                    <a:pt x="77" y="48"/>
                  </a:lnTo>
                  <a:lnTo>
                    <a:pt x="69" y="63"/>
                  </a:lnTo>
                  <a:lnTo>
                    <a:pt x="69" y="61"/>
                  </a:lnTo>
                  <a:lnTo>
                    <a:pt x="67" y="63"/>
                  </a:lnTo>
                  <a:lnTo>
                    <a:pt x="67" y="65"/>
                  </a:lnTo>
                  <a:lnTo>
                    <a:pt x="65" y="69"/>
                  </a:lnTo>
                  <a:lnTo>
                    <a:pt x="65" y="67"/>
                  </a:lnTo>
                  <a:lnTo>
                    <a:pt x="63" y="69"/>
                  </a:lnTo>
                  <a:lnTo>
                    <a:pt x="65" y="69"/>
                  </a:lnTo>
                  <a:lnTo>
                    <a:pt x="61" y="71"/>
                  </a:lnTo>
                  <a:lnTo>
                    <a:pt x="59" y="71"/>
                  </a:lnTo>
                  <a:lnTo>
                    <a:pt x="57" y="73"/>
                  </a:lnTo>
                  <a:lnTo>
                    <a:pt x="59" y="73"/>
                  </a:lnTo>
                  <a:lnTo>
                    <a:pt x="48" y="78"/>
                  </a:lnTo>
                  <a:lnTo>
                    <a:pt x="32" y="78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5" y="69"/>
                  </a:lnTo>
                  <a:lnTo>
                    <a:pt x="17" y="69"/>
                  </a:lnTo>
                  <a:lnTo>
                    <a:pt x="15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3" y="63"/>
                  </a:lnTo>
                  <a:lnTo>
                    <a:pt x="11" y="61"/>
                  </a:lnTo>
                  <a:lnTo>
                    <a:pt x="11" y="63"/>
                  </a:lnTo>
                  <a:lnTo>
                    <a:pt x="5" y="51"/>
                  </a:lnTo>
                  <a:lnTo>
                    <a:pt x="5" y="48"/>
                  </a:lnTo>
                  <a:lnTo>
                    <a:pt x="4" y="44"/>
                  </a:lnTo>
                  <a:lnTo>
                    <a:pt x="4" y="36"/>
                  </a:lnTo>
                  <a:lnTo>
                    <a:pt x="5" y="32"/>
                  </a:lnTo>
                  <a:lnTo>
                    <a:pt x="5" y="28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7" y="9"/>
                  </a:lnTo>
                  <a:lnTo>
                    <a:pt x="15" y="11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2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41" name="Rectangle 289"/>
            <p:cNvSpPr>
              <a:spLocks noChangeArrowheads="1"/>
            </p:cNvSpPr>
            <p:nvPr/>
          </p:nvSpPr>
          <p:spPr bwMode="auto">
            <a:xfrm>
              <a:off x="4097" y="2175"/>
              <a:ext cx="34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A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42" name="Freeform 290"/>
            <p:cNvSpPr>
              <a:spLocks/>
            </p:cNvSpPr>
            <p:nvPr/>
          </p:nvSpPr>
          <p:spPr bwMode="auto">
            <a:xfrm>
              <a:off x="3570" y="2151"/>
              <a:ext cx="62" cy="63"/>
            </a:xfrm>
            <a:custGeom>
              <a:avLst/>
              <a:gdLst>
                <a:gd name="T0" fmla="*/ 28 w 76"/>
                <a:gd name="T1" fmla="*/ 0 h 78"/>
                <a:gd name="T2" fmla="*/ 21 w 76"/>
                <a:gd name="T3" fmla="*/ 2 h 78"/>
                <a:gd name="T4" fmla="*/ 16 w 76"/>
                <a:gd name="T5" fmla="*/ 4 h 78"/>
                <a:gd name="T6" fmla="*/ 11 w 76"/>
                <a:gd name="T7" fmla="*/ 7 h 78"/>
                <a:gd name="T8" fmla="*/ 6 w 76"/>
                <a:gd name="T9" fmla="*/ 12 h 78"/>
                <a:gd name="T10" fmla="*/ 2 w 76"/>
                <a:gd name="T11" fmla="*/ 17 h 78"/>
                <a:gd name="T12" fmla="*/ 1 w 76"/>
                <a:gd name="T13" fmla="*/ 22 h 78"/>
                <a:gd name="T14" fmla="*/ 0 w 76"/>
                <a:gd name="T15" fmla="*/ 29 h 78"/>
                <a:gd name="T16" fmla="*/ 0 w 76"/>
                <a:gd name="T17" fmla="*/ 36 h 78"/>
                <a:gd name="T18" fmla="*/ 1 w 76"/>
                <a:gd name="T19" fmla="*/ 42 h 78"/>
                <a:gd name="T20" fmla="*/ 2 w 76"/>
                <a:gd name="T21" fmla="*/ 48 h 78"/>
                <a:gd name="T22" fmla="*/ 6 w 76"/>
                <a:gd name="T23" fmla="*/ 53 h 78"/>
                <a:gd name="T24" fmla="*/ 11 w 76"/>
                <a:gd name="T25" fmla="*/ 57 h 78"/>
                <a:gd name="T26" fmla="*/ 16 w 76"/>
                <a:gd name="T27" fmla="*/ 61 h 78"/>
                <a:gd name="T28" fmla="*/ 21 w 76"/>
                <a:gd name="T29" fmla="*/ 63 h 78"/>
                <a:gd name="T30" fmla="*/ 28 w 76"/>
                <a:gd name="T31" fmla="*/ 63 h 78"/>
                <a:gd name="T32" fmla="*/ 34 w 76"/>
                <a:gd name="T33" fmla="*/ 63 h 78"/>
                <a:gd name="T34" fmla="*/ 39 w 76"/>
                <a:gd name="T35" fmla="*/ 63 h 78"/>
                <a:gd name="T36" fmla="*/ 45 w 76"/>
                <a:gd name="T37" fmla="*/ 61 h 78"/>
                <a:gd name="T38" fmla="*/ 50 w 76"/>
                <a:gd name="T39" fmla="*/ 57 h 78"/>
                <a:gd name="T40" fmla="*/ 55 w 76"/>
                <a:gd name="T41" fmla="*/ 53 h 78"/>
                <a:gd name="T42" fmla="*/ 58 w 76"/>
                <a:gd name="T43" fmla="*/ 48 h 78"/>
                <a:gd name="T44" fmla="*/ 60 w 76"/>
                <a:gd name="T45" fmla="*/ 42 h 78"/>
                <a:gd name="T46" fmla="*/ 60 w 76"/>
                <a:gd name="T47" fmla="*/ 36 h 78"/>
                <a:gd name="T48" fmla="*/ 60 w 76"/>
                <a:gd name="T49" fmla="*/ 29 h 78"/>
                <a:gd name="T50" fmla="*/ 60 w 76"/>
                <a:gd name="T51" fmla="*/ 22 h 78"/>
                <a:gd name="T52" fmla="*/ 58 w 76"/>
                <a:gd name="T53" fmla="*/ 17 h 78"/>
                <a:gd name="T54" fmla="*/ 55 w 76"/>
                <a:gd name="T55" fmla="*/ 12 h 78"/>
                <a:gd name="T56" fmla="*/ 50 w 76"/>
                <a:gd name="T57" fmla="*/ 7 h 78"/>
                <a:gd name="T58" fmla="*/ 45 w 76"/>
                <a:gd name="T59" fmla="*/ 4 h 78"/>
                <a:gd name="T60" fmla="*/ 39 w 76"/>
                <a:gd name="T61" fmla="*/ 2 h 78"/>
                <a:gd name="T62" fmla="*/ 34 w 76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6"/>
                <a:gd name="T97" fmla="*/ 0 h 78"/>
                <a:gd name="T98" fmla="*/ 76 w 76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6" h="78">
                  <a:moveTo>
                    <a:pt x="38" y="0"/>
                  </a:moveTo>
                  <a:lnTo>
                    <a:pt x="34" y="0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4"/>
                  </a:lnTo>
                  <a:lnTo>
                    <a:pt x="19" y="5"/>
                  </a:lnTo>
                  <a:lnTo>
                    <a:pt x="15" y="7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7" y="15"/>
                  </a:lnTo>
                  <a:lnTo>
                    <a:pt x="5" y="17"/>
                  </a:lnTo>
                  <a:lnTo>
                    <a:pt x="3" y="21"/>
                  </a:lnTo>
                  <a:lnTo>
                    <a:pt x="3" y="25"/>
                  </a:lnTo>
                  <a:lnTo>
                    <a:pt x="1" y="27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1" y="52"/>
                  </a:lnTo>
                  <a:lnTo>
                    <a:pt x="3" y="55"/>
                  </a:lnTo>
                  <a:lnTo>
                    <a:pt x="3" y="59"/>
                  </a:lnTo>
                  <a:lnTo>
                    <a:pt x="5" y="61"/>
                  </a:lnTo>
                  <a:lnTo>
                    <a:pt x="7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6" y="78"/>
                  </a:lnTo>
                  <a:lnTo>
                    <a:pt x="30" y="78"/>
                  </a:lnTo>
                  <a:lnTo>
                    <a:pt x="34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48" y="78"/>
                  </a:lnTo>
                  <a:lnTo>
                    <a:pt x="51" y="77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9"/>
                  </a:lnTo>
                  <a:lnTo>
                    <a:pt x="73" y="55"/>
                  </a:lnTo>
                  <a:lnTo>
                    <a:pt x="73" y="52"/>
                  </a:lnTo>
                  <a:lnTo>
                    <a:pt x="74" y="48"/>
                  </a:lnTo>
                  <a:lnTo>
                    <a:pt x="74" y="44"/>
                  </a:lnTo>
                  <a:lnTo>
                    <a:pt x="76" y="40"/>
                  </a:lnTo>
                  <a:lnTo>
                    <a:pt x="74" y="36"/>
                  </a:lnTo>
                  <a:lnTo>
                    <a:pt x="74" y="32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5" y="11"/>
                  </a:lnTo>
                  <a:lnTo>
                    <a:pt x="61" y="9"/>
                  </a:lnTo>
                  <a:lnTo>
                    <a:pt x="59" y="7"/>
                  </a:lnTo>
                  <a:lnTo>
                    <a:pt x="55" y="5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43" name="Freeform 291"/>
            <p:cNvSpPr>
              <a:spLocks/>
            </p:cNvSpPr>
            <p:nvPr/>
          </p:nvSpPr>
          <p:spPr bwMode="auto">
            <a:xfrm>
              <a:off x="3568" y="2149"/>
              <a:ext cx="65" cy="67"/>
            </a:xfrm>
            <a:custGeom>
              <a:avLst/>
              <a:gdLst>
                <a:gd name="T0" fmla="*/ 26 w 80"/>
                <a:gd name="T1" fmla="*/ 2 h 82"/>
                <a:gd name="T2" fmla="*/ 14 w 80"/>
                <a:gd name="T3" fmla="*/ 6 h 82"/>
                <a:gd name="T4" fmla="*/ 4 w 80"/>
                <a:gd name="T5" fmla="*/ 14 h 82"/>
                <a:gd name="T6" fmla="*/ 2 w 80"/>
                <a:gd name="T7" fmla="*/ 19 h 82"/>
                <a:gd name="T8" fmla="*/ 2 w 80"/>
                <a:gd name="T9" fmla="*/ 20 h 82"/>
                <a:gd name="T10" fmla="*/ 2 w 80"/>
                <a:gd name="T11" fmla="*/ 24 h 82"/>
                <a:gd name="T12" fmla="*/ 0 w 80"/>
                <a:gd name="T13" fmla="*/ 41 h 82"/>
                <a:gd name="T14" fmla="*/ 2 w 80"/>
                <a:gd name="T15" fmla="*/ 51 h 82"/>
                <a:gd name="T16" fmla="*/ 4 w 80"/>
                <a:gd name="T17" fmla="*/ 51 h 82"/>
                <a:gd name="T18" fmla="*/ 6 w 80"/>
                <a:gd name="T19" fmla="*/ 56 h 82"/>
                <a:gd name="T20" fmla="*/ 11 w 80"/>
                <a:gd name="T21" fmla="*/ 58 h 82"/>
                <a:gd name="T22" fmla="*/ 11 w 80"/>
                <a:gd name="T23" fmla="*/ 60 h 82"/>
                <a:gd name="T24" fmla="*/ 12 w 80"/>
                <a:gd name="T25" fmla="*/ 63 h 82"/>
                <a:gd name="T26" fmla="*/ 23 w 80"/>
                <a:gd name="T27" fmla="*/ 67 h 82"/>
                <a:gd name="T28" fmla="*/ 50 w 80"/>
                <a:gd name="T29" fmla="*/ 63 h 82"/>
                <a:gd name="T30" fmla="*/ 58 w 80"/>
                <a:gd name="T31" fmla="*/ 56 h 82"/>
                <a:gd name="T32" fmla="*/ 59 w 80"/>
                <a:gd name="T33" fmla="*/ 51 h 82"/>
                <a:gd name="T34" fmla="*/ 61 w 80"/>
                <a:gd name="T35" fmla="*/ 51 h 82"/>
                <a:gd name="T36" fmla="*/ 62 w 80"/>
                <a:gd name="T37" fmla="*/ 47 h 82"/>
                <a:gd name="T38" fmla="*/ 63 w 80"/>
                <a:gd name="T39" fmla="*/ 41 h 82"/>
                <a:gd name="T40" fmla="*/ 65 w 80"/>
                <a:gd name="T41" fmla="*/ 34 h 82"/>
                <a:gd name="T42" fmla="*/ 63 w 80"/>
                <a:gd name="T43" fmla="*/ 28 h 82"/>
                <a:gd name="T44" fmla="*/ 62 w 80"/>
                <a:gd name="T45" fmla="*/ 22 h 82"/>
                <a:gd name="T46" fmla="*/ 59 w 80"/>
                <a:gd name="T47" fmla="*/ 14 h 82"/>
                <a:gd name="T48" fmla="*/ 58 w 80"/>
                <a:gd name="T49" fmla="*/ 14 h 82"/>
                <a:gd name="T50" fmla="*/ 56 w 80"/>
                <a:gd name="T51" fmla="*/ 9 h 82"/>
                <a:gd name="T52" fmla="*/ 51 w 80"/>
                <a:gd name="T53" fmla="*/ 7 h 82"/>
                <a:gd name="T54" fmla="*/ 51 w 80"/>
                <a:gd name="T55" fmla="*/ 6 h 82"/>
                <a:gd name="T56" fmla="*/ 41 w 80"/>
                <a:gd name="T57" fmla="*/ 2 h 82"/>
                <a:gd name="T58" fmla="*/ 36 w 80"/>
                <a:gd name="T59" fmla="*/ 0 h 82"/>
                <a:gd name="T60" fmla="*/ 29 w 80"/>
                <a:gd name="T61" fmla="*/ 3 h 82"/>
                <a:gd name="T62" fmla="*/ 39 w 80"/>
                <a:gd name="T63" fmla="*/ 5 h 82"/>
                <a:gd name="T64" fmla="*/ 50 w 80"/>
                <a:gd name="T65" fmla="*/ 9 h 82"/>
                <a:gd name="T66" fmla="*/ 50 w 80"/>
                <a:gd name="T67" fmla="*/ 11 h 82"/>
                <a:gd name="T68" fmla="*/ 54 w 80"/>
                <a:gd name="T69" fmla="*/ 12 h 82"/>
                <a:gd name="T70" fmla="*/ 54 w 80"/>
                <a:gd name="T71" fmla="*/ 14 h 82"/>
                <a:gd name="T72" fmla="*/ 56 w 80"/>
                <a:gd name="T73" fmla="*/ 17 h 82"/>
                <a:gd name="T74" fmla="*/ 59 w 80"/>
                <a:gd name="T75" fmla="*/ 22 h 82"/>
                <a:gd name="T76" fmla="*/ 61 w 80"/>
                <a:gd name="T77" fmla="*/ 28 h 82"/>
                <a:gd name="T78" fmla="*/ 62 w 80"/>
                <a:gd name="T79" fmla="*/ 34 h 82"/>
                <a:gd name="T80" fmla="*/ 61 w 80"/>
                <a:gd name="T81" fmla="*/ 41 h 82"/>
                <a:gd name="T82" fmla="*/ 59 w 80"/>
                <a:gd name="T83" fmla="*/ 47 h 82"/>
                <a:gd name="T84" fmla="*/ 58 w 80"/>
                <a:gd name="T85" fmla="*/ 48 h 82"/>
                <a:gd name="T86" fmla="*/ 56 w 80"/>
                <a:gd name="T87" fmla="*/ 51 h 82"/>
                <a:gd name="T88" fmla="*/ 54 w 80"/>
                <a:gd name="T89" fmla="*/ 53 h 82"/>
                <a:gd name="T90" fmla="*/ 50 w 80"/>
                <a:gd name="T91" fmla="*/ 60 h 82"/>
                <a:gd name="T92" fmla="*/ 23 w 80"/>
                <a:gd name="T93" fmla="*/ 65 h 82"/>
                <a:gd name="T94" fmla="*/ 15 w 80"/>
                <a:gd name="T95" fmla="*/ 60 h 82"/>
                <a:gd name="T96" fmla="*/ 14 w 80"/>
                <a:gd name="T97" fmla="*/ 60 h 82"/>
                <a:gd name="T98" fmla="*/ 12 w 80"/>
                <a:gd name="T99" fmla="*/ 55 h 82"/>
                <a:gd name="T100" fmla="*/ 7 w 80"/>
                <a:gd name="T101" fmla="*/ 53 h 82"/>
                <a:gd name="T102" fmla="*/ 7 w 80"/>
                <a:gd name="T103" fmla="*/ 51 h 82"/>
                <a:gd name="T104" fmla="*/ 6 w 80"/>
                <a:gd name="T105" fmla="*/ 48 h 82"/>
                <a:gd name="T106" fmla="*/ 6 w 80"/>
                <a:gd name="T107" fmla="*/ 47 h 82"/>
                <a:gd name="T108" fmla="*/ 2 w 80"/>
                <a:gd name="T109" fmla="*/ 28 h 82"/>
                <a:gd name="T110" fmla="*/ 4 w 80"/>
                <a:gd name="T111" fmla="*/ 25 h 82"/>
                <a:gd name="T112" fmla="*/ 6 w 80"/>
                <a:gd name="T113" fmla="*/ 22 h 82"/>
                <a:gd name="T114" fmla="*/ 7 w 80"/>
                <a:gd name="T115" fmla="*/ 16 h 82"/>
                <a:gd name="T116" fmla="*/ 15 w 80"/>
                <a:gd name="T117" fmla="*/ 9 h 82"/>
                <a:gd name="T118" fmla="*/ 23 w 80"/>
                <a:gd name="T119" fmla="*/ 5 h 82"/>
                <a:gd name="T120" fmla="*/ 29 w 80"/>
                <a:gd name="T121" fmla="*/ 3 h 8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"/>
                <a:gd name="T184" fmla="*/ 0 h 82"/>
                <a:gd name="T185" fmla="*/ 80 w 80"/>
                <a:gd name="T186" fmla="*/ 82 h 8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" h="82">
                  <a:moveTo>
                    <a:pt x="36" y="0"/>
                  </a:moveTo>
                  <a:lnTo>
                    <a:pt x="32" y="2"/>
                  </a:lnTo>
                  <a:lnTo>
                    <a:pt x="28" y="2"/>
                  </a:lnTo>
                  <a:lnTo>
                    <a:pt x="17" y="7"/>
                  </a:lnTo>
                  <a:lnTo>
                    <a:pt x="15" y="7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3" y="23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34"/>
                  </a:lnTo>
                  <a:lnTo>
                    <a:pt x="0" y="50"/>
                  </a:lnTo>
                  <a:lnTo>
                    <a:pt x="3" y="57"/>
                  </a:lnTo>
                  <a:lnTo>
                    <a:pt x="3" y="63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7" y="67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8" y="82"/>
                  </a:lnTo>
                  <a:lnTo>
                    <a:pt x="50" y="82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5" y="63"/>
                  </a:lnTo>
                  <a:lnTo>
                    <a:pt x="75" y="61"/>
                  </a:lnTo>
                  <a:lnTo>
                    <a:pt x="76" y="57"/>
                  </a:lnTo>
                  <a:lnTo>
                    <a:pt x="76" y="54"/>
                  </a:lnTo>
                  <a:lnTo>
                    <a:pt x="78" y="50"/>
                  </a:lnTo>
                  <a:lnTo>
                    <a:pt x="78" y="46"/>
                  </a:lnTo>
                  <a:lnTo>
                    <a:pt x="80" y="42"/>
                  </a:lnTo>
                  <a:lnTo>
                    <a:pt x="78" y="38"/>
                  </a:lnTo>
                  <a:lnTo>
                    <a:pt x="78" y="34"/>
                  </a:lnTo>
                  <a:lnTo>
                    <a:pt x="76" y="29"/>
                  </a:lnTo>
                  <a:lnTo>
                    <a:pt x="76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3" y="7"/>
                  </a:lnTo>
                  <a:lnTo>
                    <a:pt x="61" y="7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61" y="11"/>
                  </a:lnTo>
                  <a:lnTo>
                    <a:pt x="59" y="11"/>
                  </a:lnTo>
                  <a:lnTo>
                    <a:pt x="61" y="13"/>
                  </a:lnTo>
                  <a:lnTo>
                    <a:pt x="63" y="13"/>
                  </a:lnTo>
                  <a:lnTo>
                    <a:pt x="67" y="15"/>
                  </a:lnTo>
                  <a:lnTo>
                    <a:pt x="65" y="13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4"/>
                  </a:lnTo>
                  <a:lnTo>
                    <a:pt x="75" y="38"/>
                  </a:lnTo>
                  <a:lnTo>
                    <a:pt x="76" y="42"/>
                  </a:lnTo>
                  <a:lnTo>
                    <a:pt x="75" y="46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7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9" y="63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0" y="79"/>
                  </a:lnTo>
                  <a:lnTo>
                    <a:pt x="28" y="79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9" y="63"/>
                  </a:lnTo>
                  <a:lnTo>
                    <a:pt x="9" y="61"/>
                  </a:lnTo>
                  <a:lnTo>
                    <a:pt x="7" y="59"/>
                  </a:lnTo>
                  <a:lnTo>
                    <a:pt x="7" y="61"/>
                  </a:lnTo>
                  <a:lnTo>
                    <a:pt x="7" y="57"/>
                  </a:lnTo>
                  <a:lnTo>
                    <a:pt x="3" y="50"/>
                  </a:lnTo>
                  <a:lnTo>
                    <a:pt x="3" y="34"/>
                  </a:lnTo>
                  <a:lnTo>
                    <a:pt x="5" y="29"/>
                  </a:lnTo>
                  <a:lnTo>
                    <a:pt x="5" y="31"/>
                  </a:lnTo>
                  <a:lnTo>
                    <a:pt x="7" y="29"/>
                  </a:lnTo>
                  <a:lnTo>
                    <a:pt x="7" y="27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9" y="11"/>
                  </a:lnTo>
                  <a:lnTo>
                    <a:pt x="17" y="11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44" name="Rectangle 292"/>
            <p:cNvSpPr>
              <a:spLocks noChangeArrowheads="1"/>
            </p:cNvSpPr>
            <p:nvPr/>
          </p:nvSpPr>
          <p:spPr bwMode="auto">
            <a:xfrm>
              <a:off x="3580" y="2152"/>
              <a:ext cx="37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H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45" name="Freeform 293"/>
            <p:cNvSpPr>
              <a:spLocks/>
            </p:cNvSpPr>
            <p:nvPr/>
          </p:nvSpPr>
          <p:spPr bwMode="auto">
            <a:xfrm>
              <a:off x="3444" y="2166"/>
              <a:ext cx="63" cy="65"/>
            </a:xfrm>
            <a:custGeom>
              <a:avLst/>
              <a:gdLst>
                <a:gd name="T0" fmla="*/ 28 w 77"/>
                <a:gd name="T1" fmla="*/ 0 h 79"/>
                <a:gd name="T2" fmla="*/ 22 w 77"/>
                <a:gd name="T3" fmla="*/ 2 h 79"/>
                <a:gd name="T4" fmla="*/ 17 w 77"/>
                <a:gd name="T5" fmla="*/ 5 h 79"/>
                <a:gd name="T6" fmla="*/ 11 w 77"/>
                <a:gd name="T7" fmla="*/ 8 h 79"/>
                <a:gd name="T8" fmla="*/ 8 w 77"/>
                <a:gd name="T9" fmla="*/ 12 h 79"/>
                <a:gd name="T10" fmla="*/ 5 w 77"/>
                <a:gd name="T11" fmla="*/ 17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6 h 79"/>
                <a:gd name="T18" fmla="*/ 2 w 77"/>
                <a:gd name="T19" fmla="*/ 43 h 79"/>
                <a:gd name="T20" fmla="*/ 5 w 77"/>
                <a:gd name="T21" fmla="*/ 48 h 79"/>
                <a:gd name="T22" fmla="*/ 8 w 77"/>
                <a:gd name="T23" fmla="*/ 53 h 79"/>
                <a:gd name="T24" fmla="*/ 11 w 77"/>
                <a:gd name="T25" fmla="*/ 58 h 79"/>
                <a:gd name="T26" fmla="*/ 17 w 77"/>
                <a:gd name="T27" fmla="*/ 62 h 79"/>
                <a:gd name="T28" fmla="*/ 22 w 77"/>
                <a:gd name="T29" fmla="*/ 63 h 79"/>
                <a:gd name="T30" fmla="*/ 28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7 w 77"/>
                <a:gd name="T37" fmla="*/ 62 h 79"/>
                <a:gd name="T38" fmla="*/ 52 w 77"/>
                <a:gd name="T39" fmla="*/ 58 h 79"/>
                <a:gd name="T40" fmla="*/ 55 w 77"/>
                <a:gd name="T41" fmla="*/ 53 h 79"/>
                <a:gd name="T42" fmla="*/ 58 w 77"/>
                <a:gd name="T43" fmla="*/ 48 h 79"/>
                <a:gd name="T44" fmla="*/ 61 w 77"/>
                <a:gd name="T45" fmla="*/ 43 h 79"/>
                <a:gd name="T46" fmla="*/ 63 w 77"/>
                <a:gd name="T47" fmla="*/ 36 h 79"/>
                <a:gd name="T48" fmla="*/ 63 w 77"/>
                <a:gd name="T49" fmla="*/ 28 h 79"/>
                <a:gd name="T50" fmla="*/ 61 w 77"/>
                <a:gd name="T51" fmla="*/ 22 h 79"/>
                <a:gd name="T52" fmla="*/ 58 w 77"/>
                <a:gd name="T53" fmla="*/ 17 h 79"/>
                <a:gd name="T54" fmla="*/ 55 w 77"/>
                <a:gd name="T55" fmla="*/ 12 h 79"/>
                <a:gd name="T56" fmla="*/ 52 w 77"/>
                <a:gd name="T57" fmla="*/ 8 h 79"/>
                <a:gd name="T58" fmla="*/ 47 w 77"/>
                <a:gd name="T59" fmla="*/ 5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4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33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6" y="58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59" y="73"/>
                  </a:lnTo>
                  <a:lnTo>
                    <a:pt x="63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71" y="61"/>
                  </a:lnTo>
                  <a:lnTo>
                    <a:pt x="71" y="58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5" y="27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71" y="17"/>
                  </a:lnTo>
                  <a:lnTo>
                    <a:pt x="67" y="15"/>
                  </a:lnTo>
                  <a:lnTo>
                    <a:pt x="65" y="11"/>
                  </a:lnTo>
                  <a:lnTo>
                    <a:pt x="63" y="10"/>
                  </a:lnTo>
                  <a:lnTo>
                    <a:pt x="59" y="8"/>
                  </a:lnTo>
                  <a:lnTo>
                    <a:pt x="58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46" name="Freeform 294"/>
            <p:cNvSpPr>
              <a:spLocks/>
            </p:cNvSpPr>
            <p:nvPr/>
          </p:nvSpPr>
          <p:spPr bwMode="auto">
            <a:xfrm>
              <a:off x="3442" y="2165"/>
              <a:ext cx="66" cy="67"/>
            </a:xfrm>
            <a:custGeom>
              <a:avLst/>
              <a:gdLst>
                <a:gd name="T0" fmla="*/ 19 w 81"/>
                <a:gd name="T1" fmla="*/ 3 h 83"/>
                <a:gd name="T2" fmla="*/ 12 w 81"/>
                <a:gd name="T3" fmla="*/ 8 h 83"/>
                <a:gd name="T4" fmla="*/ 10 w 81"/>
                <a:gd name="T5" fmla="*/ 10 h 83"/>
                <a:gd name="T6" fmla="*/ 7 w 81"/>
                <a:gd name="T7" fmla="*/ 14 h 83"/>
                <a:gd name="T8" fmla="*/ 3 w 81"/>
                <a:gd name="T9" fmla="*/ 20 h 83"/>
                <a:gd name="T10" fmla="*/ 2 w 81"/>
                <a:gd name="T11" fmla="*/ 27 h 83"/>
                <a:gd name="T12" fmla="*/ 2 w 81"/>
                <a:gd name="T13" fmla="*/ 40 h 83"/>
                <a:gd name="T14" fmla="*/ 3 w 81"/>
                <a:gd name="T15" fmla="*/ 48 h 83"/>
                <a:gd name="T16" fmla="*/ 8 w 81"/>
                <a:gd name="T17" fmla="*/ 54 h 83"/>
                <a:gd name="T18" fmla="*/ 10 w 81"/>
                <a:gd name="T19" fmla="*/ 56 h 83"/>
                <a:gd name="T20" fmla="*/ 12 w 81"/>
                <a:gd name="T21" fmla="*/ 61 h 83"/>
                <a:gd name="T22" fmla="*/ 19 w 81"/>
                <a:gd name="T23" fmla="*/ 65 h 83"/>
                <a:gd name="T24" fmla="*/ 39 w 81"/>
                <a:gd name="T25" fmla="*/ 67 h 83"/>
                <a:gd name="T26" fmla="*/ 49 w 81"/>
                <a:gd name="T27" fmla="*/ 64 h 83"/>
                <a:gd name="T28" fmla="*/ 50 w 81"/>
                <a:gd name="T29" fmla="*/ 62 h 83"/>
                <a:gd name="T30" fmla="*/ 55 w 81"/>
                <a:gd name="T31" fmla="*/ 59 h 83"/>
                <a:gd name="T32" fmla="*/ 61 w 81"/>
                <a:gd name="T33" fmla="*/ 52 h 83"/>
                <a:gd name="T34" fmla="*/ 63 w 81"/>
                <a:gd name="T35" fmla="*/ 48 h 83"/>
                <a:gd name="T36" fmla="*/ 66 w 81"/>
                <a:gd name="T37" fmla="*/ 28 h 83"/>
                <a:gd name="T38" fmla="*/ 63 w 81"/>
                <a:gd name="T39" fmla="*/ 20 h 83"/>
                <a:gd name="T40" fmla="*/ 61 w 81"/>
                <a:gd name="T41" fmla="*/ 14 h 83"/>
                <a:gd name="T42" fmla="*/ 58 w 81"/>
                <a:gd name="T43" fmla="*/ 14 h 83"/>
                <a:gd name="T44" fmla="*/ 55 w 81"/>
                <a:gd name="T45" fmla="*/ 8 h 83"/>
                <a:gd name="T46" fmla="*/ 51 w 81"/>
                <a:gd name="T47" fmla="*/ 6 h 83"/>
                <a:gd name="T48" fmla="*/ 39 w 81"/>
                <a:gd name="T49" fmla="*/ 0 h 83"/>
                <a:gd name="T50" fmla="*/ 39 w 81"/>
                <a:gd name="T51" fmla="*/ 3 h 83"/>
                <a:gd name="T52" fmla="*/ 49 w 81"/>
                <a:gd name="T53" fmla="*/ 10 h 83"/>
                <a:gd name="T54" fmla="*/ 51 w 81"/>
                <a:gd name="T55" fmla="*/ 10 h 83"/>
                <a:gd name="T56" fmla="*/ 55 w 81"/>
                <a:gd name="T57" fmla="*/ 14 h 83"/>
                <a:gd name="T58" fmla="*/ 59 w 81"/>
                <a:gd name="T59" fmla="*/ 17 h 83"/>
                <a:gd name="T60" fmla="*/ 59 w 81"/>
                <a:gd name="T61" fmla="*/ 22 h 83"/>
                <a:gd name="T62" fmla="*/ 61 w 81"/>
                <a:gd name="T63" fmla="*/ 23 h 83"/>
                <a:gd name="T64" fmla="*/ 59 w 81"/>
                <a:gd name="T65" fmla="*/ 47 h 83"/>
                <a:gd name="T66" fmla="*/ 58 w 81"/>
                <a:gd name="T67" fmla="*/ 48 h 83"/>
                <a:gd name="T68" fmla="*/ 53 w 81"/>
                <a:gd name="T69" fmla="*/ 54 h 83"/>
                <a:gd name="T70" fmla="*/ 53 w 81"/>
                <a:gd name="T71" fmla="*/ 57 h 83"/>
                <a:gd name="T72" fmla="*/ 47 w 81"/>
                <a:gd name="T73" fmla="*/ 61 h 83"/>
                <a:gd name="T74" fmla="*/ 42 w 81"/>
                <a:gd name="T75" fmla="*/ 62 h 83"/>
                <a:gd name="T76" fmla="*/ 24 w 81"/>
                <a:gd name="T77" fmla="*/ 62 h 83"/>
                <a:gd name="T78" fmla="*/ 20 w 81"/>
                <a:gd name="T79" fmla="*/ 61 h 83"/>
                <a:gd name="T80" fmla="*/ 14 w 81"/>
                <a:gd name="T81" fmla="*/ 59 h 83"/>
                <a:gd name="T82" fmla="*/ 11 w 81"/>
                <a:gd name="T83" fmla="*/ 52 h 83"/>
                <a:gd name="T84" fmla="*/ 7 w 81"/>
                <a:gd name="T85" fmla="*/ 45 h 83"/>
                <a:gd name="T86" fmla="*/ 5 w 81"/>
                <a:gd name="T87" fmla="*/ 40 h 83"/>
                <a:gd name="T88" fmla="*/ 3 w 81"/>
                <a:gd name="T89" fmla="*/ 31 h 83"/>
                <a:gd name="T90" fmla="*/ 5 w 81"/>
                <a:gd name="T91" fmla="*/ 23 h 83"/>
                <a:gd name="T92" fmla="*/ 7 w 81"/>
                <a:gd name="T93" fmla="*/ 22 h 83"/>
                <a:gd name="T94" fmla="*/ 11 w 81"/>
                <a:gd name="T95" fmla="*/ 15 h 83"/>
                <a:gd name="T96" fmla="*/ 12 w 81"/>
                <a:gd name="T97" fmla="*/ 12 h 83"/>
                <a:gd name="T98" fmla="*/ 19 w 81"/>
                <a:gd name="T99" fmla="*/ 8 h 83"/>
                <a:gd name="T100" fmla="*/ 20 w 81"/>
                <a:gd name="T101" fmla="*/ 6 h 8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1"/>
                <a:gd name="T154" fmla="*/ 0 h 83"/>
                <a:gd name="T155" fmla="*/ 81 w 81"/>
                <a:gd name="T156" fmla="*/ 83 h 8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1" h="83">
                  <a:moveTo>
                    <a:pt x="33" y="0"/>
                  </a:moveTo>
                  <a:lnTo>
                    <a:pt x="25" y="4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23" y="6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4" y="58"/>
                  </a:lnTo>
                  <a:lnTo>
                    <a:pt x="4" y="60"/>
                  </a:lnTo>
                  <a:lnTo>
                    <a:pt x="6" y="61"/>
                  </a:lnTo>
                  <a:lnTo>
                    <a:pt x="6" y="60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2" y="71"/>
                  </a:lnTo>
                  <a:lnTo>
                    <a:pt x="12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5"/>
                  </a:lnTo>
                  <a:lnTo>
                    <a:pt x="23" y="79"/>
                  </a:lnTo>
                  <a:lnTo>
                    <a:pt x="21" y="79"/>
                  </a:lnTo>
                  <a:lnTo>
                    <a:pt x="23" y="81"/>
                  </a:lnTo>
                  <a:lnTo>
                    <a:pt x="29" y="81"/>
                  </a:lnTo>
                  <a:lnTo>
                    <a:pt x="33" y="83"/>
                  </a:lnTo>
                  <a:lnTo>
                    <a:pt x="48" y="83"/>
                  </a:lnTo>
                  <a:lnTo>
                    <a:pt x="52" y="81"/>
                  </a:lnTo>
                  <a:lnTo>
                    <a:pt x="56" y="81"/>
                  </a:lnTo>
                  <a:lnTo>
                    <a:pt x="60" y="79"/>
                  </a:lnTo>
                  <a:lnTo>
                    <a:pt x="61" y="79"/>
                  </a:lnTo>
                  <a:lnTo>
                    <a:pt x="63" y="77"/>
                  </a:lnTo>
                  <a:lnTo>
                    <a:pt x="61" y="77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9" y="71"/>
                  </a:lnTo>
                  <a:lnTo>
                    <a:pt x="75" y="65"/>
                  </a:lnTo>
                  <a:lnTo>
                    <a:pt x="75" y="60"/>
                  </a:lnTo>
                  <a:lnTo>
                    <a:pt x="75" y="61"/>
                  </a:lnTo>
                  <a:lnTo>
                    <a:pt x="77" y="60"/>
                  </a:lnTo>
                  <a:lnTo>
                    <a:pt x="77" y="58"/>
                  </a:lnTo>
                  <a:lnTo>
                    <a:pt x="81" y="50"/>
                  </a:lnTo>
                  <a:lnTo>
                    <a:pt x="81" y="35"/>
                  </a:lnTo>
                  <a:lnTo>
                    <a:pt x="79" y="29"/>
                  </a:lnTo>
                  <a:lnTo>
                    <a:pt x="79" y="27"/>
                  </a:lnTo>
                  <a:lnTo>
                    <a:pt x="77" y="25"/>
                  </a:lnTo>
                  <a:lnTo>
                    <a:pt x="77" y="27"/>
                  </a:lnTo>
                  <a:lnTo>
                    <a:pt x="75" y="23"/>
                  </a:lnTo>
                  <a:lnTo>
                    <a:pt x="75" y="17"/>
                  </a:lnTo>
                  <a:lnTo>
                    <a:pt x="73" y="17"/>
                  </a:lnTo>
                  <a:lnTo>
                    <a:pt x="69" y="15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9" y="12"/>
                  </a:lnTo>
                  <a:lnTo>
                    <a:pt x="67" y="10"/>
                  </a:lnTo>
                  <a:lnTo>
                    <a:pt x="65" y="10"/>
                  </a:lnTo>
                  <a:lnTo>
                    <a:pt x="61" y="8"/>
                  </a:lnTo>
                  <a:lnTo>
                    <a:pt x="63" y="8"/>
                  </a:lnTo>
                  <a:lnTo>
                    <a:pt x="61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60" y="10"/>
                  </a:lnTo>
                  <a:lnTo>
                    <a:pt x="58" y="10"/>
                  </a:lnTo>
                  <a:lnTo>
                    <a:pt x="60" y="12"/>
                  </a:lnTo>
                  <a:lnTo>
                    <a:pt x="61" y="12"/>
                  </a:lnTo>
                  <a:lnTo>
                    <a:pt x="65" y="13"/>
                  </a:lnTo>
                  <a:lnTo>
                    <a:pt x="63" y="13"/>
                  </a:lnTo>
                  <a:lnTo>
                    <a:pt x="65" y="15"/>
                  </a:lnTo>
                  <a:lnTo>
                    <a:pt x="65" y="13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9" y="19"/>
                  </a:lnTo>
                  <a:lnTo>
                    <a:pt x="73" y="21"/>
                  </a:lnTo>
                  <a:lnTo>
                    <a:pt x="71" y="19"/>
                  </a:lnTo>
                  <a:lnTo>
                    <a:pt x="71" y="23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1"/>
                  </a:lnTo>
                  <a:lnTo>
                    <a:pt x="75" y="29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73" y="58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71" y="60"/>
                  </a:lnTo>
                  <a:lnTo>
                    <a:pt x="71" y="63"/>
                  </a:lnTo>
                  <a:lnTo>
                    <a:pt x="71" y="61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5" y="71"/>
                  </a:lnTo>
                  <a:lnTo>
                    <a:pt x="61" y="73"/>
                  </a:lnTo>
                  <a:lnTo>
                    <a:pt x="60" y="73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25" y="75"/>
                  </a:lnTo>
                  <a:lnTo>
                    <a:pt x="23" y="75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10" y="60"/>
                  </a:lnTo>
                  <a:lnTo>
                    <a:pt x="8" y="56"/>
                  </a:lnTo>
                  <a:lnTo>
                    <a:pt x="8" y="58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5" y="13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47" name="Rectangle 295"/>
            <p:cNvSpPr>
              <a:spLocks noChangeArrowheads="1"/>
            </p:cNvSpPr>
            <p:nvPr/>
          </p:nvSpPr>
          <p:spPr bwMode="auto">
            <a:xfrm>
              <a:off x="3457" y="2169"/>
              <a:ext cx="35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48" name="Freeform 296"/>
            <p:cNvSpPr>
              <a:spLocks/>
            </p:cNvSpPr>
            <p:nvPr/>
          </p:nvSpPr>
          <p:spPr bwMode="auto">
            <a:xfrm>
              <a:off x="4022" y="2173"/>
              <a:ext cx="63" cy="65"/>
            </a:xfrm>
            <a:custGeom>
              <a:avLst/>
              <a:gdLst>
                <a:gd name="T0" fmla="*/ 28 w 77"/>
                <a:gd name="T1" fmla="*/ 0 h 80"/>
                <a:gd name="T2" fmla="*/ 22 w 77"/>
                <a:gd name="T3" fmla="*/ 2 h 80"/>
                <a:gd name="T4" fmla="*/ 16 w 77"/>
                <a:gd name="T5" fmla="*/ 4 h 80"/>
                <a:gd name="T6" fmla="*/ 11 w 77"/>
                <a:gd name="T7" fmla="*/ 7 h 80"/>
                <a:gd name="T8" fmla="*/ 6 w 77"/>
                <a:gd name="T9" fmla="*/ 12 h 80"/>
                <a:gd name="T10" fmla="*/ 3 w 77"/>
                <a:gd name="T11" fmla="*/ 17 h 80"/>
                <a:gd name="T12" fmla="*/ 2 w 77"/>
                <a:gd name="T13" fmla="*/ 23 h 80"/>
                <a:gd name="T14" fmla="*/ 0 w 77"/>
                <a:gd name="T15" fmla="*/ 29 h 80"/>
                <a:gd name="T16" fmla="*/ 0 w 77"/>
                <a:gd name="T17" fmla="*/ 36 h 80"/>
                <a:gd name="T18" fmla="*/ 2 w 77"/>
                <a:gd name="T19" fmla="*/ 41 h 80"/>
                <a:gd name="T20" fmla="*/ 3 w 77"/>
                <a:gd name="T21" fmla="*/ 48 h 80"/>
                <a:gd name="T22" fmla="*/ 6 w 77"/>
                <a:gd name="T23" fmla="*/ 53 h 80"/>
                <a:gd name="T24" fmla="*/ 11 w 77"/>
                <a:gd name="T25" fmla="*/ 58 h 80"/>
                <a:gd name="T26" fmla="*/ 16 w 77"/>
                <a:gd name="T27" fmla="*/ 61 h 80"/>
                <a:gd name="T28" fmla="*/ 22 w 77"/>
                <a:gd name="T29" fmla="*/ 63 h 80"/>
                <a:gd name="T30" fmla="*/ 28 w 77"/>
                <a:gd name="T31" fmla="*/ 65 h 80"/>
                <a:gd name="T32" fmla="*/ 34 w 77"/>
                <a:gd name="T33" fmla="*/ 65 h 80"/>
                <a:gd name="T34" fmla="*/ 41 w 77"/>
                <a:gd name="T35" fmla="*/ 63 h 80"/>
                <a:gd name="T36" fmla="*/ 45 w 77"/>
                <a:gd name="T37" fmla="*/ 61 h 80"/>
                <a:gd name="T38" fmla="*/ 50 w 77"/>
                <a:gd name="T39" fmla="*/ 58 h 80"/>
                <a:gd name="T40" fmla="*/ 55 w 77"/>
                <a:gd name="T41" fmla="*/ 53 h 80"/>
                <a:gd name="T42" fmla="*/ 58 w 77"/>
                <a:gd name="T43" fmla="*/ 48 h 80"/>
                <a:gd name="T44" fmla="*/ 61 w 77"/>
                <a:gd name="T45" fmla="*/ 41 h 80"/>
                <a:gd name="T46" fmla="*/ 61 w 77"/>
                <a:gd name="T47" fmla="*/ 36 h 80"/>
                <a:gd name="T48" fmla="*/ 61 w 77"/>
                <a:gd name="T49" fmla="*/ 29 h 80"/>
                <a:gd name="T50" fmla="*/ 61 w 77"/>
                <a:gd name="T51" fmla="*/ 23 h 80"/>
                <a:gd name="T52" fmla="*/ 58 w 77"/>
                <a:gd name="T53" fmla="*/ 17 h 80"/>
                <a:gd name="T54" fmla="*/ 55 w 77"/>
                <a:gd name="T55" fmla="*/ 12 h 80"/>
                <a:gd name="T56" fmla="*/ 50 w 77"/>
                <a:gd name="T57" fmla="*/ 7 h 80"/>
                <a:gd name="T58" fmla="*/ 45 w 77"/>
                <a:gd name="T59" fmla="*/ 4 h 80"/>
                <a:gd name="T60" fmla="*/ 41 w 77"/>
                <a:gd name="T61" fmla="*/ 2 h 80"/>
                <a:gd name="T62" fmla="*/ 34 w 77"/>
                <a:gd name="T63" fmla="*/ 0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0"/>
                <a:gd name="T98" fmla="*/ 77 w 77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0">
                  <a:moveTo>
                    <a:pt x="38" y="0"/>
                  </a:moveTo>
                  <a:lnTo>
                    <a:pt x="34" y="0"/>
                  </a:lnTo>
                  <a:lnTo>
                    <a:pt x="30" y="2"/>
                  </a:lnTo>
                  <a:lnTo>
                    <a:pt x="27" y="2"/>
                  </a:lnTo>
                  <a:lnTo>
                    <a:pt x="23" y="3"/>
                  </a:lnTo>
                  <a:lnTo>
                    <a:pt x="19" y="5"/>
                  </a:lnTo>
                  <a:lnTo>
                    <a:pt x="17" y="7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7" y="15"/>
                  </a:lnTo>
                  <a:lnTo>
                    <a:pt x="5" y="17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2" y="28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1"/>
                  </a:lnTo>
                  <a:lnTo>
                    <a:pt x="4" y="55"/>
                  </a:lnTo>
                  <a:lnTo>
                    <a:pt x="4" y="59"/>
                  </a:lnTo>
                  <a:lnTo>
                    <a:pt x="5" y="61"/>
                  </a:lnTo>
                  <a:lnTo>
                    <a:pt x="7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3" y="76"/>
                  </a:lnTo>
                  <a:lnTo>
                    <a:pt x="27" y="78"/>
                  </a:lnTo>
                  <a:lnTo>
                    <a:pt x="30" y="78"/>
                  </a:lnTo>
                  <a:lnTo>
                    <a:pt x="34" y="80"/>
                  </a:lnTo>
                  <a:lnTo>
                    <a:pt x="38" y="80"/>
                  </a:lnTo>
                  <a:lnTo>
                    <a:pt x="42" y="80"/>
                  </a:lnTo>
                  <a:lnTo>
                    <a:pt x="46" y="78"/>
                  </a:lnTo>
                  <a:lnTo>
                    <a:pt x="50" y="78"/>
                  </a:lnTo>
                  <a:lnTo>
                    <a:pt x="54" y="76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9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40"/>
                  </a:lnTo>
                  <a:lnTo>
                    <a:pt x="75" y="36"/>
                  </a:lnTo>
                  <a:lnTo>
                    <a:pt x="75" y="32"/>
                  </a:lnTo>
                  <a:lnTo>
                    <a:pt x="75" y="28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5" y="11"/>
                  </a:lnTo>
                  <a:lnTo>
                    <a:pt x="61" y="9"/>
                  </a:lnTo>
                  <a:lnTo>
                    <a:pt x="59" y="7"/>
                  </a:lnTo>
                  <a:lnTo>
                    <a:pt x="55" y="5"/>
                  </a:lnTo>
                  <a:lnTo>
                    <a:pt x="54" y="3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49" name="Freeform 297"/>
            <p:cNvSpPr>
              <a:spLocks/>
            </p:cNvSpPr>
            <p:nvPr/>
          </p:nvSpPr>
          <p:spPr bwMode="auto">
            <a:xfrm>
              <a:off x="4020" y="2171"/>
              <a:ext cx="66" cy="69"/>
            </a:xfrm>
            <a:custGeom>
              <a:avLst/>
              <a:gdLst>
                <a:gd name="T0" fmla="*/ 24 w 80"/>
                <a:gd name="T1" fmla="*/ 2 h 84"/>
                <a:gd name="T2" fmla="*/ 14 w 80"/>
                <a:gd name="T3" fmla="*/ 6 h 84"/>
                <a:gd name="T4" fmla="*/ 11 w 80"/>
                <a:gd name="T5" fmla="*/ 7 h 84"/>
                <a:gd name="T6" fmla="*/ 3 w 80"/>
                <a:gd name="T7" fmla="*/ 19 h 84"/>
                <a:gd name="T8" fmla="*/ 0 w 80"/>
                <a:gd name="T9" fmla="*/ 41 h 84"/>
                <a:gd name="T10" fmla="*/ 5 w 80"/>
                <a:gd name="T11" fmla="*/ 53 h 84"/>
                <a:gd name="T12" fmla="*/ 6 w 80"/>
                <a:gd name="T13" fmla="*/ 57 h 84"/>
                <a:gd name="T14" fmla="*/ 9 w 80"/>
                <a:gd name="T15" fmla="*/ 57 h 84"/>
                <a:gd name="T16" fmla="*/ 12 w 80"/>
                <a:gd name="T17" fmla="*/ 62 h 84"/>
                <a:gd name="T18" fmla="*/ 16 w 80"/>
                <a:gd name="T19" fmla="*/ 64 h 84"/>
                <a:gd name="T20" fmla="*/ 26 w 80"/>
                <a:gd name="T21" fmla="*/ 67 h 84"/>
                <a:gd name="T22" fmla="*/ 40 w 80"/>
                <a:gd name="T23" fmla="*/ 67 h 84"/>
                <a:gd name="T24" fmla="*/ 47 w 80"/>
                <a:gd name="T25" fmla="*/ 66 h 84"/>
                <a:gd name="T26" fmla="*/ 50 w 80"/>
                <a:gd name="T27" fmla="*/ 63 h 84"/>
                <a:gd name="T28" fmla="*/ 59 w 80"/>
                <a:gd name="T29" fmla="*/ 55 h 84"/>
                <a:gd name="T30" fmla="*/ 62 w 80"/>
                <a:gd name="T31" fmla="*/ 52 h 84"/>
                <a:gd name="T32" fmla="*/ 65 w 80"/>
                <a:gd name="T33" fmla="*/ 38 h 84"/>
                <a:gd name="T34" fmla="*/ 65 w 80"/>
                <a:gd name="T35" fmla="*/ 25 h 84"/>
                <a:gd name="T36" fmla="*/ 59 w 80"/>
                <a:gd name="T37" fmla="*/ 12 h 84"/>
                <a:gd name="T38" fmla="*/ 57 w 80"/>
                <a:gd name="T39" fmla="*/ 9 h 84"/>
                <a:gd name="T40" fmla="*/ 54 w 80"/>
                <a:gd name="T41" fmla="*/ 7 h 84"/>
                <a:gd name="T42" fmla="*/ 47 w 80"/>
                <a:gd name="T43" fmla="*/ 4 h 84"/>
                <a:gd name="T44" fmla="*/ 46 w 80"/>
                <a:gd name="T45" fmla="*/ 3 h 84"/>
                <a:gd name="T46" fmla="*/ 36 w 80"/>
                <a:gd name="T47" fmla="*/ 0 h 84"/>
                <a:gd name="T48" fmla="*/ 36 w 80"/>
                <a:gd name="T49" fmla="*/ 3 h 84"/>
                <a:gd name="T50" fmla="*/ 46 w 80"/>
                <a:gd name="T51" fmla="*/ 6 h 84"/>
                <a:gd name="T52" fmla="*/ 47 w 80"/>
                <a:gd name="T53" fmla="*/ 7 h 84"/>
                <a:gd name="T54" fmla="*/ 50 w 80"/>
                <a:gd name="T55" fmla="*/ 11 h 84"/>
                <a:gd name="T56" fmla="*/ 54 w 80"/>
                <a:gd name="T57" fmla="*/ 11 h 84"/>
                <a:gd name="T58" fmla="*/ 57 w 80"/>
                <a:gd name="T59" fmla="*/ 17 h 84"/>
                <a:gd name="T60" fmla="*/ 62 w 80"/>
                <a:gd name="T61" fmla="*/ 31 h 84"/>
                <a:gd name="T62" fmla="*/ 62 w 80"/>
                <a:gd name="T63" fmla="*/ 44 h 84"/>
                <a:gd name="T64" fmla="*/ 57 w 80"/>
                <a:gd name="T65" fmla="*/ 50 h 84"/>
                <a:gd name="T66" fmla="*/ 55 w 80"/>
                <a:gd name="T67" fmla="*/ 53 h 84"/>
                <a:gd name="T68" fmla="*/ 47 w 80"/>
                <a:gd name="T69" fmla="*/ 62 h 84"/>
                <a:gd name="T70" fmla="*/ 46 w 80"/>
                <a:gd name="T71" fmla="*/ 63 h 84"/>
                <a:gd name="T72" fmla="*/ 36 w 80"/>
                <a:gd name="T73" fmla="*/ 66 h 84"/>
                <a:gd name="T74" fmla="*/ 24 w 80"/>
                <a:gd name="T75" fmla="*/ 64 h 84"/>
                <a:gd name="T76" fmla="*/ 17 w 80"/>
                <a:gd name="T77" fmla="*/ 60 h 84"/>
                <a:gd name="T78" fmla="*/ 14 w 80"/>
                <a:gd name="T79" fmla="*/ 60 h 84"/>
                <a:gd name="T80" fmla="*/ 11 w 80"/>
                <a:gd name="T81" fmla="*/ 55 h 84"/>
                <a:gd name="T82" fmla="*/ 7 w 80"/>
                <a:gd name="T83" fmla="*/ 52 h 84"/>
                <a:gd name="T84" fmla="*/ 6 w 80"/>
                <a:gd name="T85" fmla="*/ 50 h 84"/>
                <a:gd name="T86" fmla="*/ 3 w 80"/>
                <a:gd name="T87" fmla="*/ 28 h 84"/>
                <a:gd name="T88" fmla="*/ 7 w 80"/>
                <a:gd name="T89" fmla="*/ 16 h 84"/>
                <a:gd name="T90" fmla="*/ 12 w 80"/>
                <a:gd name="T91" fmla="*/ 11 h 84"/>
                <a:gd name="T92" fmla="*/ 19 w 80"/>
                <a:gd name="T93" fmla="*/ 7 h 84"/>
                <a:gd name="T94" fmla="*/ 26 w 80"/>
                <a:gd name="T95" fmla="*/ 4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"/>
                <a:gd name="T145" fmla="*/ 0 h 84"/>
                <a:gd name="T146" fmla="*/ 80 w 80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" h="84">
                  <a:moveTo>
                    <a:pt x="36" y="0"/>
                  </a:moveTo>
                  <a:lnTo>
                    <a:pt x="32" y="2"/>
                  </a:lnTo>
                  <a:lnTo>
                    <a:pt x="29" y="2"/>
                  </a:lnTo>
                  <a:lnTo>
                    <a:pt x="21" y="5"/>
                  </a:lnTo>
                  <a:lnTo>
                    <a:pt x="19" y="5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4" y="27"/>
                  </a:lnTo>
                  <a:lnTo>
                    <a:pt x="0" y="34"/>
                  </a:lnTo>
                  <a:lnTo>
                    <a:pt x="0" y="50"/>
                  </a:lnTo>
                  <a:lnTo>
                    <a:pt x="4" y="57"/>
                  </a:lnTo>
                  <a:lnTo>
                    <a:pt x="4" y="63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7" y="67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5"/>
                  </a:lnTo>
                  <a:lnTo>
                    <a:pt x="19" y="77"/>
                  </a:lnTo>
                  <a:lnTo>
                    <a:pt x="17" y="77"/>
                  </a:lnTo>
                  <a:lnTo>
                    <a:pt x="19" y="78"/>
                  </a:lnTo>
                  <a:lnTo>
                    <a:pt x="21" y="78"/>
                  </a:lnTo>
                  <a:lnTo>
                    <a:pt x="29" y="82"/>
                  </a:lnTo>
                  <a:lnTo>
                    <a:pt x="32" y="82"/>
                  </a:lnTo>
                  <a:lnTo>
                    <a:pt x="36" y="84"/>
                  </a:lnTo>
                  <a:lnTo>
                    <a:pt x="44" y="84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6" y="80"/>
                  </a:lnTo>
                  <a:lnTo>
                    <a:pt x="57" y="80"/>
                  </a:lnTo>
                  <a:lnTo>
                    <a:pt x="59" y="78"/>
                  </a:lnTo>
                  <a:lnTo>
                    <a:pt x="57" y="78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5" y="63"/>
                  </a:lnTo>
                  <a:lnTo>
                    <a:pt x="75" y="61"/>
                  </a:lnTo>
                  <a:lnTo>
                    <a:pt x="79" y="53"/>
                  </a:lnTo>
                  <a:lnTo>
                    <a:pt x="79" y="46"/>
                  </a:lnTo>
                  <a:lnTo>
                    <a:pt x="80" y="42"/>
                  </a:lnTo>
                  <a:lnTo>
                    <a:pt x="79" y="38"/>
                  </a:lnTo>
                  <a:lnTo>
                    <a:pt x="79" y="30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3" y="7"/>
                  </a:lnTo>
                  <a:lnTo>
                    <a:pt x="61" y="7"/>
                  </a:lnTo>
                  <a:lnTo>
                    <a:pt x="57" y="5"/>
                  </a:lnTo>
                  <a:lnTo>
                    <a:pt x="59" y="5"/>
                  </a:lnTo>
                  <a:lnTo>
                    <a:pt x="57" y="4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48" y="5"/>
                  </a:lnTo>
                  <a:lnTo>
                    <a:pt x="52" y="5"/>
                  </a:lnTo>
                  <a:lnTo>
                    <a:pt x="56" y="7"/>
                  </a:lnTo>
                  <a:lnTo>
                    <a:pt x="54" y="7"/>
                  </a:lnTo>
                  <a:lnTo>
                    <a:pt x="56" y="9"/>
                  </a:lnTo>
                  <a:lnTo>
                    <a:pt x="57" y="9"/>
                  </a:lnTo>
                  <a:lnTo>
                    <a:pt x="61" y="11"/>
                  </a:lnTo>
                  <a:lnTo>
                    <a:pt x="59" y="11"/>
                  </a:lnTo>
                  <a:lnTo>
                    <a:pt x="61" y="13"/>
                  </a:lnTo>
                  <a:lnTo>
                    <a:pt x="63" y="13"/>
                  </a:lnTo>
                  <a:lnTo>
                    <a:pt x="67" y="15"/>
                  </a:lnTo>
                  <a:lnTo>
                    <a:pt x="65" y="13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5" y="30"/>
                  </a:lnTo>
                  <a:lnTo>
                    <a:pt x="75" y="38"/>
                  </a:lnTo>
                  <a:lnTo>
                    <a:pt x="77" y="42"/>
                  </a:lnTo>
                  <a:lnTo>
                    <a:pt x="75" y="46"/>
                  </a:lnTo>
                  <a:lnTo>
                    <a:pt x="75" y="53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9" y="63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7" y="75"/>
                  </a:lnTo>
                  <a:lnTo>
                    <a:pt x="56" y="75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8"/>
                  </a:lnTo>
                  <a:lnTo>
                    <a:pt x="48" y="78"/>
                  </a:lnTo>
                  <a:lnTo>
                    <a:pt x="44" y="80"/>
                  </a:lnTo>
                  <a:lnTo>
                    <a:pt x="36" y="80"/>
                  </a:lnTo>
                  <a:lnTo>
                    <a:pt x="32" y="78"/>
                  </a:lnTo>
                  <a:lnTo>
                    <a:pt x="29" y="78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1" y="73"/>
                  </a:lnTo>
                  <a:lnTo>
                    <a:pt x="19" y="73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9" y="63"/>
                  </a:lnTo>
                  <a:lnTo>
                    <a:pt x="9" y="61"/>
                  </a:lnTo>
                  <a:lnTo>
                    <a:pt x="7" y="59"/>
                  </a:lnTo>
                  <a:lnTo>
                    <a:pt x="7" y="61"/>
                  </a:lnTo>
                  <a:lnTo>
                    <a:pt x="7" y="57"/>
                  </a:lnTo>
                  <a:lnTo>
                    <a:pt x="4" y="50"/>
                  </a:lnTo>
                  <a:lnTo>
                    <a:pt x="4" y="34"/>
                  </a:lnTo>
                  <a:lnTo>
                    <a:pt x="7" y="27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3" y="9"/>
                  </a:lnTo>
                  <a:lnTo>
                    <a:pt x="21" y="9"/>
                  </a:lnTo>
                  <a:lnTo>
                    <a:pt x="29" y="5"/>
                  </a:lnTo>
                  <a:lnTo>
                    <a:pt x="32" y="5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50" name="Rectangle 298"/>
            <p:cNvSpPr>
              <a:spLocks noChangeArrowheads="1"/>
            </p:cNvSpPr>
            <p:nvPr/>
          </p:nvSpPr>
          <p:spPr bwMode="auto">
            <a:xfrm>
              <a:off x="4041" y="2178"/>
              <a:ext cx="30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51" name="Freeform 299"/>
            <p:cNvSpPr>
              <a:spLocks/>
            </p:cNvSpPr>
            <p:nvPr/>
          </p:nvSpPr>
          <p:spPr bwMode="auto">
            <a:xfrm>
              <a:off x="3508" y="2154"/>
              <a:ext cx="62" cy="65"/>
            </a:xfrm>
            <a:custGeom>
              <a:avLst/>
              <a:gdLst>
                <a:gd name="T0" fmla="*/ 28 w 75"/>
                <a:gd name="T1" fmla="*/ 0 h 80"/>
                <a:gd name="T2" fmla="*/ 22 w 75"/>
                <a:gd name="T3" fmla="*/ 1 h 80"/>
                <a:gd name="T4" fmla="*/ 16 w 75"/>
                <a:gd name="T5" fmla="*/ 4 h 80"/>
                <a:gd name="T6" fmla="*/ 11 w 75"/>
                <a:gd name="T7" fmla="*/ 7 h 80"/>
                <a:gd name="T8" fmla="*/ 6 w 75"/>
                <a:gd name="T9" fmla="*/ 12 h 80"/>
                <a:gd name="T10" fmla="*/ 3 w 75"/>
                <a:gd name="T11" fmla="*/ 17 h 80"/>
                <a:gd name="T12" fmla="*/ 2 w 75"/>
                <a:gd name="T13" fmla="*/ 23 h 80"/>
                <a:gd name="T14" fmla="*/ 0 w 75"/>
                <a:gd name="T15" fmla="*/ 29 h 80"/>
                <a:gd name="T16" fmla="*/ 0 w 75"/>
                <a:gd name="T17" fmla="*/ 36 h 80"/>
                <a:gd name="T18" fmla="*/ 2 w 75"/>
                <a:gd name="T19" fmla="*/ 41 h 80"/>
                <a:gd name="T20" fmla="*/ 3 w 75"/>
                <a:gd name="T21" fmla="*/ 48 h 80"/>
                <a:gd name="T22" fmla="*/ 6 w 75"/>
                <a:gd name="T23" fmla="*/ 53 h 80"/>
                <a:gd name="T24" fmla="*/ 11 w 75"/>
                <a:gd name="T25" fmla="*/ 58 h 80"/>
                <a:gd name="T26" fmla="*/ 16 w 75"/>
                <a:gd name="T27" fmla="*/ 60 h 80"/>
                <a:gd name="T28" fmla="*/ 22 w 75"/>
                <a:gd name="T29" fmla="*/ 63 h 80"/>
                <a:gd name="T30" fmla="*/ 28 w 75"/>
                <a:gd name="T31" fmla="*/ 65 h 80"/>
                <a:gd name="T32" fmla="*/ 33 w 75"/>
                <a:gd name="T33" fmla="*/ 65 h 80"/>
                <a:gd name="T34" fmla="*/ 40 w 75"/>
                <a:gd name="T35" fmla="*/ 63 h 80"/>
                <a:gd name="T36" fmla="*/ 45 w 75"/>
                <a:gd name="T37" fmla="*/ 60 h 80"/>
                <a:gd name="T38" fmla="*/ 50 w 75"/>
                <a:gd name="T39" fmla="*/ 58 h 80"/>
                <a:gd name="T40" fmla="*/ 55 w 75"/>
                <a:gd name="T41" fmla="*/ 53 h 80"/>
                <a:gd name="T42" fmla="*/ 59 w 75"/>
                <a:gd name="T43" fmla="*/ 48 h 80"/>
                <a:gd name="T44" fmla="*/ 60 w 75"/>
                <a:gd name="T45" fmla="*/ 41 h 80"/>
                <a:gd name="T46" fmla="*/ 62 w 75"/>
                <a:gd name="T47" fmla="*/ 36 h 80"/>
                <a:gd name="T48" fmla="*/ 62 w 75"/>
                <a:gd name="T49" fmla="*/ 29 h 80"/>
                <a:gd name="T50" fmla="*/ 60 w 75"/>
                <a:gd name="T51" fmla="*/ 23 h 80"/>
                <a:gd name="T52" fmla="*/ 59 w 75"/>
                <a:gd name="T53" fmla="*/ 17 h 80"/>
                <a:gd name="T54" fmla="*/ 55 w 75"/>
                <a:gd name="T55" fmla="*/ 12 h 80"/>
                <a:gd name="T56" fmla="*/ 50 w 75"/>
                <a:gd name="T57" fmla="*/ 7 h 80"/>
                <a:gd name="T58" fmla="*/ 45 w 75"/>
                <a:gd name="T59" fmla="*/ 4 h 80"/>
                <a:gd name="T60" fmla="*/ 40 w 75"/>
                <a:gd name="T61" fmla="*/ 1 h 80"/>
                <a:gd name="T62" fmla="*/ 33 w 75"/>
                <a:gd name="T63" fmla="*/ 0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80"/>
                <a:gd name="T98" fmla="*/ 75 w 75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80">
                  <a:moveTo>
                    <a:pt x="36" y="0"/>
                  </a:moveTo>
                  <a:lnTo>
                    <a:pt x="34" y="0"/>
                  </a:lnTo>
                  <a:lnTo>
                    <a:pt x="30" y="1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19" y="5"/>
                  </a:lnTo>
                  <a:lnTo>
                    <a:pt x="15" y="7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7" y="15"/>
                  </a:lnTo>
                  <a:lnTo>
                    <a:pt x="5" y="17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8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1"/>
                  </a:lnTo>
                  <a:lnTo>
                    <a:pt x="2" y="55"/>
                  </a:lnTo>
                  <a:lnTo>
                    <a:pt x="4" y="59"/>
                  </a:lnTo>
                  <a:lnTo>
                    <a:pt x="5" y="61"/>
                  </a:lnTo>
                  <a:lnTo>
                    <a:pt x="7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4"/>
                  </a:lnTo>
                  <a:lnTo>
                    <a:pt x="23" y="76"/>
                  </a:lnTo>
                  <a:lnTo>
                    <a:pt x="27" y="78"/>
                  </a:lnTo>
                  <a:lnTo>
                    <a:pt x="30" y="78"/>
                  </a:lnTo>
                  <a:lnTo>
                    <a:pt x="34" y="80"/>
                  </a:lnTo>
                  <a:lnTo>
                    <a:pt x="36" y="80"/>
                  </a:lnTo>
                  <a:lnTo>
                    <a:pt x="40" y="80"/>
                  </a:lnTo>
                  <a:lnTo>
                    <a:pt x="46" y="78"/>
                  </a:lnTo>
                  <a:lnTo>
                    <a:pt x="48" y="78"/>
                  </a:lnTo>
                  <a:lnTo>
                    <a:pt x="52" y="76"/>
                  </a:lnTo>
                  <a:lnTo>
                    <a:pt x="55" y="74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9"/>
                  </a:lnTo>
                  <a:lnTo>
                    <a:pt x="73" y="55"/>
                  </a:lnTo>
                  <a:lnTo>
                    <a:pt x="73" y="51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40"/>
                  </a:lnTo>
                  <a:lnTo>
                    <a:pt x="75" y="36"/>
                  </a:lnTo>
                  <a:lnTo>
                    <a:pt x="75" y="32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5" y="11"/>
                  </a:lnTo>
                  <a:lnTo>
                    <a:pt x="61" y="9"/>
                  </a:lnTo>
                  <a:lnTo>
                    <a:pt x="59" y="7"/>
                  </a:lnTo>
                  <a:lnTo>
                    <a:pt x="55" y="5"/>
                  </a:lnTo>
                  <a:lnTo>
                    <a:pt x="52" y="3"/>
                  </a:lnTo>
                  <a:lnTo>
                    <a:pt x="48" y="1"/>
                  </a:lnTo>
                  <a:lnTo>
                    <a:pt x="46" y="1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52" name="Freeform 300"/>
            <p:cNvSpPr>
              <a:spLocks/>
            </p:cNvSpPr>
            <p:nvPr/>
          </p:nvSpPr>
          <p:spPr bwMode="auto">
            <a:xfrm>
              <a:off x="3507" y="2152"/>
              <a:ext cx="63" cy="69"/>
            </a:xfrm>
            <a:custGeom>
              <a:avLst/>
              <a:gdLst>
                <a:gd name="T0" fmla="*/ 26 w 78"/>
                <a:gd name="T1" fmla="*/ 2 h 84"/>
                <a:gd name="T2" fmla="*/ 14 w 78"/>
                <a:gd name="T3" fmla="*/ 6 h 84"/>
                <a:gd name="T4" fmla="*/ 5 w 78"/>
                <a:gd name="T5" fmla="*/ 14 h 84"/>
                <a:gd name="T6" fmla="*/ 2 w 78"/>
                <a:gd name="T7" fmla="*/ 22 h 84"/>
                <a:gd name="T8" fmla="*/ 0 w 78"/>
                <a:gd name="T9" fmla="*/ 28 h 84"/>
                <a:gd name="T10" fmla="*/ 2 w 78"/>
                <a:gd name="T11" fmla="*/ 44 h 84"/>
                <a:gd name="T12" fmla="*/ 3 w 78"/>
                <a:gd name="T13" fmla="*/ 50 h 84"/>
                <a:gd name="T14" fmla="*/ 5 w 78"/>
                <a:gd name="T15" fmla="*/ 53 h 84"/>
                <a:gd name="T16" fmla="*/ 6 w 78"/>
                <a:gd name="T17" fmla="*/ 55 h 84"/>
                <a:gd name="T18" fmla="*/ 7 w 78"/>
                <a:gd name="T19" fmla="*/ 57 h 84"/>
                <a:gd name="T20" fmla="*/ 9 w 78"/>
                <a:gd name="T21" fmla="*/ 57 h 84"/>
                <a:gd name="T22" fmla="*/ 10 w 78"/>
                <a:gd name="T23" fmla="*/ 62 h 84"/>
                <a:gd name="T24" fmla="*/ 14 w 78"/>
                <a:gd name="T25" fmla="*/ 62 h 84"/>
                <a:gd name="T26" fmla="*/ 26 w 78"/>
                <a:gd name="T27" fmla="*/ 67 h 84"/>
                <a:gd name="T28" fmla="*/ 34 w 78"/>
                <a:gd name="T29" fmla="*/ 69 h 84"/>
                <a:gd name="T30" fmla="*/ 40 w 78"/>
                <a:gd name="T31" fmla="*/ 67 h 84"/>
                <a:gd name="T32" fmla="*/ 51 w 78"/>
                <a:gd name="T33" fmla="*/ 62 h 84"/>
                <a:gd name="T34" fmla="*/ 57 w 78"/>
                <a:gd name="T35" fmla="*/ 55 h 84"/>
                <a:gd name="T36" fmla="*/ 59 w 78"/>
                <a:gd name="T37" fmla="*/ 53 h 84"/>
                <a:gd name="T38" fmla="*/ 61 w 78"/>
                <a:gd name="T39" fmla="*/ 50 h 84"/>
                <a:gd name="T40" fmla="*/ 62 w 78"/>
                <a:gd name="T41" fmla="*/ 44 h 84"/>
                <a:gd name="T42" fmla="*/ 63 w 78"/>
                <a:gd name="T43" fmla="*/ 28 h 84"/>
                <a:gd name="T44" fmla="*/ 62 w 78"/>
                <a:gd name="T45" fmla="*/ 22 h 84"/>
                <a:gd name="T46" fmla="*/ 59 w 78"/>
                <a:gd name="T47" fmla="*/ 14 h 84"/>
                <a:gd name="T48" fmla="*/ 57 w 78"/>
                <a:gd name="T49" fmla="*/ 14 h 84"/>
                <a:gd name="T50" fmla="*/ 56 w 78"/>
                <a:gd name="T51" fmla="*/ 9 h 84"/>
                <a:gd name="T52" fmla="*/ 51 w 78"/>
                <a:gd name="T53" fmla="*/ 7 h 84"/>
                <a:gd name="T54" fmla="*/ 51 w 78"/>
                <a:gd name="T55" fmla="*/ 6 h 84"/>
                <a:gd name="T56" fmla="*/ 40 w 78"/>
                <a:gd name="T57" fmla="*/ 2 h 84"/>
                <a:gd name="T58" fmla="*/ 34 w 78"/>
                <a:gd name="T59" fmla="*/ 0 h 84"/>
                <a:gd name="T60" fmla="*/ 29 w 78"/>
                <a:gd name="T61" fmla="*/ 2 h 84"/>
                <a:gd name="T62" fmla="*/ 39 w 78"/>
                <a:gd name="T63" fmla="*/ 4 h 84"/>
                <a:gd name="T64" fmla="*/ 49 w 78"/>
                <a:gd name="T65" fmla="*/ 9 h 84"/>
                <a:gd name="T66" fmla="*/ 49 w 78"/>
                <a:gd name="T67" fmla="*/ 11 h 84"/>
                <a:gd name="T68" fmla="*/ 54 w 78"/>
                <a:gd name="T69" fmla="*/ 12 h 84"/>
                <a:gd name="T70" fmla="*/ 54 w 78"/>
                <a:gd name="T71" fmla="*/ 14 h 84"/>
                <a:gd name="T72" fmla="*/ 56 w 78"/>
                <a:gd name="T73" fmla="*/ 17 h 84"/>
                <a:gd name="T74" fmla="*/ 59 w 78"/>
                <a:gd name="T75" fmla="*/ 22 h 84"/>
                <a:gd name="T76" fmla="*/ 61 w 78"/>
                <a:gd name="T77" fmla="*/ 28 h 84"/>
                <a:gd name="T78" fmla="*/ 59 w 78"/>
                <a:gd name="T79" fmla="*/ 44 h 84"/>
                <a:gd name="T80" fmla="*/ 57 w 78"/>
                <a:gd name="T81" fmla="*/ 50 h 84"/>
                <a:gd name="T82" fmla="*/ 56 w 78"/>
                <a:gd name="T83" fmla="*/ 50 h 84"/>
                <a:gd name="T84" fmla="*/ 54 w 78"/>
                <a:gd name="T85" fmla="*/ 55 h 84"/>
                <a:gd name="T86" fmla="*/ 48 w 78"/>
                <a:gd name="T87" fmla="*/ 60 h 84"/>
                <a:gd name="T88" fmla="*/ 40 w 78"/>
                <a:gd name="T89" fmla="*/ 64 h 84"/>
                <a:gd name="T90" fmla="*/ 34 w 78"/>
                <a:gd name="T91" fmla="*/ 66 h 84"/>
                <a:gd name="T92" fmla="*/ 26 w 78"/>
                <a:gd name="T93" fmla="*/ 64 h 84"/>
                <a:gd name="T94" fmla="*/ 14 w 78"/>
                <a:gd name="T95" fmla="*/ 60 h 84"/>
                <a:gd name="T96" fmla="*/ 14 w 78"/>
                <a:gd name="T97" fmla="*/ 58 h 84"/>
                <a:gd name="T98" fmla="*/ 12 w 78"/>
                <a:gd name="T99" fmla="*/ 57 h 84"/>
                <a:gd name="T100" fmla="*/ 10 w 78"/>
                <a:gd name="T101" fmla="*/ 55 h 84"/>
                <a:gd name="T102" fmla="*/ 9 w 78"/>
                <a:gd name="T103" fmla="*/ 55 h 84"/>
                <a:gd name="T104" fmla="*/ 7 w 78"/>
                <a:gd name="T105" fmla="*/ 50 h 84"/>
                <a:gd name="T106" fmla="*/ 6 w 78"/>
                <a:gd name="T107" fmla="*/ 50 h 84"/>
                <a:gd name="T108" fmla="*/ 5 w 78"/>
                <a:gd name="T109" fmla="*/ 44 h 84"/>
                <a:gd name="T110" fmla="*/ 3 w 78"/>
                <a:gd name="T111" fmla="*/ 28 h 84"/>
                <a:gd name="T112" fmla="*/ 5 w 78"/>
                <a:gd name="T113" fmla="*/ 22 h 84"/>
                <a:gd name="T114" fmla="*/ 7 w 78"/>
                <a:gd name="T115" fmla="*/ 17 h 84"/>
                <a:gd name="T116" fmla="*/ 14 w 78"/>
                <a:gd name="T117" fmla="*/ 9 h 84"/>
                <a:gd name="T118" fmla="*/ 26 w 78"/>
                <a:gd name="T119" fmla="*/ 4 h 84"/>
                <a:gd name="T120" fmla="*/ 29 w 78"/>
                <a:gd name="T121" fmla="*/ 0 h 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8"/>
                <a:gd name="T184" fmla="*/ 0 h 84"/>
                <a:gd name="T185" fmla="*/ 78 w 78"/>
                <a:gd name="T186" fmla="*/ 84 h 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8" h="84">
                  <a:moveTo>
                    <a:pt x="36" y="0"/>
                  </a:moveTo>
                  <a:lnTo>
                    <a:pt x="32" y="2"/>
                  </a:lnTo>
                  <a:lnTo>
                    <a:pt x="29" y="2"/>
                  </a:lnTo>
                  <a:lnTo>
                    <a:pt x="17" y="7"/>
                  </a:lnTo>
                  <a:lnTo>
                    <a:pt x="15" y="7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2" y="27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0" y="50"/>
                  </a:lnTo>
                  <a:lnTo>
                    <a:pt x="2" y="53"/>
                  </a:lnTo>
                  <a:lnTo>
                    <a:pt x="2" y="57"/>
                  </a:lnTo>
                  <a:lnTo>
                    <a:pt x="4" y="61"/>
                  </a:lnTo>
                  <a:lnTo>
                    <a:pt x="4" y="63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7" y="67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6"/>
                  </a:lnTo>
                  <a:lnTo>
                    <a:pt x="17" y="76"/>
                  </a:lnTo>
                  <a:lnTo>
                    <a:pt x="29" y="82"/>
                  </a:lnTo>
                  <a:lnTo>
                    <a:pt x="32" y="82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2"/>
                  </a:lnTo>
                  <a:lnTo>
                    <a:pt x="50" y="82"/>
                  </a:lnTo>
                  <a:lnTo>
                    <a:pt x="61" y="76"/>
                  </a:lnTo>
                  <a:lnTo>
                    <a:pt x="63" y="76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5" y="63"/>
                  </a:lnTo>
                  <a:lnTo>
                    <a:pt x="75" y="61"/>
                  </a:lnTo>
                  <a:lnTo>
                    <a:pt x="77" y="57"/>
                  </a:lnTo>
                  <a:lnTo>
                    <a:pt x="77" y="53"/>
                  </a:lnTo>
                  <a:lnTo>
                    <a:pt x="78" y="50"/>
                  </a:lnTo>
                  <a:lnTo>
                    <a:pt x="78" y="34"/>
                  </a:lnTo>
                  <a:lnTo>
                    <a:pt x="77" y="30"/>
                  </a:lnTo>
                  <a:lnTo>
                    <a:pt x="77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3" y="7"/>
                  </a:lnTo>
                  <a:lnTo>
                    <a:pt x="61" y="7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3"/>
                  </a:lnTo>
                  <a:lnTo>
                    <a:pt x="42" y="3"/>
                  </a:lnTo>
                  <a:lnTo>
                    <a:pt x="48" y="5"/>
                  </a:lnTo>
                  <a:lnTo>
                    <a:pt x="50" y="5"/>
                  </a:lnTo>
                  <a:lnTo>
                    <a:pt x="61" y="11"/>
                  </a:lnTo>
                  <a:lnTo>
                    <a:pt x="59" y="11"/>
                  </a:lnTo>
                  <a:lnTo>
                    <a:pt x="61" y="13"/>
                  </a:lnTo>
                  <a:lnTo>
                    <a:pt x="63" y="13"/>
                  </a:lnTo>
                  <a:lnTo>
                    <a:pt x="67" y="15"/>
                  </a:lnTo>
                  <a:lnTo>
                    <a:pt x="65" y="13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3" y="27"/>
                  </a:lnTo>
                  <a:lnTo>
                    <a:pt x="73" y="30"/>
                  </a:lnTo>
                  <a:lnTo>
                    <a:pt x="75" y="34"/>
                  </a:lnTo>
                  <a:lnTo>
                    <a:pt x="75" y="50"/>
                  </a:lnTo>
                  <a:lnTo>
                    <a:pt x="73" y="53"/>
                  </a:lnTo>
                  <a:lnTo>
                    <a:pt x="73" y="57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9" y="63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0" y="78"/>
                  </a:lnTo>
                  <a:lnTo>
                    <a:pt x="48" y="78"/>
                  </a:lnTo>
                  <a:lnTo>
                    <a:pt x="42" y="80"/>
                  </a:lnTo>
                  <a:lnTo>
                    <a:pt x="36" y="80"/>
                  </a:lnTo>
                  <a:lnTo>
                    <a:pt x="32" y="78"/>
                  </a:lnTo>
                  <a:lnTo>
                    <a:pt x="29" y="78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9" y="63"/>
                  </a:lnTo>
                  <a:lnTo>
                    <a:pt x="9" y="61"/>
                  </a:lnTo>
                  <a:lnTo>
                    <a:pt x="7" y="59"/>
                  </a:lnTo>
                  <a:lnTo>
                    <a:pt x="7" y="61"/>
                  </a:lnTo>
                  <a:lnTo>
                    <a:pt x="6" y="57"/>
                  </a:lnTo>
                  <a:lnTo>
                    <a:pt x="6" y="53"/>
                  </a:lnTo>
                  <a:lnTo>
                    <a:pt x="4" y="50"/>
                  </a:lnTo>
                  <a:lnTo>
                    <a:pt x="4" y="34"/>
                  </a:lnTo>
                  <a:lnTo>
                    <a:pt x="6" y="30"/>
                  </a:lnTo>
                  <a:lnTo>
                    <a:pt x="6" y="27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9" y="11"/>
                  </a:lnTo>
                  <a:lnTo>
                    <a:pt x="17" y="11"/>
                  </a:lnTo>
                  <a:lnTo>
                    <a:pt x="29" y="5"/>
                  </a:lnTo>
                  <a:lnTo>
                    <a:pt x="32" y="5"/>
                  </a:lnTo>
                  <a:lnTo>
                    <a:pt x="36" y="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53" name="Rectangle 301"/>
            <p:cNvSpPr>
              <a:spLocks noChangeArrowheads="1"/>
            </p:cNvSpPr>
            <p:nvPr/>
          </p:nvSpPr>
          <p:spPr bwMode="auto">
            <a:xfrm>
              <a:off x="3519" y="2156"/>
              <a:ext cx="37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H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54" name="Freeform 302"/>
            <p:cNvSpPr>
              <a:spLocks/>
            </p:cNvSpPr>
            <p:nvPr/>
          </p:nvSpPr>
          <p:spPr bwMode="auto">
            <a:xfrm>
              <a:off x="3632" y="2132"/>
              <a:ext cx="61" cy="64"/>
            </a:xfrm>
            <a:custGeom>
              <a:avLst/>
              <a:gdLst>
                <a:gd name="T0" fmla="*/ 28 w 75"/>
                <a:gd name="T1" fmla="*/ 0 h 78"/>
                <a:gd name="T2" fmla="*/ 22 w 75"/>
                <a:gd name="T3" fmla="*/ 2 h 78"/>
                <a:gd name="T4" fmla="*/ 16 w 75"/>
                <a:gd name="T5" fmla="*/ 2 h 78"/>
                <a:gd name="T6" fmla="*/ 11 w 75"/>
                <a:gd name="T7" fmla="*/ 7 h 78"/>
                <a:gd name="T8" fmla="*/ 7 w 75"/>
                <a:gd name="T9" fmla="*/ 11 h 78"/>
                <a:gd name="T10" fmla="*/ 3 w 75"/>
                <a:gd name="T11" fmla="*/ 17 h 78"/>
                <a:gd name="T12" fmla="*/ 2 w 75"/>
                <a:gd name="T13" fmla="*/ 22 h 78"/>
                <a:gd name="T14" fmla="*/ 0 w 75"/>
                <a:gd name="T15" fmla="*/ 28 h 78"/>
                <a:gd name="T16" fmla="*/ 0 w 75"/>
                <a:gd name="T17" fmla="*/ 36 h 78"/>
                <a:gd name="T18" fmla="*/ 2 w 75"/>
                <a:gd name="T19" fmla="*/ 43 h 78"/>
                <a:gd name="T20" fmla="*/ 3 w 75"/>
                <a:gd name="T21" fmla="*/ 47 h 78"/>
                <a:gd name="T22" fmla="*/ 7 w 75"/>
                <a:gd name="T23" fmla="*/ 53 h 78"/>
                <a:gd name="T24" fmla="*/ 11 w 75"/>
                <a:gd name="T25" fmla="*/ 58 h 78"/>
                <a:gd name="T26" fmla="*/ 16 w 75"/>
                <a:gd name="T27" fmla="*/ 62 h 78"/>
                <a:gd name="T28" fmla="*/ 22 w 75"/>
                <a:gd name="T29" fmla="*/ 62 h 78"/>
                <a:gd name="T30" fmla="*/ 28 w 75"/>
                <a:gd name="T31" fmla="*/ 64 h 78"/>
                <a:gd name="T32" fmla="*/ 33 w 75"/>
                <a:gd name="T33" fmla="*/ 64 h 78"/>
                <a:gd name="T34" fmla="*/ 39 w 75"/>
                <a:gd name="T35" fmla="*/ 62 h 78"/>
                <a:gd name="T36" fmla="*/ 46 w 75"/>
                <a:gd name="T37" fmla="*/ 62 h 78"/>
                <a:gd name="T38" fmla="*/ 50 w 75"/>
                <a:gd name="T39" fmla="*/ 58 h 78"/>
                <a:gd name="T40" fmla="*/ 55 w 75"/>
                <a:gd name="T41" fmla="*/ 53 h 78"/>
                <a:gd name="T42" fmla="*/ 58 w 75"/>
                <a:gd name="T43" fmla="*/ 47 h 78"/>
                <a:gd name="T44" fmla="*/ 59 w 75"/>
                <a:gd name="T45" fmla="*/ 43 h 78"/>
                <a:gd name="T46" fmla="*/ 61 w 75"/>
                <a:gd name="T47" fmla="*/ 36 h 78"/>
                <a:gd name="T48" fmla="*/ 61 w 75"/>
                <a:gd name="T49" fmla="*/ 28 h 78"/>
                <a:gd name="T50" fmla="*/ 59 w 75"/>
                <a:gd name="T51" fmla="*/ 22 h 78"/>
                <a:gd name="T52" fmla="*/ 58 w 75"/>
                <a:gd name="T53" fmla="*/ 17 h 78"/>
                <a:gd name="T54" fmla="*/ 55 w 75"/>
                <a:gd name="T55" fmla="*/ 11 h 78"/>
                <a:gd name="T56" fmla="*/ 50 w 75"/>
                <a:gd name="T57" fmla="*/ 7 h 78"/>
                <a:gd name="T58" fmla="*/ 46 w 75"/>
                <a:gd name="T59" fmla="*/ 2 h 78"/>
                <a:gd name="T60" fmla="*/ 39 w 75"/>
                <a:gd name="T61" fmla="*/ 2 h 78"/>
                <a:gd name="T62" fmla="*/ 33 w 75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8"/>
                <a:gd name="T98" fmla="*/ 75 w 75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8">
                  <a:moveTo>
                    <a:pt x="37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2" y="23"/>
                  </a:lnTo>
                  <a:lnTo>
                    <a:pt x="2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3"/>
                  </a:lnTo>
                  <a:lnTo>
                    <a:pt x="4" y="57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6" y="71"/>
                  </a:lnTo>
                  <a:lnTo>
                    <a:pt x="20" y="75"/>
                  </a:lnTo>
                  <a:lnTo>
                    <a:pt x="23" y="76"/>
                  </a:lnTo>
                  <a:lnTo>
                    <a:pt x="27" y="76"/>
                  </a:lnTo>
                  <a:lnTo>
                    <a:pt x="31" y="78"/>
                  </a:lnTo>
                  <a:lnTo>
                    <a:pt x="35" y="78"/>
                  </a:lnTo>
                  <a:lnTo>
                    <a:pt x="37" y="78"/>
                  </a:lnTo>
                  <a:lnTo>
                    <a:pt x="41" y="78"/>
                  </a:lnTo>
                  <a:lnTo>
                    <a:pt x="46" y="78"/>
                  </a:lnTo>
                  <a:lnTo>
                    <a:pt x="48" y="76"/>
                  </a:lnTo>
                  <a:lnTo>
                    <a:pt x="52" y="76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2" y="71"/>
                  </a:lnTo>
                  <a:lnTo>
                    <a:pt x="66" y="67"/>
                  </a:lnTo>
                  <a:lnTo>
                    <a:pt x="68" y="65"/>
                  </a:lnTo>
                  <a:lnTo>
                    <a:pt x="70" y="61"/>
                  </a:lnTo>
                  <a:lnTo>
                    <a:pt x="71" y="57"/>
                  </a:lnTo>
                  <a:lnTo>
                    <a:pt x="73" y="53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38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21"/>
                  </a:lnTo>
                  <a:lnTo>
                    <a:pt x="70" y="17"/>
                  </a:lnTo>
                  <a:lnTo>
                    <a:pt x="68" y="13"/>
                  </a:lnTo>
                  <a:lnTo>
                    <a:pt x="66" y="11"/>
                  </a:lnTo>
                  <a:lnTo>
                    <a:pt x="62" y="9"/>
                  </a:lnTo>
                  <a:lnTo>
                    <a:pt x="60" y="5"/>
                  </a:lnTo>
                  <a:lnTo>
                    <a:pt x="56" y="3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1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55" name="Freeform 303"/>
            <p:cNvSpPr>
              <a:spLocks/>
            </p:cNvSpPr>
            <p:nvPr/>
          </p:nvSpPr>
          <p:spPr bwMode="auto">
            <a:xfrm>
              <a:off x="3630" y="2130"/>
              <a:ext cx="65" cy="67"/>
            </a:xfrm>
            <a:custGeom>
              <a:avLst/>
              <a:gdLst>
                <a:gd name="T0" fmla="*/ 21 w 79"/>
                <a:gd name="T1" fmla="*/ 2 h 82"/>
                <a:gd name="T2" fmla="*/ 13 w 79"/>
                <a:gd name="T3" fmla="*/ 6 h 82"/>
                <a:gd name="T4" fmla="*/ 10 w 79"/>
                <a:gd name="T5" fmla="*/ 9 h 82"/>
                <a:gd name="T6" fmla="*/ 7 w 79"/>
                <a:gd name="T7" fmla="*/ 11 h 82"/>
                <a:gd name="T8" fmla="*/ 3 w 79"/>
                <a:gd name="T9" fmla="*/ 17 h 82"/>
                <a:gd name="T10" fmla="*/ 0 w 79"/>
                <a:gd name="T11" fmla="*/ 26 h 82"/>
                <a:gd name="T12" fmla="*/ 2 w 79"/>
                <a:gd name="T13" fmla="*/ 45 h 82"/>
                <a:gd name="T14" fmla="*/ 8 w 79"/>
                <a:gd name="T15" fmla="*/ 56 h 82"/>
                <a:gd name="T16" fmla="*/ 12 w 79"/>
                <a:gd name="T17" fmla="*/ 60 h 82"/>
                <a:gd name="T18" fmla="*/ 13 w 79"/>
                <a:gd name="T19" fmla="*/ 61 h 82"/>
                <a:gd name="T20" fmla="*/ 21 w 79"/>
                <a:gd name="T21" fmla="*/ 65 h 82"/>
                <a:gd name="T22" fmla="*/ 41 w 79"/>
                <a:gd name="T23" fmla="*/ 67 h 82"/>
                <a:gd name="T24" fmla="*/ 44 w 79"/>
                <a:gd name="T25" fmla="*/ 65 h 82"/>
                <a:gd name="T26" fmla="*/ 53 w 79"/>
                <a:gd name="T27" fmla="*/ 61 h 82"/>
                <a:gd name="T28" fmla="*/ 59 w 79"/>
                <a:gd name="T29" fmla="*/ 56 h 82"/>
                <a:gd name="T30" fmla="*/ 63 w 79"/>
                <a:gd name="T31" fmla="*/ 44 h 82"/>
                <a:gd name="T32" fmla="*/ 63 w 79"/>
                <a:gd name="T33" fmla="*/ 24 h 82"/>
                <a:gd name="T34" fmla="*/ 62 w 79"/>
                <a:gd name="T35" fmla="*/ 19 h 82"/>
                <a:gd name="T36" fmla="*/ 58 w 79"/>
                <a:gd name="T37" fmla="*/ 9 h 82"/>
                <a:gd name="T38" fmla="*/ 54 w 79"/>
                <a:gd name="T39" fmla="*/ 9 h 82"/>
                <a:gd name="T40" fmla="*/ 51 w 79"/>
                <a:gd name="T41" fmla="*/ 4 h 82"/>
                <a:gd name="T42" fmla="*/ 43 w 79"/>
                <a:gd name="T43" fmla="*/ 2 h 82"/>
                <a:gd name="T44" fmla="*/ 27 w 79"/>
                <a:gd name="T45" fmla="*/ 0 h 82"/>
                <a:gd name="T46" fmla="*/ 39 w 79"/>
                <a:gd name="T47" fmla="*/ 3 h 82"/>
                <a:gd name="T48" fmla="*/ 44 w 79"/>
                <a:gd name="T49" fmla="*/ 4 h 82"/>
                <a:gd name="T50" fmla="*/ 51 w 79"/>
                <a:gd name="T51" fmla="*/ 9 h 82"/>
                <a:gd name="T52" fmla="*/ 56 w 79"/>
                <a:gd name="T53" fmla="*/ 12 h 82"/>
                <a:gd name="T54" fmla="*/ 56 w 79"/>
                <a:gd name="T55" fmla="*/ 12 h 82"/>
                <a:gd name="T56" fmla="*/ 60 w 79"/>
                <a:gd name="T57" fmla="*/ 22 h 82"/>
                <a:gd name="T58" fmla="*/ 62 w 79"/>
                <a:gd name="T59" fmla="*/ 26 h 82"/>
                <a:gd name="T60" fmla="*/ 60 w 79"/>
                <a:gd name="T61" fmla="*/ 45 h 82"/>
                <a:gd name="T62" fmla="*/ 51 w 79"/>
                <a:gd name="T63" fmla="*/ 58 h 82"/>
                <a:gd name="T64" fmla="*/ 49 w 79"/>
                <a:gd name="T65" fmla="*/ 58 h 82"/>
                <a:gd name="T66" fmla="*/ 44 w 79"/>
                <a:gd name="T67" fmla="*/ 63 h 82"/>
                <a:gd name="T68" fmla="*/ 39 w 79"/>
                <a:gd name="T69" fmla="*/ 64 h 82"/>
                <a:gd name="T70" fmla="*/ 24 w 79"/>
                <a:gd name="T71" fmla="*/ 63 h 82"/>
                <a:gd name="T72" fmla="*/ 20 w 79"/>
                <a:gd name="T73" fmla="*/ 61 h 82"/>
                <a:gd name="T74" fmla="*/ 13 w 79"/>
                <a:gd name="T75" fmla="*/ 58 h 82"/>
                <a:gd name="T76" fmla="*/ 13 w 79"/>
                <a:gd name="T77" fmla="*/ 55 h 82"/>
                <a:gd name="T78" fmla="*/ 10 w 79"/>
                <a:gd name="T79" fmla="*/ 55 h 82"/>
                <a:gd name="T80" fmla="*/ 3 w 79"/>
                <a:gd name="T81" fmla="*/ 41 h 82"/>
                <a:gd name="T82" fmla="*/ 5 w 79"/>
                <a:gd name="T83" fmla="*/ 20 h 82"/>
                <a:gd name="T84" fmla="*/ 7 w 79"/>
                <a:gd name="T85" fmla="*/ 19 h 82"/>
                <a:gd name="T86" fmla="*/ 12 w 79"/>
                <a:gd name="T87" fmla="*/ 12 h 82"/>
                <a:gd name="T88" fmla="*/ 15 w 79"/>
                <a:gd name="T89" fmla="*/ 9 h 82"/>
                <a:gd name="T90" fmla="*/ 21 w 79"/>
                <a:gd name="T91" fmla="*/ 4 h 82"/>
                <a:gd name="T92" fmla="*/ 27 w 79"/>
                <a:gd name="T93" fmla="*/ 0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"/>
                <a:gd name="T142" fmla="*/ 0 h 82"/>
                <a:gd name="T143" fmla="*/ 79 w 79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" h="82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2" y="23"/>
                  </a:lnTo>
                  <a:lnTo>
                    <a:pt x="2" y="29"/>
                  </a:lnTo>
                  <a:lnTo>
                    <a:pt x="0" y="32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5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8" y="75"/>
                  </a:lnTo>
                  <a:lnTo>
                    <a:pt x="16" y="75"/>
                  </a:lnTo>
                  <a:lnTo>
                    <a:pt x="20" y="78"/>
                  </a:lnTo>
                  <a:lnTo>
                    <a:pt x="22" y="78"/>
                  </a:lnTo>
                  <a:lnTo>
                    <a:pt x="25" y="80"/>
                  </a:lnTo>
                  <a:lnTo>
                    <a:pt x="29" y="80"/>
                  </a:lnTo>
                  <a:lnTo>
                    <a:pt x="33" y="82"/>
                  </a:lnTo>
                  <a:lnTo>
                    <a:pt x="50" y="82"/>
                  </a:lnTo>
                  <a:lnTo>
                    <a:pt x="52" y="80"/>
                  </a:lnTo>
                  <a:lnTo>
                    <a:pt x="50" y="80"/>
                  </a:lnTo>
                  <a:lnTo>
                    <a:pt x="54" y="80"/>
                  </a:lnTo>
                  <a:lnTo>
                    <a:pt x="58" y="78"/>
                  </a:lnTo>
                  <a:lnTo>
                    <a:pt x="60" y="78"/>
                  </a:lnTo>
                  <a:lnTo>
                    <a:pt x="64" y="75"/>
                  </a:lnTo>
                  <a:lnTo>
                    <a:pt x="62" y="75"/>
                  </a:lnTo>
                  <a:lnTo>
                    <a:pt x="66" y="75"/>
                  </a:lnTo>
                  <a:lnTo>
                    <a:pt x="72" y="69"/>
                  </a:lnTo>
                  <a:lnTo>
                    <a:pt x="72" y="67"/>
                  </a:lnTo>
                  <a:lnTo>
                    <a:pt x="77" y="55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2"/>
                  </a:lnTo>
                  <a:lnTo>
                    <a:pt x="77" y="29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3"/>
                  </a:lnTo>
                  <a:lnTo>
                    <a:pt x="72" y="15"/>
                  </a:lnTo>
                  <a:lnTo>
                    <a:pt x="72" y="13"/>
                  </a:lnTo>
                  <a:lnTo>
                    <a:pt x="70" y="11"/>
                  </a:lnTo>
                  <a:lnTo>
                    <a:pt x="68" y="11"/>
                  </a:lnTo>
                  <a:lnTo>
                    <a:pt x="64" y="9"/>
                  </a:lnTo>
                  <a:lnTo>
                    <a:pt x="66" y="11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2" y="5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50" y="5"/>
                  </a:lnTo>
                  <a:lnTo>
                    <a:pt x="54" y="5"/>
                  </a:lnTo>
                  <a:lnTo>
                    <a:pt x="62" y="9"/>
                  </a:lnTo>
                  <a:lnTo>
                    <a:pt x="60" y="7"/>
                  </a:lnTo>
                  <a:lnTo>
                    <a:pt x="62" y="11"/>
                  </a:lnTo>
                  <a:lnTo>
                    <a:pt x="62" y="13"/>
                  </a:lnTo>
                  <a:lnTo>
                    <a:pt x="64" y="13"/>
                  </a:lnTo>
                  <a:lnTo>
                    <a:pt x="68" y="15"/>
                  </a:lnTo>
                  <a:lnTo>
                    <a:pt x="66" y="15"/>
                  </a:lnTo>
                  <a:lnTo>
                    <a:pt x="68" y="17"/>
                  </a:lnTo>
                  <a:lnTo>
                    <a:pt x="68" y="15"/>
                  </a:lnTo>
                  <a:lnTo>
                    <a:pt x="72" y="23"/>
                  </a:lnTo>
                  <a:lnTo>
                    <a:pt x="72" y="25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2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5"/>
                  </a:lnTo>
                  <a:lnTo>
                    <a:pt x="68" y="67"/>
                  </a:lnTo>
                  <a:lnTo>
                    <a:pt x="68" y="65"/>
                  </a:lnTo>
                  <a:lnTo>
                    <a:pt x="62" y="71"/>
                  </a:lnTo>
                  <a:lnTo>
                    <a:pt x="64" y="71"/>
                  </a:lnTo>
                  <a:lnTo>
                    <a:pt x="62" y="71"/>
                  </a:lnTo>
                  <a:lnTo>
                    <a:pt x="60" y="71"/>
                  </a:lnTo>
                  <a:lnTo>
                    <a:pt x="56" y="75"/>
                  </a:lnTo>
                  <a:lnTo>
                    <a:pt x="58" y="75"/>
                  </a:lnTo>
                  <a:lnTo>
                    <a:pt x="54" y="77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7" y="78"/>
                  </a:lnTo>
                  <a:lnTo>
                    <a:pt x="48" y="78"/>
                  </a:lnTo>
                  <a:lnTo>
                    <a:pt x="33" y="78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2" y="75"/>
                  </a:lnTo>
                  <a:lnTo>
                    <a:pt x="24" y="75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6" y="55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2"/>
                  </a:lnTo>
                  <a:lnTo>
                    <a:pt x="6" y="29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18" y="13"/>
                  </a:lnTo>
                  <a:lnTo>
                    <a:pt x="18" y="11"/>
                  </a:lnTo>
                  <a:lnTo>
                    <a:pt x="20" y="7"/>
                  </a:lnTo>
                  <a:lnTo>
                    <a:pt x="18" y="9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56" name="Rectangle 304"/>
            <p:cNvSpPr>
              <a:spLocks noChangeArrowheads="1"/>
            </p:cNvSpPr>
            <p:nvPr/>
          </p:nvSpPr>
          <p:spPr bwMode="auto">
            <a:xfrm>
              <a:off x="3647" y="2134"/>
              <a:ext cx="31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E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57" name="Freeform 305"/>
            <p:cNvSpPr>
              <a:spLocks/>
            </p:cNvSpPr>
            <p:nvPr/>
          </p:nvSpPr>
          <p:spPr bwMode="auto">
            <a:xfrm>
              <a:off x="3696" y="2138"/>
              <a:ext cx="63" cy="64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7 w 77"/>
                <a:gd name="T5" fmla="*/ 5 h 79"/>
                <a:gd name="T6" fmla="*/ 13 w 77"/>
                <a:gd name="T7" fmla="*/ 8 h 79"/>
                <a:gd name="T8" fmla="*/ 8 w 77"/>
                <a:gd name="T9" fmla="*/ 13 h 79"/>
                <a:gd name="T10" fmla="*/ 5 w 77"/>
                <a:gd name="T11" fmla="*/ 17 h 79"/>
                <a:gd name="T12" fmla="*/ 2 w 77"/>
                <a:gd name="T13" fmla="*/ 22 h 79"/>
                <a:gd name="T14" fmla="*/ 0 w 77"/>
                <a:gd name="T15" fmla="*/ 30 h 79"/>
                <a:gd name="T16" fmla="*/ 0 w 77"/>
                <a:gd name="T17" fmla="*/ 36 h 79"/>
                <a:gd name="T18" fmla="*/ 2 w 77"/>
                <a:gd name="T19" fmla="*/ 42 h 79"/>
                <a:gd name="T20" fmla="*/ 5 w 77"/>
                <a:gd name="T21" fmla="*/ 49 h 79"/>
                <a:gd name="T22" fmla="*/ 8 w 77"/>
                <a:gd name="T23" fmla="*/ 53 h 79"/>
                <a:gd name="T24" fmla="*/ 13 w 77"/>
                <a:gd name="T25" fmla="*/ 58 h 79"/>
                <a:gd name="T26" fmla="*/ 17 w 77"/>
                <a:gd name="T27" fmla="*/ 61 h 79"/>
                <a:gd name="T28" fmla="*/ 22 w 77"/>
                <a:gd name="T29" fmla="*/ 64 h 79"/>
                <a:gd name="T30" fmla="*/ 29 w 77"/>
                <a:gd name="T31" fmla="*/ 64 h 79"/>
                <a:gd name="T32" fmla="*/ 34 w 77"/>
                <a:gd name="T33" fmla="*/ 64 h 79"/>
                <a:gd name="T34" fmla="*/ 41 w 77"/>
                <a:gd name="T35" fmla="*/ 64 h 79"/>
                <a:gd name="T36" fmla="*/ 47 w 77"/>
                <a:gd name="T37" fmla="*/ 61 h 79"/>
                <a:gd name="T38" fmla="*/ 52 w 77"/>
                <a:gd name="T39" fmla="*/ 58 h 79"/>
                <a:gd name="T40" fmla="*/ 56 w 77"/>
                <a:gd name="T41" fmla="*/ 53 h 79"/>
                <a:gd name="T42" fmla="*/ 60 w 77"/>
                <a:gd name="T43" fmla="*/ 49 h 79"/>
                <a:gd name="T44" fmla="*/ 61 w 77"/>
                <a:gd name="T45" fmla="*/ 42 h 79"/>
                <a:gd name="T46" fmla="*/ 63 w 77"/>
                <a:gd name="T47" fmla="*/ 36 h 79"/>
                <a:gd name="T48" fmla="*/ 63 w 77"/>
                <a:gd name="T49" fmla="*/ 30 h 79"/>
                <a:gd name="T50" fmla="*/ 61 w 77"/>
                <a:gd name="T51" fmla="*/ 22 h 79"/>
                <a:gd name="T52" fmla="*/ 60 w 77"/>
                <a:gd name="T53" fmla="*/ 17 h 79"/>
                <a:gd name="T54" fmla="*/ 56 w 77"/>
                <a:gd name="T55" fmla="*/ 13 h 79"/>
                <a:gd name="T56" fmla="*/ 52 w 77"/>
                <a:gd name="T57" fmla="*/ 8 h 79"/>
                <a:gd name="T58" fmla="*/ 47 w 77"/>
                <a:gd name="T59" fmla="*/ 5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8" y="62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16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5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60" y="73"/>
                  </a:lnTo>
                  <a:lnTo>
                    <a:pt x="64" y="71"/>
                  </a:lnTo>
                  <a:lnTo>
                    <a:pt x="65" y="68"/>
                  </a:lnTo>
                  <a:lnTo>
                    <a:pt x="69" y="66"/>
                  </a:lnTo>
                  <a:lnTo>
                    <a:pt x="71" y="62"/>
                  </a:lnTo>
                  <a:lnTo>
                    <a:pt x="73" y="60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5"/>
                  </a:lnTo>
                  <a:lnTo>
                    <a:pt x="77" y="41"/>
                  </a:lnTo>
                  <a:lnTo>
                    <a:pt x="77" y="37"/>
                  </a:lnTo>
                  <a:lnTo>
                    <a:pt x="77" y="33"/>
                  </a:lnTo>
                  <a:lnTo>
                    <a:pt x="75" y="27"/>
                  </a:lnTo>
                  <a:lnTo>
                    <a:pt x="73" y="25"/>
                  </a:lnTo>
                  <a:lnTo>
                    <a:pt x="73" y="21"/>
                  </a:lnTo>
                  <a:lnTo>
                    <a:pt x="71" y="18"/>
                  </a:lnTo>
                  <a:lnTo>
                    <a:pt x="69" y="16"/>
                  </a:lnTo>
                  <a:lnTo>
                    <a:pt x="65" y="12"/>
                  </a:lnTo>
                  <a:lnTo>
                    <a:pt x="64" y="10"/>
                  </a:lnTo>
                  <a:lnTo>
                    <a:pt x="60" y="8"/>
                  </a:lnTo>
                  <a:lnTo>
                    <a:pt x="58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58" name="Freeform 306"/>
            <p:cNvSpPr>
              <a:spLocks/>
            </p:cNvSpPr>
            <p:nvPr/>
          </p:nvSpPr>
          <p:spPr bwMode="auto">
            <a:xfrm>
              <a:off x="3695" y="2136"/>
              <a:ext cx="66" cy="68"/>
            </a:xfrm>
            <a:custGeom>
              <a:avLst/>
              <a:gdLst>
                <a:gd name="T0" fmla="*/ 22 w 81"/>
                <a:gd name="T1" fmla="*/ 2 h 83"/>
                <a:gd name="T2" fmla="*/ 15 w 81"/>
                <a:gd name="T3" fmla="*/ 7 h 83"/>
                <a:gd name="T4" fmla="*/ 15 w 81"/>
                <a:gd name="T5" fmla="*/ 8 h 83"/>
                <a:gd name="T6" fmla="*/ 10 w 81"/>
                <a:gd name="T7" fmla="*/ 11 h 83"/>
                <a:gd name="T8" fmla="*/ 7 w 81"/>
                <a:gd name="T9" fmla="*/ 15 h 83"/>
                <a:gd name="T10" fmla="*/ 3 w 81"/>
                <a:gd name="T11" fmla="*/ 20 h 83"/>
                <a:gd name="T12" fmla="*/ 0 w 81"/>
                <a:gd name="T13" fmla="*/ 32 h 83"/>
                <a:gd name="T14" fmla="*/ 2 w 81"/>
                <a:gd name="T15" fmla="*/ 44 h 83"/>
                <a:gd name="T16" fmla="*/ 7 w 81"/>
                <a:gd name="T17" fmla="*/ 54 h 83"/>
                <a:gd name="T18" fmla="*/ 8 w 81"/>
                <a:gd name="T19" fmla="*/ 57 h 83"/>
                <a:gd name="T20" fmla="*/ 22 w 81"/>
                <a:gd name="T21" fmla="*/ 66 h 83"/>
                <a:gd name="T22" fmla="*/ 42 w 81"/>
                <a:gd name="T23" fmla="*/ 68 h 83"/>
                <a:gd name="T24" fmla="*/ 52 w 81"/>
                <a:gd name="T25" fmla="*/ 63 h 83"/>
                <a:gd name="T26" fmla="*/ 55 w 81"/>
                <a:gd name="T27" fmla="*/ 61 h 83"/>
                <a:gd name="T28" fmla="*/ 55 w 81"/>
                <a:gd name="T29" fmla="*/ 58 h 83"/>
                <a:gd name="T30" fmla="*/ 59 w 81"/>
                <a:gd name="T31" fmla="*/ 56 h 83"/>
                <a:gd name="T32" fmla="*/ 63 w 81"/>
                <a:gd name="T33" fmla="*/ 52 h 83"/>
                <a:gd name="T34" fmla="*/ 66 w 81"/>
                <a:gd name="T35" fmla="*/ 29 h 83"/>
                <a:gd name="T36" fmla="*/ 63 w 81"/>
                <a:gd name="T37" fmla="*/ 20 h 83"/>
                <a:gd name="T38" fmla="*/ 61 w 81"/>
                <a:gd name="T39" fmla="*/ 16 h 83"/>
                <a:gd name="T40" fmla="*/ 54 w 81"/>
                <a:gd name="T41" fmla="*/ 8 h 83"/>
                <a:gd name="T42" fmla="*/ 51 w 81"/>
                <a:gd name="T43" fmla="*/ 5 h 83"/>
                <a:gd name="T44" fmla="*/ 39 w 81"/>
                <a:gd name="T45" fmla="*/ 2 h 83"/>
                <a:gd name="T46" fmla="*/ 30 w 81"/>
                <a:gd name="T47" fmla="*/ 3 h 83"/>
                <a:gd name="T48" fmla="*/ 42 w 81"/>
                <a:gd name="T49" fmla="*/ 5 h 83"/>
                <a:gd name="T50" fmla="*/ 49 w 81"/>
                <a:gd name="T51" fmla="*/ 10 h 83"/>
                <a:gd name="T52" fmla="*/ 52 w 81"/>
                <a:gd name="T53" fmla="*/ 11 h 83"/>
                <a:gd name="T54" fmla="*/ 59 w 81"/>
                <a:gd name="T55" fmla="*/ 19 h 83"/>
                <a:gd name="T56" fmla="*/ 61 w 81"/>
                <a:gd name="T57" fmla="*/ 25 h 83"/>
                <a:gd name="T58" fmla="*/ 63 w 81"/>
                <a:gd name="T59" fmla="*/ 41 h 83"/>
                <a:gd name="T60" fmla="*/ 59 w 81"/>
                <a:gd name="T61" fmla="*/ 49 h 83"/>
                <a:gd name="T62" fmla="*/ 56 w 81"/>
                <a:gd name="T63" fmla="*/ 56 h 83"/>
                <a:gd name="T64" fmla="*/ 54 w 81"/>
                <a:gd name="T65" fmla="*/ 56 h 83"/>
                <a:gd name="T66" fmla="*/ 54 w 81"/>
                <a:gd name="T67" fmla="*/ 58 h 83"/>
                <a:gd name="T68" fmla="*/ 47 w 81"/>
                <a:gd name="T69" fmla="*/ 61 h 83"/>
                <a:gd name="T70" fmla="*/ 24 w 81"/>
                <a:gd name="T71" fmla="*/ 65 h 83"/>
                <a:gd name="T72" fmla="*/ 22 w 81"/>
                <a:gd name="T73" fmla="*/ 63 h 83"/>
                <a:gd name="T74" fmla="*/ 11 w 81"/>
                <a:gd name="T75" fmla="*/ 54 h 83"/>
                <a:gd name="T76" fmla="*/ 10 w 81"/>
                <a:gd name="T77" fmla="*/ 51 h 83"/>
                <a:gd name="T78" fmla="*/ 5 w 81"/>
                <a:gd name="T79" fmla="*/ 44 h 83"/>
                <a:gd name="T80" fmla="*/ 3 w 81"/>
                <a:gd name="T81" fmla="*/ 32 h 83"/>
                <a:gd name="T82" fmla="*/ 5 w 81"/>
                <a:gd name="T83" fmla="*/ 25 h 83"/>
                <a:gd name="T84" fmla="*/ 10 w 81"/>
                <a:gd name="T85" fmla="*/ 16 h 83"/>
                <a:gd name="T86" fmla="*/ 11 w 81"/>
                <a:gd name="T87" fmla="*/ 15 h 83"/>
                <a:gd name="T88" fmla="*/ 15 w 81"/>
                <a:gd name="T89" fmla="*/ 11 h 83"/>
                <a:gd name="T90" fmla="*/ 15 w 81"/>
                <a:gd name="T91" fmla="*/ 10 h 83"/>
                <a:gd name="T92" fmla="*/ 25 w 81"/>
                <a:gd name="T93" fmla="*/ 5 h 83"/>
                <a:gd name="T94" fmla="*/ 30 w 81"/>
                <a:gd name="T95" fmla="*/ 3 h 8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"/>
                <a:gd name="T145" fmla="*/ 0 h 83"/>
                <a:gd name="T146" fmla="*/ 81 w 81"/>
                <a:gd name="T147" fmla="*/ 83 h 8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" h="83">
                  <a:moveTo>
                    <a:pt x="37" y="0"/>
                  </a:moveTo>
                  <a:lnTo>
                    <a:pt x="33" y="2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19" y="8"/>
                  </a:lnTo>
                  <a:lnTo>
                    <a:pt x="18" y="8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35"/>
                  </a:lnTo>
                  <a:lnTo>
                    <a:pt x="0" y="39"/>
                  </a:lnTo>
                  <a:lnTo>
                    <a:pt x="0" y="47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10" y="68"/>
                  </a:lnTo>
                  <a:lnTo>
                    <a:pt x="10" y="70"/>
                  </a:lnTo>
                  <a:lnTo>
                    <a:pt x="18" y="77"/>
                  </a:lnTo>
                  <a:lnTo>
                    <a:pt x="19" y="77"/>
                  </a:lnTo>
                  <a:lnTo>
                    <a:pt x="27" y="81"/>
                  </a:lnTo>
                  <a:lnTo>
                    <a:pt x="25" y="81"/>
                  </a:lnTo>
                  <a:lnTo>
                    <a:pt x="27" y="83"/>
                  </a:lnTo>
                  <a:lnTo>
                    <a:pt x="52" y="83"/>
                  </a:lnTo>
                  <a:lnTo>
                    <a:pt x="60" y="79"/>
                  </a:lnTo>
                  <a:lnTo>
                    <a:pt x="62" y="79"/>
                  </a:lnTo>
                  <a:lnTo>
                    <a:pt x="64" y="77"/>
                  </a:lnTo>
                  <a:lnTo>
                    <a:pt x="62" y="77"/>
                  </a:lnTo>
                  <a:lnTo>
                    <a:pt x="66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70"/>
                  </a:lnTo>
                  <a:lnTo>
                    <a:pt x="67" y="71"/>
                  </a:lnTo>
                  <a:lnTo>
                    <a:pt x="71" y="70"/>
                  </a:lnTo>
                  <a:lnTo>
                    <a:pt x="73" y="70"/>
                  </a:lnTo>
                  <a:lnTo>
                    <a:pt x="73" y="68"/>
                  </a:lnTo>
                  <a:lnTo>
                    <a:pt x="75" y="64"/>
                  </a:lnTo>
                  <a:lnTo>
                    <a:pt x="75" y="66"/>
                  </a:lnTo>
                  <a:lnTo>
                    <a:pt x="77" y="64"/>
                  </a:lnTo>
                  <a:lnTo>
                    <a:pt x="77" y="58"/>
                  </a:lnTo>
                  <a:lnTo>
                    <a:pt x="81" y="50"/>
                  </a:lnTo>
                  <a:lnTo>
                    <a:pt x="81" y="35"/>
                  </a:lnTo>
                  <a:lnTo>
                    <a:pt x="79" y="29"/>
                  </a:lnTo>
                  <a:lnTo>
                    <a:pt x="79" y="27"/>
                  </a:lnTo>
                  <a:lnTo>
                    <a:pt x="77" y="25"/>
                  </a:lnTo>
                  <a:lnTo>
                    <a:pt x="77" y="27"/>
                  </a:lnTo>
                  <a:lnTo>
                    <a:pt x="77" y="23"/>
                  </a:lnTo>
                  <a:lnTo>
                    <a:pt x="75" y="20"/>
                  </a:lnTo>
                  <a:lnTo>
                    <a:pt x="75" y="18"/>
                  </a:lnTo>
                  <a:lnTo>
                    <a:pt x="67" y="10"/>
                  </a:lnTo>
                  <a:lnTo>
                    <a:pt x="66" y="10"/>
                  </a:lnTo>
                  <a:lnTo>
                    <a:pt x="62" y="8"/>
                  </a:lnTo>
                  <a:lnTo>
                    <a:pt x="64" y="8"/>
                  </a:lnTo>
                  <a:lnTo>
                    <a:pt x="62" y="6"/>
                  </a:lnTo>
                  <a:lnTo>
                    <a:pt x="60" y="6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60" y="10"/>
                  </a:lnTo>
                  <a:lnTo>
                    <a:pt x="58" y="10"/>
                  </a:lnTo>
                  <a:lnTo>
                    <a:pt x="60" y="12"/>
                  </a:lnTo>
                  <a:lnTo>
                    <a:pt x="62" y="12"/>
                  </a:lnTo>
                  <a:lnTo>
                    <a:pt x="66" y="14"/>
                  </a:lnTo>
                  <a:lnTo>
                    <a:pt x="64" y="14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3" y="23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1"/>
                  </a:lnTo>
                  <a:lnTo>
                    <a:pt x="75" y="29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73" y="58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1" y="62"/>
                  </a:lnTo>
                  <a:lnTo>
                    <a:pt x="71" y="64"/>
                  </a:lnTo>
                  <a:lnTo>
                    <a:pt x="69" y="68"/>
                  </a:lnTo>
                  <a:lnTo>
                    <a:pt x="71" y="66"/>
                  </a:lnTo>
                  <a:lnTo>
                    <a:pt x="67" y="68"/>
                  </a:lnTo>
                  <a:lnTo>
                    <a:pt x="66" y="68"/>
                  </a:lnTo>
                  <a:lnTo>
                    <a:pt x="66" y="70"/>
                  </a:lnTo>
                  <a:lnTo>
                    <a:pt x="64" y="73"/>
                  </a:lnTo>
                  <a:lnTo>
                    <a:pt x="66" y="71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52" y="79"/>
                  </a:lnTo>
                  <a:lnTo>
                    <a:pt x="29" y="79"/>
                  </a:lnTo>
                  <a:lnTo>
                    <a:pt x="31" y="79"/>
                  </a:lnTo>
                  <a:lnTo>
                    <a:pt x="29" y="77"/>
                  </a:lnTo>
                  <a:lnTo>
                    <a:pt x="27" y="77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14" y="66"/>
                  </a:lnTo>
                  <a:lnTo>
                    <a:pt x="14" y="68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7"/>
                  </a:lnTo>
                  <a:lnTo>
                    <a:pt x="4" y="39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6" y="14"/>
                  </a:lnTo>
                  <a:lnTo>
                    <a:pt x="14" y="16"/>
                  </a:lnTo>
                  <a:lnTo>
                    <a:pt x="18" y="14"/>
                  </a:lnTo>
                  <a:lnTo>
                    <a:pt x="19" y="14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31" y="6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59" name="Rectangle 307"/>
            <p:cNvSpPr>
              <a:spLocks noChangeArrowheads="1"/>
            </p:cNvSpPr>
            <p:nvPr/>
          </p:nvSpPr>
          <p:spPr bwMode="auto">
            <a:xfrm>
              <a:off x="3710" y="2138"/>
              <a:ext cx="33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A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60" name="Freeform 308"/>
            <p:cNvSpPr>
              <a:spLocks/>
            </p:cNvSpPr>
            <p:nvPr/>
          </p:nvSpPr>
          <p:spPr bwMode="auto">
            <a:xfrm>
              <a:off x="3761" y="2146"/>
              <a:ext cx="61" cy="64"/>
            </a:xfrm>
            <a:custGeom>
              <a:avLst/>
              <a:gdLst>
                <a:gd name="T0" fmla="*/ 28 w 75"/>
                <a:gd name="T1" fmla="*/ 0 h 79"/>
                <a:gd name="T2" fmla="*/ 20 w 75"/>
                <a:gd name="T3" fmla="*/ 2 h 79"/>
                <a:gd name="T4" fmla="*/ 15 w 75"/>
                <a:gd name="T5" fmla="*/ 3 h 79"/>
                <a:gd name="T6" fmla="*/ 11 w 75"/>
                <a:gd name="T7" fmla="*/ 6 h 79"/>
                <a:gd name="T8" fmla="*/ 7 w 75"/>
                <a:gd name="T9" fmla="*/ 11 h 79"/>
                <a:gd name="T10" fmla="*/ 3 w 75"/>
                <a:gd name="T11" fmla="*/ 15 h 79"/>
                <a:gd name="T12" fmla="*/ 2 w 75"/>
                <a:gd name="T13" fmla="*/ 22 h 79"/>
                <a:gd name="T14" fmla="*/ 0 w 75"/>
                <a:gd name="T15" fmla="*/ 28 h 79"/>
                <a:gd name="T16" fmla="*/ 0 w 75"/>
                <a:gd name="T17" fmla="*/ 34 h 79"/>
                <a:gd name="T18" fmla="*/ 2 w 75"/>
                <a:gd name="T19" fmla="*/ 41 h 79"/>
                <a:gd name="T20" fmla="*/ 3 w 75"/>
                <a:gd name="T21" fmla="*/ 47 h 79"/>
                <a:gd name="T22" fmla="*/ 7 w 75"/>
                <a:gd name="T23" fmla="*/ 51 h 79"/>
                <a:gd name="T24" fmla="*/ 11 w 75"/>
                <a:gd name="T25" fmla="*/ 56 h 79"/>
                <a:gd name="T26" fmla="*/ 15 w 75"/>
                <a:gd name="T27" fmla="*/ 59 h 79"/>
                <a:gd name="T28" fmla="*/ 20 w 75"/>
                <a:gd name="T29" fmla="*/ 62 h 79"/>
                <a:gd name="T30" fmla="*/ 28 w 75"/>
                <a:gd name="T31" fmla="*/ 64 h 79"/>
                <a:gd name="T32" fmla="*/ 33 w 75"/>
                <a:gd name="T33" fmla="*/ 64 h 79"/>
                <a:gd name="T34" fmla="*/ 39 w 75"/>
                <a:gd name="T35" fmla="*/ 62 h 79"/>
                <a:gd name="T36" fmla="*/ 46 w 75"/>
                <a:gd name="T37" fmla="*/ 59 h 79"/>
                <a:gd name="T38" fmla="*/ 50 w 75"/>
                <a:gd name="T39" fmla="*/ 56 h 79"/>
                <a:gd name="T40" fmla="*/ 54 w 75"/>
                <a:gd name="T41" fmla="*/ 51 h 79"/>
                <a:gd name="T42" fmla="*/ 58 w 75"/>
                <a:gd name="T43" fmla="*/ 47 h 79"/>
                <a:gd name="T44" fmla="*/ 59 w 75"/>
                <a:gd name="T45" fmla="*/ 41 h 79"/>
                <a:gd name="T46" fmla="*/ 61 w 75"/>
                <a:gd name="T47" fmla="*/ 34 h 79"/>
                <a:gd name="T48" fmla="*/ 61 w 75"/>
                <a:gd name="T49" fmla="*/ 28 h 79"/>
                <a:gd name="T50" fmla="*/ 59 w 75"/>
                <a:gd name="T51" fmla="*/ 22 h 79"/>
                <a:gd name="T52" fmla="*/ 58 w 75"/>
                <a:gd name="T53" fmla="*/ 15 h 79"/>
                <a:gd name="T54" fmla="*/ 54 w 75"/>
                <a:gd name="T55" fmla="*/ 11 h 79"/>
                <a:gd name="T56" fmla="*/ 50 w 75"/>
                <a:gd name="T57" fmla="*/ 6 h 79"/>
                <a:gd name="T58" fmla="*/ 46 w 75"/>
                <a:gd name="T59" fmla="*/ 3 h 79"/>
                <a:gd name="T60" fmla="*/ 39 w 75"/>
                <a:gd name="T61" fmla="*/ 2 h 79"/>
                <a:gd name="T62" fmla="*/ 33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6" y="0"/>
                  </a:moveTo>
                  <a:lnTo>
                    <a:pt x="34" y="0"/>
                  </a:lnTo>
                  <a:lnTo>
                    <a:pt x="29" y="0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0" y="10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2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4" y="58"/>
                  </a:lnTo>
                  <a:lnTo>
                    <a:pt x="6" y="61"/>
                  </a:lnTo>
                  <a:lnTo>
                    <a:pt x="8" y="63"/>
                  </a:lnTo>
                  <a:lnTo>
                    <a:pt x="10" y="67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9" y="73"/>
                  </a:lnTo>
                  <a:lnTo>
                    <a:pt x="23" y="75"/>
                  </a:lnTo>
                  <a:lnTo>
                    <a:pt x="25" y="77"/>
                  </a:lnTo>
                  <a:lnTo>
                    <a:pt x="29" y="77"/>
                  </a:lnTo>
                  <a:lnTo>
                    <a:pt x="34" y="79"/>
                  </a:lnTo>
                  <a:lnTo>
                    <a:pt x="36" y="79"/>
                  </a:lnTo>
                  <a:lnTo>
                    <a:pt x="40" y="79"/>
                  </a:lnTo>
                  <a:lnTo>
                    <a:pt x="44" y="77"/>
                  </a:lnTo>
                  <a:lnTo>
                    <a:pt x="48" y="77"/>
                  </a:lnTo>
                  <a:lnTo>
                    <a:pt x="52" y="75"/>
                  </a:lnTo>
                  <a:lnTo>
                    <a:pt x="56" y="73"/>
                  </a:lnTo>
                  <a:lnTo>
                    <a:pt x="59" y="71"/>
                  </a:lnTo>
                  <a:lnTo>
                    <a:pt x="61" y="69"/>
                  </a:lnTo>
                  <a:lnTo>
                    <a:pt x="63" y="67"/>
                  </a:lnTo>
                  <a:lnTo>
                    <a:pt x="67" y="63"/>
                  </a:lnTo>
                  <a:lnTo>
                    <a:pt x="69" y="61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3" y="50"/>
                  </a:lnTo>
                  <a:lnTo>
                    <a:pt x="75" y="46"/>
                  </a:lnTo>
                  <a:lnTo>
                    <a:pt x="75" y="42"/>
                  </a:lnTo>
                  <a:lnTo>
                    <a:pt x="75" y="38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3" y="10"/>
                  </a:lnTo>
                  <a:lnTo>
                    <a:pt x="61" y="8"/>
                  </a:lnTo>
                  <a:lnTo>
                    <a:pt x="59" y="6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61" name="Freeform 309"/>
            <p:cNvSpPr>
              <a:spLocks/>
            </p:cNvSpPr>
            <p:nvPr/>
          </p:nvSpPr>
          <p:spPr bwMode="auto">
            <a:xfrm>
              <a:off x="3759" y="2144"/>
              <a:ext cx="65" cy="68"/>
            </a:xfrm>
            <a:custGeom>
              <a:avLst/>
              <a:gdLst>
                <a:gd name="T0" fmla="*/ 22 w 79"/>
                <a:gd name="T1" fmla="*/ 2 h 83"/>
                <a:gd name="T2" fmla="*/ 14 w 79"/>
                <a:gd name="T3" fmla="*/ 5 h 83"/>
                <a:gd name="T4" fmla="*/ 11 w 79"/>
                <a:gd name="T5" fmla="*/ 7 h 83"/>
                <a:gd name="T6" fmla="*/ 10 w 79"/>
                <a:gd name="T7" fmla="*/ 8 h 83"/>
                <a:gd name="T8" fmla="*/ 8 w 79"/>
                <a:gd name="T9" fmla="*/ 10 h 83"/>
                <a:gd name="T10" fmla="*/ 5 w 79"/>
                <a:gd name="T11" fmla="*/ 14 h 83"/>
                <a:gd name="T12" fmla="*/ 3 w 79"/>
                <a:gd name="T13" fmla="*/ 17 h 83"/>
                <a:gd name="T14" fmla="*/ 2 w 79"/>
                <a:gd name="T15" fmla="*/ 24 h 83"/>
                <a:gd name="T16" fmla="*/ 0 w 79"/>
                <a:gd name="T17" fmla="*/ 39 h 83"/>
                <a:gd name="T18" fmla="*/ 2 w 79"/>
                <a:gd name="T19" fmla="*/ 46 h 83"/>
                <a:gd name="T20" fmla="*/ 5 w 79"/>
                <a:gd name="T21" fmla="*/ 53 h 83"/>
                <a:gd name="T22" fmla="*/ 7 w 79"/>
                <a:gd name="T23" fmla="*/ 53 h 83"/>
                <a:gd name="T24" fmla="*/ 8 w 79"/>
                <a:gd name="T25" fmla="*/ 58 h 83"/>
                <a:gd name="T26" fmla="*/ 12 w 79"/>
                <a:gd name="T27" fmla="*/ 60 h 83"/>
                <a:gd name="T28" fmla="*/ 12 w 79"/>
                <a:gd name="T29" fmla="*/ 61 h 83"/>
                <a:gd name="T30" fmla="*/ 21 w 79"/>
                <a:gd name="T31" fmla="*/ 65 h 83"/>
                <a:gd name="T32" fmla="*/ 21 w 79"/>
                <a:gd name="T33" fmla="*/ 66 h 83"/>
                <a:gd name="T34" fmla="*/ 30 w 79"/>
                <a:gd name="T35" fmla="*/ 68 h 83"/>
                <a:gd name="T36" fmla="*/ 38 w 79"/>
                <a:gd name="T37" fmla="*/ 66 h 83"/>
                <a:gd name="T38" fmla="*/ 50 w 79"/>
                <a:gd name="T39" fmla="*/ 61 h 83"/>
                <a:gd name="T40" fmla="*/ 60 w 79"/>
                <a:gd name="T41" fmla="*/ 53 h 83"/>
                <a:gd name="T42" fmla="*/ 63 w 79"/>
                <a:gd name="T43" fmla="*/ 46 h 83"/>
                <a:gd name="T44" fmla="*/ 65 w 79"/>
                <a:gd name="T45" fmla="*/ 39 h 83"/>
                <a:gd name="T46" fmla="*/ 63 w 79"/>
                <a:gd name="T47" fmla="*/ 24 h 83"/>
                <a:gd name="T48" fmla="*/ 62 w 79"/>
                <a:gd name="T49" fmla="*/ 17 h 83"/>
                <a:gd name="T50" fmla="*/ 60 w 79"/>
                <a:gd name="T51" fmla="*/ 14 h 83"/>
                <a:gd name="T52" fmla="*/ 58 w 79"/>
                <a:gd name="T53" fmla="*/ 12 h 83"/>
                <a:gd name="T54" fmla="*/ 52 w 79"/>
                <a:gd name="T55" fmla="*/ 5 h 83"/>
                <a:gd name="T56" fmla="*/ 44 w 79"/>
                <a:gd name="T57" fmla="*/ 2 h 83"/>
                <a:gd name="T58" fmla="*/ 38 w 79"/>
                <a:gd name="T59" fmla="*/ 0 h 83"/>
                <a:gd name="T60" fmla="*/ 26 w 79"/>
                <a:gd name="T61" fmla="*/ 3 h 83"/>
                <a:gd name="T62" fmla="*/ 41 w 79"/>
                <a:gd name="T63" fmla="*/ 5 h 83"/>
                <a:gd name="T64" fmla="*/ 50 w 79"/>
                <a:gd name="T65" fmla="*/ 8 h 83"/>
                <a:gd name="T66" fmla="*/ 55 w 79"/>
                <a:gd name="T67" fmla="*/ 14 h 83"/>
                <a:gd name="T68" fmla="*/ 57 w 79"/>
                <a:gd name="T69" fmla="*/ 16 h 83"/>
                <a:gd name="T70" fmla="*/ 58 w 79"/>
                <a:gd name="T71" fmla="*/ 19 h 83"/>
                <a:gd name="T72" fmla="*/ 60 w 79"/>
                <a:gd name="T73" fmla="*/ 20 h 83"/>
                <a:gd name="T74" fmla="*/ 62 w 79"/>
                <a:gd name="T75" fmla="*/ 27 h 83"/>
                <a:gd name="T76" fmla="*/ 60 w 79"/>
                <a:gd name="T77" fmla="*/ 43 h 83"/>
                <a:gd name="T78" fmla="*/ 57 w 79"/>
                <a:gd name="T79" fmla="*/ 52 h 83"/>
                <a:gd name="T80" fmla="*/ 49 w 79"/>
                <a:gd name="T81" fmla="*/ 58 h 83"/>
                <a:gd name="T82" fmla="*/ 41 w 79"/>
                <a:gd name="T83" fmla="*/ 63 h 83"/>
                <a:gd name="T84" fmla="*/ 35 w 79"/>
                <a:gd name="T85" fmla="*/ 65 h 83"/>
                <a:gd name="T86" fmla="*/ 26 w 79"/>
                <a:gd name="T87" fmla="*/ 63 h 83"/>
                <a:gd name="T88" fmla="*/ 24 w 79"/>
                <a:gd name="T89" fmla="*/ 63 h 83"/>
                <a:gd name="T90" fmla="*/ 21 w 79"/>
                <a:gd name="T91" fmla="*/ 61 h 83"/>
                <a:gd name="T92" fmla="*/ 16 w 79"/>
                <a:gd name="T93" fmla="*/ 58 h 83"/>
                <a:gd name="T94" fmla="*/ 12 w 79"/>
                <a:gd name="T95" fmla="*/ 57 h 83"/>
                <a:gd name="T96" fmla="*/ 11 w 79"/>
                <a:gd name="T97" fmla="*/ 57 h 83"/>
                <a:gd name="T98" fmla="*/ 10 w 79"/>
                <a:gd name="T99" fmla="*/ 52 h 83"/>
                <a:gd name="T100" fmla="*/ 8 w 79"/>
                <a:gd name="T101" fmla="*/ 52 h 83"/>
                <a:gd name="T102" fmla="*/ 5 w 79"/>
                <a:gd name="T103" fmla="*/ 43 h 83"/>
                <a:gd name="T104" fmla="*/ 3 w 79"/>
                <a:gd name="T105" fmla="*/ 27 h 83"/>
                <a:gd name="T106" fmla="*/ 5 w 79"/>
                <a:gd name="T107" fmla="*/ 20 h 83"/>
                <a:gd name="T108" fmla="*/ 7 w 79"/>
                <a:gd name="T109" fmla="*/ 19 h 83"/>
                <a:gd name="T110" fmla="*/ 8 w 79"/>
                <a:gd name="T111" fmla="*/ 16 h 83"/>
                <a:gd name="T112" fmla="*/ 10 w 79"/>
                <a:gd name="T113" fmla="*/ 11 h 83"/>
                <a:gd name="T114" fmla="*/ 14 w 79"/>
                <a:gd name="T115" fmla="*/ 10 h 83"/>
                <a:gd name="T116" fmla="*/ 14 w 79"/>
                <a:gd name="T117" fmla="*/ 8 h 83"/>
                <a:gd name="T118" fmla="*/ 22 w 79"/>
                <a:gd name="T119" fmla="*/ 5 h 83"/>
                <a:gd name="T120" fmla="*/ 26 w 79"/>
                <a:gd name="T121" fmla="*/ 0 h 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"/>
                <a:gd name="T184" fmla="*/ 0 h 83"/>
                <a:gd name="T185" fmla="*/ 79 w 79"/>
                <a:gd name="T186" fmla="*/ 83 h 8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" h="83">
                  <a:moveTo>
                    <a:pt x="31" y="0"/>
                  </a:moveTo>
                  <a:lnTo>
                    <a:pt x="27" y="2"/>
                  </a:lnTo>
                  <a:lnTo>
                    <a:pt x="25" y="2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6" y="63"/>
                  </a:lnTo>
                  <a:lnTo>
                    <a:pt x="6" y="65"/>
                  </a:lnTo>
                  <a:lnTo>
                    <a:pt x="8" y="67"/>
                  </a:lnTo>
                  <a:lnTo>
                    <a:pt x="8" y="65"/>
                  </a:lnTo>
                  <a:lnTo>
                    <a:pt x="10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5" y="73"/>
                  </a:lnTo>
                  <a:lnTo>
                    <a:pt x="13" y="73"/>
                  </a:lnTo>
                  <a:lnTo>
                    <a:pt x="15" y="75"/>
                  </a:lnTo>
                  <a:lnTo>
                    <a:pt x="17" y="75"/>
                  </a:lnTo>
                  <a:lnTo>
                    <a:pt x="25" y="79"/>
                  </a:lnTo>
                  <a:lnTo>
                    <a:pt x="23" y="79"/>
                  </a:lnTo>
                  <a:lnTo>
                    <a:pt x="25" y="81"/>
                  </a:lnTo>
                  <a:lnTo>
                    <a:pt x="31" y="81"/>
                  </a:lnTo>
                  <a:lnTo>
                    <a:pt x="36" y="83"/>
                  </a:lnTo>
                  <a:lnTo>
                    <a:pt x="42" y="83"/>
                  </a:lnTo>
                  <a:lnTo>
                    <a:pt x="46" y="81"/>
                  </a:lnTo>
                  <a:lnTo>
                    <a:pt x="50" y="81"/>
                  </a:lnTo>
                  <a:lnTo>
                    <a:pt x="61" y="75"/>
                  </a:lnTo>
                  <a:lnTo>
                    <a:pt x="63" y="75"/>
                  </a:lnTo>
                  <a:lnTo>
                    <a:pt x="73" y="65"/>
                  </a:lnTo>
                  <a:lnTo>
                    <a:pt x="73" y="63"/>
                  </a:lnTo>
                  <a:lnTo>
                    <a:pt x="77" y="56"/>
                  </a:lnTo>
                  <a:lnTo>
                    <a:pt x="77" y="52"/>
                  </a:lnTo>
                  <a:lnTo>
                    <a:pt x="79" y="48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31" y="0"/>
                  </a:lnTo>
                  <a:lnTo>
                    <a:pt x="31" y="4"/>
                  </a:lnTo>
                  <a:lnTo>
                    <a:pt x="46" y="4"/>
                  </a:lnTo>
                  <a:lnTo>
                    <a:pt x="50" y="6"/>
                  </a:lnTo>
                  <a:lnTo>
                    <a:pt x="54" y="6"/>
                  </a:lnTo>
                  <a:lnTo>
                    <a:pt x="61" y="10"/>
                  </a:lnTo>
                  <a:lnTo>
                    <a:pt x="60" y="10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3"/>
                  </a:lnTo>
                  <a:lnTo>
                    <a:pt x="75" y="48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69" y="63"/>
                  </a:lnTo>
                  <a:lnTo>
                    <a:pt x="69" y="61"/>
                  </a:lnTo>
                  <a:lnTo>
                    <a:pt x="60" y="71"/>
                  </a:lnTo>
                  <a:lnTo>
                    <a:pt x="61" y="71"/>
                  </a:lnTo>
                  <a:lnTo>
                    <a:pt x="50" y="77"/>
                  </a:lnTo>
                  <a:lnTo>
                    <a:pt x="46" y="77"/>
                  </a:lnTo>
                  <a:lnTo>
                    <a:pt x="42" y="79"/>
                  </a:lnTo>
                  <a:lnTo>
                    <a:pt x="36" y="79"/>
                  </a:lnTo>
                  <a:lnTo>
                    <a:pt x="31" y="77"/>
                  </a:lnTo>
                  <a:lnTo>
                    <a:pt x="27" y="77"/>
                  </a:lnTo>
                  <a:lnTo>
                    <a:pt x="29" y="77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17" y="71"/>
                  </a:lnTo>
                  <a:lnTo>
                    <a:pt x="19" y="71"/>
                  </a:lnTo>
                  <a:lnTo>
                    <a:pt x="17" y="69"/>
                  </a:lnTo>
                  <a:lnTo>
                    <a:pt x="15" y="69"/>
                  </a:lnTo>
                  <a:lnTo>
                    <a:pt x="12" y="67"/>
                  </a:lnTo>
                  <a:lnTo>
                    <a:pt x="13" y="69"/>
                  </a:lnTo>
                  <a:lnTo>
                    <a:pt x="12" y="65"/>
                  </a:lnTo>
                  <a:lnTo>
                    <a:pt x="12" y="63"/>
                  </a:lnTo>
                  <a:lnTo>
                    <a:pt x="10" y="61"/>
                  </a:lnTo>
                  <a:lnTo>
                    <a:pt x="10" y="63"/>
                  </a:lnTo>
                  <a:lnTo>
                    <a:pt x="6" y="56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4" y="33"/>
                  </a:lnTo>
                  <a:lnTo>
                    <a:pt x="6" y="29"/>
                  </a:lnTo>
                  <a:lnTo>
                    <a:pt x="6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9" y="10"/>
                  </a:lnTo>
                  <a:lnTo>
                    <a:pt x="17" y="10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31" y="4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62" name="Rectangle 310"/>
            <p:cNvSpPr>
              <a:spLocks noChangeArrowheads="1"/>
            </p:cNvSpPr>
            <p:nvPr/>
          </p:nvSpPr>
          <p:spPr bwMode="auto">
            <a:xfrm>
              <a:off x="3775" y="2146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E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63" name="Freeform 311"/>
            <p:cNvSpPr>
              <a:spLocks/>
            </p:cNvSpPr>
            <p:nvPr/>
          </p:nvSpPr>
          <p:spPr bwMode="auto">
            <a:xfrm>
              <a:off x="3826" y="2147"/>
              <a:ext cx="62" cy="65"/>
            </a:xfrm>
            <a:custGeom>
              <a:avLst/>
              <a:gdLst>
                <a:gd name="T0" fmla="*/ 28 w 76"/>
                <a:gd name="T1" fmla="*/ 0 h 79"/>
                <a:gd name="T2" fmla="*/ 22 w 76"/>
                <a:gd name="T3" fmla="*/ 2 h 79"/>
                <a:gd name="T4" fmla="*/ 17 w 76"/>
                <a:gd name="T5" fmla="*/ 5 h 79"/>
                <a:gd name="T6" fmla="*/ 11 w 76"/>
                <a:gd name="T7" fmla="*/ 7 h 79"/>
                <a:gd name="T8" fmla="*/ 7 w 76"/>
                <a:gd name="T9" fmla="*/ 11 h 79"/>
                <a:gd name="T10" fmla="*/ 4 w 76"/>
                <a:gd name="T11" fmla="*/ 17 h 79"/>
                <a:gd name="T12" fmla="*/ 2 w 76"/>
                <a:gd name="T13" fmla="*/ 22 h 79"/>
                <a:gd name="T14" fmla="*/ 0 w 76"/>
                <a:gd name="T15" fmla="*/ 28 h 79"/>
                <a:gd name="T16" fmla="*/ 0 w 76"/>
                <a:gd name="T17" fmla="*/ 36 h 79"/>
                <a:gd name="T18" fmla="*/ 2 w 76"/>
                <a:gd name="T19" fmla="*/ 43 h 79"/>
                <a:gd name="T20" fmla="*/ 4 w 76"/>
                <a:gd name="T21" fmla="*/ 47 h 79"/>
                <a:gd name="T22" fmla="*/ 7 w 76"/>
                <a:gd name="T23" fmla="*/ 53 h 79"/>
                <a:gd name="T24" fmla="*/ 11 w 76"/>
                <a:gd name="T25" fmla="*/ 58 h 79"/>
                <a:gd name="T26" fmla="*/ 17 w 76"/>
                <a:gd name="T27" fmla="*/ 62 h 79"/>
                <a:gd name="T28" fmla="*/ 22 w 76"/>
                <a:gd name="T29" fmla="*/ 63 h 79"/>
                <a:gd name="T30" fmla="*/ 28 w 76"/>
                <a:gd name="T31" fmla="*/ 65 h 79"/>
                <a:gd name="T32" fmla="*/ 34 w 76"/>
                <a:gd name="T33" fmla="*/ 65 h 79"/>
                <a:gd name="T34" fmla="*/ 41 w 76"/>
                <a:gd name="T35" fmla="*/ 63 h 79"/>
                <a:gd name="T36" fmla="*/ 46 w 76"/>
                <a:gd name="T37" fmla="*/ 62 h 79"/>
                <a:gd name="T38" fmla="*/ 51 w 76"/>
                <a:gd name="T39" fmla="*/ 58 h 79"/>
                <a:gd name="T40" fmla="*/ 55 w 76"/>
                <a:gd name="T41" fmla="*/ 53 h 79"/>
                <a:gd name="T42" fmla="*/ 60 w 76"/>
                <a:gd name="T43" fmla="*/ 47 h 79"/>
                <a:gd name="T44" fmla="*/ 61 w 76"/>
                <a:gd name="T45" fmla="*/ 43 h 79"/>
                <a:gd name="T46" fmla="*/ 62 w 76"/>
                <a:gd name="T47" fmla="*/ 36 h 79"/>
                <a:gd name="T48" fmla="*/ 62 w 76"/>
                <a:gd name="T49" fmla="*/ 28 h 79"/>
                <a:gd name="T50" fmla="*/ 61 w 76"/>
                <a:gd name="T51" fmla="*/ 22 h 79"/>
                <a:gd name="T52" fmla="*/ 60 w 76"/>
                <a:gd name="T53" fmla="*/ 17 h 79"/>
                <a:gd name="T54" fmla="*/ 55 w 76"/>
                <a:gd name="T55" fmla="*/ 11 h 79"/>
                <a:gd name="T56" fmla="*/ 51 w 76"/>
                <a:gd name="T57" fmla="*/ 7 h 79"/>
                <a:gd name="T58" fmla="*/ 46 w 76"/>
                <a:gd name="T59" fmla="*/ 5 h 79"/>
                <a:gd name="T60" fmla="*/ 41 w 76"/>
                <a:gd name="T61" fmla="*/ 2 h 79"/>
                <a:gd name="T62" fmla="*/ 34 w 76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6"/>
                <a:gd name="T97" fmla="*/ 0 h 79"/>
                <a:gd name="T98" fmla="*/ 76 w 76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6" h="79">
                  <a:moveTo>
                    <a:pt x="38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17" y="6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7"/>
                  </a:lnTo>
                  <a:lnTo>
                    <a:pt x="5" y="21"/>
                  </a:lnTo>
                  <a:lnTo>
                    <a:pt x="3" y="23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3" y="56"/>
                  </a:lnTo>
                  <a:lnTo>
                    <a:pt x="5" y="57"/>
                  </a:lnTo>
                  <a:lnTo>
                    <a:pt x="7" y="61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0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3" y="77"/>
                  </a:lnTo>
                  <a:lnTo>
                    <a:pt x="57" y="75"/>
                  </a:lnTo>
                  <a:lnTo>
                    <a:pt x="59" y="73"/>
                  </a:lnTo>
                  <a:lnTo>
                    <a:pt x="63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71" y="61"/>
                  </a:lnTo>
                  <a:lnTo>
                    <a:pt x="73" y="57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6" y="48"/>
                  </a:lnTo>
                  <a:lnTo>
                    <a:pt x="76" y="44"/>
                  </a:lnTo>
                  <a:lnTo>
                    <a:pt x="76" y="38"/>
                  </a:lnTo>
                  <a:lnTo>
                    <a:pt x="76" y="34"/>
                  </a:lnTo>
                  <a:lnTo>
                    <a:pt x="76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1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59" y="6"/>
                  </a:lnTo>
                  <a:lnTo>
                    <a:pt x="57" y="6"/>
                  </a:lnTo>
                  <a:lnTo>
                    <a:pt x="53" y="4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64" name="Freeform 312"/>
            <p:cNvSpPr>
              <a:spLocks/>
            </p:cNvSpPr>
            <p:nvPr/>
          </p:nvSpPr>
          <p:spPr bwMode="auto">
            <a:xfrm>
              <a:off x="3824" y="2146"/>
              <a:ext cx="66" cy="68"/>
            </a:xfrm>
            <a:custGeom>
              <a:avLst/>
              <a:gdLst>
                <a:gd name="T0" fmla="*/ 21 w 80"/>
                <a:gd name="T1" fmla="*/ 3 h 83"/>
                <a:gd name="T2" fmla="*/ 17 w 80"/>
                <a:gd name="T3" fmla="*/ 5 h 83"/>
                <a:gd name="T4" fmla="*/ 14 w 80"/>
                <a:gd name="T5" fmla="*/ 5 h 83"/>
                <a:gd name="T6" fmla="*/ 7 w 80"/>
                <a:gd name="T7" fmla="*/ 12 h 83"/>
                <a:gd name="T8" fmla="*/ 4 w 80"/>
                <a:gd name="T9" fmla="*/ 17 h 83"/>
                <a:gd name="T10" fmla="*/ 3 w 80"/>
                <a:gd name="T11" fmla="*/ 20 h 83"/>
                <a:gd name="T12" fmla="*/ 2 w 80"/>
                <a:gd name="T13" fmla="*/ 27 h 83"/>
                <a:gd name="T14" fmla="*/ 0 w 80"/>
                <a:gd name="T15" fmla="*/ 38 h 83"/>
                <a:gd name="T16" fmla="*/ 2 w 80"/>
                <a:gd name="T17" fmla="*/ 44 h 83"/>
                <a:gd name="T18" fmla="*/ 3 w 80"/>
                <a:gd name="T19" fmla="*/ 48 h 83"/>
                <a:gd name="T20" fmla="*/ 4 w 80"/>
                <a:gd name="T21" fmla="*/ 48 h 83"/>
                <a:gd name="T22" fmla="*/ 7 w 80"/>
                <a:gd name="T23" fmla="*/ 57 h 83"/>
                <a:gd name="T24" fmla="*/ 9 w 80"/>
                <a:gd name="T25" fmla="*/ 57 h 83"/>
                <a:gd name="T26" fmla="*/ 11 w 80"/>
                <a:gd name="T27" fmla="*/ 61 h 83"/>
                <a:gd name="T28" fmla="*/ 19 w 80"/>
                <a:gd name="T29" fmla="*/ 65 h 83"/>
                <a:gd name="T30" fmla="*/ 19 w 80"/>
                <a:gd name="T31" fmla="*/ 66 h 83"/>
                <a:gd name="T32" fmla="*/ 26 w 80"/>
                <a:gd name="T33" fmla="*/ 68 h 83"/>
                <a:gd name="T34" fmla="*/ 43 w 80"/>
                <a:gd name="T35" fmla="*/ 66 h 83"/>
                <a:gd name="T36" fmla="*/ 49 w 80"/>
                <a:gd name="T37" fmla="*/ 65 h 83"/>
                <a:gd name="T38" fmla="*/ 52 w 80"/>
                <a:gd name="T39" fmla="*/ 63 h 83"/>
                <a:gd name="T40" fmla="*/ 54 w 80"/>
                <a:gd name="T41" fmla="*/ 61 h 83"/>
                <a:gd name="T42" fmla="*/ 55 w 80"/>
                <a:gd name="T43" fmla="*/ 60 h 83"/>
                <a:gd name="T44" fmla="*/ 57 w 80"/>
                <a:gd name="T45" fmla="*/ 58 h 83"/>
                <a:gd name="T46" fmla="*/ 62 w 80"/>
                <a:gd name="T47" fmla="*/ 52 h 83"/>
                <a:gd name="T48" fmla="*/ 64 w 80"/>
                <a:gd name="T49" fmla="*/ 48 h 83"/>
                <a:gd name="T50" fmla="*/ 66 w 80"/>
                <a:gd name="T51" fmla="*/ 27 h 83"/>
                <a:gd name="T52" fmla="*/ 64 w 80"/>
                <a:gd name="T53" fmla="*/ 19 h 83"/>
                <a:gd name="T54" fmla="*/ 62 w 80"/>
                <a:gd name="T55" fmla="*/ 14 h 83"/>
                <a:gd name="T56" fmla="*/ 49 w 80"/>
                <a:gd name="T57" fmla="*/ 5 h 83"/>
                <a:gd name="T58" fmla="*/ 26 w 80"/>
                <a:gd name="T59" fmla="*/ 0 h 83"/>
                <a:gd name="T60" fmla="*/ 40 w 80"/>
                <a:gd name="T61" fmla="*/ 3 h 83"/>
                <a:gd name="T62" fmla="*/ 50 w 80"/>
                <a:gd name="T63" fmla="*/ 8 h 83"/>
                <a:gd name="T64" fmla="*/ 59 w 80"/>
                <a:gd name="T65" fmla="*/ 17 h 83"/>
                <a:gd name="T66" fmla="*/ 60 w 80"/>
                <a:gd name="T67" fmla="*/ 19 h 83"/>
                <a:gd name="T68" fmla="*/ 64 w 80"/>
                <a:gd name="T69" fmla="*/ 27 h 83"/>
                <a:gd name="T70" fmla="*/ 60 w 80"/>
                <a:gd name="T71" fmla="*/ 48 h 83"/>
                <a:gd name="T72" fmla="*/ 59 w 80"/>
                <a:gd name="T73" fmla="*/ 52 h 83"/>
                <a:gd name="T74" fmla="*/ 54 w 80"/>
                <a:gd name="T75" fmla="*/ 55 h 83"/>
                <a:gd name="T76" fmla="*/ 52 w 80"/>
                <a:gd name="T77" fmla="*/ 60 h 83"/>
                <a:gd name="T78" fmla="*/ 50 w 80"/>
                <a:gd name="T79" fmla="*/ 60 h 83"/>
                <a:gd name="T80" fmla="*/ 47 w 80"/>
                <a:gd name="T81" fmla="*/ 61 h 83"/>
                <a:gd name="T82" fmla="*/ 45 w 80"/>
                <a:gd name="T83" fmla="*/ 63 h 83"/>
                <a:gd name="T84" fmla="*/ 40 w 80"/>
                <a:gd name="T85" fmla="*/ 65 h 83"/>
                <a:gd name="T86" fmla="*/ 24 w 80"/>
                <a:gd name="T87" fmla="*/ 63 h 83"/>
                <a:gd name="T88" fmla="*/ 22 w 80"/>
                <a:gd name="T89" fmla="*/ 63 h 83"/>
                <a:gd name="T90" fmla="*/ 19 w 80"/>
                <a:gd name="T91" fmla="*/ 61 h 83"/>
                <a:gd name="T92" fmla="*/ 14 w 80"/>
                <a:gd name="T93" fmla="*/ 60 h 83"/>
                <a:gd name="T94" fmla="*/ 12 w 80"/>
                <a:gd name="T95" fmla="*/ 55 h 83"/>
                <a:gd name="T96" fmla="*/ 11 w 80"/>
                <a:gd name="T97" fmla="*/ 55 h 83"/>
                <a:gd name="T98" fmla="*/ 7 w 80"/>
                <a:gd name="T99" fmla="*/ 48 h 83"/>
                <a:gd name="T100" fmla="*/ 6 w 80"/>
                <a:gd name="T101" fmla="*/ 48 h 83"/>
                <a:gd name="T102" fmla="*/ 4 w 80"/>
                <a:gd name="T103" fmla="*/ 41 h 83"/>
                <a:gd name="T104" fmla="*/ 3 w 80"/>
                <a:gd name="T105" fmla="*/ 29 h 83"/>
                <a:gd name="T106" fmla="*/ 4 w 80"/>
                <a:gd name="T107" fmla="*/ 24 h 83"/>
                <a:gd name="T108" fmla="*/ 6 w 80"/>
                <a:gd name="T109" fmla="*/ 22 h 83"/>
                <a:gd name="T110" fmla="*/ 7 w 80"/>
                <a:gd name="T111" fmla="*/ 19 h 83"/>
                <a:gd name="T112" fmla="*/ 11 w 80"/>
                <a:gd name="T113" fmla="*/ 14 h 83"/>
                <a:gd name="T114" fmla="*/ 22 w 80"/>
                <a:gd name="T115" fmla="*/ 7 h 83"/>
                <a:gd name="T116" fmla="*/ 26 w 80"/>
                <a:gd name="T117" fmla="*/ 3 h 8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0"/>
                <a:gd name="T178" fmla="*/ 0 h 83"/>
                <a:gd name="T179" fmla="*/ 80 w 80"/>
                <a:gd name="T180" fmla="*/ 83 h 8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0" h="83">
                  <a:moveTo>
                    <a:pt x="32" y="0"/>
                  </a:moveTo>
                  <a:lnTo>
                    <a:pt x="25" y="4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5" y="23"/>
                  </a:lnTo>
                  <a:lnTo>
                    <a:pt x="5" y="21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4" y="58"/>
                  </a:lnTo>
                  <a:lnTo>
                    <a:pt x="4" y="59"/>
                  </a:lnTo>
                  <a:lnTo>
                    <a:pt x="5" y="61"/>
                  </a:lnTo>
                  <a:lnTo>
                    <a:pt x="5" y="59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1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5"/>
                  </a:lnTo>
                  <a:lnTo>
                    <a:pt x="23" y="79"/>
                  </a:lnTo>
                  <a:lnTo>
                    <a:pt x="21" y="79"/>
                  </a:lnTo>
                  <a:lnTo>
                    <a:pt x="23" y="81"/>
                  </a:lnTo>
                  <a:lnTo>
                    <a:pt x="29" y="81"/>
                  </a:lnTo>
                  <a:lnTo>
                    <a:pt x="32" y="83"/>
                  </a:lnTo>
                  <a:lnTo>
                    <a:pt x="48" y="83"/>
                  </a:lnTo>
                  <a:lnTo>
                    <a:pt x="52" y="81"/>
                  </a:lnTo>
                  <a:lnTo>
                    <a:pt x="55" y="81"/>
                  </a:lnTo>
                  <a:lnTo>
                    <a:pt x="59" y="79"/>
                  </a:lnTo>
                  <a:lnTo>
                    <a:pt x="61" y="79"/>
                  </a:lnTo>
                  <a:lnTo>
                    <a:pt x="63" y="77"/>
                  </a:lnTo>
                  <a:lnTo>
                    <a:pt x="61" y="77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9" y="71"/>
                  </a:lnTo>
                  <a:lnTo>
                    <a:pt x="75" y="65"/>
                  </a:lnTo>
                  <a:lnTo>
                    <a:pt x="75" y="63"/>
                  </a:lnTo>
                  <a:lnTo>
                    <a:pt x="77" y="59"/>
                  </a:lnTo>
                  <a:lnTo>
                    <a:pt x="77" y="58"/>
                  </a:lnTo>
                  <a:lnTo>
                    <a:pt x="80" y="50"/>
                  </a:lnTo>
                  <a:lnTo>
                    <a:pt x="80" y="33"/>
                  </a:lnTo>
                  <a:lnTo>
                    <a:pt x="77" y="25"/>
                  </a:lnTo>
                  <a:lnTo>
                    <a:pt x="77" y="23"/>
                  </a:lnTo>
                  <a:lnTo>
                    <a:pt x="75" y="19"/>
                  </a:lnTo>
                  <a:lnTo>
                    <a:pt x="75" y="17"/>
                  </a:lnTo>
                  <a:lnTo>
                    <a:pt x="63" y="6"/>
                  </a:lnTo>
                  <a:lnTo>
                    <a:pt x="59" y="6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9" y="10"/>
                  </a:lnTo>
                  <a:lnTo>
                    <a:pt x="61" y="10"/>
                  </a:lnTo>
                  <a:lnTo>
                    <a:pt x="59" y="10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3" y="23"/>
                  </a:lnTo>
                  <a:lnTo>
                    <a:pt x="73" y="25"/>
                  </a:lnTo>
                  <a:lnTo>
                    <a:pt x="77" y="33"/>
                  </a:lnTo>
                  <a:lnTo>
                    <a:pt x="77" y="50"/>
                  </a:lnTo>
                  <a:lnTo>
                    <a:pt x="73" y="58"/>
                  </a:lnTo>
                  <a:lnTo>
                    <a:pt x="73" y="59"/>
                  </a:lnTo>
                  <a:lnTo>
                    <a:pt x="71" y="63"/>
                  </a:lnTo>
                  <a:lnTo>
                    <a:pt x="71" y="61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5" y="71"/>
                  </a:lnTo>
                  <a:lnTo>
                    <a:pt x="61" y="73"/>
                  </a:lnTo>
                  <a:lnTo>
                    <a:pt x="59" y="73"/>
                  </a:lnTo>
                  <a:lnTo>
                    <a:pt x="57" y="75"/>
                  </a:lnTo>
                  <a:lnTo>
                    <a:pt x="59" y="75"/>
                  </a:lnTo>
                  <a:lnTo>
                    <a:pt x="55" y="77"/>
                  </a:lnTo>
                  <a:lnTo>
                    <a:pt x="52" y="77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25" y="75"/>
                  </a:lnTo>
                  <a:lnTo>
                    <a:pt x="23" y="75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9" y="59"/>
                  </a:lnTo>
                  <a:lnTo>
                    <a:pt x="9" y="58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5" y="54"/>
                  </a:lnTo>
                  <a:lnTo>
                    <a:pt x="5" y="50"/>
                  </a:lnTo>
                  <a:lnTo>
                    <a:pt x="4" y="46"/>
                  </a:lnTo>
                  <a:lnTo>
                    <a:pt x="4" y="36"/>
                  </a:lnTo>
                  <a:lnTo>
                    <a:pt x="5" y="33"/>
                  </a:lnTo>
                  <a:lnTo>
                    <a:pt x="5" y="29"/>
                  </a:lnTo>
                  <a:lnTo>
                    <a:pt x="7" y="25"/>
                  </a:lnTo>
                  <a:lnTo>
                    <a:pt x="7" y="27"/>
                  </a:lnTo>
                  <a:lnTo>
                    <a:pt x="9" y="25"/>
                  </a:lnTo>
                  <a:lnTo>
                    <a:pt x="9" y="23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21" y="10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65" name="Rectangle 313"/>
            <p:cNvSpPr>
              <a:spLocks noChangeArrowheads="1"/>
            </p:cNvSpPr>
            <p:nvPr/>
          </p:nvSpPr>
          <p:spPr bwMode="auto">
            <a:xfrm>
              <a:off x="3845" y="2151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66" name="Freeform 314"/>
            <p:cNvSpPr>
              <a:spLocks/>
            </p:cNvSpPr>
            <p:nvPr/>
          </p:nvSpPr>
          <p:spPr bwMode="auto">
            <a:xfrm>
              <a:off x="3891" y="2154"/>
              <a:ext cx="63" cy="65"/>
            </a:xfrm>
            <a:custGeom>
              <a:avLst/>
              <a:gdLst>
                <a:gd name="T0" fmla="*/ 29 w 77"/>
                <a:gd name="T1" fmla="*/ 0 h 80"/>
                <a:gd name="T2" fmla="*/ 22 w 77"/>
                <a:gd name="T3" fmla="*/ 1 h 80"/>
                <a:gd name="T4" fmla="*/ 16 w 77"/>
                <a:gd name="T5" fmla="*/ 4 h 80"/>
                <a:gd name="T6" fmla="*/ 11 w 77"/>
                <a:gd name="T7" fmla="*/ 7 h 80"/>
                <a:gd name="T8" fmla="*/ 7 w 77"/>
                <a:gd name="T9" fmla="*/ 12 h 80"/>
                <a:gd name="T10" fmla="*/ 3 w 77"/>
                <a:gd name="T11" fmla="*/ 17 h 80"/>
                <a:gd name="T12" fmla="*/ 2 w 77"/>
                <a:gd name="T13" fmla="*/ 23 h 80"/>
                <a:gd name="T14" fmla="*/ 0 w 77"/>
                <a:gd name="T15" fmla="*/ 29 h 80"/>
                <a:gd name="T16" fmla="*/ 0 w 77"/>
                <a:gd name="T17" fmla="*/ 36 h 80"/>
                <a:gd name="T18" fmla="*/ 2 w 77"/>
                <a:gd name="T19" fmla="*/ 41 h 80"/>
                <a:gd name="T20" fmla="*/ 3 w 77"/>
                <a:gd name="T21" fmla="*/ 48 h 80"/>
                <a:gd name="T22" fmla="*/ 7 w 77"/>
                <a:gd name="T23" fmla="*/ 53 h 80"/>
                <a:gd name="T24" fmla="*/ 11 w 77"/>
                <a:gd name="T25" fmla="*/ 58 h 80"/>
                <a:gd name="T26" fmla="*/ 16 w 77"/>
                <a:gd name="T27" fmla="*/ 60 h 80"/>
                <a:gd name="T28" fmla="*/ 22 w 77"/>
                <a:gd name="T29" fmla="*/ 63 h 80"/>
                <a:gd name="T30" fmla="*/ 29 w 77"/>
                <a:gd name="T31" fmla="*/ 65 h 80"/>
                <a:gd name="T32" fmla="*/ 35 w 77"/>
                <a:gd name="T33" fmla="*/ 65 h 80"/>
                <a:gd name="T34" fmla="*/ 41 w 77"/>
                <a:gd name="T35" fmla="*/ 63 h 80"/>
                <a:gd name="T36" fmla="*/ 46 w 77"/>
                <a:gd name="T37" fmla="*/ 60 h 80"/>
                <a:gd name="T38" fmla="*/ 51 w 77"/>
                <a:gd name="T39" fmla="*/ 58 h 80"/>
                <a:gd name="T40" fmla="*/ 56 w 77"/>
                <a:gd name="T41" fmla="*/ 53 h 80"/>
                <a:gd name="T42" fmla="*/ 58 w 77"/>
                <a:gd name="T43" fmla="*/ 48 h 80"/>
                <a:gd name="T44" fmla="*/ 61 w 77"/>
                <a:gd name="T45" fmla="*/ 41 h 80"/>
                <a:gd name="T46" fmla="*/ 61 w 77"/>
                <a:gd name="T47" fmla="*/ 36 h 80"/>
                <a:gd name="T48" fmla="*/ 61 w 77"/>
                <a:gd name="T49" fmla="*/ 29 h 80"/>
                <a:gd name="T50" fmla="*/ 61 w 77"/>
                <a:gd name="T51" fmla="*/ 23 h 80"/>
                <a:gd name="T52" fmla="*/ 58 w 77"/>
                <a:gd name="T53" fmla="*/ 17 h 80"/>
                <a:gd name="T54" fmla="*/ 56 w 77"/>
                <a:gd name="T55" fmla="*/ 12 h 80"/>
                <a:gd name="T56" fmla="*/ 51 w 77"/>
                <a:gd name="T57" fmla="*/ 7 h 80"/>
                <a:gd name="T58" fmla="*/ 46 w 77"/>
                <a:gd name="T59" fmla="*/ 4 h 80"/>
                <a:gd name="T60" fmla="*/ 41 w 77"/>
                <a:gd name="T61" fmla="*/ 1 h 80"/>
                <a:gd name="T62" fmla="*/ 35 w 77"/>
                <a:gd name="T63" fmla="*/ 0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0"/>
                <a:gd name="T98" fmla="*/ 77 w 77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0">
                  <a:moveTo>
                    <a:pt x="39" y="0"/>
                  </a:moveTo>
                  <a:lnTo>
                    <a:pt x="35" y="0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2" y="28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1"/>
                  </a:lnTo>
                  <a:lnTo>
                    <a:pt x="4" y="55"/>
                  </a:lnTo>
                  <a:lnTo>
                    <a:pt x="4" y="59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8" y="73"/>
                  </a:lnTo>
                  <a:lnTo>
                    <a:pt x="20" y="74"/>
                  </a:lnTo>
                  <a:lnTo>
                    <a:pt x="23" y="76"/>
                  </a:lnTo>
                  <a:lnTo>
                    <a:pt x="27" y="78"/>
                  </a:lnTo>
                  <a:lnTo>
                    <a:pt x="31" y="78"/>
                  </a:lnTo>
                  <a:lnTo>
                    <a:pt x="35" y="80"/>
                  </a:lnTo>
                  <a:lnTo>
                    <a:pt x="39" y="80"/>
                  </a:lnTo>
                  <a:lnTo>
                    <a:pt x="43" y="80"/>
                  </a:lnTo>
                  <a:lnTo>
                    <a:pt x="46" y="78"/>
                  </a:lnTo>
                  <a:lnTo>
                    <a:pt x="50" y="78"/>
                  </a:lnTo>
                  <a:lnTo>
                    <a:pt x="54" y="76"/>
                  </a:lnTo>
                  <a:lnTo>
                    <a:pt x="56" y="74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6" y="67"/>
                  </a:lnTo>
                  <a:lnTo>
                    <a:pt x="68" y="65"/>
                  </a:lnTo>
                  <a:lnTo>
                    <a:pt x="69" y="61"/>
                  </a:lnTo>
                  <a:lnTo>
                    <a:pt x="71" y="59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40"/>
                  </a:lnTo>
                  <a:lnTo>
                    <a:pt x="75" y="36"/>
                  </a:lnTo>
                  <a:lnTo>
                    <a:pt x="75" y="32"/>
                  </a:lnTo>
                  <a:lnTo>
                    <a:pt x="75" y="28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8" y="15"/>
                  </a:lnTo>
                  <a:lnTo>
                    <a:pt x="66" y="11"/>
                  </a:lnTo>
                  <a:lnTo>
                    <a:pt x="62" y="9"/>
                  </a:lnTo>
                  <a:lnTo>
                    <a:pt x="60" y="7"/>
                  </a:lnTo>
                  <a:lnTo>
                    <a:pt x="56" y="5"/>
                  </a:lnTo>
                  <a:lnTo>
                    <a:pt x="54" y="3"/>
                  </a:lnTo>
                  <a:lnTo>
                    <a:pt x="50" y="1"/>
                  </a:lnTo>
                  <a:lnTo>
                    <a:pt x="46" y="1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67" name="Freeform 315"/>
            <p:cNvSpPr>
              <a:spLocks/>
            </p:cNvSpPr>
            <p:nvPr/>
          </p:nvSpPr>
          <p:spPr bwMode="auto">
            <a:xfrm>
              <a:off x="3890" y="2152"/>
              <a:ext cx="66" cy="69"/>
            </a:xfrm>
            <a:custGeom>
              <a:avLst/>
              <a:gdLst>
                <a:gd name="T0" fmla="*/ 24 w 81"/>
                <a:gd name="T1" fmla="*/ 2 h 84"/>
                <a:gd name="T2" fmla="*/ 15 w 81"/>
                <a:gd name="T3" fmla="*/ 6 h 84"/>
                <a:gd name="T4" fmla="*/ 11 w 81"/>
                <a:gd name="T5" fmla="*/ 7 h 84"/>
                <a:gd name="T6" fmla="*/ 3 w 81"/>
                <a:gd name="T7" fmla="*/ 19 h 84"/>
                <a:gd name="T8" fmla="*/ 0 w 81"/>
                <a:gd name="T9" fmla="*/ 41 h 84"/>
                <a:gd name="T10" fmla="*/ 5 w 81"/>
                <a:gd name="T11" fmla="*/ 53 h 84"/>
                <a:gd name="T12" fmla="*/ 7 w 81"/>
                <a:gd name="T13" fmla="*/ 57 h 84"/>
                <a:gd name="T14" fmla="*/ 10 w 81"/>
                <a:gd name="T15" fmla="*/ 57 h 84"/>
                <a:gd name="T16" fmla="*/ 13 w 81"/>
                <a:gd name="T17" fmla="*/ 62 h 84"/>
                <a:gd name="T18" fmla="*/ 16 w 81"/>
                <a:gd name="T19" fmla="*/ 64 h 84"/>
                <a:gd name="T20" fmla="*/ 27 w 81"/>
                <a:gd name="T21" fmla="*/ 67 h 84"/>
                <a:gd name="T22" fmla="*/ 39 w 81"/>
                <a:gd name="T23" fmla="*/ 67 h 84"/>
                <a:gd name="T24" fmla="*/ 47 w 81"/>
                <a:gd name="T25" fmla="*/ 66 h 84"/>
                <a:gd name="T26" fmla="*/ 51 w 81"/>
                <a:gd name="T27" fmla="*/ 62 h 84"/>
                <a:gd name="T28" fmla="*/ 58 w 81"/>
                <a:gd name="T29" fmla="*/ 55 h 84"/>
                <a:gd name="T30" fmla="*/ 61 w 81"/>
                <a:gd name="T31" fmla="*/ 52 h 84"/>
                <a:gd name="T32" fmla="*/ 64 w 81"/>
                <a:gd name="T33" fmla="*/ 38 h 84"/>
                <a:gd name="T34" fmla="*/ 64 w 81"/>
                <a:gd name="T35" fmla="*/ 25 h 84"/>
                <a:gd name="T36" fmla="*/ 58 w 81"/>
                <a:gd name="T37" fmla="*/ 12 h 84"/>
                <a:gd name="T38" fmla="*/ 57 w 81"/>
                <a:gd name="T39" fmla="*/ 9 h 84"/>
                <a:gd name="T40" fmla="*/ 54 w 81"/>
                <a:gd name="T41" fmla="*/ 7 h 84"/>
                <a:gd name="T42" fmla="*/ 47 w 81"/>
                <a:gd name="T43" fmla="*/ 4 h 84"/>
                <a:gd name="T44" fmla="*/ 46 w 81"/>
                <a:gd name="T45" fmla="*/ 2 h 84"/>
                <a:gd name="T46" fmla="*/ 37 w 81"/>
                <a:gd name="T47" fmla="*/ 0 h 84"/>
                <a:gd name="T48" fmla="*/ 37 w 81"/>
                <a:gd name="T49" fmla="*/ 2 h 84"/>
                <a:gd name="T50" fmla="*/ 46 w 81"/>
                <a:gd name="T51" fmla="*/ 6 h 84"/>
                <a:gd name="T52" fmla="*/ 47 w 81"/>
                <a:gd name="T53" fmla="*/ 7 h 84"/>
                <a:gd name="T54" fmla="*/ 51 w 81"/>
                <a:gd name="T55" fmla="*/ 11 h 84"/>
                <a:gd name="T56" fmla="*/ 54 w 81"/>
                <a:gd name="T57" fmla="*/ 11 h 84"/>
                <a:gd name="T58" fmla="*/ 57 w 81"/>
                <a:gd name="T59" fmla="*/ 17 h 84"/>
                <a:gd name="T60" fmla="*/ 61 w 81"/>
                <a:gd name="T61" fmla="*/ 31 h 84"/>
                <a:gd name="T62" fmla="*/ 61 w 81"/>
                <a:gd name="T63" fmla="*/ 44 h 84"/>
                <a:gd name="T64" fmla="*/ 57 w 81"/>
                <a:gd name="T65" fmla="*/ 50 h 84"/>
                <a:gd name="T66" fmla="*/ 55 w 81"/>
                <a:gd name="T67" fmla="*/ 53 h 84"/>
                <a:gd name="T68" fmla="*/ 47 w 81"/>
                <a:gd name="T69" fmla="*/ 62 h 84"/>
                <a:gd name="T70" fmla="*/ 46 w 81"/>
                <a:gd name="T71" fmla="*/ 62 h 84"/>
                <a:gd name="T72" fmla="*/ 37 w 81"/>
                <a:gd name="T73" fmla="*/ 66 h 84"/>
                <a:gd name="T74" fmla="*/ 24 w 81"/>
                <a:gd name="T75" fmla="*/ 64 h 84"/>
                <a:gd name="T76" fmla="*/ 18 w 81"/>
                <a:gd name="T77" fmla="*/ 60 h 84"/>
                <a:gd name="T78" fmla="*/ 15 w 81"/>
                <a:gd name="T79" fmla="*/ 60 h 84"/>
                <a:gd name="T80" fmla="*/ 11 w 81"/>
                <a:gd name="T81" fmla="*/ 55 h 84"/>
                <a:gd name="T82" fmla="*/ 8 w 81"/>
                <a:gd name="T83" fmla="*/ 52 h 84"/>
                <a:gd name="T84" fmla="*/ 7 w 81"/>
                <a:gd name="T85" fmla="*/ 50 h 84"/>
                <a:gd name="T86" fmla="*/ 3 w 81"/>
                <a:gd name="T87" fmla="*/ 28 h 84"/>
                <a:gd name="T88" fmla="*/ 8 w 81"/>
                <a:gd name="T89" fmla="*/ 16 h 84"/>
                <a:gd name="T90" fmla="*/ 13 w 81"/>
                <a:gd name="T91" fmla="*/ 11 h 84"/>
                <a:gd name="T92" fmla="*/ 19 w 81"/>
                <a:gd name="T93" fmla="*/ 7 h 84"/>
                <a:gd name="T94" fmla="*/ 27 w 81"/>
                <a:gd name="T95" fmla="*/ 4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"/>
                <a:gd name="T145" fmla="*/ 0 h 84"/>
                <a:gd name="T146" fmla="*/ 81 w 81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" h="84">
                  <a:moveTo>
                    <a:pt x="37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22" y="5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20" y="7"/>
                  </a:lnTo>
                  <a:lnTo>
                    <a:pt x="16" y="9"/>
                  </a:lnTo>
                  <a:lnTo>
                    <a:pt x="14" y="9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4" y="27"/>
                  </a:lnTo>
                  <a:lnTo>
                    <a:pt x="0" y="34"/>
                  </a:lnTo>
                  <a:lnTo>
                    <a:pt x="0" y="50"/>
                  </a:lnTo>
                  <a:lnTo>
                    <a:pt x="4" y="57"/>
                  </a:lnTo>
                  <a:lnTo>
                    <a:pt x="4" y="63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6" y="75"/>
                  </a:lnTo>
                  <a:lnTo>
                    <a:pt x="20" y="76"/>
                  </a:lnTo>
                  <a:lnTo>
                    <a:pt x="18" y="76"/>
                  </a:lnTo>
                  <a:lnTo>
                    <a:pt x="20" y="78"/>
                  </a:lnTo>
                  <a:lnTo>
                    <a:pt x="22" y="78"/>
                  </a:lnTo>
                  <a:lnTo>
                    <a:pt x="29" y="82"/>
                  </a:lnTo>
                  <a:lnTo>
                    <a:pt x="33" y="82"/>
                  </a:lnTo>
                  <a:lnTo>
                    <a:pt x="37" y="84"/>
                  </a:lnTo>
                  <a:lnTo>
                    <a:pt x="45" y="84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6" y="80"/>
                  </a:lnTo>
                  <a:lnTo>
                    <a:pt x="58" y="80"/>
                  </a:lnTo>
                  <a:lnTo>
                    <a:pt x="60" y="78"/>
                  </a:lnTo>
                  <a:lnTo>
                    <a:pt x="58" y="78"/>
                  </a:lnTo>
                  <a:lnTo>
                    <a:pt x="62" y="76"/>
                  </a:lnTo>
                  <a:lnTo>
                    <a:pt x="64" y="76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5" y="63"/>
                  </a:lnTo>
                  <a:lnTo>
                    <a:pt x="75" y="61"/>
                  </a:lnTo>
                  <a:lnTo>
                    <a:pt x="79" y="53"/>
                  </a:lnTo>
                  <a:lnTo>
                    <a:pt x="79" y="46"/>
                  </a:lnTo>
                  <a:lnTo>
                    <a:pt x="81" y="42"/>
                  </a:lnTo>
                  <a:lnTo>
                    <a:pt x="79" y="38"/>
                  </a:lnTo>
                  <a:lnTo>
                    <a:pt x="79" y="30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70" y="13"/>
                  </a:lnTo>
                  <a:lnTo>
                    <a:pt x="70" y="11"/>
                  </a:lnTo>
                  <a:lnTo>
                    <a:pt x="68" y="11"/>
                  </a:lnTo>
                  <a:lnTo>
                    <a:pt x="64" y="9"/>
                  </a:lnTo>
                  <a:lnTo>
                    <a:pt x="66" y="9"/>
                  </a:lnTo>
                  <a:lnTo>
                    <a:pt x="64" y="7"/>
                  </a:lnTo>
                  <a:lnTo>
                    <a:pt x="62" y="7"/>
                  </a:lnTo>
                  <a:lnTo>
                    <a:pt x="58" y="5"/>
                  </a:lnTo>
                  <a:lnTo>
                    <a:pt x="60" y="5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45" y="3"/>
                  </a:lnTo>
                  <a:lnTo>
                    <a:pt x="48" y="5"/>
                  </a:lnTo>
                  <a:lnTo>
                    <a:pt x="52" y="5"/>
                  </a:lnTo>
                  <a:lnTo>
                    <a:pt x="56" y="7"/>
                  </a:lnTo>
                  <a:lnTo>
                    <a:pt x="54" y="7"/>
                  </a:lnTo>
                  <a:lnTo>
                    <a:pt x="56" y="9"/>
                  </a:lnTo>
                  <a:lnTo>
                    <a:pt x="58" y="9"/>
                  </a:lnTo>
                  <a:lnTo>
                    <a:pt x="62" y="11"/>
                  </a:lnTo>
                  <a:lnTo>
                    <a:pt x="60" y="11"/>
                  </a:lnTo>
                  <a:lnTo>
                    <a:pt x="62" y="13"/>
                  </a:lnTo>
                  <a:lnTo>
                    <a:pt x="64" y="13"/>
                  </a:lnTo>
                  <a:lnTo>
                    <a:pt x="68" y="15"/>
                  </a:lnTo>
                  <a:lnTo>
                    <a:pt x="66" y="13"/>
                  </a:lnTo>
                  <a:lnTo>
                    <a:pt x="68" y="17"/>
                  </a:lnTo>
                  <a:lnTo>
                    <a:pt x="68" y="19"/>
                  </a:lnTo>
                  <a:lnTo>
                    <a:pt x="70" y="21"/>
                  </a:lnTo>
                  <a:lnTo>
                    <a:pt x="70" y="19"/>
                  </a:lnTo>
                  <a:lnTo>
                    <a:pt x="75" y="30"/>
                  </a:lnTo>
                  <a:lnTo>
                    <a:pt x="75" y="38"/>
                  </a:lnTo>
                  <a:lnTo>
                    <a:pt x="77" y="42"/>
                  </a:lnTo>
                  <a:lnTo>
                    <a:pt x="75" y="46"/>
                  </a:lnTo>
                  <a:lnTo>
                    <a:pt x="75" y="53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70" y="61"/>
                  </a:lnTo>
                  <a:lnTo>
                    <a:pt x="70" y="63"/>
                  </a:lnTo>
                  <a:lnTo>
                    <a:pt x="68" y="67"/>
                  </a:lnTo>
                  <a:lnTo>
                    <a:pt x="68" y="65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8" y="75"/>
                  </a:lnTo>
                  <a:lnTo>
                    <a:pt x="56" y="75"/>
                  </a:lnTo>
                  <a:lnTo>
                    <a:pt x="54" y="76"/>
                  </a:lnTo>
                  <a:lnTo>
                    <a:pt x="56" y="76"/>
                  </a:lnTo>
                  <a:lnTo>
                    <a:pt x="52" y="78"/>
                  </a:lnTo>
                  <a:lnTo>
                    <a:pt x="48" y="78"/>
                  </a:lnTo>
                  <a:lnTo>
                    <a:pt x="45" y="80"/>
                  </a:lnTo>
                  <a:lnTo>
                    <a:pt x="37" y="80"/>
                  </a:lnTo>
                  <a:lnTo>
                    <a:pt x="33" y="78"/>
                  </a:lnTo>
                  <a:lnTo>
                    <a:pt x="29" y="78"/>
                  </a:lnTo>
                  <a:lnTo>
                    <a:pt x="22" y="75"/>
                  </a:lnTo>
                  <a:lnTo>
                    <a:pt x="23" y="75"/>
                  </a:lnTo>
                  <a:lnTo>
                    <a:pt x="22" y="73"/>
                  </a:lnTo>
                  <a:lnTo>
                    <a:pt x="20" y="73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0" y="63"/>
                  </a:lnTo>
                  <a:lnTo>
                    <a:pt x="10" y="61"/>
                  </a:lnTo>
                  <a:lnTo>
                    <a:pt x="8" y="59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4" y="50"/>
                  </a:lnTo>
                  <a:lnTo>
                    <a:pt x="4" y="34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18" y="13"/>
                  </a:lnTo>
                  <a:lnTo>
                    <a:pt x="16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9"/>
                  </a:lnTo>
                  <a:lnTo>
                    <a:pt x="22" y="9"/>
                  </a:lnTo>
                  <a:lnTo>
                    <a:pt x="29" y="5"/>
                  </a:lnTo>
                  <a:lnTo>
                    <a:pt x="33" y="5"/>
                  </a:lnTo>
                  <a:lnTo>
                    <a:pt x="37" y="3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68" name="Rectangle 316"/>
            <p:cNvSpPr>
              <a:spLocks noChangeArrowheads="1"/>
            </p:cNvSpPr>
            <p:nvPr/>
          </p:nvSpPr>
          <p:spPr bwMode="auto">
            <a:xfrm>
              <a:off x="3908" y="2155"/>
              <a:ext cx="3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T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69" name="Freeform 317"/>
            <p:cNvSpPr>
              <a:spLocks/>
            </p:cNvSpPr>
            <p:nvPr/>
          </p:nvSpPr>
          <p:spPr bwMode="auto">
            <a:xfrm>
              <a:off x="3957" y="2163"/>
              <a:ext cx="62" cy="65"/>
            </a:xfrm>
            <a:custGeom>
              <a:avLst/>
              <a:gdLst>
                <a:gd name="T0" fmla="*/ 27 w 75"/>
                <a:gd name="T1" fmla="*/ 0 h 79"/>
                <a:gd name="T2" fmla="*/ 21 w 75"/>
                <a:gd name="T3" fmla="*/ 2 h 79"/>
                <a:gd name="T4" fmla="*/ 16 w 75"/>
                <a:gd name="T5" fmla="*/ 5 h 79"/>
                <a:gd name="T6" fmla="*/ 11 w 75"/>
                <a:gd name="T7" fmla="*/ 8 h 79"/>
                <a:gd name="T8" fmla="*/ 7 w 75"/>
                <a:gd name="T9" fmla="*/ 12 h 79"/>
                <a:gd name="T10" fmla="*/ 3 w 75"/>
                <a:gd name="T11" fmla="*/ 17 h 79"/>
                <a:gd name="T12" fmla="*/ 2 w 75"/>
                <a:gd name="T13" fmla="*/ 22 h 79"/>
                <a:gd name="T14" fmla="*/ 0 w 75"/>
                <a:gd name="T15" fmla="*/ 29 h 79"/>
                <a:gd name="T16" fmla="*/ 0 w 75"/>
                <a:gd name="T17" fmla="*/ 36 h 79"/>
                <a:gd name="T18" fmla="*/ 2 w 75"/>
                <a:gd name="T19" fmla="*/ 43 h 79"/>
                <a:gd name="T20" fmla="*/ 3 w 75"/>
                <a:gd name="T21" fmla="*/ 48 h 79"/>
                <a:gd name="T22" fmla="*/ 7 w 75"/>
                <a:gd name="T23" fmla="*/ 53 h 79"/>
                <a:gd name="T24" fmla="*/ 11 w 75"/>
                <a:gd name="T25" fmla="*/ 58 h 79"/>
                <a:gd name="T26" fmla="*/ 16 w 75"/>
                <a:gd name="T27" fmla="*/ 62 h 79"/>
                <a:gd name="T28" fmla="*/ 21 w 75"/>
                <a:gd name="T29" fmla="*/ 63 h 79"/>
                <a:gd name="T30" fmla="*/ 27 w 75"/>
                <a:gd name="T31" fmla="*/ 65 h 79"/>
                <a:gd name="T32" fmla="*/ 33 w 75"/>
                <a:gd name="T33" fmla="*/ 65 h 79"/>
                <a:gd name="T34" fmla="*/ 40 w 75"/>
                <a:gd name="T35" fmla="*/ 63 h 79"/>
                <a:gd name="T36" fmla="*/ 46 w 75"/>
                <a:gd name="T37" fmla="*/ 62 h 79"/>
                <a:gd name="T38" fmla="*/ 50 w 75"/>
                <a:gd name="T39" fmla="*/ 58 h 79"/>
                <a:gd name="T40" fmla="*/ 55 w 75"/>
                <a:gd name="T41" fmla="*/ 53 h 79"/>
                <a:gd name="T42" fmla="*/ 59 w 75"/>
                <a:gd name="T43" fmla="*/ 48 h 79"/>
                <a:gd name="T44" fmla="*/ 60 w 75"/>
                <a:gd name="T45" fmla="*/ 43 h 79"/>
                <a:gd name="T46" fmla="*/ 62 w 75"/>
                <a:gd name="T47" fmla="*/ 36 h 79"/>
                <a:gd name="T48" fmla="*/ 62 w 75"/>
                <a:gd name="T49" fmla="*/ 29 h 79"/>
                <a:gd name="T50" fmla="*/ 60 w 75"/>
                <a:gd name="T51" fmla="*/ 22 h 79"/>
                <a:gd name="T52" fmla="*/ 59 w 75"/>
                <a:gd name="T53" fmla="*/ 17 h 79"/>
                <a:gd name="T54" fmla="*/ 55 w 75"/>
                <a:gd name="T55" fmla="*/ 12 h 79"/>
                <a:gd name="T56" fmla="*/ 50 w 75"/>
                <a:gd name="T57" fmla="*/ 8 h 79"/>
                <a:gd name="T58" fmla="*/ 46 w 75"/>
                <a:gd name="T59" fmla="*/ 5 h 79"/>
                <a:gd name="T60" fmla="*/ 40 w 75"/>
                <a:gd name="T61" fmla="*/ 2 h 79"/>
                <a:gd name="T62" fmla="*/ 33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6" y="0"/>
                  </a:moveTo>
                  <a:lnTo>
                    <a:pt x="33" y="0"/>
                  </a:lnTo>
                  <a:lnTo>
                    <a:pt x="29" y="0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5" y="6"/>
                  </a:lnTo>
                  <a:lnTo>
                    <a:pt x="13" y="10"/>
                  </a:lnTo>
                  <a:lnTo>
                    <a:pt x="10" y="12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2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5"/>
                  </a:lnTo>
                  <a:lnTo>
                    <a:pt x="10" y="67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5" y="77"/>
                  </a:lnTo>
                  <a:lnTo>
                    <a:pt x="29" y="79"/>
                  </a:lnTo>
                  <a:lnTo>
                    <a:pt x="33" y="79"/>
                  </a:lnTo>
                  <a:lnTo>
                    <a:pt x="36" y="79"/>
                  </a:lnTo>
                  <a:lnTo>
                    <a:pt x="40" y="79"/>
                  </a:lnTo>
                  <a:lnTo>
                    <a:pt x="44" y="79"/>
                  </a:lnTo>
                  <a:lnTo>
                    <a:pt x="48" y="77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1" y="71"/>
                  </a:lnTo>
                  <a:lnTo>
                    <a:pt x="63" y="67"/>
                  </a:lnTo>
                  <a:lnTo>
                    <a:pt x="67" y="65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40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4"/>
                  </a:lnTo>
                  <a:lnTo>
                    <a:pt x="63" y="12"/>
                  </a:lnTo>
                  <a:lnTo>
                    <a:pt x="61" y="10"/>
                  </a:lnTo>
                  <a:lnTo>
                    <a:pt x="60" y="6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70" name="Freeform 318"/>
            <p:cNvSpPr>
              <a:spLocks/>
            </p:cNvSpPr>
            <p:nvPr/>
          </p:nvSpPr>
          <p:spPr bwMode="auto">
            <a:xfrm>
              <a:off x="3956" y="2161"/>
              <a:ext cx="64" cy="68"/>
            </a:xfrm>
            <a:custGeom>
              <a:avLst/>
              <a:gdLst>
                <a:gd name="T0" fmla="*/ 20 w 79"/>
                <a:gd name="T1" fmla="*/ 2 h 83"/>
                <a:gd name="T2" fmla="*/ 17 w 79"/>
                <a:gd name="T3" fmla="*/ 5 h 83"/>
                <a:gd name="T4" fmla="*/ 11 w 79"/>
                <a:gd name="T5" fmla="*/ 10 h 83"/>
                <a:gd name="T6" fmla="*/ 8 w 79"/>
                <a:gd name="T7" fmla="*/ 10 h 83"/>
                <a:gd name="T8" fmla="*/ 3 w 79"/>
                <a:gd name="T9" fmla="*/ 19 h 83"/>
                <a:gd name="T10" fmla="*/ 2 w 79"/>
                <a:gd name="T11" fmla="*/ 24 h 83"/>
                <a:gd name="T12" fmla="*/ 2 w 79"/>
                <a:gd name="T13" fmla="*/ 44 h 83"/>
                <a:gd name="T14" fmla="*/ 3 w 79"/>
                <a:gd name="T15" fmla="*/ 49 h 83"/>
                <a:gd name="T16" fmla="*/ 12 w 79"/>
                <a:gd name="T17" fmla="*/ 63 h 83"/>
                <a:gd name="T18" fmla="*/ 22 w 79"/>
                <a:gd name="T19" fmla="*/ 66 h 83"/>
                <a:gd name="T20" fmla="*/ 41 w 79"/>
                <a:gd name="T21" fmla="*/ 66 h 83"/>
                <a:gd name="T22" fmla="*/ 51 w 79"/>
                <a:gd name="T23" fmla="*/ 63 h 83"/>
                <a:gd name="T24" fmla="*/ 54 w 79"/>
                <a:gd name="T25" fmla="*/ 57 h 83"/>
                <a:gd name="T26" fmla="*/ 58 w 79"/>
                <a:gd name="T27" fmla="*/ 57 h 83"/>
                <a:gd name="T28" fmla="*/ 61 w 79"/>
                <a:gd name="T29" fmla="*/ 51 h 83"/>
                <a:gd name="T30" fmla="*/ 64 w 79"/>
                <a:gd name="T31" fmla="*/ 41 h 83"/>
                <a:gd name="T32" fmla="*/ 62 w 79"/>
                <a:gd name="T33" fmla="*/ 19 h 83"/>
                <a:gd name="T34" fmla="*/ 58 w 79"/>
                <a:gd name="T35" fmla="*/ 13 h 83"/>
                <a:gd name="T36" fmla="*/ 53 w 79"/>
                <a:gd name="T37" fmla="*/ 10 h 83"/>
                <a:gd name="T38" fmla="*/ 53 w 79"/>
                <a:gd name="T39" fmla="*/ 10 h 83"/>
                <a:gd name="T40" fmla="*/ 47 w 79"/>
                <a:gd name="T41" fmla="*/ 5 h 83"/>
                <a:gd name="T42" fmla="*/ 25 w 79"/>
                <a:gd name="T43" fmla="*/ 3 h 83"/>
                <a:gd name="T44" fmla="*/ 50 w 79"/>
                <a:gd name="T45" fmla="*/ 8 h 83"/>
                <a:gd name="T46" fmla="*/ 50 w 79"/>
                <a:gd name="T47" fmla="*/ 11 h 83"/>
                <a:gd name="T48" fmla="*/ 56 w 79"/>
                <a:gd name="T49" fmla="*/ 14 h 83"/>
                <a:gd name="T50" fmla="*/ 58 w 79"/>
                <a:gd name="T51" fmla="*/ 20 h 83"/>
                <a:gd name="T52" fmla="*/ 59 w 79"/>
                <a:gd name="T53" fmla="*/ 24 h 83"/>
                <a:gd name="T54" fmla="*/ 59 w 79"/>
                <a:gd name="T55" fmla="*/ 44 h 83"/>
                <a:gd name="T56" fmla="*/ 58 w 79"/>
                <a:gd name="T57" fmla="*/ 48 h 83"/>
                <a:gd name="T58" fmla="*/ 56 w 79"/>
                <a:gd name="T59" fmla="*/ 53 h 83"/>
                <a:gd name="T60" fmla="*/ 51 w 79"/>
                <a:gd name="T61" fmla="*/ 57 h 83"/>
                <a:gd name="T62" fmla="*/ 49 w 79"/>
                <a:gd name="T63" fmla="*/ 60 h 83"/>
                <a:gd name="T64" fmla="*/ 41 w 79"/>
                <a:gd name="T65" fmla="*/ 63 h 83"/>
                <a:gd name="T66" fmla="*/ 22 w 79"/>
                <a:gd name="T67" fmla="*/ 63 h 83"/>
                <a:gd name="T68" fmla="*/ 15 w 79"/>
                <a:gd name="T69" fmla="*/ 60 h 83"/>
                <a:gd name="T70" fmla="*/ 6 w 79"/>
                <a:gd name="T71" fmla="*/ 49 h 83"/>
                <a:gd name="T72" fmla="*/ 5 w 79"/>
                <a:gd name="T73" fmla="*/ 48 h 83"/>
                <a:gd name="T74" fmla="*/ 3 w 79"/>
                <a:gd name="T75" fmla="*/ 27 h 83"/>
                <a:gd name="T76" fmla="*/ 5 w 79"/>
                <a:gd name="T77" fmla="*/ 22 h 83"/>
                <a:gd name="T78" fmla="*/ 10 w 79"/>
                <a:gd name="T79" fmla="*/ 13 h 83"/>
                <a:gd name="T80" fmla="*/ 10 w 79"/>
                <a:gd name="T81" fmla="*/ 13 h 83"/>
                <a:gd name="T82" fmla="*/ 14 w 79"/>
                <a:gd name="T83" fmla="*/ 10 h 83"/>
                <a:gd name="T84" fmla="*/ 17 w 79"/>
                <a:gd name="T85" fmla="*/ 8 h 83"/>
                <a:gd name="T86" fmla="*/ 23 w 79"/>
                <a:gd name="T87" fmla="*/ 5 h 83"/>
                <a:gd name="T88" fmla="*/ 25 w 79"/>
                <a:gd name="T89" fmla="*/ 0 h 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9"/>
                <a:gd name="T136" fmla="*/ 0 h 83"/>
                <a:gd name="T137" fmla="*/ 79 w 79"/>
                <a:gd name="T138" fmla="*/ 83 h 8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9" h="83">
                  <a:moveTo>
                    <a:pt x="31" y="0"/>
                  </a:moveTo>
                  <a:lnTo>
                    <a:pt x="27" y="2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4" y="12"/>
                  </a:lnTo>
                  <a:lnTo>
                    <a:pt x="15" y="10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2" y="23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60"/>
                  </a:lnTo>
                  <a:lnTo>
                    <a:pt x="4" y="62"/>
                  </a:lnTo>
                  <a:lnTo>
                    <a:pt x="4" y="60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5" y="81"/>
                  </a:lnTo>
                  <a:lnTo>
                    <a:pt x="27" y="81"/>
                  </a:lnTo>
                  <a:lnTo>
                    <a:pt x="31" y="83"/>
                  </a:lnTo>
                  <a:lnTo>
                    <a:pt x="46" y="83"/>
                  </a:lnTo>
                  <a:lnTo>
                    <a:pt x="50" y="81"/>
                  </a:lnTo>
                  <a:lnTo>
                    <a:pt x="54" y="81"/>
                  </a:lnTo>
                  <a:lnTo>
                    <a:pt x="62" y="77"/>
                  </a:lnTo>
                  <a:lnTo>
                    <a:pt x="63" y="77"/>
                  </a:lnTo>
                  <a:lnTo>
                    <a:pt x="65" y="75"/>
                  </a:lnTo>
                  <a:lnTo>
                    <a:pt x="65" y="73"/>
                  </a:lnTo>
                  <a:lnTo>
                    <a:pt x="67" y="69"/>
                  </a:lnTo>
                  <a:lnTo>
                    <a:pt x="65" y="71"/>
                  </a:lnTo>
                  <a:lnTo>
                    <a:pt x="69" y="69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5" y="60"/>
                  </a:lnTo>
                  <a:lnTo>
                    <a:pt x="75" y="62"/>
                  </a:lnTo>
                  <a:lnTo>
                    <a:pt x="77" y="60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3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9" y="14"/>
                  </a:lnTo>
                  <a:lnTo>
                    <a:pt x="65" y="12"/>
                  </a:lnTo>
                  <a:lnTo>
                    <a:pt x="67" y="12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3" y="8"/>
                  </a:lnTo>
                  <a:lnTo>
                    <a:pt x="63" y="6"/>
                  </a:lnTo>
                  <a:lnTo>
                    <a:pt x="58" y="6"/>
                  </a:lnTo>
                  <a:lnTo>
                    <a:pt x="46" y="0"/>
                  </a:lnTo>
                  <a:lnTo>
                    <a:pt x="31" y="0"/>
                  </a:lnTo>
                  <a:lnTo>
                    <a:pt x="31" y="4"/>
                  </a:lnTo>
                  <a:lnTo>
                    <a:pt x="46" y="4"/>
                  </a:lnTo>
                  <a:lnTo>
                    <a:pt x="58" y="10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3" y="16"/>
                  </a:lnTo>
                  <a:lnTo>
                    <a:pt x="65" y="16"/>
                  </a:lnTo>
                  <a:lnTo>
                    <a:pt x="69" y="17"/>
                  </a:lnTo>
                  <a:lnTo>
                    <a:pt x="67" y="16"/>
                  </a:lnTo>
                  <a:lnTo>
                    <a:pt x="71" y="23"/>
                  </a:lnTo>
                  <a:lnTo>
                    <a:pt x="71" y="25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3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71" y="60"/>
                  </a:lnTo>
                  <a:lnTo>
                    <a:pt x="67" y="67"/>
                  </a:lnTo>
                  <a:lnTo>
                    <a:pt x="69" y="65"/>
                  </a:lnTo>
                  <a:lnTo>
                    <a:pt x="65" y="67"/>
                  </a:lnTo>
                  <a:lnTo>
                    <a:pt x="63" y="67"/>
                  </a:lnTo>
                  <a:lnTo>
                    <a:pt x="63" y="69"/>
                  </a:lnTo>
                  <a:lnTo>
                    <a:pt x="62" y="73"/>
                  </a:lnTo>
                  <a:lnTo>
                    <a:pt x="62" y="71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4" y="77"/>
                  </a:lnTo>
                  <a:lnTo>
                    <a:pt x="50" y="77"/>
                  </a:lnTo>
                  <a:lnTo>
                    <a:pt x="46" y="79"/>
                  </a:lnTo>
                  <a:lnTo>
                    <a:pt x="31" y="79"/>
                  </a:lnTo>
                  <a:lnTo>
                    <a:pt x="27" y="77"/>
                  </a:lnTo>
                  <a:lnTo>
                    <a:pt x="25" y="77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2" y="65"/>
                  </a:lnTo>
                  <a:lnTo>
                    <a:pt x="12" y="67"/>
                  </a:lnTo>
                  <a:lnTo>
                    <a:pt x="8" y="60"/>
                  </a:lnTo>
                  <a:lnTo>
                    <a:pt x="8" y="58"/>
                  </a:lnTo>
                  <a:lnTo>
                    <a:pt x="6" y="56"/>
                  </a:lnTo>
                  <a:lnTo>
                    <a:pt x="6" y="58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6" y="29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12" y="16"/>
                  </a:lnTo>
                  <a:lnTo>
                    <a:pt x="12" y="17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17" y="10"/>
                  </a:lnTo>
                  <a:lnTo>
                    <a:pt x="21" y="10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31" y="4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71" name="Rectangle 319"/>
            <p:cNvSpPr>
              <a:spLocks noChangeArrowheads="1"/>
            </p:cNvSpPr>
            <p:nvPr/>
          </p:nvSpPr>
          <p:spPr bwMode="auto">
            <a:xfrm>
              <a:off x="3970" y="2166"/>
              <a:ext cx="31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P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72" name="Freeform 320"/>
            <p:cNvSpPr>
              <a:spLocks/>
            </p:cNvSpPr>
            <p:nvPr/>
          </p:nvSpPr>
          <p:spPr bwMode="auto">
            <a:xfrm>
              <a:off x="4267" y="2166"/>
              <a:ext cx="62" cy="64"/>
            </a:xfrm>
            <a:custGeom>
              <a:avLst/>
              <a:gdLst>
                <a:gd name="T0" fmla="*/ 29 w 75"/>
                <a:gd name="T1" fmla="*/ 0 h 79"/>
                <a:gd name="T2" fmla="*/ 21 w 75"/>
                <a:gd name="T3" fmla="*/ 2 h 79"/>
                <a:gd name="T4" fmla="*/ 16 w 75"/>
                <a:gd name="T5" fmla="*/ 3 h 79"/>
                <a:gd name="T6" fmla="*/ 11 w 75"/>
                <a:gd name="T7" fmla="*/ 6 h 79"/>
                <a:gd name="T8" fmla="*/ 7 w 75"/>
                <a:gd name="T9" fmla="*/ 11 h 79"/>
                <a:gd name="T10" fmla="*/ 3 w 75"/>
                <a:gd name="T11" fmla="*/ 15 h 79"/>
                <a:gd name="T12" fmla="*/ 2 w 75"/>
                <a:gd name="T13" fmla="*/ 22 h 79"/>
                <a:gd name="T14" fmla="*/ 0 w 75"/>
                <a:gd name="T15" fmla="*/ 28 h 79"/>
                <a:gd name="T16" fmla="*/ 0 w 75"/>
                <a:gd name="T17" fmla="*/ 34 h 79"/>
                <a:gd name="T18" fmla="*/ 2 w 75"/>
                <a:gd name="T19" fmla="*/ 41 h 79"/>
                <a:gd name="T20" fmla="*/ 3 w 75"/>
                <a:gd name="T21" fmla="*/ 47 h 79"/>
                <a:gd name="T22" fmla="*/ 7 w 75"/>
                <a:gd name="T23" fmla="*/ 52 h 79"/>
                <a:gd name="T24" fmla="*/ 11 w 75"/>
                <a:gd name="T25" fmla="*/ 56 h 79"/>
                <a:gd name="T26" fmla="*/ 16 w 75"/>
                <a:gd name="T27" fmla="*/ 59 h 79"/>
                <a:gd name="T28" fmla="*/ 21 w 75"/>
                <a:gd name="T29" fmla="*/ 62 h 79"/>
                <a:gd name="T30" fmla="*/ 29 w 75"/>
                <a:gd name="T31" fmla="*/ 64 h 79"/>
                <a:gd name="T32" fmla="*/ 33 w 75"/>
                <a:gd name="T33" fmla="*/ 64 h 79"/>
                <a:gd name="T34" fmla="*/ 40 w 75"/>
                <a:gd name="T35" fmla="*/ 62 h 79"/>
                <a:gd name="T36" fmla="*/ 46 w 75"/>
                <a:gd name="T37" fmla="*/ 59 h 79"/>
                <a:gd name="T38" fmla="*/ 51 w 75"/>
                <a:gd name="T39" fmla="*/ 56 h 79"/>
                <a:gd name="T40" fmla="*/ 55 w 75"/>
                <a:gd name="T41" fmla="*/ 52 h 79"/>
                <a:gd name="T42" fmla="*/ 59 w 75"/>
                <a:gd name="T43" fmla="*/ 47 h 79"/>
                <a:gd name="T44" fmla="*/ 60 w 75"/>
                <a:gd name="T45" fmla="*/ 41 h 79"/>
                <a:gd name="T46" fmla="*/ 62 w 75"/>
                <a:gd name="T47" fmla="*/ 34 h 79"/>
                <a:gd name="T48" fmla="*/ 62 w 75"/>
                <a:gd name="T49" fmla="*/ 28 h 79"/>
                <a:gd name="T50" fmla="*/ 60 w 75"/>
                <a:gd name="T51" fmla="*/ 22 h 79"/>
                <a:gd name="T52" fmla="*/ 59 w 75"/>
                <a:gd name="T53" fmla="*/ 15 h 79"/>
                <a:gd name="T54" fmla="*/ 55 w 75"/>
                <a:gd name="T55" fmla="*/ 11 h 79"/>
                <a:gd name="T56" fmla="*/ 51 w 75"/>
                <a:gd name="T57" fmla="*/ 6 h 79"/>
                <a:gd name="T58" fmla="*/ 46 w 75"/>
                <a:gd name="T59" fmla="*/ 3 h 79"/>
                <a:gd name="T60" fmla="*/ 40 w 75"/>
                <a:gd name="T61" fmla="*/ 2 h 79"/>
                <a:gd name="T62" fmla="*/ 33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7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2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4"/>
                  </a:lnTo>
                  <a:lnTo>
                    <a:pt x="10" y="67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9" y="73"/>
                  </a:lnTo>
                  <a:lnTo>
                    <a:pt x="23" y="75"/>
                  </a:lnTo>
                  <a:lnTo>
                    <a:pt x="25" y="77"/>
                  </a:lnTo>
                  <a:lnTo>
                    <a:pt x="31" y="77"/>
                  </a:lnTo>
                  <a:lnTo>
                    <a:pt x="35" y="79"/>
                  </a:lnTo>
                  <a:lnTo>
                    <a:pt x="37" y="79"/>
                  </a:lnTo>
                  <a:lnTo>
                    <a:pt x="40" y="79"/>
                  </a:lnTo>
                  <a:lnTo>
                    <a:pt x="44" y="77"/>
                  </a:lnTo>
                  <a:lnTo>
                    <a:pt x="48" y="77"/>
                  </a:lnTo>
                  <a:lnTo>
                    <a:pt x="52" y="75"/>
                  </a:lnTo>
                  <a:lnTo>
                    <a:pt x="56" y="73"/>
                  </a:lnTo>
                  <a:lnTo>
                    <a:pt x="60" y="71"/>
                  </a:lnTo>
                  <a:lnTo>
                    <a:pt x="62" y="69"/>
                  </a:lnTo>
                  <a:lnTo>
                    <a:pt x="63" y="67"/>
                  </a:lnTo>
                  <a:lnTo>
                    <a:pt x="67" y="64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3" y="50"/>
                  </a:lnTo>
                  <a:lnTo>
                    <a:pt x="75" y="46"/>
                  </a:lnTo>
                  <a:lnTo>
                    <a:pt x="75" y="42"/>
                  </a:lnTo>
                  <a:lnTo>
                    <a:pt x="75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4"/>
                  </a:lnTo>
                  <a:lnTo>
                    <a:pt x="63" y="10"/>
                  </a:lnTo>
                  <a:lnTo>
                    <a:pt x="62" y="8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73" name="Freeform 321"/>
            <p:cNvSpPr>
              <a:spLocks/>
            </p:cNvSpPr>
            <p:nvPr/>
          </p:nvSpPr>
          <p:spPr bwMode="auto">
            <a:xfrm>
              <a:off x="4266" y="2164"/>
              <a:ext cx="64" cy="68"/>
            </a:xfrm>
            <a:custGeom>
              <a:avLst/>
              <a:gdLst>
                <a:gd name="T0" fmla="*/ 22 w 79"/>
                <a:gd name="T1" fmla="*/ 2 h 83"/>
                <a:gd name="T2" fmla="*/ 14 w 79"/>
                <a:gd name="T3" fmla="*/ 5 h 83"/>
                <a:gd name="T4" fmla="*/ 11 w 79"/>
                <a:gd name="T5" fmla="*/ 7 h 83"/>
                <a:gd name="T6" fmla="*/ 10 w 79"/>
                <a:gd name="T7" fmla="*/ 8 h 83"/>
                <a:gd name="T8" fmla="*/ 8 w 79"/>
                <a:gd name="T9" fmla="*/ 10 h 83"/>
                <a:gd name="T10" fmla="*/ 5 w 79"/>
                <a:gd name="T11" fmla="*/ 14 h 83"/>
                <a:gd name="T12" fmla="*/ 3 w 79"/>
                <a:gd name="T13" fmla="*/ 17 h 83"/>
                <a:gd name="T14" fmla="*/ 2 w 79"/>
                <a:gd name="T15" fmla="*/ 24 h 83"/>
                <a:gd name="T16" fmla="*/ 0 w 79"/>
                <a:gd name="T17" fmla="*/ 39 h 83"/>
                <a:gd name="T18" fmla="*/ 2 w 79"/>
                <a:gd name="T19" fmla="*/ 46 h 83"/>
                <a:gd name="T20" fmla="*/ 5 w 79"/>
                <a:gd name="T21" fmla="*/ 54 h 83"/>
                <a:gd name="T22" fmla="*/ 6 w 79"/>
                <a:gd name="T23" fmla="*/ 54 h 83"/>
                <a:gd name="T24" fmla="*/ 8 w 79"/>
                <a:gd name="T25" fmla="*/ 58 h 83"/>
                <a:gd name="T26" fmla="*/ 12 w 79"/>
                <a:gd name="T27" fmla="*/ 60 h 83"/>
                <a:gd name="T28" fmla="*/ 12 w 79"/>
                <a:gd name="T29" fmla="*/ 61 h 83"/>
                <a:gd name="T30" fmla="*/ 20 w 79"/>
                <a:gd name="T31" fmla="*/ 65 h 83"/>
                <a:gd name="T32" fmla="*/ 20 w 79"/>
                <a:gd name="T33" fmla="*/ 66 h 83"/>
                <a:gd name="T34" fmla="*/ 30 w 79"/>
                <a:gd name="T35" fmla="*/ 68 h 83"/>
                <a:gd name="T36" fmla="*/ 37 w 79"/>
                <a:gd name="T37" fmla="*/ 66 h 83"/>
                <a:gd name="T38" fmla="*/ 50 w 79"/>
                <a:gd name="T39" fmla="*/ 61 h 83"/>
                <a:gd name="T40" fmla="*/ 59 w 79"/>
                <a:gd name="T41" fmla="*/ 54 h 83"/>
                <a:gd name="T42" fmla="*/ 62 w 79"/>
                <a:gd name="T43" fmla="*/ 46 h 83"/>
                <a:gd name="T44" fmla="*/ 64 w 79"/>
                <a:gd name="T45" fmla="*/ 39 h 83"/>
                <a:gd name="T46" fmla="*/ 62 w 79"/>
                <a:gd name="T47" fmla="*/ 24 h 83"/>
                <a:gd name="T48" fmla="*/ 61 w 79"/>
                <a:gd name="T49" fmla="*/ 17 h 83"/>
                <a:gd name="T50" fmla="*/ 59 w 79"/>
                <a:gd name="T51" fmla="*/ 14 h 83"/>
                <a:gd name="T52" fmla="*/ 58 w 79"/>
                <a:gd name="T53" fmla="*/ 13 h 83"/>
                <a:gd name="T54" fmla="*/ 52 w 79"/>
                <a:gd name="T55" fmla="*/ 5 h 83"/>
                <a:gd name="T56" fmla="*/ 44 w 79"/>
                <a:gd name="T57" fmla="*/ 2 h 83"/>
                <a:gd name="T58" fmla="*/ 37 w 79"/>
                <a:gd name="T59" fmla="*/ 0 h 83"/>
                <a:gd name="T60" fmla="*/ 27 w 79"/>
                <a:gd name="T61" fmla="*/ 3 h 83"/>
                <a:gd name="T62" fmla="*/ 41 w 79"/>
                <a:gd name="T63" fmla="*/ 5 h 83"/>
                <a:gd name="T64" fmla="*/ 50 w 79"/>
                <a:gd name="T65" fmla="*/ 8 h 83"/>
                <a:gd name="T66" fmla="*/ 54 w 79"/>
                <a:gd name="T67" fmla="*/ 14 h 83"/>
                <a:gd name="T68" fmla="*/ 56 w 79"/>
                <a:gd name="T69" fmla="*/ 16 h 83"/>
                <a:gd name="T70" fmla="*/ 58 w 79"/>
                <a:gd name="T71" fmla="*/ 19 h 83"/>
                <a:gd name="T72" fmla="*/ 59 w 79"/>
                <a:gd name="T73" fmla="*/ 20 h 83"/>
                <a:gd name="T74" fmla="*/ 61 w 79"/>
                <a:gd name="T75" fmla="*/ 27 h 83"/>
                <a:gd name="T76" fmla="*/ 59 w 79"/>
                <a:gd name="T77" fmla="*/ 43 h 83"/>
                <a:gd name="T78" fmla="*/ 56 w 79"/>
                <a:gd name="T79" fmla="*/ 52 h 83"/>
                <a:gd name="T80" fmla="*/ 49 w 79"/>
                <a:gd name="T81" fmla="*/ 58 h 83"/>
                <a:gd name="T82" fmla="*/ 41 w 79"/>
                <a:gd name="T83" fmla="*/ 63 h 83"/>
                <a:gd name="T84" fmla="*/ 34 w 79"/>
                <a:gd name="T85" fmla="*/ 65 h 83"/>
                <a:gd name="T86" fmla="*/ 27 w 79"/>
                <a:gd name="T87" fmla="*/ 63 h 83"/>
                <a:gd name="T88" fmla="*/ 23 w 79"/>
                <a:gd name="T89" fmla="*/ 63 h 83"/>
                <a:gd name="T90" fmla="*/ 20 w 79"/>
                <a:gd name="T91" fmla="*/ 61 h 83"/>
                <a:gd name="T92" fmla="*/ 15 w 79"/>
                <a:gd name="T93" fmla="*/ 58 h 83"/>
                <a:gd name="T94" fmla="*/ 12 w 79"/>
                <a:gd name="T95" fmla="*/ 57 h 83"/>
                <a:gd name="T96" fmla="*/ 11 w 79"/>
                <a:gd name="T97" fmla="*/ 57 h 83"/>
                <a:gd name="T98" fmla="*/ 10 w 79"/>
                <a:gd name="T99" fmla="*/ 52 h 83"/>
                <a:gd name="T100" fmla="*/ 8 w 79"/>
                <a:gd name="T101" fmla="*/ 52 h 83"/>
                <a:gd name="T102" fmla="*/ 5 w 79"/>
                <a:gd name="T103" fmla="*/ 43 h 83"/>
                <a:gd name="T104" fmla="*/ 3 w 79"/>
                <a:gd name="T105" fmla="*/ 27 h 83"/>
                <a:gd name="T106" fmla="*/ 5 w 79"/>
                <a:gd name="T107" fmla="*/ 20 h 83"/>
                <a:gd name="T108" fmla="*/ 6 w 79"/>
                <a:gd name="T109" fmla="*/ 19 h 83"/>
                <a:gd name="T110" fmla="*/ 8 w 79"/>
                <a:gd name="T111" fmla="*/ 16 h 83"/>
                <a:gd name="T112" fmla="*/ 10 w 79"/>
                <a:gd name="T113" fmla="*/ 11 h 83"/>
                <a:gd name="T114" fmla="*/ 14 w 79"/>
                <a:gd name="T115" fmla="*/ 10 h 83"/>
                <a:gd name="T116" fmla="*/ 14 w 79"/>
                <a:gd name="T117" fmla="*/ 8 h 83"/>
                <a:gd name="T118" fmla="*/ 22 w 79"/>
                <a:gd name="T119" fmla="*/ 5 h 83"/>
                <a:gd name="T120" fmla="*/ 27 w 79"/>
                <a:gd name="T121" fmla="*/ 0 h 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"/>
                <a:gd name="T184" fmla="*/ 0 h 83"/>
                <a:gd name="T185" fmla="*/ 79 w 79"/>
                <a:gd name="T186" fmla="*/ 83 h 8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" h="83">
                  <a:moveTo>
                    <a:pt x="33" y="0"/>
                  </a:moveTo>
                  <a:lnTo>
                    <a:pt x="27" y="2"/>
                  </a:lnTo>
                  <a:lnTo>
                    <a:pt x="25" y="2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4" y="8"/>
                  </a:lnTo>
                  <a:lnTo>
                    <a:pt x="15" y="8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6" y="64"/>
                  </a:lnTo>
                  <a:lnTo>
                    <a:pt x="6" y="66"/>
                  </a:lnTo>
                  <a:lnTo>
                    <a:pt x="8" y="67"/>
                  </a:lnTo>
                  <a:lnTo>
                    <a:pt x="8" y="66"/>
                  </a:lnTo>
                  <a:lnTo>
                    <a:pt x="10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5" y="73"/>
                  </a:lnTo>
                  <a:lnTo>
                    <a:pt x="14" y="73"/>
                  </a:lnTo>
                  <a:lnTo>
                    <a:pt x="15" y="75"/>
                  </a:lnTo>
                  <a:lnTo>
                    <a:pt x="17" y="75"/>
                  </a:lnTo>
                  <a:lnTo>
                    <a:pt x="25" y="79"/>
                  </a:lnTo>
                  <a:lnTo>
                    <a:pt x="23" y="79"/>
                  </a:lnTo>
                  <a:lnTo>
                    <a:pt x="25" y="81"/>
                  </a:lnTo>
                  <a:lnTo>
                    <a:pt x="33" y="81"/>
                  </a:lnTo>
                  <a:lnTo>
                    <a:pt x="37" y="83"/>
                  </a:lnTo>
                  <a:lnTo>
                    <a:pt x="42" y="83"/>
                  </a:lnTo>
                  <a:lnTo>
                    <a:pt x="46" y="81"/>
                  </a:lnTo>
                  <a:lnTo>
                    <a:pt x="50" y="81"/>
                  </a:lnTo>
                  <a:lnTo>
                    <a:pt x="62" y="75"/>
                  </a:lnTo>
                  <a:lnTo>
                    <a:pt x="64" y="75"/>
                  </a:lnTo>
                  <a:lnTo>
                    <a:pt x="73" y="66"/>
                  </a:lnTo>
                  <a:lnTo>
                    <a:pt x="73" y="64"/>
                  </a:lnTo>
                  <a:lnTo>
                    <a:pt x="77" y="56"/>
                  </a:lnTo>
                  <a:lnTo>
                    <a:pt x="77" y="52"/>
                  </a:lnTo>
                  <a:lnTo>
                    <a:pt x="79" y="48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6" y="4"/>
                  </a:lnTo>
                  <a:lnTo>
                    <a:pt x="50" y="6"/>
                  </a:lnTo>
                  <a:lnTo>
                    <a:pt x="54" y="6"/>
                  </a:lnTo>
                  <a:lnTo>
                    <a:pt x="62" y="10"/>
                  </a:lnTo>
                  <a:lnTo>
                    <a:pt x="60" y="10"/>
                  </a:lnTo>
                  <a:lnTo>
                    <a:pt x="67" y="17"/>
                  </a:lnTo>
                  <a:lnTo>
                    <a:pt x="67" y="16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3"/>
                  </a:lnTo>
                  <a:lnTo>
                    <a:pt x="75" y="48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69" y="64"/>
                  </a:lnTo>
                  <a:lnTo>
                    <a:pt x="69" y="62"/>
                  </a:lnTo>
                  <a:lnTo>
                    <a:pt x="60" y="71"/>
                  </a:lnTo>
                  <a:lnTo>
                    <a:pt x="62" y="71"/>
                  </a:lnTo>
                  <a:lnTo>
                    <a:pt x="50" y="77"/>
                  </a:lnTo>
                  <a:lnTo>
                    <a:pt x="46" y="77"/>
                  </a:lnTo>
                  <a:lnTo>
                    <a:pt x="42" y="79"/>
                  </a:lnTo>
                  <a:lnTo>
                    <a:pt x="37" y="79"/>
                  </a:lnTo>
                  <a:lnTo>
                    <a:pt x="33" y="77"/>
                  </a:lnTo>
                  <a:lnTo>
                    <a:pt x="27" y="77"/>
                  </a:lnTo>
                  <a:lnTo>
                    <a:pt x="29" y="77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17" y="71"/>
                  </a:lnTo>
                  <a:lnTo>
                    <a:pt x="19" y="71"/>
                  </a:lnTo>
                  <a:lnTo>
                    <a:pt x="17" y="69"/>
                  </a:lnTo>
                  <a:lnTo>
                    <a:pt x="15" y="69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10" y="64"/>
                  </a:lnTo>
                  <a:lnTo>
                    <a:pt x="6" y="56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4" y="33"/>
                  </a:lnTo>
                  <a:lnTo>
                    <a:pt x="6" y="29"/>
                  </a:lnTo>
                  <a:lnTo>
                    <a:pt x="6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9" y="10"/>
                  </a:lnTo>
                  <a:lnTo>
                    <a:pt x="17" y="10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74" name="Rectangle 322"/>
            <p:cNvSpPr>
              <a:spLocks noChangeArrowheads="1"/>
            </p:cNvSpPr>
            <p:nvPr/>
          </p:nvSpPr>
          <p:spPr bwMode="auto">
            <a:xfrm>
              <a:off x="4278" y="2167"/>
              <a:ext cx="37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H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75" name="Freeform 323"/>
            <p:cNvSpPr>
              <a:spLocks/>
            </p:cNvSpPr>
            <p:nvPr/>
          </p:nvSpPr>
          <p:spPr bwMode="auto">
            <a:xfrm>
              <a:off x="4326" y="2144"/>
              <a:ext cx="63" cy="64"/>
            </a:xfrm>
            <a:custGeom>
              <a:avLst/>
              <a:gdLst>
                <a:gd name="T0" fmla="*/ 28 w 77"/>
                <a:gd name="T1" fmla="*/ 0 h 78"/>
                <a:gd name="T2" fmla="*/ 22 w 77"/>
                <a:gd name="T3" fmla="*/ 1 h 78"/>
                <a:gd name="T4" fmla="*/ 17 w 77"/>
                <a:gd name="T5" fmla="*/ 4 h 78"/>
                <a:gd name="T6" fmla="*/ 12 w 77"/>
                <a:gd name="T7" fmla="*/ 7 h 78"/>
                <a:gd name="T8" fmla="*/ 7 w 77"/>
                <a:gd name="T9" fmla="*/ 12 h 78"/>
                <a:gd name="T10" fmla="*/ 5 w 77"/>
                <a:gd name="T11" fmla="*/ 17 h 78"/>
                <a:gd name="T12" fmla="*/ 2 w 77"/>
                <a:gd name="T13" fmla="*/ 21 h 78"/>
                <a:gd name="T14" fmla="*/ 0 w 77"/>
                <a:gd name="T15" fmla="*/ 30 h 78"/>
                <a:gd name="T16" fmla="*/ 0 w 77"/>
                <a:gd name="T17" fmla="*/ 36 h 78"/>
                <a:gd name="T18" fmla="*/ 2 w 77"/>
                <a:gd name="T19" fmla="*/ 42 h 78"/>
                <a:gd name="T20" fmla="*/ 5 w 77"/>
                <a:gd name="T21" fmla="*/ 48 h 78"/>
                <a:gd name="T22" fmla="*/ 7 w 77"/>
                <a:gd name="T23" fmla="*/ 53 h 78"/>
                <a:gd name="T24" fmla="*/ 12 w 77"/>
                <a:gd name="T25" fmla="*/ 58 h 78"/>
                <a:gd name="T26" fmla="*/ 17 w 77"/>
                <a:gd name="T27" fmla="*/ 61 h 78"/>
                <a:gd name="T28" fmla="*/ 22 w 77"/>
                <a:gd name="T29" fmla="*/ 64 h 78"/>
                <a:gd name="T30" fmla="*/ 28 w 77"/>
                <a:gd name="T31" fmla="*/ 64 h 78"/>
                <a:gd name="T32" fmla="*/ 34 w 77"/>
                <a:gd name="T33" fmla="*/ 64 h 78"/>
                <a:gd name="T34" fmla="*/ 41 w 77"/>
                <a:gd name="T35" fmla="*/ 64 h 78"/>
                <a:gd name="T36" fmla="*/ 47 w 77"/>
                <a:gd name="T37" fmla="*/ 61 h 78"/>
                <a:gd name="T38" fmla="*/ 52 w 77"/>
                <a:gd name="T39" fmla="*/ 58 h 78"/>
                <a:gd name="T40" fmla="*/ 56 w 77"/>
                <a:gd name="T41" fmla="*/ 53 h 78"/>
                <a:gd name="T42" fmla="*/ 60 w 77"/>
                <a:gd name="T43" fmla="*/ 48 h 78"/>
                <a:gd name="T44" fmla="*/ 61 w 77"/>
                <a:gd name="T45" fmla="*/ 42 h 78"/>
                <a:gd name="T46" fmla="*/ 63 w 77"/>
                <a:gd name="T47" fmla="*/ 36 h 78"/>
                <a:gd name="T48" fmla="*/ 63 w 77"/>
                <a:gd name="T49" fmla="*/ 30 h 78"/>
                <a:gd name="T50" fmla="*/ 61 w 77"/>
                <a:gd name="T51" fmla="*/ 21 h 78"/>
                <a:gd name="T52" fmla="*/ 60 w 77"/>
                <a:gd name="T53" fmla="*/ 17 h 78"/>
                <a:gd name="T54" fmla="*/ 56 w 77"/>
                <a:gd name="T55" fmla="*/ 12 h 78"/>
                <a:gd name="T56" fmla="*/ 52 w 77"/>
                <a:gd name="T57" fmla="*/ 7 h 78"/>
                <a:gd name="T58" fmla="*/ 47 w 77"/>
                <a:gd name="T59" fmla="*/ 4 h 78"/>
                <a:gd name="T60" fmla="*/ 41 w 77"/>
                <a:gd name="T61" fmla="*/ 1 h 78"/>
                <a:gd name="T62" fmla="*/ 34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8" y="0"/>
                  </a:moveTo>
                  <a:lnTo>
                    <a:pt x="34" y="0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21" y="5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1" y="11"/>
                  </a:lnTo>
                  <a:lnTo>
                    <a:pt x="9" y="15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4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1"/>
                  </a:lnTo>
                  <a:lnTo>
                    <a:pt x="4" y="55"/>
                  </a:lnTo>
                  <a:lnTo>
                    <a:pt x="6" y="59"/>
                  </a:lnTo>
                  <a:lnTo>
                    <a:pt x="8" y="61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21" y="74"/>
                  </a:lnTo>
                  <a:lnTo>
                    <a:pt x="23" y="76"/>
                  </a:lnTo>
                  <a:lnTo>
                    <a:pt x="27" y="78"/>
                  </a:lnTo>
                  <a:lnTo>
                    <a:pt x="31" y="78"/>
                  </a:lnTo>
                  <a:lnTo>
                    <a:pt x="34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50" y="78"/>
                  </a:lnTo>
                  <a:lnTo>
                    <a:pt x="54" y="76"/>
                  </a:lnTo>
                  <a:lnTo>
                    <a:pt x="57" y="74"/>
                  </a:lnTo>
                  <a:lnTo>
                    <a:pt x="59" y="73"/>
                  </a:lnTo>
                  <a:lnTo>
                    <a:pt x="63" y="71"/>
                  </a:lnTo>
                  <a:lnTo>
                    <a:pt x="65" y="67"/>
                  </a:lnTo>
                  <a:lnTo>
                    <a:pt x="69" y="65"/>
                  </a:lnTo>
                  <a:lnTo>
                    <a:pt x="71" y="61"/>
                  </a:lnTo>
                  <a:lnTo>
                    <a:pt x="73" y="59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6"/>
                  </a:lnTo>
                  <a:lnTo>
                    <a:pt x="77" y="32"/>
                  </a:lnTo>
                  <a:lnTo>
                    <a:pt x="75" y="26"/>
                  </a:lnTo>
                  <a:lnTo>
                    <a:pt x="73" y="24"/>
                  </a:lnTo>
                  <a:lnTo>
                    <a:pt x="73" y="21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59" y="7"/>
                  </a:lnTo>
                  <a:lnTo>
                    <a:pt x="57" y="5"/>
                  </a:lnTo>
                  <a:lnTo>
                    <a:pt x="54" y="3"/>
                  </a:lnTo>
                  <a:lnTo>
                    <a:pt x="50" y="1"/>
                  </a:lnTo>
                  <a:lnTo>
                    <a:pt x="46" y="1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76" name="Freeform 324"/>
            <p:cNvSpPr>
              <a:spLocks/>
            </p:cNvSpPr>
            <p:nvPr/>
          </p:nvSpPr>
          <p:spPr bwMode="auto">
            <a:xfrm>
              <a:off x="4325" y="2143"/>
              <a:ext cx="66" cy="67"/>
            </a:xfrm>
            <a:custGeom>
              <a:avLst/>
              <a:gdLst>
                <a:gd name="T0" fmla="*/ 24 w 81"/>
                <a:gd name="T1" fmla="*/ 2 h 82"/>
                <a:gd name="T2" fmla="*/ 17 w 81"/>
                <a:gd name="T3" fmla="*/ 4 h 82"/>
                <a:gd name="T4" fmla="*/ 14 w 81"/>
                <a:gd name="T5" fmla="*/ 6 h 82"/>
                <a:gd name="T6" fmla="*/ 11 w 81"/>
                <a:gd name="T7" fmla="*/ 9 h 82"/>
                <a:gd name="T8" fmla="*/ 8 w 81"/>
                <a:gd name="T9" fmla="*/ 14 h 82"/>
                <a:gd name="T10" fmla="*/ 7 w 81"/>
                <a:gd name="T11" fmla="*/ 16 h 82"/>
                <a:gd name="T12" fmla="*/ 2 w 81"/>
                <a:gd name="T13" fmla="*/ 21 h 82"/>
                <a:gd name="T14" fmla="*/ 0 w 81"/>
                <a:gd name="T15" fmla="*/ 38 h 82"/>
                <a:gd name="T16" fmla="*/ 5 w 81"/>
                <a:gd name="T17" fmla="*/ 50 h 82"/>
                <a:gd name="T18" fmla="*/ 7 w 81"/>
                <a:gd name="T19" fmla="*/ 51 h 82"/>
                <a:gd name="T20" fmla="*/ 14 w 81"/>
                <a:gd name="T21" fmla="*/ 62 h 82"/>
                <a:gd name="T22" fmla="*/ 17 w 81"/>
                <a:gd name="T23" fmla="*/ 64 h 82"/>
                <a:gd name="T24" fmla="*/ 24 w 81"/>
                <a:gd name="T25" fmla="*/ 67 h 82"/>
                <a:gd name="T26" fmla="*/ 50 w 81"/>
                <a:gd name="T27" fmla="*/ 64 h 82"/>
                <a:gd name="T28" fmla="*/ 53 w 81"/>
                <a:gd name="T29" fmla="*/ 61 h 82"/>
                <a:gd name="T30" fmla="*/ 56 w 81"/>
                <a:gd name="T31" fmla="*/ 56 h 82"/>
                <a:gd name="T32" fmla="*/ 59 w 81"/>
                <a:gd name="T33" fmla="*/ 56 h 82"/>
                <a:gd name="T34" fmla="*/ 61 w 81"/>
                <a:gd name="T35" fmla="*/ 53 h 82"/>
                <a:gd name="T36" fmla="*/ 66 w 81"/>
                <a:gd name="T37" fmla="*/ 41 h 82"/>
                <a:gd name="T38" fmla="*/ 64 w 81"/>
                <a:gd name="T39" fmla="*/ 21 h 82"/>
                <a:gd name="T40" fmla="*/ 63 w 81"/>
                <a:gd name="T41" fmla="*/ 19 h 82"/>
                <a:gd name="T42" fmla="*/ 55 w 81"/>
                <a:gd name="T43" fmla="*/ 7 h 82"/>
                <a:gd name="T44" fmla="*/ 51 w 81"/>
                <a:gd name="T45" fmla="*/ 6 h 82"/>
                <a:gd name="T46" fmla="*/ 42 w 81"/>
                <a:gd name="T47" fmla="*/ 2 h 82"/>
                <a:gd name="T48" fmla="*/ 29 w 81"/>
                <a:gd name="T49" fmla="*/ 0 h 82"/>
                <a:gd name="T50" fmla="*/ 39 w 81"/>
                <a:gd name="T51" fmla="*/ 4 h 82"/>
                <a:gd name="T52" fmla="*/ 47 w 81"/>
                <a:gd name="T53" fmla="*/ 7 h 82"/>
                <a:gd name="T54" fmla="*/ 53 w 81"/>
                <a:gd name="T55" fmla="*/ 11 h 82"/>
                <a:gd name="T56" fmla="*/ 58 w 81"/>
                <a:gd name="T57" fmla="*/ 16 h 82"/>
                <a:gd name="T58" fmla="*/ 59 w 81"/>
                <a:gd name="T59" fmla="*/ 23 h 82"/>
                <a:gd name="T60" fmla="*/ 63 w 81"/>
                <a:gd name="T61" fmla="*/ 28 h 82"/>
                <a:gd name="T62" fmla="*/ 59 w 81"/>
                <a:gd name="T63" fmla="*/ 50 h 82"/>
                <a:gd name="T64" fmla="*/ 58 w 81"/>
                <a:gd name="T65" fmla="*/ 51 h 82"/>
                <a:gd name="T66" fmla="*/ 55 w 81"/>
                <a:gd name="T67" fmla="*/ 55 h 82"/>
                <a:gd name="T68" fmla="*/ 51 w 81"/>
                <a:gd name="T69" fmla="*/ 60 h 82"/>
                <a:gd name="T70" fmla="*/ 48 w 81"/>
                <a:gd name="T71" fmla="*/ 60 h 82"/>
                <a:gd name="T72" fmla="*/ 42 w 81"/>
                <a:gd name="T73" fmla="*/ 64 h 82"/>
                <a:gd name="T74" fmla="*/ 22 w 81"/>
                <a:gd name="T75" fmla="*/ 62 h 82"/>
                <a:gd name="T76" fmla="*/ 15 w 81"/>
                <a:gd name="T77" fmla="*/ 60 h 82"/>
                <a:gd name="T78" fmla="*/ 11 w 81"/>
                <a:gd name="T79" fmla="*/ 55 h 82"/>
                <a:gd name="T80" fmla="*/ 8 w 81"/>
                <a:gd name="T81" fmla="*/ 48 h 82"/>
                <a:gd name="T82" fmla="*/ 5 w 81"/>
                <a:gd name="T83" fmla="*/ 41 h 82"/>
                <a:gd name="T84" fmla="*/ 5 w 81"/>
                <a:gd name="T85" fmla="*/ 28 h 82"/>
                <a:gd name="T86" fmla="*/ 7 w 81"/>
                <a:gd name="T87" fmla="*/ 23 h 82"/>
                <a:gd name="T88" fmla="*/ 9 w 81"/>
                <a:gd name="T89" fmla="*/ 17 h 82"/>
                <a:gd name="T90" fmla="*/ 12 w 81"/>
                <a:gd name="T91" fmla="*/ 11 h 82"/>
                <a:gd name="T92" fmla="*/ 15 w 81"/>
                <a:gd name="T93" fmla="*/ 11 h 82"/>
                <a:gd name="T94" fmla="*/ 19 w 81"/>
                <a:gd name="T95" fmla="*/ 7 h 82"/>
                <a:gd name="T96" fmla="*/ 20 w 81"/>
                <a:gd name="T97" fmla="*/ 6 h 82"/>
                <a:gd name="T98" fmla="*/ 29 w 81"/>
                <a:gd name="T99" fmla="*/ 2 h 8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1"/>
                <a:gd name="T151" fmla="*/ 0 h 82"/>
                <a:gd name="T152" fmla="*/ 81 w 81"/>
                <a:gd name="T153" fmla="*/ 82 h 8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1" h="82">
                  <a:moveTo>
                    <a:pt x="36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2" y="26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3"/>
                  </a:lnTo>
                  <a:lnTo>
                    <a:pt x="6" y="61"/>
                  </a:lnTo>
                  <a:lnTo>
                    <a:pt x="6" y="63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3" y="78"/>
                  </a:lnTo>
                  <a:lnTo>
                    <a:pt x="21" y="78"/>
                  </a:lnTo>
                  <a:lnTo>
                    <a:pt x="23" y="80"/>
                  </a:lnTo>
                  <a:lnTo>
                    <a:pt x="25" y="80"/>
                  </a:lnTo>
                  <a:lnTo>
                    <a:pt x="29" y="82"/>
                  </a:lnTo>
                  <a:lnTo>
                    <a:pt x="52" y="82"/>
                  </a:lnTo>
                  <a:lnTo>
                    <a:pt x="59" y="78"/>
                  </a:lnTo>
                  <a:lnTo>
                    <a:pt x="61" y="78"/>
                  </a:lnTo>
                  <a:lnTo>
                    <a:pt x="63" y="76"/>
                  </a:lnTo>
                  <a:lnTo>
                    <a:pt x="61" y="76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7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5" y="63"/>
                  </a:lnTo>
                  <a:lnTo>
                    <a:pt x="75" y="65"/>
                  </a:lnTo>
                  <a:lnTo>
                    <a:pt x="77" y="63"/>
                  </a:lnTo>
                  <a:lnTo>
                    <a:pt x="77" y="57"/>
                  </a:lnTo>
                  <a:lnTo>
                    <a:pt x="81" y="50"/>
                  </a:lnTo>
                  <a:lnTo>
                    <a:pt x="81" y="34"/>
                  </a:lnTo>
                  <a:lnTo>
                    <a:pt x="79" y="28"/>
                  </a:lnTo>
                  <a:lnTo>
                    <a:pt x="79" y="26"/>
                  </a:lnTo>
                  <a:lnTo>
                    <a:pt x="77" y="25"/>
                  </a:lnTo>
                  <a:lnTo>
                    <a:pt x="77" y="26"/>
                  </a:lnTo>
                  <a:lnTo>
                    <a:pt x="77" y="23"/>
                  </a:lnTo>
                  <a:lnTo>
                    <a:pt x="75" y="19"/>
                  </a:lnTo>
                  <a:lnTo>
                    <a:pt x="75" y="17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1" y="7"/>
                  </a:lnTo>
                  <a:lnTo>
                    <a:pt x="63" y="7"/>
                  </a:lnTo>
                  <a:lnTo>
                    <a:pt x="61" y="5"/>
                  </a:lnTo>
                  <a:lnTo>
                    <a:pt x="59" y="5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3"/>
                  </a:lnTo>
                  <a:lnTo>
                    <a:pt x="44" y="3"/>
                  </a:lnTo>
                  <a:lnTo>
                    <a:pt x="48" y="5"/>
                  </a:lnTo>
                  <a:lnTo>
                    <a:pt x="52" y="5"/>
                  </a:lnTo>
                  <a:lnTo>
                    <a:pt x="59" y="9"/>
                  </a:lnTo>
                  <a:lnTo>
                    <a:pt x="58" y="9"/>
                  </a:lnTo>
                  <a:lnTo>
                    <a:pt x="59" y="11"/>
                  </a:lnTo>
                  <a:lnTo>
                    <a:pt x="61" y="11"/>
                  </a:lnTo>
                  <a:lnTo>
                    <a:pt x="65" y="13"/>
                  </a:lnTo>
                  <a:lnTo>
                    <a:pt x="63" y="13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3" y="23"/>
                  </a:lnTo>
                  <a:lnTo>
                    <a:pt x="73" y="26"/>
                  </a:lnTo>
                  <a:lnTo>
                    <a:pt x="73" y="28"/>
                  </a:lnTo>
                  <a:lnTo>
                    <a:pt x="75" y="30"/>
                  </a:lnTo>
                  <a:lnTo>
                    <a:pt x="75" y="28"/>
                  </a:lnTo>
                  <a:lnTo>
                    <a:pt x="77" y="34"/>
                  </a:lnTo>
                  <a:lnTo>
                    <a:pt x="77" y="50"/>
                  </a:lnTo>
                  <a:lnTo>
                    <a:pt x="73" y="57"/>
                  </a:lnTo>
                  <a:lnTo>
                    <a:pt x="73" y="61"/>
                  </a:lnTo>
                  <a:lnTo>
                    <a:pt x="73" y="59"/>
                  </a:lnTo>
                  <a:lnTo>
                    <a:pt x="71" y="61"/>
                  </a:lnTo>
                  <a:lnTo>
                    <a:pt x="71" y="63"/>
                  </a:lnTo>
                  <a:lnTo>
                    <a:pt x="69" y="67"/>
                  </a:lnTo>
                  <a:lnTo>
                    <a:pt x="71" y="65"/>
                  </a:lnTo>
                  <a:lnTo>
                    <a:pt x="67" y="67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5" y="71"/>
                  </a:lnTo>
                  <a:lnTo>
                    <a:pt x="61" y="73"/>
                  </a:lnTo>
                  <a:lnTo>
                    <a:pt x="59" y="73"/>
                  </a:lnTo>
                  <a:lnTo>
                    <a:pt x="58" y="75"/>
                  </a:lnTo>
                  <a:lnTo>
                    <a:pt x="59" y="75"/>
                  </a:lnTo>
                  <a:lnTo>
                    <a:pt x="52" y="78"/>
                  </a:lnTo>
                  <a:lnTo>
                    <a:pt x="29" y="78"/>
                  </a:lnTo>
                  <a:lnTo>
                    <a:pt x="25" y="76"/>
                  </a:lnTo>
                  <a:lnTo>
                    <a:pt x="27" y="76"/>
                  </a:lnTo>
                  <a:lnTo>
                    <a:pt x="25" y="75"/>
                  </a:lnTo>
                  <a:lnTo>
                    <a:pt x="23" y="75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11" y="63"/>
                  </a:lnTo>
                  <a:lnTo>
                    <a:pt x="11" y="61"/>
                  </a:lnTo>
                  <a:lnTo>
                    <a:pt x="10" y="59"/>
                  </a:lnTo>
                  <a:lnTo>
                    <a:pt x="10" y="61"/>
                  </a:lnTo>
                  <a:lnTo>
                    <a:pt x="6" y="53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8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23" y="9"/>
                  </a:lnTo>
                  <a:lnTo>
                    <a:pt x="25" y="9"/>
                  </a:lnTo>
                  <a:lnTo>
                    <a:pt x="27" y="7"/>
                  </a:lnTo>
                  <a:lnTo>
                    <a:pt x="25" y="7"/>
                  </a:lnTo>
                  <a:lnTo>
                    <a:pt x="29" y="5"/>
                  </a:lnTo>
                  <a:lnTo>
                    <a:pt x="33" y="5"/>
                  </a:lnTo>
                  <a:lnTo>
                    <a:pt x="36" y="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77" name="Rectangle 325"/>
            <p:cNvSpPr>
              <a:spLocks noChangeArrowheads="1"/>
            </p:cNvSpPr>
            <p:nvPr/>
          </p:nvSpPr>
          <p:spPr bwMode="auto">
            <a:xfrm>
              <a:off x="4340" y="2145"/>
              <a:ext cx="33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A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78" name="Freeform 326"/>
            <p:cNvSpPr>
              <a:spLocks/>
            </p:cNvSpPr>
            <p:nvPr/>
          </p:nvSpPr>
          <p:spPr bwMode="auto">
            <a:xfrm>
              <a:off x="4389" y="2121"/>
              <a:ext cx="63" cy="66"/>
            </a:xfrm>
            <a:custGeom>
              <a:avLst/>
              <a:gdLst>
                <a:gd name="T0" fmla="*/ 29 w 77"/>
                <a:gd name="T1" fmla="*/ 0 h 80"/>
                <a:gd name="T2" fmla="*/ 22 w 77"/>
                <a:gd name="T3" fmla="*/ 2 h 80"/>
                <a:gd name="T4" fmla="*/ 18 w 77"/>
                <a:gd name="T5" fmla="*/ 5 h 80"/>
                <a:gd name="T6" fmla="*/ 13 w 77"/>
                <a:gd name="T7" fmla="*/ 7 h 80"/>
                <a:gd name="T8" fmla="*/ 8 w 77"/>
                <a:gd name="T9" fmla="*/ 12 h 80"/>
                <a:gd name="T10" fmla="*/ 5 w 77"/>
                <a:gd name="T11" fmla="*/ 17 h 80"/>
                <a:gd name="T12" fmla="*/ 2 w 77"/>
                <a:gd name="T13" fmla="*/ 24 h 80"/>
                <a:gd name="T14" fmla="*/ 0 w 77"/>
                <a:gd name="T15" fmla="*/ 30 h 80"/>
                <a:gd name="T16" fmla="*/ 0 w 77"/>
                <a:gd name="T17" fmla="*/ 36 h 80"/>
                <a:gd name="T18" fmla="*/ 2 w 77"/>
                <a:gd name="T19" fmla="*/ 43 h 80"/>
                <a:gd name="T20" fmla="*/ 5 w 77"/>
                <a:gd name="T21" fmla="*/ 49 h 80"/>
                <a:gd name="T22" fmla="*/ 8 w 77"/>
                <a:gd name="T23" fmla="*/ 54 h 80"/>
                <a:gd name="T24" fmla="*/ 13 w 77"/>
                <a:gd name="T25" fmla="*/ 59 h 80"/>
                <a:gd name="T26" fmla="*/ 18 w 77"/>
                <a:gd name="T27" fmla="*/ 62 h 80"/>
                <a:gd name="T28" fmla="*/ 22 w 77"/>
                <a:gd name="T29" fmla="*/ 65 h 80"/>
                <a:gd name="T30" fmla="*/ 29 w 77"/>
                <a:gd name="T31" fmla="*/ 66 h 80"/>
                <a:gd name="T32" fmla="*/ 35 w 77"/>
                <a:gd name="T33" fmla="*/ 66 h 80"/>
                <a:gd name="T34" fmla="*/ 41 w 77"/>
                <a:gd name="T35" fmla="*/ 65 h 80"/>
                <a:gd name="T36" fmla="*/ 47 w 77"/>
                <a:gd name="T37" fmla="*/ 62 h 80"/>
                <a:gd name="T38" fmla="*/ 52 w 77"/>
                <a:gd name="T39" fmla="*/ 59 h 80"/>
                <a:gd name="T40" fmla="*/ 57 w 77"/>
                <a:gd name="T41" fmla="*/ 54 h 80"/>
                <a:gd name="T42" fmla="*/ 60 w 77"/>
                <a:gd name="T43" fmla="*/ 49 h 80"/>
                <a:gd name="T44" fmla="*/ 61 w 77"/>
                <a:gd name="T45" fmla="*/ 43 h 80"/>
                <a:gd name="T46" fmla="*/ 63 w 77"/>
                <a:gd name="T47" fmla="*/ 36 h 80"/>
                <a:gd name="T48" fmla="*/ 63 w 77"/>
                <a:gd name="T49" fmla="*/ 30 h 80"/>
                <a:gd name="T50" fmla="*/ 61 w 77"/>
                <a:gd name="T51" fmla="*/ 24 h 80"/>
                <a:gd name="T52" fmla="*/ 60 w 77"/>
                <a:gd name="T53" fmla="*/ 17 h 80"/>
                <a:gd name="T54" fmla="*/ 57 w 77"/>
                <a:gd name="T55" fmla="*/ 12 h 80"/>
                <a:gd name="T56" fmla="*/ 52 w 77"/>
                <a:gd name="T57" fmla="*/ 7 h 80"/>
                <a:gd name="T58" fmla="*/ 47 w 77"/>
                <a:gd name="T59" fmla="*/ 5 h 80"/>
                <a:gd name="T60" fmla="*/ 41 w 77"/>
                <a:gd name="T61" fmla="*/ 2 h 80"/>
                <a:gd name="T62" fmla="*/ 35 w 77"/>
                <a:gd name="T63" fmla="*/ 0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0"/>
                <a:gd name="T98" fmla="*/ 77 w 77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0">
                  <a:moveTo>
                    <a:pt x="39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2" y="6"/>
                  </a:lnTo>
                  <a:lnTo>
                    <a:pt x="18" y="7"/>
                  </a:lnTo>
                  <a:lnTo>
                    <a:pt x="16" y="9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5"/>
                  </a:lnTo>
                  <a:lnTo>
                    <a:pt x="6" y="59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22" y="75"/>
                  </a:lnTo>
                  <a:lnTo>
                    <a:pt x="25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80"/>
                  </a:lnTo>
                  <a:lnTo>
                    <a:pt x="39" y="80"/>
                  </a:lnTo>
                  <a:lnTo>
                    <a:pt x="43" y="80"/>
                  </a:lnTo>
                  <a:lnTo>
                    <a:pt x="47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62" y="73"/>
                  </a:lnTo>
                  <a:lnTo>
                    <a:pt x="64" y="71"/>
                  </a:lnTo>
                  <a:lnTo>
                    <a:pt x="66" y="67"/>
                  </a:lnTo>
                  <a:lnTo>
                    <a:pt x="70" y="65"/>
                  </a:lnTo>
                  <a:lnTo>
                    <a:pt x="72" y="61"/>
                  </a:lnTo>
                  <a:lnTo>
                    <a:pt x="73" y="59"/>
                  </a:lnTo>
                  <a:lnTo>
                    <a:pt x="73" y="55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6"/>
                  </a:lnTo>
                  <a:lnTo>
                    <a:pt x="77" y="32"/>
                  </a:lnTo>
                  <a:lnTo>
                    <a:pt x="75" y="29"/>
                  </a:lnTo>
                  <a:lnTo>
                    <a:pt x="73" y="25"/>
                  </a:lnTo>
                  <a:lnTo>
                    <a:pt x="73" y="21"/>
                  </a:lnTo>
                  <a:lnTo>
                    <a:pt x="72" y="17"/>
                  </a:lnTo>
                  <a:lnTo>
                    <a:pt x="70" y="15"/>
                  </a:lnTo>
                  <a:lnTo>
                    <a:pt x="66" y="11"/>
                  </a:lnTo>
                  <a:lnTo>
                    <a:pt x="64" y="9"/>
                  </a:lnTo>
                  <a:lnTo>
                    <a:pt x="62" y="7"/>
                  </a:lnTo>
                  <a:lnTo>
                    <a:pt x="58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7" y="2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79" name="Freeform 327"/>
            <p:cNvSpPr>
              <a:spLocks/>
            </p:cNvSpPr>
            <p:nvPr/>
          </p:nvSpPr>
          <p:spPr bwMode="auto">
            <a:xfrm>
              <a:off x="4389" y="2120"/>
              <a:ext cx="65" cy="69"/>
            </a:xfrm>
            <a:custGeom>
              <a:avLst/>
              <a:gdLst>
                <a:gd name="T0" fmla="*/ 21 w 80"/>
                <a:gd name="T1" fmla="*/ 2 h 84"/>
                <a:gd name="T2" fmla="*/ 15 w 80"/>
                <a:gd name="T3" fmla="*/ 7 h 84"/>
                <a:gd name="T4" fmla="*/ 14 w 80"/>
                <a:gd name="T5" fmla="*/ 7 h 84"/>
                <a:gd name="T6" fmla="*/ 9 w 80"/>
                <a:gd name="T7" fmla="*/ 11 h 84"/>
                <a:gd name="T8" fmla="*/ 6 w 80"/>
                <a:gd name="T9" fmla="*/ 14 h 84"/>
                <a:gd name="T10" fmla="*/ 1 w 80"/>
                <a:gd name="T11" fmla="*/ 28 h 84"/>
                <a:gd name="T12" fmla="*/ 1 w 80"/>
                <a:gd name="T13" fmla="*/ 41 h 84"/>
                <a:gd name="T14" fmla="*/ 4 w 80"/>
                <a:gd name="T15" fmla="*/ 52 h 84"/>
                <a:gd name="T16" fmla="*/ 7 w 80"/>
                <a:gd name="T17" fmla="*/ 55 h 84"/>
                <a:gd name="T18" fmla="*/ 15 w 80"/>
                <a:gd name="T19" fmla="*/ 63 h 84"/>
                <a:gd name="T20" fmla="*/ 21 w 80"/>
                <a:gd name="T21" fmla="*/ 67 h 84"/>
                <a:gd name="T22" fmla="*/ 36 w 80"/>
                <a:gd name="T23" fmla="*/ 69 h 84"/>
                <a:gd name="T24" fmla="*/ 51 w 80"/>
                <a:gd name="T25" fmla="*/ 63 h 84"/>
                <a:gd name="T26" fmla="*/ 54 w 80"/>
                <a:gd name="T27" fmla="*/ 60 h 84"/>
                <a:gd name="T28" fmla="*/ 58 w 80"/>
                <a:gd name="T29" fmla="*/ 57 h 84"/>
                <a:gd name="T30" fmla="*/ 60 w 80"/>
                <a:gd name="T31" fmla="*/ 52 h 84"/>
                <a:gd name="T32" fmla="*/ 62 w 80"/>
                <a:gd name="T33" fmla="*/ 47 h 84"/>
                <a:gd name="T34" fmla="*/ 62 w 80"/>
                <a:gd name="T35" fmla="*/ 22 h 84"/>
                <a:gd name="T36" fmla="*/ 60 w 80"/>
                <a:gd name="T37" fmla="*/ 14 h 84"/>
                <a:gd name="T38" fmla="*/ 41 w 80"/>
                <a:gd name="T39" fmla="*/ 2 h 84"/>
                <a:gd name="T40" fmla="*/ 29 w 80"/>
                <a:gd name="T41" fmla="*/ 0 h 84"/>
                <a:gd name="T42" fmla="*/ 39 w 80"/>
                <a:gd name="T43" fmla="*/ 5 h 84"/>
                <a:gd name="T44" fmla="*/ 50 w 80"/>
                <a:gd name="T45" fmla="*/ 9 h 84"/>
                <a:gd name="T46" fmla="*/ 59 w 80"/>
                <a:gd name="T47" fmla="*/ 19 h 84"/>
                <a:gd name="T48" fmla="*/ 62 w 80"/>
                <a:gd name="T49" fmla="*/ 41 h 84"/>
                <a:gd name="T50" fmla="*/ 59 w 80"/>
                <a:gd name="T51" fmla="*/ 48 h 84"/>
                <a:gd name="T52" fmla="*/ 56 w 80"/>
                <a:gd name="T53" fmla="*/ 55 h 84"/>
                <a:gd name="T54" fmla="*/ 53 w 80"/>
                <a:gd name="T55" fmla="*/ 55 h 84"/>
                <a:gd name="T56" fmla="*/ 51 w 80"/>
                <a:gd name="T57" fmla="*/ 58 h 84"/>
                <a:gd name="T58" fmla="*/ 41 w 80"/>
                <a:gd name="T59" fmla="*/ 65 h 84"/>
                <a:gd name="T60" fmla="*/ 29 w 80"/>
                <a:gd name="T61" fmla="*/ 67 h 84"/>
                <a:gd name="T62" fmla="*/ 24 w 80"/>
                <a:gd name="T63" fmla="*/ 65 h 84"/>
                <a:gd name="T64" fmla="*/ 15 w 80"/>
                <a:gd name="T65" fmla="*/ 60 h 84"/>
                <a:gd name="T66" fmla="*/ 11 w 80"/>
                <a:gd name="T67" fmla="*/ 55 h 84"/>
                <a:gd name="T68" fmla="*/ 7 w 80"/>
                <a:gd name="T69" fmla="*/ 48 h 84"/>
                <a:gd name="T70" fmla="*/ 4 w 80"/>
                <a:gd name="T71" fmla="*/ 41 h 84"/>
                <a:gd name="T72" fmla="*/ 4 w 80"/>
                <a:gd name="T73" fmla="*/ 28 h 84"/>
                <a:gd name="T74" fmla="*/ 9 w 80"/>
                <a:gd name="T75" fmla="*/ 17 h 84"/>
                <a:gd name="T76" fmla="*/ 12 w 80"/>
                <a:gd name="T77" fmla="*/ 11 h 84"/>
                <a:gd name="T78" fmla="*/ 15 w 80"/>
                <a:gd name="T79" fmla="*/ 11 h 84"/>
                <a:gd name="T80" fmla="*/ 21 w 80"/>
                <a:gd name="T81" fmla="*/ 7 h 84"/>
                <a:gd name="T82" fmla="*/ 23 w 80"/>
                <a:gd name="T83" fmla="*/ 5 h 84"/>
                <a:gd name="T84" fmla="*/ 29 w 80"/>
                <a:gd name="T85" fmla="*/ 0 h 8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0"/>
                <a:gd name="T130" fmla="*/ 0 h 84"/>
                <a:gd name="T131" fmla="*/ 80 w 80"/>
                <a:gd name="T132" fmla="*/ 84 h 8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0" h="84">
                  <a:moveTo>
                    <a:pt x="36" y="0"/>
                  </a:moveTo>
                  <a:lnTo>
                    <a:pt x="32" y="2"/>
                  </a:lnTo>
                  <a:lnTo>
                    <a:pt x="26" y="2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19" y="8"/>
                  </a:lnTo>
                  <a:lnTo>
                    <a:pt x="17" y="8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1" y="31"/>
                  </a:lnTo>
                  <a:lnTo>
                    <a:pt x="1" y="34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1" y="50"/>
                  </a:lnTo>
                  <a:lnTo>
                    <a:pt x="1" y="54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7" y="65"/>
                  </a:lnTo>
                  <a:lnTo>
                    <a:pt x="7" y="63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7" y="77"/>
                  </a:lnTo>
                  <a:lnTo>
                    <a:pt x="19" y="77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6" y="82"/>
                  </a:lnTo>
                  <a:lnTo>
                    <a:pt x="32" y="82"/>
                  </a:lnTo>
                  <a:lnTo>
                    <a:pt x="36" y="84"/>
                  </a:lnTo>
                  <a:lnTo>
                    <a:pt x="44" y="84"/>
                  </a:lnTo>
                  <a:lnTo>
                    <a:pt x="48" y="82"/>
                  </a:lnTo>
                  <a:lnTo>
                    <a:pt x="51" y="82"/>
                  </a:lnTo>
                  <a:lnTo>
                    <a:pt x="63" y="77"/>
                  </a:lnTo>
                  <a:lnTo>
                    <a:pt x="65" y="77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7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4" y="63"/>
                  </a:lnTo>
                  <a:lnTo>
                    <a:pt x="74" y="65"/>
                  </a:lnTo>
                  <a:lnTo>
                    <a:pt x="76" y="63"/>
                  </a:lnTo>
                  <a:lnTo>
                    <a:pt x="76" y="57"/>
                  </a:lnTo>
                  <a:lnTo>
                    <a:pt x="80" y="50"/>
                  </a:lnTo>
                  <a:lnTo>
                    <a:pt x="80" y="34"/>
                  </a:lnTo>
                  <a:lnTo>
                    <a:pt x="76" y="27"/>
                  </a:lnTo>
                  <a:lnTo>
                    <a:pt x="76" y="23"/>
                  </a:lnTo>
                  <a:lnTo>
                    <a:pt x="74" y="19"/>
                  </a:lnTo>
                  <a:lnTo>
                    <a:pt x="74" y="17"/>
                  </a:lnTo>
                  <a:lnTo>
                    <a:pt x="65" y="8"/>
                  </a:lnTo>
                  <a:lnTo>
                    <a:pt x="63" y="8"/>
                  </a:lnTo>
                  <a:lnTo>
                    <a:pt x="51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1" y="6"/>
                  </a:lnTo>
                  <a:lnTo>
                    <a:pt x="63" y="11"/>
                  </a:lnTo>
                  <a:lnTo>
                    <a:pt x="61" y="11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3" y="23"/>
                  </a:lnTo>
                  <a:lnTo>
                    <a:pt x="73" y="27"/>
                  </a:lnTo>
                  <a:lnTo>
                    <a:pt x="76" y="34"/>
                  </a:lnTo>
                  <a:lnTo>
                    <a:pt x="76" y="50"/>
                  </a:lnTo>
                  <a:lnTo>
                    <a:pt x="73" y="57"/>
                  </a:lnTo>
                  <a:lnTo>
                    <a:pt x="73" y="61"/>
                  </a:lnTo>
                  <a:lnTo>
                    <a:pt x="73" y="59"/>
                  </a:lnTo>
                  <a:lnTo>
                    <a:pt x="71" y="61"/>
                  </a:lnTo>
                  <a:lnTo>
                    <a:pt x="71" y="63"/>
                  </a:lnTo>
                  <a:lnTo>
                    <a:pt x="69" y="67"/>
                  </a:lnTo>
                  <a:lnTo>
                    <a:pt x="71" y="65"/>
                  </a:lnTo>
                  <a:lnTo>
                    <a:pt x="67" y="67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3" y="71"/>
                  </a:lnTo>
                  <a:lnTo>
                    <a:pt x="61" y="73"/>
                  </a:lnTo>
                  <a:lnTo>
                    <a:pt x="63" y="73"/>
                  </a:lnTo>
                  <a:lnTo>
                    <a:pt x="51" y="79"/>
                  </a:lnTo>
                  <a:lnTo>
                    <a:pt x="48" y="79"/>
                  </a:lnTo>
                  <a:lnTo>
                    <a:pt x="44" y="81"/>
                  </a:lnTo>
                  <a:lnTo>
                    <a:pt x="36" y="81"/>
                  </a:lnTo>
                  <a:lnTo>
                    <a:pt x="32" y="79"/>
                  </a:lnTo>
                  <a:lnTo>
                    <a:pt x="28" y="79"/>
                  </a:lnTo>
                  <a:lnTo>
                    <a:pt x="30" y="79"/>
                  </a:lnTo>
                  <a:lnTo>
                    <a:pt x="28" y="77"/>
                  </a:lnTo>
                  <a:lnTo>
                    <a:pt x="26" y="77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11" y="63"/>
                  </a:lnTo>
                  <a:lnTo>
                    <a:pt x="11" y="61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5" y="54"/>
                  </a:lnTo>
                  <a:lnTo>
                    <a:pt x="5" y="50"/>
                  </a:lnTo>
                  <a:lnTo>
                    <a:pt x="3" y="46"/>
                  </a:lnTo>
                  <a:lnTo>
                    <a:pt x="3" y="38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80" name="Rectangle 328"/>
            <p:cNvSpPr>
              <a:spLocks noChangeArrowheads="1"/>
            </p:cNvSpPr>
            <p:nvPr/>
          </p:nvSpPr>
          <p:spPr bwMode="auto">
            <a:xfrm>
              <a:off x="4407" y="2125"/>
              <a:ext cx="3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T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81" name="Freeform 329"/>
            <p:cNvSpPr>
              <a:spLocks/>
            </p:cNvSpPr>
            <p:nvPr/>
          </p:nvSpPr>
          <p:spPr bwMode="auto">
            <a:xfrm>
              <a:off x="4456" y="2110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5 h 79"/>
                <a:gd name="T6" fmla="*/ 11 w 77"/>
                <a:gd name="T7" fmla="*/ 8 h 79"/>
                <a:gd name="T8" fmla="*/ 8 w 77"/>
                <a:gd name="T9" fmla="*/ 13 h 79"/>
                <a:gd name="T10" fmla="*/ 5 w 77"/>
                <a:gd name="T11" fmla="*/ 17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6 h 79"/>
                <a:gd name="T18" fmla="*/ 2 w 77"/>
                <a:gd name="T19" fmla="*/ 43 h 79"/>
                <a:gd name="T20" fmla="*/ 5 w 77"/>
                <a:gd name="T21" fmla="*/ 49 h 79"/>
                <a:gd name="T22" fmla="*/ 8 w 77"/>
                <a:gd name="T23" fmla="*/ 54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5 h 79"/>
                <a:gd name="T30" fmla="*/ 29 w 77"/>
                <a:gd name="T31" fmla="*/ 65 h 79"/>
                <a:gd name="T32" fmla="*/ 34 w 77"/>
                <a:gd name="T33" fmla="*/ 65 h 79"/>
                <a:gd name="T34" fmla="*/ 41 w 77"/>
                <a:gd name="T35" fmla="*/ 65 h 79"/>
                <a:gd name="T36" fmla="*/ 46 w 77"/>
                <a:gd name="T37" fmla="*/ 62 h 79"/>
                <a:gd name="T38" fmla="*/ 52 w 77"/>
                <a:gd name="T39" fmla="*/ 58 h 79"/>
                <a:gd name="T40" fmla="*/ 55 w 77"/>
                <a:gd name="T41" fmla="*/ 54 h 79"/>
                <a:gd name="T42" fmla="*/ 58 w 77"/>
                <a:gd name="T43" fmla="*/ 49 h 79"/>
                <a:gd name="T44" fmla="*/ 61 w 77"/>
                <a:gd name="T45" fmla="*/ 43 h 79"/>
                <a:gd name="T46" fmla="*/ 63 w 77"/>
                <a:gd name="T47" fmla="*/ 36 h 79"/>
                <a:gd name="T48" fmla="*/ 63 w 77"/>
                <a:gd name="T49" fmla="*/ 29 h 79"/>
                <a:gd name="T50" fmla="*/ 61 w 77"/>
                <a:gd name="T51" fmla="*/ 22 h 79"/>
                <a:gd name="T52" fmla="*/ 58 w 77"/>
                <a:gd name="T53" fmla="*/ 17 h 79"/>
                <a:gd name="T54" fmla="*/ 55 w 77"/>
                <a:gd name="T55" fmla="*/ 13 h 79"/>
                <a:gd name="T56" fmla="*/ 52 w 77"/>
                <a:gd name="T57" fmla="*/ 8 h 79"/>
                <a:gd name="T58" fmla="*/ 46 w 77"/>
                <a:gd name="T59" fmla="*/ 5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8" y="62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14" y="71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4" y="71"/>
                  </a:lnTo>
                  <a:lnTo>
                    <a:pt x="65" y="68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1"/>
                  </a:lnTo>
                  <a:lnTo>
                    <a:pt x="77" y="35"/>
                  </a:lnTo>
                  <a:lnTo>
                    <a:pt x="77" y="33"/>
                  </a:lnTo>
                  <a:lnTo>
                    <a:pt x="75" y="27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8"/>
                  </a:lnTo>
                  <a:lnTo>
                    <a:pt x="67" y="16"/>
                  </a:lnTo>
                  <a:lnTo>
                    <a:pt x="65" y="12"/>
                  </a:lnTo>
                  <a:lnTo>
                    <a:pt x="64" y="10"/>
                  </a:lnTo>
                  <a:lnTo>
                    <a:pt x="60" y="8"/>
                  </a:lnTo>
                  <a:lnTo>
                    <a:pt x="56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82" name="Freeform 330"/>
            <p:cNvSpPr>
              <a:spLocks/>
            </p:cNvSpPr>
            <p:nvPr/>
          </p:nvSpPr>
          <p:spPr bwMode="auto">
            <a:xfrm>
              <a:off x="4454" y="2108"/>
              <a:ext cx="66" cy="68"/>
            </a:xfrm>
            <a:custGeom>
              <a:avLst/>
              <a:gdLst>
                <a:gd name="T0" fmla="*/ 15 w 81"/>
                <a:gd name="T1" fmla="*/ 5 h 83"/>
                <a:gd name="T2" fmla="*/ 13 w 81"/>
                <a:gd name="T3" fmla="*/ 8 h 83"/>
                <a:gd name="T4" fmla="*/ 10 w 81"/>
                <a:gd name="T5" fmla="*/ 11 h 83"/>
                <a:gd name="T6" fmla="*/ 7 w 81"/>
                <a:gd name="T7" fmla="*/ 15 h 83"/>
                <a:gd name="T8" fmla="*/ 3 w 81"/>
                <a:gd name="T9" fmla="*/ 20 h 83"/>
                <a:gd name="T10" fmla="*/ 0 w 81"/>
                <a:gd name="T11" fmla="*/ 29 h 83"/>
                <a:gd name="T12" fmla="*/ 5 w 81"/>
                <a:gd name="T13" fmla="*/ 52 h 83"/>
                <a:gd name="T14" fmla="*/ 8 w 81"/>
                <a:gd name="T15" fmla="*/ 56 h 83"/>
                <a:gd name="T16" fmla="*/ 10 w 81"/>
                <a:gd name="T17" fmla="*/ 57 h 83"/>
                <a:gd name="T18" fmla="*/ 13 w 81"/>
                <a:gd name="T19" fmla="*/ 61 h 83"/>
                <a:gd name="T20" fmla="*/ 15 w 81"/>
                <a:gd name="T21" fmla="*/ 65 h 83"/>
                <a:gd name="T22" fmla="*/ 42 w 81"/>
                <a:gd name="T23" fmla="*/ 68 h 83"/>
                <a:gd name="T24" fmla="*/ 49 w 81"/>
                <a:gd name="T25" fmla="*/ 65 h 83"/>
                <a:gd name="T26" fmla="*/ 55 w 81"/>
                <a:gd name="T27" fmla="*/ 61 h 83"/>
                <a:gd name="T28" fmla="*/ 56 w 81"/>
                <a:gd name="T29" fmla="*/ 58 h 83"/>
                <a:gd name="T30" fmla="*/ 59 w 81"/>
                <a:gd name="T31" fmla="*/ 52 h 83"/>
                <a:gd name="T32" fmla="*/ 61 w 81"/>
                <a:gd name="T33" fmla="*/ 51 h 83"/>
                <a:gd name="T34" fmla="*/ 64 w 81"/>
                <a:gd name="T35" fmla="*/ 24 h 83"/>
                <a:gd name="T36" fmla="*/ 63 w 81"/>
                <a:gd name="T37" fmla="*/ 22 h 83"/>
                <a:gd name="T38" fmla="*/ 58 w 81"/>
                <a:gd name="T39" fmla="*/ 13 h 83"/>
                <a:gd name="T40" fmla="*/ 56 w 81"/>
                <a:gd name="T41" fmla="*/ 10 h 83"/>
                <a:gd name="T42" fmla="*/ 47 w 81"/>
                <a:gd name="T43" fmla="*/ 5 h 83"/>
                <a:gd name="T44" fmla="*/ 46 w 81"/>
                <a:gd name="T45" fmla="*/ 3 h 83"/>
                <a:gd name="T46" fmla="*/ 27 w 81"/>
                <a:gd name="T47" fmla="*/ 3 h 83"/>
                <a:gd name="T48" fmla="*/ 44 w 81"/>
                <a:gd name="T49" fmla="*/ 7 h 83"/>
                <a:gd name="T50" fmla="*/ 54 w 81"/>
                <a:gd name="T51" fmla="*/ 11 h 83"/>
                <a:gd name="T52" fmla="*/ 54 w 81"/>
                <a:gd name="T53" fmla="*/ 11 h 83"/>
                <a:gd name="T54" fmla="*/ 56 w 81"/>
                <a:gd name="T55" fmla="*/ 18 h 83"/>
                <a:gd name="T56" fmla="*/ 59 w 81"/>
                <a:gd name="T57" fmla="*/ 24 h 83"/>
                <a:gd name="T58" fmla="*/ 63 w 81"/>
                <a:gd name="T59" fmla="*/ 29 h 83"/>
                <a:gd name="T60" fmla="*/ 58 w 81"/>
                <a:gd name="T61" fmla="*/ 49 h 83"/>
                <a:gd name="T62" fmla="*/ 55 w 81"/>
                <a:gd name="T63" fmla="*/ 56 h 83"/>
                <a:gd name="T64" fmla="*/ 54 w 81"/>
                <a:gd name="T65" fmla="*/ 57 h 83"/>
                <a:gd name="T66" fmla="*/ 47 w 81"/>
                <a:gd name="T67" fmla="*/ 61 h 83"/>
                <a:gd name="T68" fmla="*/ 46 w 81"/>
                <a:gd name="T69" fmla="*/ 63 h 83"/>
                <a:gd name="T70" fmla="*/ 17 w 81"/>
                <a:gd name="T71" fmla="*/ 61 h 83"/>
                <a:gd name="T72" fmla="*/ 15 w 81"/>
                <a:gd name="T73" fmla="*/ 60 h 83"/>
                <a:gd name="T74" fmla="*/ 13 w 81"/>
                <a:gd name="T75" fmla="*/ 57 h 83"/>
                <a:gd name="T76" fmla="*/ 11 w 81"/>
                <a:gd name="T77" fmla="*/ 56 h 83"/>
                <a:gd name="T78" fmla="*/ 8 w 81"/>
                <a:gd name="T79" fmla="*/ 49 h 83"/>
                <a:gd name="T80" fmla="*/ 3 w 81"/>
                <a:gd name="T81" fmla="*/ 29 h 83"/>
                <a:gd name="T82" fmla="*/ 7 w 81"/>
                <a:gd name="T83" fmla="*/ 24 h 83"/>
                <a:gd name="T84" fmla="*/ 10 w 81"/>
                <a:gd name="T85" fmla="*/ 18 h 83"/>
                <a:gd name="T86" fmla="*/ 13 w 81"/>
                <a:gd name="T87" fmla="*/ 11 h 83"/>
                <a:gd name="T88" fmla="*/ 13 w 81"/>
                <a:gd name="T89" fmla="*/ 11 h 83"/>
                <a:gd name="T90" fmla="*/ 19 w 81"/>
                <a:gd name="T91" fmla="*/ 8 h 83"/>
                <a:gd name="T92" fmla="*/ 27 w 81"/>
                <a:gd name="T93" fmla="*/ 0 h 8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1"/>
                <a:gd name="T142" fmla="*/ 0 h 83"/>
                <a:gd name="T143" fmla="*/ 81 w 81"/>
                <a:gd name="T144" fmla="*/ 83 h 8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1" h="83">
                  <a:moveTo>
                    <a:pt x="33" y="0"/>
                  </a:moveTo>
                  <a:lnTo>
                    <a:pt x="21" y="6"/>
                  </a:lnTo>
                  <a:lnTo>
                    <a:pt x="19" y="6"/>
                  </a:lnTo>
                  <a:lnTo>
                    <a:pt x="17" y="8"/>
                  </a:lnTo>
                  <a:lnTo>
                    <a:pt x="19" y="8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10" y="68"/>
                  </a:lnTo>
                  <a:lnTo>
                    <a:pt x="10" y="70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6" y="75"/>
                  </a:lnTo>
                  <a:lnTo>
                    <a:pt x="19" y="77"/>
                  </a:lnTo>
                  <a:lnTo>
                    <a:pt x="17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9" y="83"/>
                  </a:lnTo>
                  <a:lnTo>
                    <a:pt x="52" y="83"/>
                  </a:lnTo>
                  <a:lnTo>
                    <a:pt x="56" y="81"/>
                  </a:lnTo>
                  <a:lnTo>
                    <a:pt x="58" y="81"/>
                  </a:lnTo>
                  <a:lnTo>
                    <a:pt x="60" y="79"/>
                  </a:lnTo>
                  <a:lnTo>
                    <a:pt x="58" y="79"/>
                  </a:lnTo>
                  <a:lnTo>
                    <a:pt x="66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70"/>
                  </a:lnTo>
                  <a:lnTo>
                    <a:pt x="69" y="71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3" y="64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81" y="50"/>
                  </a:lnTo>
                  <a:lnTo>
                    <a:pt x="81" y="35"/>
                  </a:lnTo>
                  <a:lnTo>
                    <a:pt x="79" y="29"/>
                  </a:lnTo>
                  <a:lnTo>
                    <a:pt x="79" y="27"/>
                  </a:lnTo>
                  <a:lnTo>
                    <a:pt x="77" y="25"/>
                  </a:lnTo>
                  <a:lnTo>
                    <a:pt x="77" y="27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71" y="18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7" y="10"/>
                  </a:lnTo>
                  <a:lnTo>
                    <a:pt x="66" y="10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6" y="8"/>
                  </a:lnTo>
                  <a:lnTo>
                    <a:pt x="54" y="8"/>
                  </a:lnTo>
                  <a:lnTo>
                    <a:pt x="56" y="10"/>
                  </a:lnTo>
                  <a:lnTo>
                    <a:pt x="58" y="10"/>
                  </a:lnTo>
                  <a:lnTo>
                    <a:pt x="66" y="14"/>
                  </a:lnTo>
                  <a:lnTo>
                    <a:pt x="64" y="14"/>
                  </a:lnTo>
                  <a:lnTo>
                    <a:pt x="66" y="16"/>
                  </a:lnTo>
                  <a:lnTo>
                    <a:pt x="66" y="14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9" y="22"/>
                  </a:lnTo>
                  <a:lnTo>
                    <a:pt x="69" y="20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1"/>
                  </a:lnTo>
                  <a:lnTo>
                    <a:pt x="75" y="29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7" y="68"/>
                  </a:lnTo>
                  <a:lnTo>
                    <a:pt x="67" y="66"/>
                  </a:lnTo>
                  <a:lnTo>
                    <a:pt x="66" y="68"/>
                  </a:lnTo>
                  <a:lnTo>
                    <a:pt x="66" y="70"/>
                  </a:lnTo>
                  <a:lnTo>
                    <a:pt x="64" y="73"/>
                  </a:lnTo>
                  <a:lnTo>
                    <a:pt x="66" y="71"/>
                  </a:lnTo>
                  <a:lnTo>
                    <a:pt x="58" y="75"/>
                  </a:lnTo>
                  <a:lnTo>
                    <a:pt x="56" y="75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9"/>
                  </a:lnTo>
                  <a:lnTo>
                    <a:pt x="29" y="79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1" y="73"/>
                  </a:lnTo>
                  <a:lnTo>
                    <a:pt x="19" y="73"/>
                  </a:lnTo>
                  <a:lnTo>
                    <a:pt x="16" y="71"/>
                  </a:lnTo>
                  <a:lnTo>
                    <a:pt x="17" y="73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4" y="66"/>
                  </a:lnTo>
                  <a:lnTo>
                    <a:pt x="14" y="68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83" name="Rectangle 331"/>
            <p:cNvSpPr>
              <a:spLocks noChangeArrowheads="1"/>
            </p:cNvSpPr>
            <p:nvPr/>
          </p:nvSpPr>
          <p:spPr bwMode="auto">
            <a:xfrm>
              <a:off x="4467" y="2115"/>
              <a:ext cx="34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K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84" name="Freeform 332"/>
            <p:cNvSpPr>
              <a:spLocks/>
            </p:cNvSpPr>
            <p:nvPr/>
          </p:nvSpPr>
          <p:spPr bwMode="auto">
            <a:xfrm>
              <a:off x="5048" y="2137"/>
              <a:ext cx="63" cy="65"/>
            </a:xfrm>
            <a:custGeom>
              <a:avLst/>
              <a:gdLst>
                <a:gd name="T0" fmla="*/ 28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7 h 79"/>
                <a:gd name="T8" fmla="*/ 7 w 77"/>
                <a:gd name="T9" fmla="*/ 12 h 79"/>
                <a:gd name="T10" fmla="*/ 5 w 77"/>
                <a:gd name="T11" fmla="*/ 16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5 h 79"/>
                <a:gd name="T18" fmla="*/ 2 w 77"/>
                <a:gd name="T19" fmla="*/ 41 h 79"/>
                <a:gd name="T20" fmla="*/ 5 w 77"/>
                <a:gd name="T21" fmla="*/ 48 h 79"/>
                <a:gd name="T22" fmla="*/ 7 w 77"/>
                <a:gd name="T23" fmla="*/ 54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3 h 79"/>
                <a:gd name="T30" fmla="*/ 28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5 w 77"/>
                <a:gd name="T37" fmla="*/ 62 h 79"/>
                <a:gd name="T38" fmla="*/ 52 w 77"/>
                <a:gd name="T39" fmla="*/ 58 h 79"/>
                <a:gd name="T40" fmla="*/ 55 w 77"/>
                <a:gd name="T41" fmla="*/ 54 h 79"/>
                <a:gd name="T42" fmla="*/ 58 w 77"/>
                <a:gd name="T43" fmla="*/ 48 h 79"/>
                <a:gd name="T44" fmla="*/ 61 w 77"/>
                <a:gd name="T45" fmla="*/ 41 h 79"/>
                <a:gd name="T46" fmla="*/ 61 w 77"/>
                <a:gd name="T47" fmla="*/ 35 h 79"/>
                <a:gd name="T48" fmla="*/ 61 w 77"/>
                <a:gd name="T49" fmla="*/ 29 h 79"/>
                <a:gd name="T50" fmla="*/ 61 w 77"/>
                <a:gd name="T51" fmla="*/ 22 h 79"/>
                <a:gd name="T52" fmla="*/ 58 w 77"/>
                <a:gd name="T53" fmla="*/ 16 h 79"/>
                <a:gd name="T54" fmla="*/ 55 w 77"/>
                <a:gd name="T55" fmla="*/ 12 h 79"/>
                <a:gd name="T56" fmla="*/ 52 w 77"/>
                <a:gd name="T57" fmla="*/ 7 h 79"/>
                <a:gd name="T58" fmla="*/ 45 w 77"/>
                <a:gd name="T59" fmla="*/ 3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3" y="8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7" y="18"/>
                  </a:lnTo>
                  <a:lnTo>
                    <a:pt x="6" y="20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6" y="58"/>
                  </a:lnTo>
                  <a:lnTo>
                    <a:pt x="7" y="62"/>
                  </a:lnTo>
                  <a:lnTo>
                    <a:pt x="9" y="66"/>
                  </a:lnTo>
                  <a:lnTo>
                    <a:pt x="11" y="68"/>
                  </a:lnTo>
                  <a:lnTo>
                    <a:pt x="13" y="70"/>
                  </a:lnTo>
                  <a:lnTo>
                    <a:pt x="17" y="71"/>
                  </a:lnTo>
                  <a:lnTo>
                    <a:pt x="19" y="75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0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5"/>
                  </a:lnTo>
                  <a:lnTo>
                    <a:pt x="55" y="75"/>
                  </a:lnTo>
                  <a:lnTo>
                    <a:pt x="59" y="71"/>
                  </a:lnTo>
                  <a:lnTo>
                    <a:pt x="63" y="70"/>
                  </a:lnTo>
                  <a:lnTo>
                    <a:pt x="65" y="68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5" y="48"/>
                  </a:lnTo>
                  <a:lnTo>
                    <a:pt x="75" y="43"/>
                  </a:lnTo>
                  <a:lnTo>
                    <a:pt x="77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69" y="18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3" y="8"/>
                  </a:lnTo>
                  <a:lnTo>
                    <a:pt x="59" y="6"/>
                  </a:lnTo>
                  <a:lnTo>
                    <a:pt x="55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85" name="Freeform 333"/>
            <p:cNvSpPr>
              <a:spLocks/>
            </p:cNvSpPr>
            <p:nvPr/>
          </p:nvSpPr>
          <p:spPr bwMode="auto">
            <a:xfrm>
              <a:off x="5046" y="2136"/>
              <a:ext cx="66" cy="68"/>
            </a:xfrm>
            <a:custGeom>
              <a:avLst/>
              <a:gdLst>
                <a:gd name="T0" fmla="*/ 21 w 80"/>
                <a:gd name="T1" fmla="*/ 2 h 83"/>
                <a:gd name="T2" fmla="*/ 14 w 80"/>
                <a:gd name="T3" fmla="*/ 5 h 83"/>
                <a:gd name="T4" fmla="*/ 11 w 80"/>
                <a:gd name="T5" fmla="*/ 7 h 83"/>
                <a:gd name="T6" fmla="*/ 9 w 80"/>
                <a:gd name="T7" fmla="*/ 10 h 83"/>
                <a:gd name="T8" fmla="*/ 7 w 80"/>
                <a:gd name="T9" fmla="*/ 16 h 83"/>
                <a:gd name="T10" fmla="*/ 5 w 80"/>
                <a:gd name="T11" fmla="*/ 18 h 83"/>
                <a:gd name="T12" fmla="*/ 2 w 80"/>
                <a:gd name="T13" fmla="*/ 44 h 83"/>
                <a:gd name="T14" fmla="*/ 7 w 80"/>
                <a:gd name="T15" fmla="*/ 57 h 83"/>
                <a:gd name="T16" fmla="*/ 16 w 80"/>
                <a:gd name="T17" fmla="*/ 61 h 83"/>
                <a:gd name="T18" fmla="*/ 16 w 80"/>
                <a:gd name="T19" fmla="*/ 65 h 83"/>
                <a:gd name="T20" fmla="*/ 40 w 80"/>
                <a:gd name="T21" fmla="*/ 68 h 83"/>
                <a:gd name="T22" fmla="*/ 52 w 80"/>
                <a:gd name="T23" fmla="*/ 61 h 83"/>
                <a:gd name="T24" fmla="*/ 55 w 80"/>
                <a:gd name="T25" fmla="*/ 60 h 83"/>
                <a:gd name="T26" fmla="*/ 65 w 80"/>
                <a:gd name="T27" fmla="*/ 43 h 83"/>
                <a:gd name="T28" fmla="*/ 65 w 80"/>
                <a:gd name="T29" fmla="*/ 30 h 83"/>
                <a:gd name="T30" fmla="*/ 62 w 80"/>
                <a:gd name="T31" fmla="*/ 16 h 83"/>
                <a:gd name="T32" fmla="*/ 59 w 80"/>
                <a:gd name="T33" fmla="*/ 13 h 83"/>
                <a:gd name="T34" fmla="*/ 57 w 80"/>
                <a:gd name="T35" fmla="*/ 11 h 83"/>
                <a:gd name="T36" fmla="*/ 54 w 80"/>
                <a:gd name="T37" fmla="*/ 7 h 83"/>
                <a:gd name="T38" fmla="*/ 47 w 80"/>
                <a:gd name="T39" fmla="*/ 2 h 83"/>
                <a:gd name="T40" fmla="*/ 26 w 80"/>
                <a:gd name="T41" fmla="*/ 0 h 83"/>
                <a:gd name="T42" fmla="*/ 43 w 80"/>
                <a:gd name="T43" fmla="*/ 5 h 83"/>
                <a:gd name="T44" fmla="*/ 46 w 80"/>
                <a:gd name="T45" fmla="*/ 7 h 83"/>
                <a:gd name="T46" fmla="*/ 52 w 80"/>
                <a:gd name="T47" fmla="*/ 8 h 83"/>
                <a:gd name="T48" fmla="*/ 55 w 80"/>
                <a:gd name="T49" fmla="*/ 15 h 83"/>
                <a:gd name="T50" fmla="*/ 57 w 80"/>
                <a:gd name="T51" fmla="*/ 18 h 83"/>
                <a:gd name="T52" fmla="*/ 62 w 80"/>
                <a:gd name="T53" fmla="*/ 24 h 83"/>
                <a:gd name="T54" fmla="*/ 62 w 80"/>
                <a:gd name="T55" fmla="*/ 37 h 83"/>
                <a:gd name="T56" fmla="*/ 55 w 80"/>
                <a:gd name="T57" fmla="*/ 54 h 83"/>
                <a:gd name="T58" fmla="*/ 50 w 80"/>
                <a:gd name="T59" fmla="*/ 59 h 83"/>
                <a:gd name="T60" fmla="*/ 47 w 80"/>
                <a:gd name="T61" fmla="*/ 61 h 83"/>
                <a:gd name="T62" fmla="*/ 26 w 80"/>
                <a:gd name="T63" fmla="*/ 65 h 83"/>
                <a:gd name="T64" fmla="*/ 19 w 80"/>
                <a:gd name="T65" fmla="*/ 63 h 83"/>
                <a:gd name="T66" fmla="*/ 16 w 80"/>
                <a:gd name="T67" fmla="*/ 59 h 83"/>
                <a:gd name="T68" fmla="*/ 11 w 80"/>
                <a:gd name="T69" fmla="*/ 54 h 83"/>
                <a:gd name="T70" fmla="*/ 5 w 80"/>
                <a:gd name="T71" fmla="*/ 41 h 83"/>
                <a:gd name="T72" fmla="*/ 3 w 80"/>
                <a:gd name="T73" fmla="*/ 27 h 83"/>
                <a:gd name="T74" fmla="*/ 9 w 80"/>
                <a:gd name="T75" fmla="*/ 18 h 83"/>
                <a:gd name="T76" fmla="*/ 11 w 80"/>
                <a:gd name="T77" fmla="*/ 15 h 83"/>
                <a:gd name="T78" fmla="*/ 14 w 80"/>
                <a:gd name="T79" fmla="*/ 8 h 83"/>
                <a:gd name="T80" fmla="*/ 17 w 80"/>
                <a:gd name="T81" fmla="*/ 8 h 83"/>
                <a:gd name="T82" fmla="*/ 21 w 80"/>
                <a:gd name="T83" fmla="*/ 5 h 83"/>
                <a:gd name="T84" fmla="*/ 26 w 80"/>
                <a:gd name="T85" fmla="*/ 0 h 8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0"/>
                <a:gd name="T130" fmla="*/ 0 h 83"/>
                <a:gd name="T131" fmla="*/ 80 w 80"/>
                <a:gd name="T132" fmla="*/ 83 h 8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0" h="83">
                  <a:moveTo>
                    <a:pt x="32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1" y="14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2" y="52"/>
                  </a:lnTo>
                  <a:lnTo>
                    <a:pt x="9" y="68"/>
                  </a:lnTo>
                  <a:lnTo>
                    <a:pt x="9" y="70"/>
                  </a:lnTo>
                  <a:lnTo>
                    <a:pt x="13" y="73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17" y="73"/>
                  </a:lnTo>
                  <a:lnTo>
                    <a:pt x="19" y="77"/>
                  </a:lnTo>
                  <a:lnTo>
                    <a:pt x="19" y="79"/>
                  </a:lnTo>
                  <a:lnTo>
                    <a:pt x="25" y="79"/>
                  </a:lnTo>
                  <a:lnTo>
                    <a:pt x="32" y="83"/>
                  </a:lnTo>
                  <a:lnTo>
                    <a:pt x="48" y="83"/>
                  </a:lnTo>
                  <a:lnTo>
                    <a:pt x="56" y="79"/>
                  </a:lnTo>
                  <a:lnTo>
                    <a:pt x="59" y="79"/>
                  </a:lnTo>
                  <a:lnTo>
                    <a:pt x="63" y="75"/>
                  </a:lnTo>
                  <a:lnTo>
                    <a:pt x="61" y="75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9" y="52"/>
                  </a:lnTo>
                  <a:lnTo>
                    <a:pt x="79" y="45"/>
                  </a:lnTo>
                  <a:lnTo>
                    <a:pt x="80" y="41"/>
                  </a:lnTo>
                  <a:lnTo>
                    <a:pt x="79" y="37"/>
                  </a:lnTo>
                  <a:lnTo>
                    <a:pt x="79" y="29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3" y="18"/>
                  </a:lnTo>
                  <a:lnTo>
                    <a:pt x="73" y="20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9" y="12"/>
                  </a:lnTo>
                  <a:lnTo>
                    <a:pt x="69" y="14"/>
                  </a:lnTo>
                  <a:lnTo>
                    <a:pt x="67" y="10"/>
                  </a:lnTo>
                  <a:lnTo>
                    <a:pt x="67" y="8"/>
                  </a:lnTo>
                  <a:lnTo>
                    <a:pt x="65" y="8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57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6" y="8"/>
                  </a:lnTo>
                  <a:lnTo>
                    <a:pt x="57" y="8"/>
                  </a:lnTo>
                  <a:lnTo>
                    <a:pt x="65" y="12"/>
                  </a:lnTo>
                  <a:lnTo>
                    <a:pt x="63" y="10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7" y="18"/>
                  </a:lnTo>
                  <a:lnTo>
                    <a:pt x="67" y="16"/>
                  </a:lnTo>
                  <a:lnTo>
                    <a:pt x="69" y="20"/>
                  </a:lnTo>
                  <a:lnTo>
                    <a:pt x="69" y="22"/>
                  </a:lnTo>
                  <a:lnTo>
                    <a:pt x="71" y="24"/>
                  </a:lnTo>
                  <a:lnTo>
                    <a:pt x="71" y="22"/>
                  </a:lnTo>
                  <a:lnTo>
                    <a:pt x="75" y="29"/>
                  </a:lnTo>
                  <a:lnTo>
                    <a:pt x="75" y="37"/>
                  </a:lnTo>
                  <a:lnTo>
                    <a:pt x="77" y="41"/>
                  </a:lnTo>
                  <a:lnTo>
                    <a:pt x="75" y="45"/>
                  </a:lnTo>
                  <a:lnTo>
                    <a:pt x="75" y="52"/>
                  </a:lnTo>
                  <a:lnTo>
                    <a:pt x="67" y="68"/>
                  </a:lnTo>
                  <a:lnTo>
                    <a:pt x="67" y="66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61" y="72"/>
                  </a:lnTo>
                  <a:lnTo>
                    <a:pt x="59" y="72"/>
                  </a:lnTo>
                  <a:lnTo>
                    <a:pt x="56" y="75"/>
                  </a:lnTo>
                  <a:lnTo>
                    <a:pt x="57" y="75"/>
                  </a:lnTo>
                  <a:lnTo>
                    <a:pt x="56" y="75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5" y="75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72"/>
                  </a:lnTo>
                  <a:lnTo>
                    <a:pt x="19" y="72"/>
                  </a:lnTo>
                  <a:lnTo>
                    <a:pt x="15" y="70"/>
                  </a:lnTo>
                  <a:lnTo>
                    <a:pt x="17" y="70"/>
                  </a:lnTo>
                  <a:lnTo>
                    <a:pt x="13" y="66"/>
                  </a:lnTo>
                  <a:lnTo>
                    <a:pt x="13" y="68"/>
                  </a:lnTo>
                  <a:lnTo>
                    <a:pt x="6" y="52"/>
                  </a:lnTo>
                  <a:lnTo>
                    <a:pt x="6" y="50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1" y="22"/>
                  </a:lnTo>
                  <a:lnTo>
                    <a:pt x="11" y="20"/>
                  </a:lnTo>
                  <a:lnTo>
                    <a:pt x="13" y="16"/>
                  </a:lnTo>
                  <a:lnTo>
                    <a:pt x="13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7" y="10"/>
                  </a:lnTo>
                  <a:lnTo>
                    <a:pt x="15" y="12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86" name="Rectangle 334"/>
            <p:cNvSpPr>
              <a:spLocks noChangeArrowheads="1"/>
            </p:cNvSpPr>
            <p:nvPr/>
          </p:nvSpPr>
          <p:spPr bwMode="auto">
            <a:xfrm>
              <a:off x="5070" y="2141"/>
              <a:ext cx="15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I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87" name="Freeform 335"/>
            <p:cNvSpPr>
              <a:spLocks/>
            </p:cNvSpPr>
            <p:nvPr/>
          </p:nvSpPr>
          <p:spPr bwMode="auto">
            <a:xfrm>
              <a:off x="4943" y="1597"/>
              <a:ext cx="63" cy="64"/>
            </a:xfrm>
            <a:custGeom>
              <a:avLst/>
              <a:gdLst>
                <a:gd name="T0" fmla="*/ 28 w 77"/>
                <a:gd name="T1" fmla="*/ 0 h 78"/>
                <a:gd name="T2" fmla="*/ 22 w 77"/>
                <a:gd name="T3" fmla="*/ 2 h 78"/>
                <a:gd name="T4" fmla="*/ 17 w 77"/>
                <a:gd name="T5" fmla="*/ 4 h 78"/>
                <a:gd name="T6" fmla="*/ 11 w 77"/>
                <a:gd name="T7" fmla="*/ 7 h 78"/>
                <a:gd name="T8" fmla="*/ 7 w 77"/>
                <a:gd name="T9" fmla="*/ 12 h 78"/>
                <a:gd name="T10" fmla="*/ 5 w 77"/>
                <a:gd name="T11" fmla="*/ 17 h 78"/>
                <a:gd name="T12" fmla="*/ 2 w 77"/>
                <a:gd name="T13" fmla="*/ 21 h 78"/>
                <a:gd name="T14" fmla="*/ 0 w 77"/>
                <a:gd name="T15" fmla="*/ 28 h 78"/>
                <a:gd name="T16" fmla="*/ 0 w 77"/>
                <a:gd name="T17" fmla="*/ 36 h 78"/>
                <a:gd name="T18" fmla="*/ 2 w 77"/>
                <a:gd name="T19" fmla="*/ 42 h 78"/>
                <a:gd name="T20" fmla="*/ 5 w 77"/>
                <a:gd name="T21" fmla="*/ 48 h 78"/>
                <a:gd name="T22" fmla="*/ 7 w 77"/>
                <a:gd name="T23" fmla="*/ 53 h 78"/>
                <a:gd name="T24" fmla="*/ 11 w 77"/>
                <a:gd name="T25" fmla="*/ 58 h 78"/>
                <a:gd name="T26" fmla="*/ 17 w 77"/>
                <a:gd name="T27" fmla="*/ 62 h 78"/>
                <a:gd name="T28" fmla="*/ 22 w 77"/>
                <a:gd name="T29" fmla="*/ 64 h 78"/>
                <a:gd name="T30" fmla="*/ 28 w 77"/>
                <a:gd name="T31" fmla="*/ 64 h 78"/>
                <a:gd name="T32" fmla="*/ 34 w 77"/>
                <a:gd name="T33" fmla="*/ 64 h 78"/>
                <a:gd name="T34" fmla="*/ 41 w 77"/>
                <a:gd name="T35" fmla="*/ 64 h 78"/>
                <a:gd name="T36" fmla="*/ 47 w 77"/>
                <a:gd name="T37" fmla="*/ 62 h 78"/>
                <a:gd name="T38" fmla="*/ 52 w 77"/>
                <a:gd name="T39" fmla="*/ 58 h 78"/>
                <a:gd name="T40" fmla="*/ 55 w 77"/>
                <a:gd name="T41" fmla="*/ 53 h 78"/>
                <a:gd name="T42" fmla="*/ 58 w 77"/>
                <a:gd name="T43" fmla="*/ 48 h 78"/>
                <a:gd name="T44" fmla="*/ 61 w 77"/>
                <a:gd name="T45" fmla="*/ 42 h 78"/>
                <a:gd name="T46" fmla="*/ 63 w 77"/>
                <a:gd name="T47" fmla="*/ 36 h 78"/>
                <a:gd name="T48" fmla="*/ 63 w 77"/>
                <a:gd name="T49" fmla="*/ 28 h 78"/>
                <a:gd name="T50" fmla="*/ 61 w 77"/>
                <a:gd name="T51" fmla="*/ 21 h 78"/>
                <a:gd name="T52" fmla="*/ 58 w 77"/>
                <a:gd name="T53" fmla="*/ 17 h 78"/>
                <a:gd name="T54" fmla="*/ 55 w 77"/>
                <a:gd name="T55" fmla="*/ 12 h 78"/>
                <a:gd name="T56" fmla="*/ 52 w 77"/>
                <a:gd name="T57" fmla="*/ 7 h 78"/>
                <a:gd name="T58" fmla="*/ 47 w 77"/>
                <a:gd name="T59" fmla="*/ 4 h 78"/>
                <a:gd name="T60" fmla="*/ 41 w 77"/>
                <a:gd name="T61" fmla="*/ 2 h 78"/>
                <a:gd name="T62" fmla="*/ 34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8" y="0"/>
                  </a:moveTo>
                  <a:lnTo>
                    <a:pt x="34" y="0"/>
                  </a:lnTo>
                  <a:lnTo>
                    <a:pt x="30" y="2"/>
                  </a:lnTo>
                  <a:lnTo>
                    <a:pt x="27" y="2"/>
                  </a:lnTo>
                  <a:lnTo>
                    <a:pt x="23" y="3"/>
                  </a:lnTo>
                  <a:lnTo>
                    <a:pt x="21" y="5"/>
                  </a:lnTo>
                  <a:lnTo>
                    <a:pt x="17" y="7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9" y="15"/>
                  </a:lnTo>
                  <a:lnTo>
                    <a:pt x="7" y="17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1"/>
                  </a:lnTo>
                  <a:lnTo>
                    <a:pt x="4" y="55"/>
                  </a:lnTo>
                  <a:lnTo>
                    <a:pt x="6" y="59"/>
                  </a:lnTo>
                  <a:lnTo>
                    <a:pt x="7" y="61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3" y="76"/>
                  </a:lnTo>
                  <a:lnTo>
                    <a:pt x="27" y="78"/>
                  </a:lnTo>
                  <a:lnTo>
                    <a:pt x="30" y="78"/>
                  </a:lnTo>
                  <a:lnTo>
                    <a:pt x="34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50" y="78"/>
                  </a:lnTo>
                  <a:lnTo>
                    <a:pt x="54" y="76"/>
                  </a:lnTo>
                  <a:lnTo>
                    <a:pt x="57" y="75"/>
                  </a:lnTo>
                  <a:lnTo>
                    <a:pt x="59" y="73"/>
                  </a:lnTo>
                  <a:lnTo>
                    <a:pt x="63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4"/>
                  </a:lnTo>
                  <a:lnTo>
                    <a:pt x="77" y="32"/>
                  </a:lnTo>
                  <a:lnTo>
                    <a:pt x="75" y="26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71" y="17"/>
                  </a:lnTo>
                  <a:lnTo>
                    <a:pt x="67" y="15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59" y="7"/>
                  </a:lnTo>
                  <a:lnTo>
                    <a:pt x="57" y="5"/>
                  </a:lnTo>
                  <a:lnTo>
                    <a:pt x="54" y="3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88" name="Freeform 336"/>
            <p:cNvSpPr>
              <a:spLocks/>
            </p:cNvSpPr>
            <p:nvPr/>
          </p:nvSpPr>
          <p:spPr bwMode="auto">
            <a:xfrm>
              <a:off x="4942" y="1595"/>
              <a:ext cx="66" cy="67"/>
            </a:xfrm>
            <a:custGeom>
              <a:avLst/>
              <a:gdLst>
                <a:gd name="T0" fmla="*/ 24 w 81"/>
                <a:gd name="T1" fmla="*/ 2 h 82"/>
                <a:gd name="T2" fmla="*/ 17 w 81"/>
                <a:gd name="T3" fmla="*/ 4 h 82"/>
                <a:gd name="T4" fmla="*/ 11 w 81"/>
                <a:gd name="T5" fmla="*/ 7 h 82"/>
                <a:gd name="T6" fmla="*/ 7 w 81"/>
                <a:gd name="T7" fmla="*/ 14 h 82"/>
                <a:gd name="T8" fmla="*/ 7 w 81"/>
                <a:gd name="T9" fmla="*/ 16 h 82"/>
                <a:gd name="T10" fmla="*/ 2 w 81"/>
                <a:gd name="T11" fmla="*/ 22 h 82"/>
                <a:gd name="T12" fmla="*/ 0 w 81"/>
                <a:gd name="T13" fmla="*/ 28 h 82"/>
                <a:gd name="T14" fmla="*/ 2 w 81"/>
                <a:gd name="T15" fmla="*/ 43 h 82"/>
                <a:gd name="T16" fmla="*/ 7 w 81"/>
                <a:gd name="T17" fmla="*/ 53 h 82"/>
                <a:gd name="T18" fmla="*/ 7 w 81"/>
                <a:gd name="T19" fmla="*/ 56 h 82"/>
                <a:gd name="T20" fmla="*/ 11 w 81"/>
                <a:gd name="T21" fmla="*/ 60 h 82"/>
                <a:gd name="T22" fmla="*/ 19 w 81"/>
                <a:gd name="T23" fmla="*/ 64 h 82"/>
                <a:gd name="T24" fmla="*/ 20 w 81"/>
                <a:gd name="T25" fmla="*/ 65 h 82"/>
                <a:gd name="T26" fmla="*/ 48 w 81"/>
                <a:gd name="T27" fmla="*/ 64 h 82"/>
                <a:gd name="T28" fmla="*/ 50 w 81"/>
                <a:gd name="T29" fmla="*/ 63 h 82"/>
                <a:gd name="T30" fmla="*/ 55 w 81"/>
                <a:gd name="T31" fmla="*/ 60 h 82"/>
                <a:gd name="T32" fmla="*/ 61 w 81"/>
                <a:gd name="T33" fmla="*/ 53 h 82"/>
                <a:gd name="T34" fmla="*/ 66 w 81"/>
                <a:gd name="T35" fmla="*/ 28 h 82"/>
                <a:gd name="T36" fmla="*/ 63 w 81"/>
                <a:gd name="T37" fmla="*/ 20 h 82"/>
                <a:gd name="T38" fmla="*/ 61 w 81"/>
                <a:gd name="T39" fmla="*/ 14 h 82"/>
                <a:gd name="T40" fmla="*/ 58 w 81"/>
                <a:gd name="T41" fmla="*/ 14 h 82"/>
                <a:gd name="T42" fmla="*/ 55 w 81"/>
                <a:gd name="T43" fmla="*/ 7 h 82"/>
                <a:gd name="T44" fmla="*/ 51 w 81"/>
                <a:gd name="T45" fmla="*/ 6 h 82"/>
                <a:gd name="T46" fmla="*/ 42 w 81"/>
                <a:gd name="T47" fmla="*/ 2 h 82"/>
                <a:gd name="T48" fmla="*/ 29 w 81"/>
                <a:gd name="T49" fmla="*/ 0 h 82"/>
                <a:gd name="T50" fmla="*/ 39 w 81"/>
                <a:gd name="T51" fmla="*/ 4 h 82"/>
                <a:gd name="T52" fmla="*/ 46 w 81"/>
                <a:gd name="T53" fmla="*/ 7 h 82"/>
                <a:gd name="T54" fmla="*/ 53 w 81"/>
                <a:gd name="T55" fmla="*/ 11 h 82"/>
                <a:gd name="T56" fmla="*/ 53 w 81"/>
                <a:gd name="T57" fmla="*/ 11 h 82"/>
                <a:gd name="T58" fmla="*/ 56 w 81"/>
                <a:gd name="T59" fmla="*/ 16 h 82"/>
                <a:gd name="T60" fmla="*/ 58 w 81"/>
                <a:gd name="T61" fmla="*/ 19 h 82"/>
                <a:gd name="T62" fmla="*/ 61 w 81"/>
                <a:gd name="T63" fmla="*/ 25 h 82"/>
                <a:gd name="T64" fmla="*/ 63 w 81"/>
                <a:gd name="T65" fmla="*/ 41 h 82"/>
                <a:gd name="T66" fmla="*/ 58 w 81"/>
                <a:gd name="T67" fmla="*/ 50 h 82"/>
                <a:gd name="T68" fmla="*/ 51 w 81"/>
                <a:gd name="T69" fmla="*/ 60 h 82"/>
                <a:gd name="T70" fmla="*/ 48 w 81"/>
                <a:gd name="T71" fmla="*/ 60 h 82"/>
                <a:gd name="T72" fmla="*/ 42 w 81"/>
                <a:gd name="T73" fmla="*/ 64 h 82"/>
                <a:gd name="T74" fmla="*/ 22 w 81"/>
                <a:gd name="T75" fmla="*/ 63 h 82"/>
                <a:gd name="T76" fmla="*/ 12 w 81"/>
                <a:gd name="T77" fmla="*/ 58 h 82"/>
                <a:gd name="T78" fmla="*/ 12 w 81"/>
                <a:gd name="T79" fmla="*/ 55 h 82"/>
                <a:gd name="T80" fmla="*/ 9 w 81"/>
                <a:gd name="T81" fmla="*/ 51 h 82"/>
                <a:gd name="T82" fmla="*/ 7 w 81"/>
                <a:gd name="T83" fmla="*/ 50 h 82"/>
                <a:gd name="T84" fmla="*/ 3 w 81"/>
                <a:gd name="T85" fmla="*/ 38 h 82"/>
                <a:gd name="T86" fmla="*/ 5 w 81"/>
                <a:gd name="T87" fmla="*/ 29 h 82"/>
                <a:gd name="T88" fmla="*/ 5 w 81"/>
                <a:gd name="T89" fmla="*/ 25 h 82"/>
                <a:gd name="T90" fmla="*/ 9 w 81"/>
                <a:gd name="T91" fmla="*/ 16 h 82"/>
                <a:gd name="T92" fmla="*/ 11 w 81"/>
                <a:gd name="T93" fmla="*/ 14 h 82"/>
                <a:gd name="T94" fmla="*/ 14 w 81"/>
                <a:gd name="T95" fmla="*/ 11 h 82"/>
                <a:gd name="T96" fmla="*/ 20 w 81"/>
                <a:gd name="T97" fmla="*/ 7 h 82"/>
                <a:gd name="T98" fmla="*/ 24 w 81"/>
                <a:gd name="T99" fmla="*/ 4 h 82"/>
                <a:gd name="T100" fmla="*/ 29 w 81"/>
                <a:gd name="T101" fmla="*/ 0 h 8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1"/>
                <a:gd name="T154" fmla="*/ 0 h 82"/>
                <a:gd name="T155" fmla="*/ 81 w 81"/>
                <a:gd name="T156" fmla="*/ 82 h 8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1" h="82">
                  <a:moveTo>
                    <a:pt x="36" y="0"/>
                  </a:moveTo>
                  <a:lnTo>
                    <a:pt x="32" y="2"/>
                  </a:lnTo>
                  <a:lnTo>
                    <a:pt x="29" y="2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3"/>
                  </a:lnTo>
                  <a:lnTo>
                    <a:pt x="6" y="61"/>
                  </a:lnTo>
                  <a:lnTo>
                    <a:pt x="6" y="63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1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5"/>
                  </a:lnTo>
                  <a:lnTo>
                    <a:pt x="23" y="78"/>
                  </a:lnTo>
                  <a:lnTo>
                    <a:pt x="21" y="78"/>
                  </a:lnTo>
                  <a:lnTo>
                    <a:pt x="23" y="80"/>
                  </a:lnTo>
                  <a:lnTo>
                    <a:pt x="25" y="80"/>
                  </a:lnTo>
                  <a:lnTo>
                    <a:pt x="29" y="82"/>
                  </a:lnTo>
                  <a:lnTo>
                    <a:pt x="52" y="82"/>
                  </a:lnTo>
                  <a:lnTo>
                    <a:pt x="59" y="78"/>
                  </a:lnTo>
                  <a:lnTo>
                    <a:pt x="61" y="78"/>
                  </a:lnTo>
                  <a:lnTo>
                    <a:pt x="63" y="77"/>
                  </a:lnTo>
                  <a:lnTo>
                    <a:pt x="61" y="77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9" y="71"/>
                  </a:lnTo>
                  <a:lnTo>
                    <a:pt x="75" y="65"/>
                  </a:lnTo>
                  <a:lnTo>
                    <a:pt x="75" y="61"/>
                  </a:lnTo>
                  <a:lnTo>
                    <a:pt x="81" y="50"/>
                  </a:lnTo>
                  <a:lnTo>
                    <a:pt x="81" y="34"/>
                  </a:lnTo>
                  <a:lnTo>
                    <a:pt x="79" y="28"/>
                  </a:lnTo>
                  <a:lnTo>
                    <a:pt x="79" y="27"/>
                  </a:lnTo>
                  <a:lnTo>
                    <a:pt x="77" y="25"/>
                  </a:lnTo>
                  <a:lnTo>
                    <a:pt x="77" y="27"/>
                  </a:lnTo>
                  <a:lnTo>
                    <a:pt x="75" y="23"/>
                  </a:lnTo>
                  <a:lnTo>
                    <a:pt x="75" y="17"/>
                  </a:lnTo>
                  <a:lnTo>
                    <a:pt x="73" y="17"/>
                  </a:lnTo>
                  <a:lnTo>
                    <a:pt x="69" y="15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9" y="11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1" y="7"/>
                  </a:lnTo>
                  <a:lnTo>
                    <a:pt x="63" y="7"/>
                  </a:lnTo>
                  <a:lnTo>
                    <a:pt x="61" y="5"/>
                  </a:lnTo>
                  <a:lnTo>
                    <a:pt x="59" y="5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48" y="5"/>
                  </a:lnTo>
                  <a:lnTo>
                    <a:pt x="52" y="5"/>
                  </a:lnTo>
                  <a:lnTo>
                    <a:pt x="59" y="9"/>
                  </a:lnTo>
                  <a:lnTo>
                    <a:pt x="57" y="9"/>
                  </a:lnTo>
                  <a:lnTo>
                    <a:pt x="59" y="11"/>
                  </a:lnTo>
                  <a:lnTo>
                    <a:pt x="61" y="11"/>
                  </a:lnTo>
                  <a:lnTo>
                    <a:pt x="65" y="13"/>
                  </a:lnTo>
                  <a:lnTo>
                    <a:pt x="63" y="13"/>
                  </a:lnTo>
                  <a:lnTo>
                    <a:pt x="65" y="15"/>
                  </a:lnTo>
                  <a:lnTo>
                    <a:pt x="65" y="13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9" y="19"/>
                  </a:lnTo>
                  <a:lnTo>
                    <a:pt x="73" y="21"/>
                  </a:lnTo>
                  <a:lnTo>
                    <a:pt x="71" y="19"/>
                  </a:lnTo>
                  <a:lnTo>
                    <a:pt x="71" y="23"/>
                  </a:lnTo>
                  <a:lnTo>
                    <a:pt x="73" y="27"/>
                  </a:lnTo>
                  <a:lnTo>
                    <a:pt x="73" y="28"/>
                  </a:lnTo>
                  <a:lnTo>
                    <a:pt x="75" y="30"/>
                  </a:lnTo>
                  <a:lnTo>
                    <a:pt x="75" y="28"/>
                  </a:lnTo>
                  <a:lnTo>
                    <a:pt x="77" y="34"/>
                  </a:lnTo>
                  <a:lnTo>
                    <a:pt x="77" y="50"/>
                  </a:lnTo>
                  <a:lnTo>
                    <a:pt x="71" y="61"/>
                  </a:lnTo>
                  <a:lnTo>
                    <a:pt x="71" y="63"/>
                  </a:lnTo>
                  <a:lnTo>
                    <a:pt x="71" y="61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5" y="71"/>
                  </a:lnTo>
                  <a:lnTo>
                    <a:pt x="61" y="73"/>
                  </a:lnTo>
                  <a:lnTo>
                    <a:pt x="59" y="73"/>
                  </a:lnTo>
                  <a:lnTo>
                    <a:pt x="57" y="75"/>
                  </a:lnTo>
                  <a:lnTo>
                    <a:pt x="59" y="75"/>
                  </a:lnTo>
                  <a:lnTo>
                    <a:pt x="52" y="78"/>
                  </a:lnTo>
                  <a:lnTo>
                    <a:pt x="29" y="78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25" y="75"/>
                  </a:lnTo>
                  <a:lnTo>
                    <a:pt x="23" y="75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11" y="63"/>
                  </a:lnTo>
                  <a:lnTo>
                    <a:pt x="11" y="61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6" y="53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7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5" y="13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23" y="9"/>
                  </a:lnTo>
                  <a:lnTo>
                    <a:pt x="25" y="9"/>
                  </a:lnTo>
                  <a:lnTo>
                    <a:pt x="27" y="7"/>
                  </a:lnTo>
                  <a:lnTo>
                    <a:pt x="25" y="7"/>
                  </a:lnTo>
                  <a:lnTo>
                    <a:pt x="29" y="5"/>
                  </a:lnTo>
                  <a:lnTo>
                    <a:pt x="32" y="5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89" name="Rectangle 337"/>
            <p:cNvSpPr>
              <a:spLocks noChangeArrowheads="1"/>
            </p:cNvSpPr>
            <p:nvPr/>
          </p:nvSpPr>
          <p:spPr bwMode="auto">
            <a:xfrm>
              <a:off x="4954" y="1601"/>
              <a:ext cx="38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Q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90" name="Freeform 338"/>
            <p:cNvSpPr>
              <a:spLocks/>
            </p:cNvSpPr>
            <p:nvPr/>
          </p:nvSpPr>
          <p:spPr bwMode="auto">
            <a:xfrm>
              <a:off x="4964" y="1721"/>
              <a:ext cx="63" cy="64"/>
            </a:xfrm>
            <a:custGeom>
              <a:avLst/>
              <a:gdLst>
                <a:gd name="T0" fmla="*/ 29 w 77"/>
                <a:gd name="T1" fmla="*/ 0 h 78"/>
                <a:gd name="T2" fmla="*/ 22 w 77"/>
                <a:gd name="T3" fmla="*/ 1 h 78"/>
                <a:gd name="T4" fmla="*/ 18 w 77"/>
                <a:gd name="T5" fmla="*/ 4 h 78"/>
                <a:gd name="T6" fmla="*/ 13 w 77"/>
                <a:gd name="T7" fmla="*/ 7 h 78"/>
                <a:gd name="T8" fmla="*/ 8 w 77"/>
                <a:gd name="T9" fmla="*/ 12 h 78"/>
                <a:gd name="T10" fmla="*/ 5 w 77"/>
                <a:gd name="T11" fmla="*/ 17 h 78"/>
                <a:gd name="T12" fmla="*/ 2 w 77"/>
                <a:gd name="T13" fmla="*/ 21 h 78"/>
                <a:gd name="T14" fmla="*/ 0 w 77"/>
                <a:gd name="T15" fmla="*/ 28 h 78"/>
                <a:gd name="T16" fmla="*/ 0 w 77"/>
                <a:gd name="T17" fmla="*/ 36 h 78"/>
                <a:gd name="T18" fmla="*/ 2 w 77"/>
                <a:gd name="T19" fmla="*/ 42 h 78"/>
                <a:gd name="T20" fmla="*/ 5 w 77"/>
                <a:gd name="T21" fmla="*/ 48 h 78"/>
                <a:gd name="T22" fmla="*/ 8 w 77"/>
                <a:gd name="T23" fmla="*/ 53 h 78"/>
                <a:gd name="T24" fmla="*/ 13 w 77"/>
                <a:gd name="T25" fmla="*/ 58 h 78"/>
                <a:gd name="T26" fmla="*/ 18 w 77"/>
                <a:gd name="T27" fmla="*/ 61 h 78"/>
                <a:gd name="T28" fmla="*/ 22 w 77"/>
                <a:gd name="T29" fmla="*/ 64 h 78"/>
                <a:gd name="T30" fmla="*/ 29 w 77"/>
                <a:gd name="T31" fmla="*/ 64 h 78"/>
                <a:gd name="T32" fmla="*/ 35 w 77"/>
                <a:gd name="T33" fmla="*/ 64 h 78"/>
                <a:gd name="T34" fmla="*/ 41 w 77"/>
                <a:gd name="T35" fmla="*/ 64 h 78"/>
                <a:gd name="T36" fmla="*/ 47 w 77"/>
                <a:gd name="T37" fmla="*/ 61 h 78"/>
                <a:gd name="T38" fmla="*/ 52 w 77"/>
                <a:gd name="T39" fmla="*/ 58 h 78"/>
                <a:gd name="T40" fmla="*/ 57 w 77"/>
                <a:gd name="T41" fmla="*/ 53 h 78"/>
                <a:gd name="T42" fmla="*/ 60 w 77"/>
                <a:gd name="T43" fmla="*/ 48 h 78"/>
                <a:gd name="T44" fmla="*/ 61 w 77"/>
                <a:gd name="T45" fmla="*/ 42 h 78"/>
                <a:gd name="T46" fmla="*/ 63 w 77"/>
                <a:gd name="T47" fmla="*/ 36 h 78"/>
                <a:gd name="T48" fmla="*/ 63 w 77"/>
                <a:gd name="T49" fmla="*/ 28 h 78"/>
                <a:gd name="T50" fmla="*/ 61 w 77"/>
                <a:gd name="T51" fmla="*/ 21 h 78"/>
                <a:gd name="T52" fmla="*/ 60 w 77"/>
                <a:gd name="T53" fmla="*/ 17 h 78"/>
                <a:gd name="T54" fmla="*/ 57 w 77"/>
                <a:gd name="T55" fmla="*/ 12 h 78"/>
                <a:gd name="T56" fmla="*/ 52 w 77"/>
                <a:gd name="T57" fmla="*/ 7 h 78"/>
                <a:gd name="T58" fmla="*/ 47 w 77"/>
                <a:gd name="T59" fmla="*/ 4 h 78"/>
                <a:gd name="T60" fmla="*/ 41 w 77"/>
                <a:gd name="T61" fmla="*/ 1 h 78"/>
                <a:gd name="T62" fmla="*/ 35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9" y="0"/>
                  </a:moveTo>
                  <a:lnTo>
                    <a:pt x="35" y="0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22" y="5"/>
                  </a:lnTo>
                  <a:lnTo>
                    <a:pt x="18" y="7"/>
                  </a:lnTo>
                  <a:lnTo>
                    <a:pt x="16" y="9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1"/>
                  </a:lnTo>
                  <a:lnTo>
                    <a:pt x="4" y="55"/>
                  </a:lnTo>
                  <a:lnTo>
                    <a:pt x="6" y="59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22" y="74"/>
                  </a:lnTo>
                  <a:lnTo>
                    <a:pt x="23" y="76"/>
                  </a:lnTo>
                  <a:lnTo>
                    <a:pt x="27" y="78"/>
                  </a:lnTo>
                  <a:lnTo>
                    <a:pt x="31" y="78"/>
                  </a:lnTo>
                  <a:lnTo>
                    <a:pt x="35" y="78"/>
                  </a:lnTo>
                  <a:lnTo>
                    <a:pt x="39" y="78"/>
                  </a:lnTo>
                  <a:lnTo>
                    <a:pt x="43" y="78"/>
                  </a:lnTo>
                  <a:lnTo>
                    <a:pt x="47" y="78"/>
                  </a:lnTo>
                  <a:lnTo>
                    <a:pt x="50" y="78"/>
                  </a:lnTo>
                  <a:lnTo>
                    <a:pt x="54" y="76"/>
                  </a:lnTo>
                  <a:lnTo>
                    <a:pt x="58" y="74"/>
                  </a:lnTo>
                  <a:lnTo>
                    <a:pt x="60" y="73"/>
                  </a:lnTo>
                  <a:lnTo>
                    <a:pt x="64" y="71"/>
                  </a:lnTo>
                  <a:lnTo>
                    <a:pt x="66" y="67"/>
                  </a:lnTo>
                  <a:lnTo>
                    <a:pt x="70" y="65"/>
                  </a:lnTo>
                  <a:lnTo>
                    <a:pt x="72" y="61"/>
                  </a:lnTo>
                  <a:lnTo>
                    <a:pt x="73" y="59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4"/>
                  </a:lnTo>
                  <a:lnTo>
                    <a:pt x="77" y="32"/>
                  </a:lnTo>
                  <a:lnTo>
                    <a:pt x="75" y="26"/>
                  </a:lnTo>
                  <a:lnTo>
                    <a:pt x="73" y="25"/>
                  </a:lnTo>
                  <a:lnTo>
                    <a:pt x="73" y="21"/>
                  </a:lnTo>
                  <a:lnTo>
                    <a:pt x="72" y="17"/>
                  </a:lnTo>
                  <a:lnTo>
                    <a:pt x="70" y="15"/>
                  </a:lnTo>
                  <a:lnTo>
                    <a:pt x="66" y="11"/>
                  </a:lnTo>
                  <a:lnTo>
                    <a:pt x="64" y="9"/>
                  </a:lnTo>
                  <a:lnTo>
                    <a:pt x="60" y="7"/>
                  </a:lnTo>
                  <a:lnTo>
                    <a:pt x="58" y="5"/>
                  </a:lnTo>
                  <a:lnTo>
                    <a:pt x="54" y="3"/>
                  </a:lnTo>
                  <a:lnTo>
                    <a:pt x="50" y="1"/>
                  </a:lnTo>
                  <a:lnTo>
                    <a:pt x="47" y="1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91" name="Freeform 339"/>
            <p:cNvSpPr>
              <a:spLocks/>
            </p:cNvSpPr>
            <p:nvPr/>
          </p:nvSpPr>
          <p:spPr bwMode="auto">
            <a:xfrm>
              <a:off x="4963" y="1720"/>
              <a:ext cx="66" cy="67"/>
            </a:xfrm>
            <a:custGeom>
              <a:avLst/>
              <a:gdLst>
                <a:gd name="T0" fmla="*/ 23 w 80"/>
                <a:gd name="T1" fmla="*/ 2 h 82"/>
                <a:gd name="T2" fmla="*/ 17 w 80"/>
                <a:gd name="T3" fmla="*/ 4 h 82"/>
                <a:gd name="T4" fmla="*/ 14 w 80"/>
                <a:gd name="T5" fmla="*/ 6 h 82"/>
                <a:gd name="T6" fmla="*/ 11 w 80"/>
                <a:gd name="T7" fmla="*/ 9 h 82"/>
                <a:gd name="T8" fmla="*/ 7 w 80"/>
                <a:gd name="T9" fmla="*/ 14 h 82"/>
                <a:gd name="T10" fmla="*/ 6 w 80"/>
                <a:gd name="T11" fmla="*/ 16 h 82"/>
                <a:gd name="T12" fmla="*/ 1 w 80"/>
                <a:gd name="T13" fmla="*/ 22 h 82"/>
                <a:gd name="T14" fmla="*/ 0 w 80"/>
                <a:gd name="T15" fmla="*/ 28 h 82"/>
                <a:gd name="T16" fmla="*/ 1 w 80"/>
                <a:gd name="T17" fmla="*/ 43 h 82"/>
                <a:gd name="T18" fmla="*/ 6 w 80"/>
                <a:gd name="T19" fmla="*/ 53 h 82"/>
                <a:gd name="T20" fmla="*/ 7 w 80"/>
                <a:gd name="T21" fmla="*/ 56 h 82"/>
                <a:gd name="T22" fmla="*/ 19 w 80"/>
                <a:gd name="T23" fmla="*/ 64 h 82"/>
                <a:gd name="T24" fmla="*/ 20 w 80"/>
                <a:gd name="T25" fmla="*/ 65 h 82"/>
                <a:gd name="T26" fmla="*/ 49 w 80"/>
                <a:gd name="T27" fmla="*/ 64 h 82"/>
                <a:gd name="T28" fmla="*/ 50 w 80"/>
                <a:gd name="T29" fmla="*/ 62 h 82"/>
                <a:gd name="T30" fmla="*/ 55 w 80"/>
                <a:gd name="T31" fmla="*/ 60 h 82"/>
                <a:gd name="T32" fmla="*/ 59 w 80"/>
                <a:gd name="T33" fmla="*/ 56 h 82"/>
                <a:gd name="T34" fmla="*/ 61 w 80"/>
                <a:gd name="T35" fmla="*/ 51 h 82"/>
                <a:gd name="T36" fmla="*/ 63 w 80"/>
                <a:gd name="T37" fmla="*/ 47 h 82"/>
                <a:gd name="T38" fmla="*/ 64 w 80"/>
                <a:gd name="T39" fmla="*/ 23 h 82"/>
                <a:gd name="T40" fmla="*/ 63 w 80"/>
                <a:gd name="T41" fmla="*/ 22 h 82"/>
                <a:gd name="T42" fmla="*/ 61 w 80"/>
                <a:gd name="T43" fmla="*/ 14 h 82"/>
                <a:gd name="T44" fmla="*/ 50 w 80"/>
                <a:gd name="T45" fmla="*/ 6 h 82"/>
                <a:gd name="T46" fmla="*/ 49 w 80"/>
                <a:gd name="T47" fmla="*/ 4 h 82"/>
                <a:gd name="T48" fmla="*/ 36 w 80"/>
                <a:gd name="T49" fmla="*/ 0 h 82"/>
                <a:gd name="T50" fmla="*/ 36 w 80"/>
                <a:gd name="T51" fmla="*/ 2 h 82"/>
                <a:gd name="T52" fmla="*/ 49 w 80"/>
                <a:gd name="T53" fmla="*/ 7 h 82"/>
                <a:gd name="T54" fmla="*/ 50 w 80"/>
                <a:gd name="T55" fmla="*/ 9 h 82"/>
                <a:gd name="T56" fmla="*/ 59 w 80"/>
                <a:gd name="T57" fmla="*/ 17 h 82"/>
                <a:gd name="T58" fmla="*/ 60 w 80"/>
                <a:gd name="T59" fmla="*/ 22 h 82"/>
                <a:gd name="T60" fmla="*/ 61 w 80"/>
                <a:gd name="T61" fmla="*/ 23 h 82"/>
                <a:gd name="T62" fmla="*/ 60 w 80"/>
                <a:gd name="T63" fmla="*/ 47 h 82"/>
                <a:gd name="T64" fmla="*/ 59 w 80"/>
                <a:gd name="T65" fmla="*/ 50 h 82"/>
                <a:gd name="T66" fmla="*/ 59 w 80"/>
                <a:gd name="T67" fmla="*/ 53 h 82"/>
                <a:gd name="T68" fmla="*/ 54 w 80"/>
                <a:gd name="T69" fmla="*/ 56 h 82"/>
                <a:gd name="T70" fmla="*/ 50 w 80"/>
                <a:gd name="T71" fmla="*/ 60 h 82"/>
                <a:gd name="T72" fmla="*/ 49 w 80"/>
                <a:gd name="T73" fmla="*/ 61 h 82"/>
                <a:gd name="T74" fmla="*/ 20 w 80"/>
                <a:gd name="T75" fmla="*/ 62 h 82"/>
                <a:gd name="T76" fmla="*/ 19 w 80"/>
                <a:gd name="T77" fmla="*/ 61 h 82"/>
                <a:gd name="T78" fmla="*/ 11 w 80"/>
                <a:gd name="T79" fmla="*/ 53 h 82"/>
                <a:gd name="T80" fmla="*/ 9 w 80"/>
                <a:gd name="T81" fmla="*/ 50 h 82"/>
                <a:gd name="T82" fmla="*/ 4 w 80"/>
                <a:gd name="T83" fmla="*/ 43 h 82"/>
                <a:gd name="T84" fmla="*/ 2 w 80"/>
                <a:gd name="T85" fmla="*/ 29 h 82"/>
                <a:gd name="T86" fmla="*/ 4 w 80"/>
                <a:gd name="T87" fmla="*/ 28 h 82"/>
                <a:gd name="T88" fmla="*/ 6 w 80"/>
                <a:gd name="T89" fmla="*/ 23 h 82"/>
                <a:gd name="T90" fmla="*/ 9 w 80"/>
                <a:gd name="T91" fmla="*/ 17 h 82"/>
                <a:gd name="T92" fmla="*/ 12 w 80"/>
                <a:gd name="T93" fmla="*/ 11 h 82"/>
                <a:gd name="T94" fmla="*/ 16 w 80"/>
                <a:gd name="T95" fmla="*/ 11 h 82"/>
                <a:gd name="T96" fmla="*/ 19 w 80"/>
                <a:gd name="T97" fmla="*/ 7 h 82"/>
                <a:gd name="T98" fmla="*/ 20 w 80"/>
                <a:gd name="T99" fmla="*/ 6 h 82"/>
                <a:gd name="T100" fmla="*/ 30 w 80"/>
                <a:gd name="T101" fmla="*/ 2 h 8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0"/>
                <a:gd name="T154" fmla="*/ 0 h 82"/>
                <a:gd name="T155" fmla="*/ 80 w 80"/>
                <a:gd name="T156" fmla="*/ 82 h 8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0" h="82">
                  <a:moveTo>
                    <a:pt x="36" y="0"/>
                  </a:moveTo>
                  <a:lnTo>
                    <a:pt x="32" y="2"/>
                  </a:lnTo>
                  <a:lnTo>
                    <a:pt x="28" y="2"/>
                  </a:lnTo>
                  <a:lnTo>
                    <a:pt x="24" y="3"/>
                  </a:lnTo>
                  <a:lnTo>
                    <a:pt x="23" y="3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1" y="27"/>
                  </a:lnTo>
                  <a:lnTo>
                    <a:pt x="1" y="34"/>
                  </a:lnTo>
                  <a:lnTo>
                    <a:pt x="1" y="32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1" y="50"/>
                  </a:lnTo>
                  <a:lnTo>
                    <a:pt x="1" y="53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7" y="65"/>
                  </a:lnTo>
                  <a:lnTo>
                    <a:pt x="7" y="63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3" y="78"/>
                  </a:lnTo>
                  <a:lnTo>
                    <a:pt x="21" y="78"/>
                  </a:lnTo>
                  <a:lnTo>
                    <a:pt x="23" y="80"/>
                  </a:lnTo>
                  <a:lnTo>
                    <a:pt x="24" y="80"/>
                  </a:lnTo>
                  <a:lnTo>
                    <a:pt x="28" y="82"/>
                  </a:lnTo>
                  <a:lnTo>
                    <a:pt x="51" y="82"/>
                  </a:lnTo>
                  <a:lnTo>
                    <a:pt x="59" y="78"/>
                  </a:lnTo>
                  <a:lnTo>
                    <a:pt x="61" y="78"/>
                  </a:lnTo>
                  <a:lnTo>
                    <a:pt x="63" y="76"/>
                  </a:lnTo>
                  <a:lnTo>
                    <a:pt x="61" y="76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7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4" y="63"/>
                  </a:lnTo>
                  <a:lnTo>
                    <a:pt x="74" y="65"/>
                  </a:lnTo>
                  <a:lnTo>
                    <a:pt x="76" y="63"/>
                  </a:lnTo>
                  <a:lnTo>
                    <a:pt x="76" y="57"/>
                  </a:lnTo>
                  <a:lnTo>
                    <a:pt x="80" y="50"/>
                  </a:lnTo>
                  <a:lnTo>
                    <a:pt x="80" y="34"/>
                  </a:lnTo>
                  <a:lnTo>
                    <a:pt x="78" y="28"/>
                  </a:lnTo>
                  <a:lnTo>
                    <a:pt x="78" y="27"/>
                  </a:lnTo>
                  <a:lnTo>
                    <a:pt x="76" y="25"/>
                  </a:lnTo>
                  <a:lnTo>
                    <a:pt x="76" y="27"/>
                  </a:lnTo>
                  <a:lnTo>
                    <a:pt x="76" y="23"/>
                  </a:lnTo>
                  <a:lnTo>
                    <a:pt x="74" y="19"/>
                  </a:lnTo>
                  <a:lnTo>
                    <a:pt x="74" y="17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1" y="7"/>
                  </a:lnTo>
                  <a:lnTo>
                    <a:pt x="63" y="7"/>
                  </a:lnTo>
                  <a:lnTo>
                    <a:pt x="61" y="5"/>
                  </a:lnTo>
                  <a:lnTo>
                    <a:pt x="59" y="5"/>
                  </a:lnTo>
                  <a:lnTo>
                    <a:pt x="51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3"/>
                  </a:lnTo>
                  <a:lnTo>
                    <a:pt x="44" y="3"/>
                  </a:lnTo>
                  <a:lnTo>
                    <a:pt x="48" y="5"/>
                  </a:lnTo>
                  <a:lnTo>
                    <a:pt x="51" y="5"/>
                  </a:lnTo>
                  <a:lnTo>
                    <a:pt x="59" y="9"/>
                  </a:lnTo>
                  <a:lnTo>
                    <a:pt x="57" y="9"/>
                  </a:lnTo>
                  <a:lnTo>
                    <a:pt x="59" y="11"/>
                  </a:lnTo>
                  <a:lnTo>
                    <a:pt x="61" y="11"/>
                  </a:lnTo>
                  <a:lnTo>
                    <a:pt x="65" y="13"/>
                  </a:lnTo>
                  <a:lnTo>
                    <a:pt x="63" y="13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3" y="23"/>
                  </a:lnTo>
                  <a:lnTo>
                    <a:pt x="73" y="27"/>
                  </a:lnTo>
                  <a:lnTo>
                    <a:pt x="73" y="28"/>
                  </a:lnTo>
                  <a:lnTo>
                    <a:pt x="74" y="30"/>
                  </a:lnTo>
                  <a:lnTo>
                    <a:pt x="74" y="28"/>
                  </a:lnTo>
                  <a:lnTo>
                    <a:pt x="76" y="34"/>
                  </a:lnTo>
                  <a:lnTo>
                    <a:pt x="76" y="50"/>
                  </a:lnTo>
                  <a:lnTo>
                    <a:pt x="73" y="57"/>
                  </a:lnTo>
                  <a:lnTo>
                    <a:pt x="73" y="61"/>
                  </a:lnTo>
                  <a:lnTo>
                    <a:pt x="73" y="59"/>
                  </a:lnTo>
                  <a:lnTo>
                    <a:pt x="71" y="61"/>
                  </a:lnTo>
                  <a:lnTo>
                    <a:pt x="71" y="63"/>
                  </a:lnTo>
                  <a:lnTo>
                    <a:pt x="69" y="67"/>
                  </a:lnTo>
                  <a:lnTo>
                    <a:pt x="71" y="65"/>
                  </a:lnTo>
                  <a:lnTo>
                    <a:pt x="67" y="67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5" y="71"/>
                  </a:lnTo>
                  <a:lnTo>
                    <a:pt x="61" y="73"/>
                  </a:lnTo>
                  <a:lnTo>
                    <a:pt x="59" y="73"/>
                  </a:lnTo>
                  <a:lnTo>
                    <a:pt x="57" y="75"/>
                  </a:lnTo>
                  <a:lnTo>
                    <a:pt x="59" y="75"/>
                  </a:lnTo>
                  <a:lnTo>
                    <a:pt x="51" y="78"/>
                  </a:lnTo>
                  <a:lnTo>
                    <a:pt x="28" y="78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4" y="75"/>
                  </a:lnTo>
                  <a:lnTo>
                    <a:pt x="23" y="75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11" y="63"/>
                  </a:lnTo>
                  <a:lnTo>
                    <a:pt x="11" y="61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5" y="53"/>
                  </a:lnTo>
                  <a:lnTo>
                    <a:pt x="5" y="50"/>
                  </a:lnTo>
                  <a:lnTo>
                    <a:pt x="3" y="46"/>
                  </a:lnTo>
                  <a:lnTo>
                    <a:pt x="3" y="36"/>
                  </a:lnTo>
                  <a:lnTo>
                    <a:pt x="3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7" y="28"/>
                  </a:lnTo>
                  <a:lnTo>
                    <a:pt x="7" y="27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6" y="7"/>
                  </a:lnTo>
                  <a:lnTo>
                    <a:pt x="24" y="7"/>
                  </a:lnTo>
                  <a:lnTo>
                    <a:pt x="28" y="5"/>
                  </a:lnTo>
                  <a:lnTo>
                    <a:pt x="32" y="5"/>
                  </a:lnTo>
                  <a:lnTo>
                    <a:pt x="36" y="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92" name="Rectangle 340"/>
            <p:cNvSpPr>
              <a:spLocks noChangeArrowheads="1"/>
            </p:cNvSpPr>
            <p:nvPr/>
          </p:nvSpPr>
          <p:spPr bwMode="auto">
            <a:xfrm>
              <a:off x="4982" y="1727"/>
              <a:ext cx="33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V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93" name="Freeform 341"/>
            <p:cNvSpPr>
              <a:spLocks/>
            </p:cNvSpPr>
            <p:nvPr/>
          </p:nvSpPr>
          <p:spPr bwMode="auto">
            <a:xfrm>
              <a:off x="4971" y="1654"/>
              <a:ext cx="63" cy="67"/>
            </a:xfrm>
            <a:custGeom>
              <a:avLst/>
              <a:gdLst>
                <a:gd name="T0" fmla="*/ 29 w 77"/>
                <a:gd name="T1" fmla="*/ 0 h 81"/>
                <a:gd name="T2" fmla="*/ 22 w 77"/>
                <a:gd name="T3" fmla="*/ 2 h 81"/>
                <a:gd name="T4" fmla="*/ 17 w 77"/>
                <a:gd name="T5" fmla="*/ 5 h 81"/>
                <a:gd name="T6" fmla="*/ 11 w 77"/>
                <a:gd name="T7" fmla="*/ 8 h 81"/>
                <a:gd name="T8" fmla="*/ 8 w 77"/>
                <a:gd name="T9" fmla="*/ 12 h 81"/>
                <a:gd name="T10" fmla="*/ 5 w 77"/>
                <a:gd name="T11" fmla="*/ 17 h 81"/>
                <a:gd name="T12" fmla="*/ 2 w 77"/>
                <a:gd name="T13" fmla="*/ 24 h 81"/>
                <a:gd name="T14" fmla="*/ 0 w 77"/>
                <a:gd name="T15" fmla="*/ 30 h 81"/>
                <a:gd name="T16" fmla="*/ 0 w 77"/>
                <a:gd name="T17" fmla="*/ 36 h 81"/>
                <a:gd name="T18" fmla="*/ 2 w 77"/>
                <a:gd name="T19" fmla="*/ 43 h 81"/>
                <a:gd name="T20" fmla="*/ 5 w 77"/>
                <a:gd name="T21" fmla="*/ 50 h 81"/>
                <a:gd name="T22" fmla="*/ 8 w 77"/>
                <a:gd name="T23" fmla="*/ 54 h 81"/>
                <a:gd name="T24" fmla="*/ 11 w 77"/>
                <a:gd name="T25" fmla="*/ 59 h 81"/>
                <a:gd name="T26" fmla="*/ 17 w 77"/>
                <a:gd name="T27" fmla="*/ 62 h 81"/>
                <a:gd name="T28" fmla="*/ 22 w 77"/>
                <a:gd name="T29" fmla="*/ 65 h 81"/>
                <a:gd name="T30" fmla="*/ 29 w 77"/>
                <a:gd name="T31" fmla="*/ 67 h 81"/>
                <a:gd name="T32" fmla="*/ 34 w 77"/>
                <a:gd name="T33" fmla="*/ 67 h 81"/>
                <a:gd name="T34" fmla="*/ 41 w 77"/>
                <a:gd name="T35" fmla="*/ 65 h 81"/>
                <a:gd name="T36" fmla="*/ 47 w 77"/>
                <a:gd name="T37" fmla="*/ 62 h 81"/>
                <a:gd name="T38" fmla="*/ 52 w 77"/>
                <a:gd name="T39" fmla="*/ 59 h 81"/>
                <a:gd name="T40" fmla="*/ 55 w 77"/>
                <a:gd name="T41" fmla="*/ 54 h 81"/>
                <a:gd name="T42" fmla="*/ 60 w 77"/>
                <a:gd name="T43" fmla="*/ 50 h 81"/>
                <a:gd name="T44" fmla="*/ 61 w 77"/>
                <a:gd name="T45" fmla="*/ 43 h 81"/>
                <a:gd name="T46" fmla="*/ 63 w 77"/>
                <a:gd name="T47" fmla="*/ 36 h 81"/>
                <a:gd name="T48" fmla="*/ 63 w 77"/>
                <a:gd name="T49" fmla="*/ 30 h 81"/>
                <a:gd name="T50" fmla="*/ 61 w 77"/>
                <a:gd name="T51" fmla="*/ 24 h 81"/>
                <a:gd name="T52" fmla="*/ 60 w 77"/>
                <a:gd name="T53" fmla="*/ 17 h 81"/>
                <a:gd name="T54" fmla="*/ 55 w 77"/>
                <a:gd name="T55" fmla="*/ 12 h 81"/>
                <a:gd name="T56" fmla="*/ 52 w 77"/>
                <a:gd name="T57" fmla="*/ 8 h 81"/>
                <a:gd name="T58" fmla="*/ 47 w 77"/>
                <a:gd name="T59" fmla="*/ 5 h 81"/>
                <a:gd name="T60" fmla="*/ 41 w 77"/>
                <a:gd name="T61" fmla="*/ 2 h 81"/>
                <a:gd name="T62" fmla="*/ 34 w 77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1"/>
                <a:gd name="T98" fmla="*/ 77 w 77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1">
                  <a:moveTo>
                    <a:pt x="38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3" y="10"/>
                  </a:lnTo>
                  <a:lnTo>
                    <a:pt x="12" y="12"/>
                  </a:lnTo>
                  <a:lnTo>
                    <a:pt x="10" y="15"/>
                  </a:lnTo>
                  <a:lnTo>
                    <a:pt x="8" y="19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2" y="69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81"/>
                  </a:lnTo>
                  <a:lnTo>
                    <a:pt x="38" y="81"/>
                  </a:lnTo>
                  <a:lnTo>
                    <a:pt x="42" y="81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60" y="73"/>
                  </a:lnTo>
                  <a:lnTo>
                    <a:pt x="63" y="71"/>
                  </a:lnTo>
                  <a:lnTo>
                    <a:pt x="65" y="69"/>
                  </a:lnTo>
                  <a:lnTo>
                    <a:pt x="67" y="65"/>
                  </a:lnTo>
                  <a:lnTo>
                    <a:pt x="71" y="61"/>
                  </a:lnTo>
                  <a:lnTo>
                    <a:pt x="73" y="60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6"/>
                  </a:lnTo>
                  <a:lnTo>
                    <a:pt x="77" y="33"/>
                  </a:lnTo>
                  <a:lnTo>
                    <a:pt x="75" y="29"/>
                  </a:lnTo>
                  <a:lnTo>
                    <a:pt x="73" y="25"/>
                  </a:lnTo>
                  <a:lnTo>
                    <a:pt x="73" y="21"/>
                  </a:lnTo>
                  <a:lnTo>
                    <a:pt x="71" y="19"/>
                  </a:lnTo>
                  <a:lnTo>
                    <a:pt x="67" y="15"/>
                  </a:lnTo>
                  <a:lnTo>
                    <a:pt x="65" y="12"/>
                  </a:lnTo>
                  <a:lnTo>
                    <a:pt x="63" y="10"/>
                  </a:lnTo>
                  <a:lnTo>
                    <a:pt x="60" y="8"/>
                  </a:lnTo>
                  <a:lnTo>
                    <a:pt x="58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94" name="Freeform 342"/>
            <p:cNvSpPr>
              <a:spLocks/>
            </p:cNvSpPr>
            <p:nvPr/>
          </p:nvSpPr>
          <p:spPr bwMode="auto">
            <a:xfrm>
              <a:off x="4970" y="1653"/>
              <a:ext cx="66" cy="69"/>
            </a:xfrm>
            <a:custGeom>
              <a:avLst/>
              <a:gdLst>
                <a:gd name="T0" fmla="*/ 24 w 81"/>
                <a:gd name="T1" fmla="*/ 2 h 85"/>
                <a:gd name="T2" fmla="*/ 17 w 81"/>
                <a:gd name="T3" fmla="*/ 5 h 85"/>
                <a:gd name="T4" fmla="*/ 11 w 81"/>
                <a:gd name="T5" fmla="*/ 8 h 85"/>
                <a:gd name="T6" fmla="*/ 7 w 81"/>
                <a:gd name="T7" fmla="*/ 17 h 85"/>
                <a:gd name="T8" fmla="*/ 5 w 81"/>
                <a:gd name="T9" fmla="*/ 19 h 85"/>
                <a:gd name="T10" fmla="*/ 0 w 81"/>
                <a:gd name="T11" fmla="*/ 31 h 85"/>
                <a:gd name="T12" fmla="*/ 2 w 81"/>
                <a:gd name="T13" fmla="*/ 44 h 85"/>
                <a:gd name="T14" fmla="*/ 7 w 81"/>
                <a:gd name="T15" fmla="*/ 53 h 85"/>
                <a:gd name="T16" fmla="*/ 10 w 81"/>
                <a:gd name="T17" fmla="*/ 59 h 85"/>
                <a:gd name="T18" fmla="*/ 19 w 81"/>
                <a:gd name="T19" fmla="*/ 64 h 85"/>
                <a:gd name="T20" fmla="*/ 20 w 81"/>
                <a:gd name="T21" fmla="*/ 66 h 85"/>
                <a:gd name="T22" fmla="*/ 30 w 81"/>
                <a:gd name="T23" fmla="*/ 69 h 85"/>
                <a:gd name="T24" fmla="*/ 42 w 81"/>
                <a:gd name="T25" fmla="*/ 67 h 85"/>
                <a:gd name="T26" fmla="*/ 51 w 81"/>
                <a:gd name="T27" fmla="*/ 63 h 85"/>
                <a:gd name="T28" fmla="*/ 55 w 81"/>
                <a:gd name="T29" fmla="*/ 61 h 85"/>
                <a:gd name="T30" fmla="*/ 58 w 81"/>
                <a:gd name="T31" fmla="*/ 54 h 85"/>
                <a:gd name="T32" fmla="*/ 63 w 81"/>
                <a:gd name="T33" fmla="*/ 47 h 85"/>
                <a:gd name="T34" fmla="*/ 63 w 81"/>
                <a:gd name="T35" fmla="*/ 22 h 85"/>
                <a:gd name="T36" fmla="*/ 58 w 81"/>
                <a:gd name="T37" fmla="*/ 14 h 85"/>
                <a:gd name="T38" fmla="*/ 55 w 81"/>
                <a:gd name="T39" fmla="*/ 8 h 85"/>
                <a:gd name="T40" fmla="*/ 51 w 81"/>
                <a:gd name="T41" fmla="*/ 6 h 85"/>
                <a:gd name="T42" fmla="*/ 42 w 81"/>
                <a:gd name="T43" fmla="*/ 2 h 85"/>
                <a:gd name="T44" fmla="*/ 30 w 81"/>
                <a:gd name="T45" fmla="*/ 0 h 85"/>
                <a:gd name="T46" fmla="*/ 39 w 81"/>
                <a:gd name="T47" fmla="*/ 5 h 85"/>
                <a:gd name="T48" fmla="*/ 47 w 81"/>
                <a:gd name="T49" fmla="*/ 8 h 85"/>
                <a:gd name="T50" fmla="*/ 53 w 81"/>
                <a:gd name="T51" fmla="*/ 11 h 85"/>
                <a:gd name="T52" fmla="*/ 53 w 81"/>
                <a:gd name="T53" fmla="*/ 11 h 85"/>
                <a:gd name="T54" fmla="*/ 59 w 81"/>
                <a:gd name="T55" fmla="*/ 20 h 85"/>
                <a:gd name="T56" fmla="*/ 63 w 81"/>
                <a:gd name="T57" fmla="*/ 28 h 85"/>
                <a:gd name="T58" fmla="*/ 59 w 81"/>
                <a:gd name="T59" fmla="*/ 50 h 85"/>
                <a:gd name="T60" fmla="*/ 55 w 81"/>
                <a:gd name="T61" fmla="*/ 54 h 85"/>
                <a:gd name="T62" fmla="*/ 51 w 81"/>
                <a:gd name="T63" fmla="*/ 58 h 85"/>
                <a:gd name="T64" fmla="*/ 49 w 81"/>
                <a:gd name="T65" fmla="*/ 59 h 85"/>
                <a:gd name="T66" fmla="*/ 42 w 81"/>
                <a:gd name="T67" fmla="*/ 64 h 85"/>
                <a:gd name="T68" fmla="*/ 30 w 81"/>
                <a:gd name="T69" fmla="*/ 66 h 85"/>
                <a:gd name="T70" fmla="*/ 20 w 81"/>
                <a:gd name="T71" fmla="*/ 63 h 85"/>
                <a:gd name="T72" fmla="*/ 19 w 81"/>
                <a:gd name="T73" fmla="*/ 61 h 85"/>
                <a:gd name="T74" fmla="*/ 12 w 81"/>
                <a:gd name="T75" fmla="*/ 56 h 85"/>
                <a:gd name="T76" fmla="*/ 10 w 81"/>
                <a:gd name="T77" fmla="*/ 50 h 85"/>
                <a:gd name="T78" fmla="*/ 5 w 81"/>
                <a:gd name="T79" fmla="*/ 44 h 85"/>
                <a:gd name="T80" fmla="*/ 3 w 81"/>
                <a:gd name="T81" fmla="*/ 31 h 85"/>
                <a:gd name="T82" fmla="*/ 8 w 81"/>
                <a:gd name="T83" fmla="*/ 19 h 85"/>
                <a:gd name="T84" fmla="*/ 10 w 81"/>
                <a:gd name="T85" fmla="*/ 17 h 85"/>
                <a:gd name="T86" fmla="*/ 14 w 81"/>
                <a:gd name="T87" fmla="*/ 11 h 85"/>
                <a:gd name="T88" fmla="*/ 20 w 81"/>
                <a:gd name="T89" fmla="*/ 8 h 85"/>
                <a:gd name="T90" fmla="*/ 24 w 81"/>
                <a:gd name="T91" fmla="*/ 5 h 85"/>
                <a:gd name="T92" fmla="*/ 30 w 81"/>
                <a:gd name="T93" fmla="*/ 0 h 8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1"/>
                <a:gd name="T142" fmla="*/ 0 h 85"/>
                <a:gd name="T143" fmla="*/ 81 w 81"/>
                <a:gd name="T144" fmla="*/ 85 h 8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1" h="85">
                  <a:moveTo>
                    <a:pt x="37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23" y="6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21"/>
                  </a:lnTo>
                  <a:lnTo>
                    <a:pt x="6" y="23"/>
                  </a:lnTo>
                  <a:lnTo>
                    <a:pt x="2" y="31"/>
                  </a:lnTo>
                  <a:lnTo>
                    <a:pt x="2" y="35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6" y="62"/>
                  </a:lnTo>
                  <a:lnTo>
                    <a:pt x="6" y="63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12" y="71"/>
                  </a:lnTo>
                  <a:lnTo>
                    <a:pt x="12" y="73"/>
                  </a:lnTo>
                  <a:lnTo>
                    <a:pt x="14" y="75"/>
                  </a:lnTo>
                  <a:lnTo>
                    <a:pt x="15" y="75"/>
                  </a:lnTo>
                  <a:lnTo>
                    <a:pt x="23" y="79"/>
                  </a:lnTo>
                  <a:lnTo>
                    <a:pt x="21" y="79"/>
                  </a:lnTo>
                  <a:lnTo>
                    <a:pt x="23" y="81"/>
                  </a:lnTo>
                  <a:lnTo>
                    <a:pt x="25" y="81"/>
                  </a:lnTo>
                  <a:lnTo>
                    <a:pt x="29" y="83"/>
                  </a:lnTo>
                  <a:lnTo>
                    <a:pt x="33" y="83"/>
                  </a:lnTo>
                  <a:lnTo>
                    <a:pt x="37" y="85"/>
                  </a:lnTo>
                  <a:lnTo>
                    <a:pt x="44" y="85"/>
                  </a:lnTo>
                  <a:lnTo>
                    <a:pt x="48" y="83"/>
                  </a:lnTo>
                  <a:lnTo>
                    <a:pt x="52" y="83"/>
                  </a:lnTo>
                  <a:lnTo>
                    <a:pt x="60" y="79"/>
                  </a:lnTo>
                  <a:lnTo>
                    <a:pt x="62" y="79"/>
                  </a:lnTo>
                  <a:lnTo>
                    <a:pt x="63" y="77"/>
                  </a:lnTo>
                  <a:lnTo>
                    <a:pt x="62" y="77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9" y="73"/>
                  </a:lnTo>
                  <a:lnTo>
                    <a:pt x="69" y="71"/>
                  </a:lnTo>
                  <a:lnTo>
                    <a:pt x="71" y="67"/>
                  </a:lnTo>
                  <a:lnTo>
                    <a:pt x="71" y="69"/>
                  </a:lnTo>
                  <a:lnTo>
                    <a:pt x="77" y="63"/>
                  </a:lnTo>
                  <a:lnTo>
                    <a:pt x="77" y="58"/>
                  </a:lnTo>
                  <a:lnTo>
                    <a:pt x="81" y="50"/>
                  </a:lnTo>
                  <a:lnTo>
                    <a:pt x="81" y="35"/>
                  </a:lnTo>
                  <a:lnTo>
                    <a:pt x="77" y="27"/>
                  </a:lnTo>
                  <a:lnTo>
                    <a:pt x="77" y="21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7" y="10"/>
                  </a:lnTo>
                  <a:lnTo>
                    <a:pt x="65" y="10"/>
                  </a:lnTo>
                  <a:lnTo>
                    <a:pt x="62" y="8"/>
                  </a:lnTo>
                  <a:lnTo>
                    <a:pt x="63" y="8"/>
                  </a:lnTo>
                  <a:lnTo>
                    <a:pt x="62" y="6"/>
                  </a:lnTo>
                  <a:lnTo>
                    <a:pt x="60" y="6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60" y="10"/>
                  </a:lnTo>
                  <a:lnTo>
                    <a:pt x="58" y="10"/>
                  </a:lnTo>
                  <a:lnTo>
                    <a:pt x="60" y="12"/>
                  </a:lnTo>
                  <a:lnTo>
                    <a:pt x="62" y="12"/>
                  </a:lnTo>
                  <a:lnTo>
                    <a:pt x="65" y="14"/>
                  </a:lnTo>
                  <a:lnTo>
                    <a:pt x="63" y="14"/>
                  </a:lnTo>
                  <a:lnTo>
                    <a:pt x="65" y="15"/>
                  </a:lnTo>
                  <a:lnTo>
                    <a:pt x="65" y="14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73" y="25"/>
                  </a:lnTo>
                  <a:lnTo>
                    <a:pt x="73" y="23"/>
                  </a:lnTo>
                  <a:lnTo>
                    <a:pt x="73" y="27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73" y="58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67" y="65"/>
                  </a:lnTo>
                  <a:lnTo>
                    <a:pt x="67" y="67"/>
                  </a:lnTo>
                  <a:lnTo>
                    <a:pt x="65" y="71"/>
                  </a:lnTo>
                  <a:lnTo>
                    <a:pt x="65" y="69"/>
                  </a:lnTo>
                  <a:lnTo>
                    <a:pt x="63" y="71"/>
                  </a:lnTo>
                  <a:lnTo>
                    <a:pt x="65" y="71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81"/>
                  </a:lnTo>
                  <a:lnTo>
                    <a:pt x="37" y="81"/>
                  </a:lnTo>
                  <a:lnTo>
                    <a:pt x="33" y="79"/>
                  </a:lnTo>
                  <a:lnTo>
                    <a:pt x="29" y="79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25" y="75"/>
                  </a:lnTo>
                  <a:lnTo>
                    <a:pt x="23" y="75"/>
                  </a:lnTo>
                  <a:lnTo>
                    <a:pt x="15" y="71"/>
                  </a:lnTo>
                  <a:lnTo>
                    <a:pt x="17" y="71"/>
                  </a:lnTo>
                  <a:lnTo>
                    <a:pt x="15" y="69"/>
                  </a:lnTo>
                  <a:lnTo>
                    <a:pt x="15" y="71"/>
                  </a:lnTo>
                  <a:lnTo>
                    <a:pt x="12" y="63"/>
                  </a:lnTo>
                  <a:lnTo>
                    <a:pt x="12" y="62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8"/>
                  </a:lnTo>
                  <a:lnTo>
                    <a:pt x="6" y="35"/>
                  </a:lnTo>
                  <a:lnTo>
                    <a:pt x="6" y="31"/>
                  </a:lnTo>
                  <a:lnTo>
                    <a:pt x="10" y="23"/>
                  </a:lnTo>
                  <a:lnTo>
                    <a:pt x="10" y="25"/>
                  </a:lnTo>
                  <a:lnTo>
                    <a:pt x="12" y="23"/>
                  </a:lnTo>
                  <a:lnTo>
                    <a:pt x="12" y="21"/>
                  </a:lnTo>
                  <a:lnTo>
                    <a:pt x="15" y="14"/>
                  </a:lnTo>
                  <a:lnTo>
                    <a:pt x="15" y="15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95" name="Rectangle 343"/>
            <p:cNvSpPr>
              <a:spLocks noChangeArrowheads="1"/>
            </p:cNvSpPr>
            <p:nvPr/>
          </p:nvSpPr>
          <p:spPr bwMode="auto">
            <a:xfrm>
              <a:off x="4990" y="1659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796" name="Freeform 344"/>
            <p:cNvSpPr>
              <a:spLocks/>
            </p:cNvSpPr>
            <p:nvPr/>
          </p:nvSpPr>
          <p:spPr bwMode="auto">
            <a:xfrm>
              <a:off x="5054" y="2072"/>
              <a:ext cx="63" cy="64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6 h 79"/>
                <a:gd name="T8" fmla="*/ 7 w 77"/>
                <a:gd name="T9" fmla="*/ 11 h 79"/>
                <a:gd name="T10" fmla="*/ 3 w 77"/>
                <a:gd name="T11" fmla="*/ 16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5 h 79"/>
                <a:gd name="T18" fmla="*/ 2 w 77"/>
                <a:gd name="T19" fmla="*/ 41 h 79"/>
                <a:gd name="T20" fmla="*/ 3 w 77"/>
                <a:gd name="T21" fmla="*/ 47 h 79"/>
                <a:gd name="T22" fmla="*/ 7 w 77"/>
                <a:gd name="T23" fmla="*/ 53 h 79"/>
                <a:gd name="T24" fmla="*/ 11 w 77"/>
                <a:gd name="T25" fmla="*/ 57 h 79"/>
                <a:gd name="T26" fmla="*/ 16 w 77"/>
                <a:gd name="T27" fmla="*/ 61 h 79"/>
                <a:gd name="T28" fmla="*/ 22 w 77"/>
                <a:gd name="T29" fmla="*/ 62 h 79"/>
                <a:gd name="T30" fmla="*/ 29 w 77"/>
                <a:gd name="T31" fmla="*/ 64 h 79"/>
                <a:gd name="T32" fmla="*/ 35 w 77"/>
                <a:gd name="T33" fmla="*/ 64 h 79"/>
                <a:gd name="T34" fmla="*/ 41 w 77"/>
                <a:gd name="T35" fmla="*/ 62 h 79"/>
                <a:gd name="T36" fmla="*/ 46 w 77"/>
                <a:gd name="T37" fmla="*/ 61 h 79"/>
                <a:gd name="T38" fmla="*/ 51 w 77"/>
                <a:gd name="T39" fmla="*/ 57 h 79"/>
                <a:gd name="T40" fmla="*/ 56 w 77"/>
                <a:gd name="T41" fmla="*/ 53 h 79"/>
                <a:gd name="T42" fmla="*/ 58 w 77"/>
                <a:gd name="T43" fmla="*/ 47 h 79"/>
                <a:gd name="T44" fmla="*/ 61 w 77"/>
                <a:gd name="T45" fmla="*/ 41 h 79"/>
                <a:gd name="T46" fmla="*/ 61 w 77"/>
                <a:gd name="T47" fmla="*/ 35 h 79"/>
                <a:gd name="T48" fmla="*/ 61 w 77"/>
                <a:gd name="T49" fmla="*/ 28 h 79"/>
                <a:gd name="T50" fmla="*/ 61 w 77"/>
                <a:gd name="T51" fmla="*/ 22 h 79"/>
                <a:gd name="T52" fmla="*/ 58 w 77"/>
                <a:gd name="T53" fmla="*/ 16 h 79"/>
                <a:gd name="T54" fmla="*/ 56 w 77"/>
                <a:gd name="T55" fmla="*/ 11 h 79"/>
                <a:gd name="T56" fmla="*/ 51 w 77"/>
                <a:gd name="T57" fmla="*/ 6 h 79"/>
                <a:gd name="T58" fmla="*/ 46 w 77"/>
                <a:gd name="T59" fmla="*/ 3 h 79"/>
                <a:gd name="T60" fmla="*/ 41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0" y="4"/>
                  </a:lnTo>
                  <a:lnTo>
                    <a:pt x="18" y="6"/>
                  </a:lnTo>
                  <a:lnTo>
                    <a:pt x="14" y="8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4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2" y="68"/>
                  </a:lnTo>
                  <a:lnTo>
                    <a:pt x="14" y="70"/>
                  </a:lnTo>
                  <a:lnTo>
                    <a:pt x="18" y="72"/>
                  </a:lnTo>
                  <a:lnTo>
                    <a:pt x="20" y="75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5"/>
                  </a:lnTo>
                  <a:lnTo>
                    <a:pt x="56" y="75"/>
                  </a:lnTo>
                  <a:lnTo>
                    <a:pt x="60" y="72"/>
                  </a:lnTo>
                  <a:lnTo>
                    <a:pt x="62" y="70"/>
                  </a:lnTo>
                  <a:lnTo>
                    <a:pt x="66" y="68"/>
                  </a:lnTo>
                  <a:lnTo>
                    <a:pt x="68" y="66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5" y="48"/>
                  </a:lnTo>
                  <a:lnTo>
                    <a:pt x="75" y="43"/>
                  </a:lnTo>
                  <a:lnTo>
                    <a:pt x="77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4"/>
                  </a:lnTo>
                  <a:lnTo>
                    <a:pt x="71" y="20"/>
                  </a:lnTo>
                  <a:lnTo>
                    <a:pt x="69" y="18"/>
                  </a:lnTo>
                  <a:lnTo>
                    <a:pt x="68" y="14"/>
                  </a:lnTo>
                  <a:lnTo>
                    <a:pt x="66" y="12"/>
                  </a:lnTo>
                  <a:lnTo>
                    <a:pt x="62" y="8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97" name="Freeform 345"/>
            <p:cNvSpPr>
              <a:spLocks/>
            </p:cNvSpPr>
            <p:nvPr/>
          </p:nvSpPr>
          <p:spPr bwMode="auto">
            <a:xfrm>
              <a:off x="5053" y="2071"/>
              <a:ext cx="66" cy="67"/>
            </a:xfrm>
            <a:custGeom>
              <a:avLst/>
              <a:gdLst>
                <a:gd name="T0" fmla="*/ 20 w 81"/>
                <a:gd name="T1" fmla="*/ 1 h 82"/>
                <a:gd name="T2" fmla="*/ 15 w 81"/>
                <a:gd name="T3" fmla="*/ 4 h 82"/>
                <a:gd name="T4" fmla="*/ 11 w 81"/>
                <a:gd name="T5" fmla="*/ 6 h 82"/>
                <a:gd name="T6" fmla="*/ 11 w 81"/>
                <a:gd name="T7" fmla="*/ 9 h 82"/>
                <a:gd name="T8" fmla="*/ 7 w 81"/>
                <a:gd name="T9" fmla="*/ 12 h 82"/>
                <a:gd name="T10" fmla="*/ 3 w 81"/>
                <a:gd name="T11" fmla="*/ 16 h 82"/>
                <a:gd name="T12" fmla="*/ 0 w 81"/>
                <a:gd name="T13" fmla="*/ 42 h 82"/>
                <a:gd name="T14" fmla="*/ 3 w 81"/>
                <a:gd name="T15" fmla="*/ 45 h 82"/>
                <a:gd name="T16" fmla="*/ 7 w 81"/>
                <a:gd name="T17" fmla="*/ 56 h 82"/>
                <a:gd name="T18" fmla="*/ 10 w 81"/>
                <a:gd name="T19" fmla="*/ 58 h 82"/>
                <a:gd name="T20" fmla="*/ 16 w 81"/>
                <a:gd name="T21" fmla="*/ 60 h 82"/>
                <a:gd name="T22" fmla="*/ 16 w 81"/>
                <a:gd name="T23" fmla="*/ 64 h 82"/>
                <a:gd name="T24" fmla="*/ 39 w 81"/>
                <a:gd name="T25" fmla="*/ 67 h 82"/>
                <a:gd name="T26" fmla="*/ 54 w 81"/>
                <a:gd name="T27" fmla="*/ 60 h 82"/>
                <a:gd name="T28" fmla="*/ 57 w 81"/>
                <a:gd name="T29" fmla="*/ 58 h 82"/>
                <a:gd name="T30" fmla="*/ 64 w 81"/>
                <a:gd name="T31" fmla="*/ 42 h 82"/>
                <a:gd name="T32" fmla="*/ 64 w 81"/>
                <a:gd name="T33" fmla="*/ 29 h 82"/>
                <a:gd name="T34" fmla="*/ 61 w 81"/>
                <a:gd name="T35" fmla="*/ 16 h 82"/>
                <a:gd name="T36" fmla="*/ 58 w 81"/>
                <a:gd name="T37" fmla="*/ 12 h 82"/>
                <a:gd name="T38" fmla="*/ 51 w 81"/>
                <a:gd name="T39" fmla="*/ 4 h 82"/>
                <a:gd name="T40" fmla="*/ 47 w 81"/>
                <a:gd name="T41" fmla="*/ 1 h 82"/>
                <a:gd name="T42" fmla="*/ 27 w 81"/>
                <a:gd name="T43" fmla="*/ 0 h 82"/>
                <a:gd name="T44" fmla="*/ 42 w 81"/>
                <a:gd name="T45" fmla="*/ 4 h 82"/>
                <a:gd name="T46" fmla="*/ 46 w 81"/>
                <a:gd name="T47" fmla="*/ 6 h 82"/>
                <a:gd name="T48" fmla="*/ 49 w 81"/>
                <a:gd name="T49" fmla="*/ 7 h 82"/>
                <a:gd name="T50" fmla="*/ 57 w 81"/>
                <a:gd name="T51" fmla="*/ 16 h 82"/>
                <a:gd name="T52" fmla="*/ 58 w 81"/>
                <a:gd name="T53" fmla="*/ 17 h 82"/>
                <a:gd name="T54" fmla="*/ 63 w 81"/>
                <a:gd name="T55" fmla="*/ 33 h 82"/>
                <a:gd name="T56" fmla="*/ 55 w 81"/>
                <a:gd name="T57" fmla="*/ 55 h 82"/>
                <a:gd name="T58" fmla="*/ 55 w 81"/>
                <a:gd name="T59" fmla="*/ 55 h 82"/>
                <a:gd name="T60" fmla="*/ 46 w 81"/>
                <a:gd name="T61" fmla="*/ 60 h 82"/>
                <a:gd name="T62" fmla="*/ 39 w 81"/>
                <a:gd name="T63" fmla="*/ 64 h 82"/>
                <a:gd name="T64" fmla="*/ 18 w 81"/>
                <a:gd name="T65" fmla="*/ 60 h 82"/>
                <a:gd name="T66" fmla="*/ 18 w 81"/>
                <a:gd name="T67" fmla="*/ 58 h 82"/>
                <a:gd name="T68" fmla="*/ 15 w 81"/>
                <a:gd name="T69" fmla="*/ 56 h 82"/>
                <a:gd name="T70" fmla="*/ 8 w 81"/>
                <a:gd name="T71" fmla="*/ 53 h 82"/>
                <a:gd name="T72" fmla="*/ 7 w 81"/>
                <a:gd name="T73" fmla="*/ 45 h 82"/>
                <a:gd name="T74" fmla="*/ 3 w 81"/>
                <a:gd name="T75" fmla="*/ 39 h 82"/>
                <a:gd name="T76" fmla="*/ 7 w 81"/>
                <a:gd name="T77" fmla="*/ 20 h 82"/>
                <a:gd name="T78" fmla="*/ 8 w 81"/>
                <a:gd name="T79" fmla="*/ 17 h 82"/>
                <a:gd name="T80" fmla="*/ 8 w 81"/>
                <a:gd name="T81" fmla="*/ 14 h 82"/>
                <a:gd name="T82" fmla="*/ 13 w 81"/>
                <a:gd name="T83" fmla="*/ 11 h 82"/>
                <a:gd name="T84" fmla="*/ 16 w 81"/>
                <a:gd name="T85" fmla="*/ 7 h 82"/>
                <a:gd name="T86" fmla="*/ 18 w 81"/>
                <a:gd name="T87" fmla="*/ 6 h 82"/>
                <a:gd name="T88" fmla="*/ 27 w 81"/>
                <a:gd name="T89" fmla="*/ 2 h 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1"/>
                <a:gd name="T136" fmla="*/ 0 h 82"/>
                <a:gd name="T137" fmla="*/ 81 w 81"/>
                <a:gd name="T138" fmla="*/ 82 h 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1" h="82">
                  <a:moveTo>
                    <a:pt x="33" y="0"/>
                  </a:moveTo>
                  <a:lnTo>
                    <a:pt x="29" y="1"/>
                  </a:lnTo>
                  <a:lnTo>
                    <a:pt x="25" y="1"/>
                  </a:lnTo>
                  <a:lnTo>
                    <a:pt x="22" y="3"/>
                  </a:lnTo>
                  <a:lnTo>
                    <a:pt x="20" y="3"/>
                  </a:lnTo>
                  <a:lnTo>
                    <a:pt x="18" y="5"/>
                  </a:lnTo>
                  <a:lnTo>
                    <a:pt x="20" y="5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3"/>
                  </a:lnTo>
                  <a:lnTo>
                    <a:pt x="14" y="11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0" y="32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2" y="51"/>
                  </a:lnTo>
                  <a:lnTo>
                    <a:pt x="4" y="55"/>
                  </a:lnTo>
                  <a:lnTo>
                    <a:pt x="4" y="59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71"/>
                  </a:lnTo>
                  <a:lnTo>
                    <a:pt x="14" y="73"/>
                  </a:lnTo>
                  <a:lnTo>
                    <a:pt x="16" y="73"/>
                  </a:lnTo>
                  <a:lnTo>
                    <a:pt x="20" y="74"/>
                  </a:lnTo>
                  <a:lnTo>
                    <a:pt x="18" y="73"/>
                  </a:lnTo>
                  <a:lnTo>
                    <a:pt x="20" y="76"/>
                  </a:lnTo>
                  <a:lnTo>
                    <a:pt x="20" y="78"/>
                  </a:lnTo>
                  <a:lnTo>
                    <a:pt x="25" y="78"/>
                  </a:lnTo>
                  <a:lnTo>
                    <a:pt x="33" y="82"/>
                  </a:lnTo>
                  <a:lnTo>
                    <a:pt x="48" y="82"/>
                  </a:lnTo>
                  <a:lnTo>
                    <a:pt x="56" y="78"/>
                  </a:lnTo>
                  <a:lnTo>
                    <a:pt x="60" y="78"/>
                  </a:lnTo>
                  <a:lnTo>
                    <a:pt x="66" y="73"/>
                  </a:lnTo>
                  <a:lnTo>
                    <a:pt x="64" y="73"/>
                  </a:lnTo>
                  <a:lnTo>
                    <a:pt x="68" y="71"/>
                  </a:lnTo>
                  <a:lnTo>
                    <a:pt x="70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9" y="51"/>
                  </a:lnTo>
                  <a:lnTo>
                    <a:pt x="79" y="44"/>
                  </a:lnTo>
                  <a:lnTo>
                    <a:pt x="81" y="40"/>
                  </a:lnTo>
                  <a:lnTo>
                    <a:pt x="79" y="36"/>
                  </a:lnTo>
                  <a:lnTo>
                    <a:pt x="79" y="28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4" y="5"/>
                  </a:lnTo>
                  <a:lnTo>
                    <a:pt x="62" y="5"/>
                  </a:lnTo>
                  <a:lnTo>
                    <a:pt x="58" y="3"/>
                  </a:lnTo>
                  <a:lnTo>
                    <a:pt x="60" y="3"/>
                  </a:lnTo>
                  <a:lnTo>
                    <a:pt x="58" y="1"/>
                  </a:lnTo>
                  <a:lnTo>
                    <a:pt x="52" y="1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3"/>
                  </a:lnTo>
                  <a:lnTo>
                    <a:pt x="48" y="3"/>
                  </a:lnTo>
                  <a:lnTo>
                    <a:pt x="52" y="5"/>
                  </a:lnTo>
                  <a:lnTo>
                    <a:pt x="56" y="5"/>
                  </a:lnTo>
                  <a:lnTo>
                    <a:pt x="54" y="5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62" y="9"/>
                  </a:lnTo>
                  <a:lnTo>
                    <a:pt x="60" y="9"/>
                  </a:lnTo>
                  <a:lnTo>
                    <a:pt x="68" y="17"/>
                  </a:lnTo>
                  <a:lnTo>
                    <a:pt x="68" y="15"/>
                  </a:lnTo>
                  <a:lnTo>
                    <a:pt x="70" y="19"/>
                  </a:lnTo>
                  <a:lnTo>
                    <a:pt x="70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5" y="28"/>
                  </a:lnTo>
                  <a:lnTo>
                    <a:pt x="75" y="36"/>
                  </a:lnTo>
                  <a:lnTo>
                    <a:pt x="77" y="40"/>
                  </a:lnTo>
                  <a:lnTo>
                    <a:pt x="75" y="44"/>
                  </a:lnTo>
                  <a:lnTo>
                    <a:pt x="75" y="51"/>
                  </a:lnTo>
                  <a:lnTo>
                    <a:pt x="68" y="67"/>
                  </a:lnTo>
                  <a:lnTo>
                    <a:pt x="68" y="65"/>
                  </a:lnTo>
                  <a:lnTo>
                    <a:pt x="66" y="67"/>
                  </a:lnTo>
                  <a:lnTo>
                    <a:pt x="68" y="67"/>
                  </a:lnTo>
                  <a:lnTo>
                    <a:pt x="64" y="69"/>
                  </a:lnTo>
                  <a:lnTo>
                    <a:pt x="62" y="69"/>
                  </a:lnTo>
                  <a:lnTo>
                    <a:pt x="56" y="74"/>
                  </a:lnTo>
                  <a:lnTo>
                    <a:pt x="58" y="74"/>
                  </a:lnTo>
                  <a:lnTo>
                    <a:pt x="56" y="74"/>
                  </a:lnTo>
                  <a:lnTo>
                    <a:pt x="48" y="78"/>
                  </a:lnTo>
                  <a:lnTo>
                    <a:pt x="33" y="78"/>
                  </a:lnTo>
                  <a:lnTo>
                    <a:pt x="25" y="74"/>
                  </a:lnTo>
                  <a:lnTo>
                    <a:pt x="22" y="74"/>
                  </a:lnTo>
                  <a:lnTo>
                    <a:pt x="23" y="76"/>
                  </a:lnTo>
                  <a:lnTo>
                    <a:pt x="22" y="73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8" y="59"/>
                  </a:lnTo>
                  <a:lnTo>
                    <a:pt x="8" y="55"/>
                  </a:lnTo>
                  <a:lnTo>
                    <a:pt x="6" y="51"/>
                  </a:lnTo>
                  <a:lnTo>
                    <a:pt x="6" y="49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4" y="32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8" y="9"/>
                  </a:lnTo>
                  <a:lnTo>
                    <a:pt x="16" y="11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3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98" name="Freeform 346"/>
            <p:cNvSpPr>
              <a:spLocks/>
            </p:cNvSpPr>
            <p:nvPr/>
          </p:nvSpPr>
          <p:spPr bwMode="auto">
            <a:xfrm>
              <a:off x="4956" y="1785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7 w 77"/>
                <a:gd name="T5" fmla="*/ 5 h 79"/>
                <a:gd name="T6" fmla="*/ 13 w 77"/>
                <a:gd name="T7" fmla="*/ 8 h 79"/>
                <a:gd name="T8" fmla="*/ 8 w 77"/>
                <a:gd name="T9" fmla="*/ 13 h 79"/>
                <a:gd name="T10" fmla="*/ 5 w 77"/>
                <a:gd name="T11" fmla="*/ 18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7 h 79"/>
                <a:gd name="T18" fmla="*/ 2 w 77"/>
                <a:gd name="T19" fmla="*/ 43 h 79"/>
                <a:gd name="T20" fmla="*/ 5 w 77"/>
                <a:gd name="T21" fmla="*/ 48 h 79"/>
                <a:gd name="T22" fmla="*/ 8 w 77"/>
                <a:gd name="T23" fmla="*/ 54 h 79"/>
                <a:gd name="T24" fmla="*/ 13 w 77"/>
                <a:gd name="T25" fmla="*/ 59 h 79"/>
                <a:gd name="T26" fmla="*/ 17 w 77"/>
                <a:gd name="T27" fmla="*/ 62 h 79"/>
                <a:gd name="T28" fmla="*/ 22 w 77"/>
                <a:gd name="T29" fmla="*/ 63 h 79"/>
                <a:gd name="T30" fmla="*/ 29 w 77"/>
                <a:gd name="T31" fmla="*/ 65 h 79"/>
                <a:gd name="T32" fmla="*/ 35 w 77"/>
                <a:gd name="T33" fmla="*/ 65 h 79"/>
                <a:gd name="T34" fmla="*/ 41 w 77"/>
                <a:gd name="T35" fmla="*/ 63 h 79"/>
                <a:gd name="T36" fmla="*/ 47 w 77"/>
                <a:gd name="T37" fmla="*/ 62 h 79"/>
                <a:gd name="T38" fmla="*/ 52 w 77"/>
                <a:gd name="T39" fmla="*/ 59 h 79"/>
                <a:gd name="T40" fmla="*/ 56 w 77"/>
                <a:gd name="T41" fmla="*/ 54 h 79"/>
                <a:gd name="T42" fmla="*/ 60 w 77"/>
                <a:gd name="T43" fmla="*/ 48 h 79"/>
                <a:gd name="T44" fmla="*/ 61 w 77"/>
                <a:gd name="T45" fmla="*/ 43 h 79"/>
                <a:gd name="T46" fmla="*/ 63 w 77"/>
                <a:gd name="T47" fmla="*/ 37 h 79"/>
                <a:gd name="T48" fmla="*/ 63 w 77"/>
                <a:gd name="T49" fmla="*/ 29 h 79"/>
                <a:gd name="T50" fmla="*/ 61 w 77"/>
                <a:gd name="T51" fmla="*/ 22 h 79"/>
                <a:gd name="T52" fmla="*/ 60 w 77"/>
                <a:gd name="T53" fmla="*/ 18 h 79"/>
                <a:gd name="T54" fmla="*/ 56 w 77"/>
                <a:gd name="T55" fmla="*/ 13 h 79"/>
                <a:gd name="T56" fmla="*/ 52 w 77"/>
                <a:gd name="T57" fmla="*/ 8 h 79"/>
                <a:gd name="T58" fmla="*/ 47 w 77"/>
                <a:gd name="T59" fmla="*/ 5 h 79"/>
                <a:gd name="T60" fmla="*/ 41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8" y="8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6" y="22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33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2" y="49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16" y="72"/>
                  </a:lnTo>
                  <a:lnTo>
                    <a:pt x="18" y="73"/>
                  </a:lnTo>
                  <a:lnTo>
                    <a:pt x="21" y="75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62" y="73"/>
                  </a:lnTo>
                  <a:lnTo>
                    <a:pt x="64" y="72"/>
                  </a:lnTo>
                  <a:lnTo>
                    <a:pt x="66" y="68"/>
                  </a:lnTo>
                  <a:lnTo>
                    <a:pt x="69" y="66"/>
                  </a:lnTo>
                  <a:lnTo>
                    <a:pt x="71" y="62"/>
                  </a:lnTo>
                  <a:lnTo>
                    <a:pt x="73" y="58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7" y="49"/>
                  </a:lnTo>
                  <a:lnTo>
                    <a:pt x="77" y="45"/>
                  </a:lnTo>
                  <a:lnTo>
                    <a:pt x="77" y="41"/>
                  </a:lnTo>
                  <a:lnTo>
                    <a:pt x="77" y="35"/>
                  </a:lnTo>
                  <a:lnTo>
                    <a:pt x="77" y="33"/>
                  </a:lnTo>
                  <a:lnTo>
                    <a:pt x="75" y="27"/>
                  </a:lnTo>
                  <a:lnTo>
                    <a:pt x="73" y="25"/>
                  </a:lnTo>
                  <a:lnTo>
                    <a:pt x="73" y="22"/>
                  </a:lnTo>
                  <a:lnTo>
                    <a:pt x="71" y="18"/>
                  </a:lnTo>
                  <a:lnTo>
                    <a:pt x="69" y="16"/>
                  </a:lnTo>
                  <a:lnTo>
                    <a:pt x="66" y="12"/>
                  </a:lnTo>
                  <a:lnTo>
                    <a:pt x="64" y="10"/>
                  </a:lnTo>
                  <a:lnTo>
                    <a:pt x="62" y="8"/>
                  </a:lnTo>
                  <a:lnTo>
                    <a:pt x="58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99" name="Freeform 347"/>
            <p:cNvSpPr>
              <a:spLocks/>
            </p:cNvSpPr>
            <p:nvPr/>
          </p:nvSpPr>
          <p:spPr bwMode="auto">
            <a:xfrm>
              <a:off x="4954" y="1785"/>
              <a:ext cx="66" cy="67"/>
            </a:xfrm>
            <a:custGeom>
              <a:avLst/>
              <a:gdLst>
                <a:gd name="T0" fmla="*/ 22 w 81"/>
                <a:gd name="T1" fmla="*/ 1 h 82"/>
                <a:gd name="T2" fmla="*/ 16 w 81"/>
                <a:gd name="T3" fmla="*/ 6 h 82"/>
                <a:gd name="T4" fmla="*/ 15 w 81"/>
                <a:gd name="T5" fmla="*/ 7 h 82"/>
                <a:gd name="T6" fmla="*/ 10 w 81"/>
                <a:gd name="T7" fmla="*/ 11 h 82"/>
                <a:gd name="T8" fmla="*/ 7 w 81"/>
                <a:gd name="T9" fmla="*/ 14 h 82"/>
                <a:gd name="T10" fmla="*/ 3 w 81"/>
                <a:gd name="T11" fmla="*/ 20 h 82"/>
                <a:gd name="T12" fmla="*/ 2 w 81"/>
                <a:gd name="T13" fmla="*/ 26 h 82"/>
                <a:gd name="T14" fmla="*/ 2 w 81"/>
                <a:gd name="T15" fmla="*/ 41 h 82"/>
                <a:gd name="T16" fmla="*/ 3 w 81"/>
                <a:gd name="T17" fmla="*/ 48 h 82"/>
                <a:gd name="T18" fmla="*/ 8 w 81"/>
                <a:gd name="T19" fmla="*/ 55 h 82"/>
                <a:gd name="T20" fmla="*/ 16 w 81"/>
                <a:gd name="T21" fmla="*/ 62 h 82"/>
                <a:gd name="T22" fmla="*/ 27 w 81"/>
                <a:gd name="T23" fmla="*/ 67 h 82"/>
                <a:gd name="T24" fmla="*/ 46 w 81"/>
                <a:gd name="T25" fmla="*/ 65 h 82"/>
                <a:gd name="T26" fmla="*/ 55 w 81"/>
                <a:gd name="T27" fmla="*/ 60 h 82"/>
                <a:gd name="T28" fmla="*/ 55 w 81"/>
                <a:gd name="T29" fmla="*/ 58 h 82"/>
                <a:gd name="T30" fmla="*/ 59 w 81"/>
                <a:gd name="T31" fmla="*/ 55 h 82"/>
                <a:gd name="T32" fmla="*/ 66 w 81"/>
                <a:gd name="T33" fmla="*/ 41 h 82"/>
                <a:gd name="T34" fmla="*/ 64 w 81"/>
                <a:gd name="T35" fmla="*/ 21 h 82"/>
                <a:gd name="T36" fmla="*/ 63 w 81"/>
                <a:gd name="T37" fmla="*/ 19 h 82"/>
                <a:gd name="T38" fmla="*/ 54 w 81"/>
                <a:gd name="T39" fmla="*/ 6 h 82"/>
                <a:gd name="T40" fmla="*/ 27 w 81"/>
                <a:gd name="T41" fmla="*/ 0 h 82"/>
                <a:gd name="T42" fmla="*/ 52 w 81"/>
                <a:gd name="T43" fmla="*/ 9 h 82"/>
                <a:gd name="T44" fmla="*/ 58 w 81"/>
                <a:gd name="T45" fmla="*/ 16 h 82"/>
                <a:gd name="T46" fmla="*/ 59 w 81"/>
                <a:gd name="T47" fmla="*/ 23 h 82"/>
                <a:gd name="T48" fmla="*/ 63 w 81"/>
                <a:gd name="T49" fmla="*/ 28 h 82"/>
                <a:gd name="T50" fmla="*/ 59 w 81"/>
                <a:gd name="T51" fmla="*/ 48 h 82"/>
                <a:gd name="T52" fmla="*/ 55 w 81"/>
                <a:gd name="T53" fmla="*/ 55 h 82"/>
                <a:gd name="T54" fmla="*/ 52 w 81"/>
                <a:gd name="T55" fmla="*/ 60 h 82"/>
                <a:gd name="T56" fmla="*/ 52 w 81"/>
                <a:gd name="T57" fmla="*/ 60 h 82"/>
                <a:gd name="T58" fmla="*/ 39 w 81"/>
                <a:gd name="T59" fmla="*/ 64 h 82"/>
                <a:gd name="T60" fmla="*/ 22 w 81"/>
                <a:gd name="T61" fmla="*/ 62 h 82"/>
                <a:gd name="T62" fmla="*/ 11 w 81"/>
                <a:gd name="T63" fmla="*/ 53 h 82"/>
                <a:gd name="T64" fmla="*/ 8 w 81"/>
                <a:gd name="T65" fmla="*/ 47 h 82"/>
                <a:gd name="T66" fmla="*/ 5 w 81"/>
                <a:gd name="T67" fmla="*/ 43 h 82"/>
                <a:gd name="T68" fmla="*/ 3 w 81"/>
                <a:gd name="T69" fmla="*/ 29 h 82"/>
                <a:gd name="T70" fmla="*/ 5 w 81"/>
                <a:gd name="T71" fmla="*/ 28 h 82"/>
                <a:gd name="T72" fmla="*/ 7 w 81"/>
                <a:gd name="T73" fmla="*/ 23 h 82"/>
                <a:gd name="T74" fmla="*/ 10 w 81"/>
                <a:gd name="T75" fmla="*/ 17 h 82"/>
                <a:gd name="T76" fmla="*/ 13 w 81"/>
                <a:gd name="T77" fmla="*/ 11 h 82"/>
                <a:gd name="T78" fmla="*/ 16 w 81"/>
                <a:gd name="T79" fmla="*/ 11 h 82"/>
                <a:gd name="T80" fmla="*/ 22 w 81"/>
                <a:gd name="T81" fmla="*/ 6 h 82"/>
                <a:gd name="T82" fmla="*/ 24 w 81"/>
                <a:gd name="T83" fmla="*/ 4 h 8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1"/>
                <a:gd name="T127" fmla="*/ 0 h 82"/>
                <a:gd name="T128" fmla="*/ 81 w 81"/>
                <a:gd name="T129" fmla="*/ 82 h 8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1" h="82">
                  <a:moveTo>
                    <a:pt x="33" y="0"/>
                  </a:moveTo>
                  <a:lnTo>
                    <a:pt x="29" y="1"/>
                  </a:lnTo>
                  <a:lnTo>
                    <a:pt x="27" y="1"/>
                  </a:lnTo>
                  <a:lnTo>
                    <a:pt x="25" y="3"/>
                  </a:lnTo>
                  <a:lnTo>
                    <a:pt x="27" y="3"/>
                  </a:lnTo>
                  <a:lnTo>
                    <a:pt x="20" y="7"/>
                  </a:lnTo>
                  <a:lnTo>
                    <a:pt x="18" y="7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2" y="26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3"/>
                  </a:lnTo>
                  <a:lnTo>
                    <a:pt x="4" y="57"/>
                  </a:lnTo>
                  <a:lnTo>
                    <a:pt x="4" y="59"/>
                  </a:lnTo>
                  <a:lnTo>
                    <a:pt x="6" y="61"/>
                  </a:lnTo>
                  <a:lnTo>
                    <a:pt x="6" y="59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8" y="76"/>
                  </a:lnTo>
                  <a:lnTo>
                    <a:pt x="20" y="76"/>
                  </a:lnTo>
                  <a:lnTo>
                    <a:pt x="27" y="80"/>
                  </a:lnTo>
                  <a:lnTo>
                    <a:pt x="29" y="80"/>
                  </a:lnTo>
                  <a:lnTo>
                    <a:pt x="33" y="82"/>
                  </a:lnTo>
                  <a:lnTo>
                    <a:pt x="48" y="82"/>
                  </a:lnTo>
                  <a:lnTo>
                    <a:pt x="52" y="80"/>
                  </a:lnTo>
                  <a:lnTo>
                    <a:pt x="56" y="80"/>
                  </a:lnTo>
                  <a:lnTo>
                    <a:pt x="64" y="76"/>
                  </a:lnTo>
                  <a:lnTo>
                    <a:pt x="66" y="76"/>
                  </a:lnTo>
                  <a:lnTo>
                    <a:pt x="68" y="74"/>
                  </a:lnTo>
                  <a:lnTo>
                    <a:pt x="68" y="73"/>
                  </a:lnTo>
                  <a:lnTo>
                    <a:pt x="70" y="69"/>
                  </a:lnTo>
                  <a:lnTo>
                    <a:pt x="68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7" y="59"/>
                  </a:lnTo>
                  <a:lnTo>
                    <a:pt x="77" y="57"/>
                  </a:lnTo>
                  <a:lnTo>
                    <a:pt x="81" y="50"/>
                  </a:lnTo>
                  <a:lnTo>
                    <a:pt x="81" y="34"/>
                  </a:lnTo>
                  <a:lnTo>
                    <a:pt x="79" y="28"/>
                  </a:lnTo>
                  <a:lnTo>
                    <a:pt x="79" y="26"/>
                  </a:lnTo>
                  <a:lnTo>
                    <a:pt x="77" y="25"/>
                  </a:lnTo>
                  <a:lnTo>
                    <a:pt x="77" y="26"/>
                  </a:lnTo>
                  <a:lnTo>
                    <a:pt x="77" y="23"/>
                  </a:lnTo>
                  <a:lnTo>
                    <a:pt x="75" y="19"/>
                  </a:lnTo>
                  <a:lnTo>
                    <a:pt x="75" y="17"/>
                  </a:lnTo>
                  <a:lnTo>
                    <a:pt x="66" y="7"/>
                  </a:lnTo>
                  <a:lnTo>
                    <a:pt x="64" y="7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3"/>
                  </a:lnTo>
                  <a:lnTo>
                    <a:pt x="48" y="3"/>
                  </a:lnTo>
                  <a:lnTo>
                    <a:pt x="64" y="11"/>
                  </a:lnTo>
                  <a:lnTo>
                    <a:pt x="62" y="11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3" y="23"/>
                  </a:lnTo>
                  <a:lnTo>
                    <a:pt x="73" y="26"/>
                  </a:lnTo>
                  <a:lnTo>
                    <a:pt x="73" y="28"/>
                  </a:lnTo>
                  <a:lnTo>
                    <a:pt x="75" y="30"/>
                  </a:lnTo>
                  <a:lnTo>
                    <a:pt x="75" y="28"/>
                  </a:lnTo>
                  <a:lnTo>
                    <a:pt x="77" y="34"/>
                  </a:lnTo>
                  <a:lnTo>
                    <a:pt x="77" y="50"/>
                  </a:lnTo>
                  <a:lnTo>
                    <a:pt x="73" y="57"/>
                  </a:lnTo>
                  <a:lnTo>
                    <a:pt x="73" y="59"/>
                  </a:lnTo>
                  <a:lnTo>
                    <a:pt x="70" y="67"/>
                  </a:lnTo>
                  <a:lnTo>
                    <a:pt x="71" y="65"/>
                  </a:lnTo>
                  <a:lnTo>
                    <a:pt x="68" y="67"/>
                  </a:lnTo>
                  <a:lnTo>
                    <a:pt x="66" y="67"/>
                  </a:lnTo>
                  <a:lnTo>
                    <a:pt x="66" y="69"/>
                  </a:lnTo>
                  <a:lnTo>
                    <a:pt x="64" y="73"/>
                  </a:lnTo>
                  <a:lnTo>
                    <a:pt x="64" y="71"/>
                  </a:lnTo>
                  <a:lnTo>
                    <a:pt x="62" y="73"/>
                  </a:lnTo>
                  <a:lnTo>
                    <a:pt x="64" y="73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48" y="78"/>
                  </a:lnTo>
                  <a:lnTo>
                    <a:pt x="33" y="78"/>
                  </a:lnTo>
                  <a:lnTo>
                    <a:pt x="29" y="76"/>
                  </a:lnTo>
                  <a:lnTo>
                    <a:pt x="27" y="76"/>
                  </a:lnTo>
                  <a:lnTo>
                    <a:pt x="20" y="73"/>
                  </a:lnTo>
                  <a:lnTo>
                    <a:pt x="22" y="73"/>
                  </a:lnTo>
                  <a:lnTo>
                    <a:pt x="14" y="65"/>
                  </a:lnTo>
                  <a:lnTo>
                    <a:pt x="14" y="67"/>
                  </a:lnTo>
                  <a:lnTo>
                    <a:pt x="10" y="59"/>
                  </a:lnTo>
                  <a:lnTo>
                    <a:pt x="10" y="57"/>
                  </a:lnTo>
                  <a:lnTo>
                    <a:pt x="8" y="55"/>
                  </a:lnTo>
                  <a:lnTo>
                    <a:pt x="8" y="57"/>
                  </a:lnTo>
                  <a:lnTo>
                    <a:pt x="6" y="53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4" y="17"/>
                  </a:lnTo>
                  <a:lnTo>
                    <a:pt x="16" y="13"/>
                  </a:lnTo>
                  <a:lnTo>
                    <a:pt x="14" y="15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27" y="7"/>
                  </a:lnTo>
                  <a:lnTo>
                    <a:pt x="29" y="7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33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00" name="Rectangle 348"/>
            <p:cNvSpPr>
              <a:spLocks noChangeArrowheads="1"/>
            </p:cNvSpPr>
            <p:nvPr/>
          </p:nvSpPr>
          <p:spPr bwMode="auto">
            <a:xfrm>
              <a:off x="4967" y="1791"/>
              <a:ext cx="38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Q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01" name="Rectangle 349"/>
            <p:cNvSpPr>
              <a:spLocks noChangeArrowheads="1"/>
            </p:cNvSpPr>
            <p:nvPr/>
          </p:nvSpPr>
          <p:spPr bwMode="auto">
            <a:xfrm>
              <a:off x="5071" y="2073"/>
              <a:ext cx="28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S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02" name="Freeform 350"/>
            <p:cNvSpPr>
              <a:spLocks/>
            </p:cNvSpPr>
            <p:nvPr/>
          </p:nvSpPr>
          <p:spPr bwMode="auto">
            <a:xfrm>
              <a:off x="4821" y="2238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7 h 79"/>
                <a:gd name="T8" fmla="*/ 7 w 77"/>
                <a:gd name="T9" fmla="*/ 12 h 79"/>
                <a:gd name="T10" fmla="*/ 3 w 77"/>
                <a:gd name="T11" fmla="*/ 16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5 h 79"/>
                <a:gd name="T18" fmla="*/ 2 w 77"/>
                <a:gd name="T19" fmla="*/ 43 h 79"/>
                <a:gd name="T20" fmla="*/ 3 w 77"/>
                <a:gd name="T21" fmla="*/ 48 h 79"/>
                <a:gd name="T22" fmla="*/ 7 w 77"/>
                <a:gd name="T23" fmla="*/ 54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3 h 79"/>
                <a:gd name="T30" fmla="*/ 29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6 w 77"/>
                <a:gd name="T37" fmla="*/ 62 h 79"/>
                <a:gd name="T38" fmla="*/ 50 w 77"/>
                <a:gd name="T39" fmla="*/ 58 h 79"/>
                <a:gd name="T40" fmla="*/ 55 w 77"/>
                <a:gd name="T41" fmla="*/ 54 h 79"/>
                <a:gd name="T42" fmla="*/ 58 w 77"/>
                <a:gd name="T43" fmla="*/ 48 h 79"/>
                <a:gd name="T44" fmla="*/ 61 w 77"/>
                <a:gd name="T45" fmla="*/ 43 h 79"/>
                <a:gd name="T46" fmla="*/ 61 w 77"/>
                <a:gd name="T47" fmla="*/ 35 h 79"/>
                <a:gd name="T48" fmla="*/ 61 w 77"/>
                <a:gd name="T49" fmla="*/ 29 h 79"/>
                <a:gd name="T50" fmla="*/ 61 w 77"/>
                <a:gd name="T51" fmla="*/ 22 h 79"/>
                <a:gd name="T52" fmla="*/ 58 w 77"/>
                <a:gd name="T53" fmla="*/ 16 h 79"/>
                <a:gd name="T54" fmla="*/ 55 w 77"/>
                <a:gd name="T55" fmla="*/ 12 h 79"/>
                <a:gd name="T56" fmla="*/ 50 w 77"/>
                <a:gd name="T57" fmla="*/ 7 h 79"/>
                <a:gd name="T58" fmla="*/ 46 w 77"/>
                <a:gd name="T59" fmla="*/ 3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3" y="8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4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49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2" y="68"/>
                  </a:lnTo>
                  <a:lnTo>
                    <a:pt x="13" y="70"/>
                  </a:lnTo>
                  <a:lnTo>
                    <a:pt x="17" y="72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60" y="72"/>
                  </a:lnTo>
                  <a:lnTo>
                    <a:pt x="61" y="70"/>
                  </a:lnTo>
                  <a:lnTo>
                    <a:pt x="65" y="68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5" y="52"/>
                  </a:lnTo>
                  <a:lnTo>
                    <a:pt x="75" y="49"/>
                  </a:lnTo>
                  <a:lnTo>
                    <a:pt x="75" y="43"/>
                  </a:lnTo>
                  <a:lnTo>
                    <a:pt x="77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4"/>
                  </a:lnTo>
                  <a:lnTo>
                    <a:pt x="71" y="20"/>
                  </a:lnTo>
                  <a:lnTo>
                    <a:pt x="69" y="18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1" y="8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03" name="Freeform 351"/>
            <p:cNvSpPr>
              <a:spLocks/>
            </p:cNvSpPr>
            <p:nvPr/>
          </p:nvSpPr>
          <p:spPr bwMode="auto">
            <a:xfrm>
              <a:off x="4820" y="2237"/>
              <a:ext cx="66" cy="67"/>
            </a:xfrm>
            <a:custGeom>
              <a:avLst/>
              <a:gdLst>
                <a:gd name="T0" fmla="*/ 20 w 81"/>
                <a:gd name="T1" fmla="*/ 1 h 82"/>
                <a:gd name="T2" fmla="*/ 14 w 81"/>
                <a:gd name="T3" fmla="*/ 4 h 82"/>
                <a:gd name="T4" fmla="*/ 11 w 81"/>
                <a:gd name="T5" fmla="*/ 6 h 82"/>
                <a:gd name="T6" fmla="*/ 11 w 81"/>
                <a:gd name="T7" fmla="*/ 9 h 82"/>
                <a:gd name="T8" fmla="*/ 7 w 81"/>
                <a:gd name="T9" fmla="*/ 12 h 82"/>
                <a:gd name="T10" fmla="*/ 3 w 81"/>
                <a:gd name="T11" fmla="*/ 16 h 82"/>
                <a:gd name="T12" fmla="*/ 0 w 81"/>
                <a:gd name="T13" fmla="*/ 41 h 82"/>
                <a:gd name="T14" fmla="*/ 3 w 81"/>
                <a:gd name="T15" fmla="*/ 47 h 82"/>
                <a:gd name="T16" fmla="*/ 7 w 81"/>
                <a:gd name="T17" fmla="*/ 55 h 82"/>
                <a:gd name="T18" fmla="*/ 11 w 81"/>
                <a:gd name="T19" fmla="*/ 58 h 82"/>
                <a:gd name="T20" fmla="*/ 12 w 81"/>
                <a:gd name="T21" fmla="*/ 60 h 82"/>
                <a:gd name="T22" fmla="*/ 15 w 81"/>
                <a:gd name="T23" fmla="*/ 62 h 82"/>
                <a:gd name="T24" fmla="*/ 20 w 81"/>
                <a:gd name="T25" fmla="*/ 65 h 82"/>
                <a:gd name="T26" fmla="*/ 39 w 81"/>
                <a:gd name="T27" fmla="*/ 67 h 82"/>
                <a:gd name="T28" fmla="*/ 53 w 81"/>
                <a:gd name="T29" fmla="*/ 60 h 82"/>
                <a:gd name="T30" fmla="*/ 56 w 81"/>
                <a:gd name="T31" fmla="*/ 58 h 82"/>
                <a:gd name="T32" fmla="*/ 63 w 81"/>
                <a:gd name="T33" fmla="*/ 45 h 82"/>
                <a:gd name="T34" fmla="*/ 64 w 81"/>
                <a:gd name="T35" fmla="*/ 36 h 82"/>
                <a:gd name="T36" fmla="*/ 64 w 81"/>
                <a:gd name="T37" fmla="*/ 23 h 82"/>
                <a:gd name="T38" fmla="*/ 59 w 81"/>
                <a:gd name="T39" fmla="*/ 14 h 82"/>
                <a:gd name="T40" fmla="*/ 58 w 81"/>
                <a:gd name="T41" fmla="*/ 11 h 82"/>
                <a:gd name="T42" fmla="*/ 47 w 81"/>
                <a:gd name="T43" fmla="*/ 2 h 82"/>
                <a:gd name="T44" fmla="*/ 42 w 81"/>
                <a:gd name="T45" fmla="*/ 1 h 82"/>
                <a:gd name="T46" fmla="*/ 27 w 81"/>
                <a:gd name="T47" fmla="*/ 2 h 82"/>
                <a:gd name="T48" fmla="*/ 46 w 81"/>
                <a:gd name="T49" fmla="*/ 4 h 82"/>
                <a:gd name="T50" fmla="*/ 47 w 81"/>
                <a:gd name="T51" fmla="*/ 6 h 82"/>
                <a:gd name="T52" fmla="*/ 55 w 81"/>
                <a:gd name="T53" fmla="*/ 14 h 82"/>
                <a:gd name="T54" fmla="*/ 56 w 81"/>
                <a:gd name="T55" fmla="*/ 17 h 82"/>
                <a:gd name="T56" fmla="*/ 61 w 81"/>
                <a:gd name="T57" fmla="*/ 23 h 82"/>
                <a:gd name="T58" fmla="*/ 61 w 81"/>
                <a:gd name="T59" fmla="*/ 36 h 82"/>
                <a:gd name="T60" fmla="*/ 59 w 81"/>
                <a:gd name="T61" fmla="*/ 43 h 82"/>
                <a:gd name="T62" fmla="*/ 55 w 81"/>
                <a:gd name="T63" fmla="*/ 53 h 82"/>
                <a:gd name="T64" fmla="*/ 51 w 81"/>
                <a:gd name="T65" fmla="*/ 56 h 82"/>
                <a:gd name="T66" fmla="*/ 46 w 81"/>
                <a:gd name="T67" fmla="*/ 62 h 82"/>
                <a:gd name="T68" fmla="*/ 27 w 81"/>
                <a:gd name="T69" fmla="*/ 64 h 82"/>
                <a:gd name="T70" fmla="*/ 17 w 81"/>
                <a:gd name="T71" fmla="*/ 60 h 82"/>
                <a:gd name="T72" fmla="*/ 17 w 81"/>
                <a:gd name="T73" fmla="*/ 58 h 82"/>
                <a:gd name="T74" fmla="*/ 14 w 81"/>
                <a:gd name="T75" fmla="*/ 56 h 82"/>
                <a:gd name="T76" fmla="*/ 8 w 81"/>
                <a:gd name="T77" fmla="*/ 53 h 82"/>
                <a:gd name="T78" fmla="*/ 7 w 81"/>
                <a:gd name="T79" fmla="*/ 45 h 82"/>
                <a:gd name="T80" fmla="*/ 5 w 81"/>
                <a:gd name="T81" fmla="*/ 43 h 82"/>
                <a:gd name="T82" fmla="*/ 7 w 81"/>
                <a:gd name="T83" fmla="*/ 20 h 82"/>
                <a:gd name="T84" fmla="*/ 8 w 81"/>
                <a:gd name="T85" fmla="*/ 17 h 82"/>
                <a:gd name="T86" fmla="*/ 8 w 81"/>
                <a:gd name="T87" fmla="*/ 14 h 82"/>
                <a:gd name="T88" fmla="*/ 12 w 81"/>
                <a:gd name="T89" fmla="*/ 11 h 82"/>
                <a:gd name="T90" fmla="*/ 15 w 81"/>
                <a:gd name="T91" fmla="*/ 7 h 82"/>
                <a:gd name="T92" fmla="*/ 17 w 81"/>
                <a:gd name="T93" fmla="*/ 6 h 82"/>
                <a:gd name="T94" fmla="*/ 27 w 81"/>
                <a:gd name="T95" fmla="*/ 2 h 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"/>
                <a:gd name="T145" fmla="*/ 0 h 82"/>
                <a:gd name="T146" fmla="*/ 81 w 81"/>
                <a:gd name="T147" fmla="*/ 82 h 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" h="82">
                  <a:moveTo>
                    <a:pt x="33" y="0"/>
                  </a:moveTo>
                  <a:lnTo>
                    <a:pt x="29" y="1"/>
                  </a:lnTo>
                  <a:lnTo>
                    <a:pt x="25" y="1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3"/>
                  </a:lnTo>
                  <a:lnTo>
                    <a:pt x="14" y="11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0" y="32"/>
                  </a:lnTo>
                  <a:lnTo>
                    <a:pt x="0" y="50"/>
                  </a:lnTo>
                  <a:lnTo>
                    <a:pt x="2" y="53"/>
                  </a:lnTo>
                  <a:lnTo>
                    <a:pt x="2" y="55"/>
                  </a:lnTo>
                  <a:lnTo>
                    <a:pt x="4" y="57"/>
                  </a:lnTo>
                  <a:lnTo>
                    <a:pt x="4" y="55"/>
                  </a:lnTo>
                  <a:lnTo>
                    <a:pt x="4" y="59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71"/>
                  </a:lnTo>
                  <a:lnTo>
                    <a:pt x="14" y="73"/>
                  </a:lnTo>
                  <a:lnTo>
                    <a:pt x="15" y="73"/>
                  </a:lnTo>
                  <a:lnTo>
                    <a:pt x="19" y="74"/>
                  </a:lnTo>
                  <a:lnTo>
                    <a:pt x="17" y="73"/>
                  </a:lnTo>
                  <a:lnTo>
                    <a:pt x="19" y="76"/>
                  </a:lnTo>
                  <a:lnTo>
                    <a:pt x="19" y="78"/>
                  </a:lnTo>
                  <a:lnTo>
                    <a:pt x="21" y="78"/>
                  </a:lnTo>
                  <a:lnTo>
                    <a:pt x="25" y="80"/>
                  </a:lnTo>
                  <a:lnTo>
                    <a:pt x="29" y="80"/>
                  </a:lnTo>
                  <a:lnTo>
                    <a:pt x="33" y="82"/>
                  </a:lnTo>
                  <a:lnTo>
                    <a:pt x="48" y="82"/>
                  </a:lnTo>
                  <a:lnTo>
                    <a:pt x="52" y="80"/>
                  </a:lnTo>
                  <a:lnTo>
                    <a:pt x="58" y="80"/>
                  </a:lnTo>
                  <a:lnTo>
                    <a:pt x="65" y="73"/>
                  </a:lnTo>
                  <a:lnTo>
                    <a:pt x="63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5"/>
                  </a:lnTo>
                  <a:lnTo>
                    <a:pt x="77" y="57"/>
                  </a:lnTo>
                  <a:lnTo>
                    <a:pt x="79" y="55"/>
                  </a:lnTo>
                  <a:lnTo>
                    <a:pt x="79" y="44"/>
                  </a:lnTo>
                  <a:lnTo>
                    <a:pt x="81" y="40"/>
                  </a:lnTo>
                  <a:lnTo>
                    <a:pt x="79" y="36"/>
                  </a:lnTo>
                  <a:lnTo>
                    <a:pt x="79" y="28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3" y="5"/>
                  </a:lnTo>
                  <a:lnTo>
                    <a:pt x="62" y="5"/>
                  </a:lnTo>
                  <a:lnTo>
                    <a:pt x="58" y="3"/>
                  </a:lnTo>
                  <a:lnTo>
                    <a:pt x="60" y="3"/>
                  </a:lnTo>
                  <a:lnTo>
                    <a:pt x="58" y="1"/>
                  </a:lnTo>
                  <a:lnTo>
                    <a:pt x="52" y="1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3"/>
                  </a:lnTo>
                  <a:lnTo>
                    <a:pt x="48" y="3"/>
                  </a:lnTo>
                  <a:lnTo>
                    <a:pt x="52" y="5"/>
                  </a:lnTo>
                  <a:lnTo>
                    <a:pt x="56" y="5"/>
                  </a:lnTo>
                  <a:lnTo>
                    <a:pt x="54" y="5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62" y="9"/>
                  </a:lnTo>
                  <a:lnTo>
                    <a:pt x="60" y="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5" y="28"/>
                  </a:lnTo>
                  <a:lnTo>
                    <a:pt x="75" y="36"/>
                  </a:lnTo>
                  <a:lnTo>
                    <a:pt x="77" y="40"/>
                  </a:lnTo>
                  <a:lnTo>
                    <a:pt x="75" y="44"/>
                  </a:lnTo>
                  <a:lnTo>
                    <a:pt x="75" y="53"/>
                  </a:lnTo>
                  <a:lnTo>
                    <a:pt x="75" y="51"/>
                  </a:lnTo>
                  <a:lnTo>
                    <a:pt x="73" y="53"/>
                  </a:lnTo>
                  <a:lnTo>
                    <a:pt x="73" y="55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5" y="67"/>
                  </a:lnTo>
                  <a:lnTo>
                    <a:pt x="67" y="67"/>
                  </a:lnTo>
                  <a:lnTo>
                    <a:pt x="63" y="69"/>
                  </a:lnTo>
                  <a:lnTo>
                    <a:pt x="62" y="69"/>
                  </a:lnTo>
                  <a:lnTo>
                    <a:pt x="54" y="76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48" y="78"/>
                  </a:lnTo>
                  <a:lnTo>
                    <a:pt x="33" y="78"/>
                  </a:lnTo>
                  <a:lnTo>
                    <a:pt x="29" y="76"/>
                  </a:lnTo>
                  <a:lnTo>
                    <a:pt x="25" y="76"/>
                  </a:lnTo>
                  <a:lnTo>
                    <a:pt x="21" y="74"/>
                  </a:lnTo>
                  <a:lnTo>
                    <a:pt x="23" y="76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5" y="69"/>
                  </a:lnTo>
                  <a:lnTo>
                    <a:pt x="17" y="69"/>
                  </a:lnTo>
                  <a:lnTo>
                    <a:pt x="15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8" y="59"/>
                  </a:lnTo>
                  <a:lnTo>
                    <a:pt x="8" y="55"/>
                  </a:lnTo>
                  <a:lnTo>
                    <a:pt x="8" y="53"/>
                  </a:lnTo>
                  <a:lnTo>
                    <a:pt x="6" y="51"/>
                  </a:lnTo>
                  <a:lnTo>
                    <a:pt x="6" y="53"/>
                  </a:lnTo>
                  <a:lnTo>
                    <a:pt x="4" y="50"/>
                  </a:lnTo>
                  <a:lnTo>
                    <a:pt x="4" y="32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7" y="9"/>
                  </a:lnTo>
                  <a:lnTo>
                    <a:pt x="15" y="11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3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04" name="Rectangle 352"/>
            <p:cNvSpPr>
              <a:spLocks noChangeArrowheads="1"/>
            </p:cNvSpPr>
            <p:nvPr/>
          </p:nvSpPr>
          <p:spPr bwMode="auto">
            <a:xfrm>
              <a:off x="4834" y="2243"/>
              <a:ext cx="33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Y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05" name="Freeform 353"/>
            <p:cNvSpPr>
              <a:spLocks/>
            </p:cNvSpPr>
            <p:nvPr/>
          </p:nvSpPr>
          <p:spPr bwMode="auto">
            <a:xfrm>
              <a:off x="4953" y="2213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8 h 79"/>
                <a:gd name="T8" fmla="*/ 8 w 77"/>
                <a:gd name="T9" fmla="*/ 11 h 79"/>
                <a:gd name="T10" fmla="*/ 5 w 77"/>
                <a:gd name="T11" fmla="*/ 17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6 h 79"/>
                <a:gd name="T18" fmla="*/ 2 w 77"/>
                <a:gd name="T19" fmla="*/ 43 h 79"/>
                <a:gd name="T20" fmla="*/ 5 w 77"/>
                <a:gd name="T21" fmla="*/ 48 h 79"/>
                <a:gd name="T22" fmla="*/ 8 w 77"/>
                <a:gd name="T23" fmla="*/ 53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3 h 79"/>
                <a:gd name="T30" fmla="*/ 29 w 77"/>
                <a:gd name="T31" fmla="*/ 65 h 79"/>
                <a:gd name="T32" fmla="*/ 35 w 77"/>
                <a:gd name="T33" fmla="*/ 65 h 79"/>
                <a:gd name="T34" fmla="*/ 41 w 77"/>
                <a:gd name="T35" fmla="*/ 63 h 79"/>
                <a:gd name="T36" fmla="*/ 47 w 77"/>
                <a:gd name="T37" fmla="*/ 62 h 79"/>
                <a:gd name="T38" fmla="*/ 52 w 77"/>
                <a:gd name="T39" fmla="*/ 58 h 79"/>
                <a:gd name="T40" fmla="*/ 56 w 77"/>
                <a:gd name="T41" fmla="*/ 53 h 79"/>
                <a:gd name="T42" fmla="*/ 59 w 77"/>
                <a:gd name="T43" fmla="*/ 48 h 79"/>
                <a:gd name="T44" fmla="*/ 61 w 77"/>
                <a:gd name="T45" fmla="*/ 43 h 79"/>
                <a:gd name="T46" fmla="*/ 63 w 77"/>
                <a:gd name="T47" fmla="*/ 36 h 79"/>
                <a:gd name="T48" fmla="*/ 63 w 77"/>
                <a:gd name="T49" fmla="*/ 28 h 79"/>
                <a:gd name="T50" fmla="*/ 61 w 77"/>
                <a:gd name="T51" fmla="*/ 22 h 79"/>
                <a:gd name="T52" fmla="*/ 59 w 77"/>
                <a:gd name="T53" fmla="*/ 17 h 79"/>
                <a:gd name="T54" fmla="*/ 56 w 77"/>
                <a:gd name="T55" fmla="*/ 11 h 79"/>
                <a:gd name="T56" fmla="*/ 52 w 77"/>
                <a:gd name="T57" fmla="*/ 8 h 79"/>
                <a:gd name="T58" fmla="*/ 47 w 77"/>
                <a:gd name="T59" fmla="*/ 3 h 79"/>
                <a:gd name="T60" fmla="*/ 41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4" y="2"/>
                  </a:lnTo>
                  <a:lnTo>
                    <a:pt x="20" y="4"/>
                  </a:lnTo>
                  <a:lnTo>
                    <a:pt x="18" y="6"/>
                  </a:lnTo>
                  <a:lnTo>
                    <a:pt x="14" y="10"/>
                  </a:lnTo>
                  <a:lnTo>
                    <a:pt x="12" y="11"/>
                  </a:lnTo>
                  <a:lnTo>
                    <a:pt x="10" y="13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6" y="58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8" y="71"/>
                  </a:lnTo>
                  <a:lnTo>
                    <a:pt x="20" y="75"/>
                  </a:lnTo>
                  <a:lnTo>
                    <a:pt x="24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7" y="79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60" y="71"/>
                  </a:lnTo>
                  <a:lnTo>
                    <a:pt x="64" y="71"/>
                  </a:lnTo>
                  <a:lnTo>
                    <a:pt x="66" y="67"/>
                  </a:lnTo>
                  <a:lnTo>
                    <a:pt x="68" y="65"/>
                  </a:lnTo>
                  <a:lnTo>
                    <a:pt x="70" y="61"/>
                  </a:lnTo>
                  <a:lnTo>
                    <a:pt x="72" y="58"/>
                  </a:lnTo>
                  <a:lnTo>
                    <a:pt x="73" y="54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38"/>
                  </a:lnTo>
                  <a:lnTo>
                    <a:pt x="77" y="34"/>
                  </a:lnTo>
                  <a:lnTo>
                    <a:pt x="77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2" y="21"/>
                  </a:lnTo>
                  <a:lnTo>
                    <a:pt x="70" y="17"/>
                  </a:lnTo>
                  <a:lnTo>
                    <a:pt x="68" y="13"/>
                  </a:lnTo>
                  <a:lnTo>
                    <a:pt x="66" y="11"/>
                  </a:lnTo>
                  <a:lnTo>
                    <a:pt x="64" y="10"/>
                  </a:lnTo>
                  <a:lnTo>
                    <a:pt x="60" y="6"/>
                  </a:lnTo>
                  <a:lnTo>
                    <a:pt x="58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06" name="Freeform 354"/>
            <p:cNvSpPr>
              <a:spLocks/>
            </p:cNvSpPr>
            <p:nvPr/>
          </p:nvSpPr>
          <p:spPr bwMode="auto">
            <a:xfrm>
              <a:off x="4952" y="2212"/>
              <a:ext cx="66" cy="67"/>
            </a:xfrm>
            <a:custGeom>
              <a:avLst/>
              <a:gdLst>
                <a:gd name="T0" fmla="*/ 21 w 80"/>
                <a:gd name="T1" fmla="*/ 2 h 83"/>
                <a:gd name="T2" fmla="*/ 7 w 80"/>
                <a:gd name="T3" fmla="*/ 10 h 83"/>
                <a:gd name="T4" fmla="*/ 4 w 80"/>
                <a:gd name="T5" fmla="*/ 17 h 83"/>
                <a:gd name="T6" fmla="*/ 1 w 80"/>
                <a:gd name="T7" fmla="*/ 23 h 83"/>
                <a:gd name="T8" fmla="*/ 0 w 80"/>
                <a:gd name="T9" fmla="*/ 37 h 83"/>
                <a:gd name="T10" fmla="*/ 2 w 80"/>
                <a:gd name="T11" fmla="*/ 47 h 83"/>
                <a:gd name="T12" fmla="*/ 7 w 80"/>
                <a:gd name="T13" fmla="*/ 56 h 83"/>
                <a:gd name="T14" fmla="*/ 11 w 80"/>
                <a:gd name="T15" fmla="*/ 59 h 83"/>
                <a:gd name="T16" fmla="*/ 14 w 80"/>
                <a:gd name="T17" fmla="*/ 59 h 83"/>
                <a:gd name="T18" fmla="*/ 17 w 80"/>
                <a:gd name="T19" fmla="*/ 64 h 83"/>
                <a:gd name="T20" fmla="*/ 26 w 80"/>
                <a:gd name="T21" fmla="*/ 67 h 83"/>
                <a:gd name="T22" fmla="*/ 45 w 80"/>
                <a:gd name="T23" fmla="*/ 65 h 83"/>
                <a:gd name="T24" fmla="*/ 50 w 80"/>
                <a:gd name="T25" fmla="*/ 62 h 83"/>
                <a:gd name="T26" fmla="*/ 55 w 80"/>
                <a:gd name="T27" fmla="*/ 61 h 83"/>
                <a:gd name="T28" fmla="*/ 57 w 80"/>
                <a:gd name="T29" fmla="*/ 57 h 83"/>
                <a:gd name="T30" fmla="*/ 63 w 80"/>
                <a:gd name="T31" fmla="*/ 45 h 83"/>
                <a:gd name="T32" fmla="*/ 64 w 80"/>
                <a:gd name="T33" fmla="*/ 44 h 83"/>
                <a:gd name="T34" fmla="*/ 63 w 80"/>
                <a:gd name="T35" fmla="*/ 20 h 83"/>
                <a:gd name="T36" fmla="*/ 61 w 80"/>
                <a:gd name="T37" fmla="*/ 19 h 83"/>
                <a:gd name="T38" fmla="*/ 50 w 80"/>
                <a:gd name="T39" fmla="*/ 3 h 83"/>
                <a:gd name="T40" fmla="*/ 42 w 80"/>
                <a:gd name="T41" fmla="*/ 2 h 83"/>
                <a:gd name="T42" fmla="*/ 26 w 80"/>
                <a:gd name="T43" fmla="*/ 3 h 83"/>
                <a:gd name="T44" fmla="*/ 45 w 80"/>
                <a:gd name="T45" fmla="*/ 5 h 83"/>
                <a:gd name="T46" fmla="*/ 55 w 80"/>
                <a:gd name="T47" fmla="*/ 14 h 83"/>
                <a:gd name="T48" fmla="*/ 59 w 80"/>
                <a:gd name="T49" fmla="*/ 20 h 83"/>
                <a:gd name="T50" fmla="*/ 63 w 80"/>
                <a:gd name="T51" fmla="*/ 27 h 83"/>
                <a:gd name="T52" fmla="*/ 61 w 80"/>
                <a:gd name="T53" fmla="*/ 42 h 83"/>
                <a:gd name="T54" fmla="*/ 55 w 80"/>
                <a:gd name="T55" fmla="*/ 54 h 83"/>
                <a:gd name="T56" fmla="*/ 54 w 80"/>
                <a:gd name="T57" fmla="*/ 56 h 83"/>
                <a:gd name="T58" fmla="*/ 50 w 80"/>
                <a:gd name="T59" fmla="*/ 57 h 83"/>
                <a:gd name="T60" fmla="*/ 47 w 80"/>
                <a:gd name="T61" fmla="*/ 62 h 83"/>
                <a:gd name="T62" fmla="*/ 42 w 80"/>
                <a:gd name="T63" fmla="*/ 62 h 83"/>
                <a:gd name="T64" fmla="*/ 23 w 80"/>
                <a:gd name="T65" fmla="*/ 62 h 83"/>
                <a:gd name="T66" fmla="*/ 19 w 80"/>
                <a:gd name="T67" fmla="*/ 62 h 83"/>
                <a:gd name="T68" fmla="*/ 16 w 80"/>
                <a:gd name="T69" fmla="*/ 57 h 83"/>
                <a:gd name="T70" fmla="*/ 12 w 80"/>
                <a:gd name="T71" fmla="*/ 56 h 83"/>
                <a:gd name="T72" fmla="*/ 11 w 80"/>
                <a:gd name="T73" fmla="*/ 54 h 83"/>
                <a:gd name="T74" fmla="*/ 4 w 80"/>
                <a:gd name="T75" fmla="*/ 42 h 83"/>
                <a:gd name="T76" fmla="*/ 2 w 80"/>
                <a:gd name="T77" fmla="*/ 37 h 83"/>
                <a:gd name="T78" fmla="*/ 4 w 80"/>
                <a:gd name="T79" fmla="*/ 23 h 83"/>
                <a:gd name="T80" fmla="*/ 7 w 80"/>
                <a:gd name="T81" fmla="*/ 20 h 83"/>
                <a:gd name="T82" fmla="*/ 11 w 80"/>
                <a:gd name="T83" fmla="*/ 14 h 83"/>
                <a:gd name="T84" fmla="*/ 21 w 80"/>
                <a:gd name="T85" fmla="*/ 5 h 83"/>
                <a:gd name="T86" fmla="*/ 26 w 80"/>
                <a:gd name="T87" fmla="*/ 0 h 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"/>
                <a:gd name="T133" fmla="*/ 0 h 83"/>
                <a:gd name="T134" fmla="*/ 80 w 80"/>
                <a:gd name="T135" fmla="*/ 83 h 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" h="83">
                  <a:moveTo>
                    <a:pt x="32" y="0"/>
                  </a:moveTo>
                  <a:lnTo>
                    <a:pt x="28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5" y="23"/>
                  </a:lnTo>
                  <a:lnTo>
                    <a:pt x="5" y="21"/>
                  </a:lnTo>
                  <a:lnTo>
                    <a:pt x="3" y="23"/>
                  </a:lnTo>
                  <a:lnTo>
                    <a:pt x="3" y="25"/>
                  </a:lnTo>
                  <a:lnTo>
                    <a:pt x="1" y="29"/>
                  </a:lnTo>
                  <a:lnTo>
                    <a:pt x="1" y="33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1" y="50"/>
                  </a:lnTo>
                  <a:lnTo>
                    <a:pt x="1" y="56"/>
                  </a:lnTo>
                  <a:lnTo>
                    <a:pt x="3" y="58"/>
                  </a:lnTo>
                  <a:lnTo>
                    <a:pt x="3" y="56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1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9" y="75"/>
                  </a:lnTo>
                  <a:lnTo>
                    <a:pt x="17" y="73"/>
                  </a:lnTo>
                  <a:lnTo>
                    <a:pt x="19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28" y="81"/>
                  </a:lnTo>
                  <a:lnTo>
                    <a:pt x="32" y="83"/>
                  </a:lnTo>
                  <a:lnTo>
                    <a:pt x="48" y="83"/>
                  </a:lnTo>
                  <a:lnTo>
                    <a:pt x="51" y="81"/>
                  </a:lnTo>
                  <a:lnTo>
                    <a:pt x="55" y="81"/>
                  </a:lnTo>
                  <a:lnTo>
                    <a:pt x="59" y="79"/>
                  </a:lnTo>
                  <a:lnTo>
                    <a:pt x="61" y="79"/>
                  </a:lnTo>
                  <a:lnTo>
                    <a:pt x="61" y="77"/>
                  </a:lnTo>
                  <a:lnTo>
                    <a:pt x="63" y="73"/>
                  </a:lnTo>
                  <a:lnTo>
                    <a:pt x="61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6" y="56"/>
                  </a:lnTo>
                  <a:lnTo>
                    <a:pt x="76" y="58"/>
                  </a:lnTo>
                  <a:lnTo>
                    <a:pt x="78" y="56"/>
                  </a:lnTo>
                  <a:lnTo>
                    <a:pt x="78" y="54"/>
                  </a:lnTo>
                  <a:lnTo>
                    <a:pt x="80" y="50"/>
                  </a:lnTo>
                  <a:lnTo>
                    <a:pt x="80" y="33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4" y="21"/>
                  </a:lnTo>
                  <a:lnTo>
                    <a:pt x="74" y="23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1" y="4"/>
                  </a:lnTo>
                  <a:lnTo>
                    <a:pt x="59" y="4"/>
                  </a:lnTo>
                  <a:lnTo>
                    <a:pt x="55" y="2"/>
                  </a:lnTo>
                  <a:lnTo>
                    <a:pt x="51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1" y="6"/>
                  </a:lnTo>
                  <a:lnTo>
                    <a:pt x="55" y="6"/>
                  </a:lnTo>
                  <a:lnTo>
                    <a:pt x="59" y="8"/>
                  </a:lnTo>
                  <a:lnTo>
                    <a:pt x="57" y="8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71" y="23"/>
                  </a:lnTo>
                  <a:lnTo>
                    <a:pt x="71" y="25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6" y="33"/>
                  </a:lnTo>
                  <a:lnTo>
                    <a:pt x="76" y="50"/>
                  </a:lnTo>
                  <a:lnTo>
                    <a:pt x="74" y="54"/>
                  </a:lnTo>
                  <a:lnTo>
                    <a:pt x="74" y="52"/>
                  </a:lnTo>
                  <a:lnTo>
                    <a:pt x="73" y="54"/>
                  </a:lnTo>
                  <a:lnTo>
                    <a:pt x="73" y="56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5" y="71"/>
                  </a:lnTo>
                  <a:lnTo>
                    <a:pt x="61" y="71"/>
                  </a:lnTo>
                  <a:lnTo>
                    <a:pt x="59" y="71"/>
                  </a:lnTo>
                  <a:lnTo>
                    <a:pt x="59" y="73"/>
                  </a:lnTo>
                  <a:lnTo>
                    <a:pt x="57" y="77"/>
                  </a:lnTo>
                  <a:lnTo>
                    <a:pt x="59" y="75"/>
                  </a:lnTo>
                  <a:lnTo>
                    <a:pt x="55" y="77"/>
                  </a:lnTo>
                  <a:lnTo>
                    <a:pt x="51" y="77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8" y="77"/>
                  </a:lnTo>
                  <a:lnTo>
                    <a:pt x="25" y="77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7" y="56"/>
                  </a:lnTo>
                  <a:lnTo>
                    <a:pt x="7" y="54"/>
                  </a:lnTo>
                  <a:lnTo>
                    <a:pt x="5" y="52"/>
                  </a:lnTo>
                  <a:lnTo>
                    <a:pt x="5" y="54"/>
                  </a:lnTo>
                  <a:lnTo>
                    <a:pt x="5" y="50"/>
                  </a:lnTo>
                  <a:lnTo>
                    <a:pt x="3" y="46"/>
                  </a:lnTo>
                  <a:lnTo>
                    <a:pt x="3" y="36"/>
                  </a:lnTo>
                  <a:lnTo>
                    <a:pt x="5" y="33"/>
                  </a:lnTo>
                  <a:lnTo>
                    <a:pt x="5" y="29"/>
                  </a:lnTo>
                  <a:lnTo>
                    <a:pt x="7" y="25"/>
                  </a:lnTo>
                  <a:lnTo>
                    <a:pt x="7" y="27"/>
                  </a:lnTo>
                  <a:lnTo>
                    <a:pt x="9" y="25"/>
                  </a:lnTo>
                  <a:lnTo>
                    <a:pt x="9" y="23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28" y="6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07" name="Rectangle 355"/>
            <p:cNvSpPr>
              <a:spLocks noChangeArrowheads="1"/>
            </p:cNvSpPr>
            <p:nvPr/>
          </p:nvSpPr>
          <p:spPr bwMode="auto">
            <a:xfrm>
              <a:off x="4968" y="2217"/>
              <a:ext cx="31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E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08" name="Freeform 356"/>
            <p:cNvSpPr>
              <a:spLocks/>
            </p:cNvSpPr>
            <p:nvPr/>
          </p:nvSpPr>
          <p:spPr bwMode="auto">
            <a:xfrm>
              <a:off x="4977" y="1970"/>
              <a:ext cx="63" cy="67"/>
            </a:xfrm>
            <a:custGeom>
              <a:avLst/>
              <a:gdLst>
                <a:gd name="T0" fmla="*/ 28 w 77"/>
                <a:gd name="T1" fmla="*/ 0 h 81"/>
                <a:gd name="T2" fmla="*/ 22 w 77"/>
                <a:gd name="T3" fmla="*/ 2 h 81"/>
                <a:gd name="T4" fmla="*/ 17 w 77"/>
                <a:gd name="T5" fmla="*/ 5 h 81"/>
                <a:gd name="T6" fmla="*/ 12 w 77"/>
                <a:gd name="T7" fmla="*/ 7 h 81"/>
                <a:gd name="T8" fmla="*/ 7 w 77"/>
                <a:gd name="T9" fmla="*/ 12 h 81"/>
                <a:gd name="T10" fmla="*/ 5 w 77"/>
                <a:gd name="T11" fmla="*/ 17 h 81"/>
                <a:gd name="T12" fmla="*/ 2 w 77"/>
                <a:gd name="T13" fmla="*/ 24 h 81"/>
                <a:gd name="T14" fmla="*/ 0 w 77"/>
                <a:gd name="T15" fmla="*/ 30 h 81"/>
                <a:gd name="T16" fmla="*/ 0 w 77"/>
                <a:gd name="T17" fmla="*/ 36 h 81"/>
                <a:gd name="T18" fmla="*/ 2 w 77"/>
                <a:gd name="T19" fmla="*/ 43 h 81"/>
                <a:gd name="T20" fmla="*/ 5 w 77"/>
                <a:gd name="T21" fmla="*/ 49 h 81"/>
                <a:gd name="T22" fmla="*/ 7 w 77"/>
                <a:gd name="T23" fmla="*/ 54 h 81"/>
                <a:gd name="T24" fmla="*/ 12 w 77"/>
                <a:gd name="T25" fmla="*/ 59 h 81"/>
                <a:gd name="T26" fmla="*/ 17 w 77"/>
                <a:gd name="T27" fmla="*/ 62 h 81"/>
                <a:gd name="T28" fmla="*/ 22 w 77"/>
                <a:gd name="T29" fmla="*/ 65 h 81"/>
                <a:gd name="T30" fmla="*/ 28 w 77"/>
                <a:gd name="T31" fmla="*/ 67 h 81"/>
                <a:gd name="T32" fmla="*/ 34 w 77"/>
                <a:gd name="T33" fmla="*/ 67 h 81"/>
                <a:gd name="T34" fmla="*/ 41 w 77"/>
                <a:gd name="T35" fmla="*/ 65 h 81"/>
                <a:gd name="T36" fmla="*/ 47 w 77"/>
                <a:gd name="T37" fmla="*/ 62 h 81"/>
                <a:gd name="T38" fmla="*/ 52 w 77"/>
                <a:gd name="T39" fmla="*/ 59 h 81"/>
                <a:gd name="T40" fmla="*/ 56 w 77"/>
                <a:gd name="T41" fmla="*/ 54 h 81"/>
                <a:gd name="T42" fmla="*/ 60 w 77"/>
                <a:gd name="T43" fmla="*/ 49 h 81"/>
                <a:gd name="T44" fmla="*/ 61 w 77"/>
                <a:gd name="T45" fmla="*/ 43 h 81"/>
                <a:gd name="T46" fmla="*/ 63 w 77"/>
                <a:gd name="T47" fmla="*/ 36 h 81"/>
                <a:gd name="T48" fmla="*/ 63 w 77"/>
                <a:gd name="T49" fmla="*/ 30 h 81"/>
                <a:gd name="T50" fmla="*/ 61 w 77"/>
                <a:gd name="T51" fmla="*/ 24 h 81"/>
                <a:gd name="T52" fmla="*/ 60 w 77"/>
                <a:gd name="T53" fmla="*/ 17 h 81"/>
                <a:gd name="T54" fmla="*/ 56 w 77"/>
                <a:gd name="T55" fmla="*/ 12 h 81"/>
                <a:gd name="T56" fmla="*/ 52 w 77"/>
                <a:gd name="T57" fmla="*/ 7 h 81"/>
                <a:gd name="T58" fmla="*/ 47 w 77"/>
                <a:gd name="T59" fmla="*/ 5 h 81"/>
                <a:gd name="T60" fmla="*/ 41 w 77"/>
                <a:gd name="T61" fmla="*/ 2 h 81"/>
                <a:gd name="T62" fmla="*/ 34 w 77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1"/>
                <a:gd name="T98" fmla="*/ 77 w 77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1">
                  <a:moveTo>
                    <a:pt x="38" y="0"/>
                  </a:moveTo>
                  <a:lnTo>
                    <a:pt x="34" y="0"/>
                  </a:lnTo>
                  <a:lnTo>
                    <a:pt x="30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5" y="9"/>
                  </a:lnTo>
                  <a:lnTo>
                    <a:pt x="11" y="11"/>
                  </a:lnTo>
                  <a:lnTo>
                    <a:pt x="9" y="15"/>
                  </a:lnTo>
                  <a:lnTo>
                    <a:pt x="7" y="17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6" y="59"/>
                  </a:lnTo>
                  <a:lnTo>
                    <a:pt x="7" y="61"/>
                  </a:lnTo>
                  <a:lnTo>
                    <a:pt x="9" y="65"/>
                  </a:lnTo>
                  <a:lnTo>
                    <a:pt x="11" y="69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0" y="79"/>
                  </a:lnTo>
                  <a:lnTo>
                    <a:pt x="34" y="81"/>
                  </a:lnTo>
                  <a:lnTo>
                    <a:pt x="38" y="81"/>
                  </a:lnTo>
                  <a:lnTo>
                    <a:pt x="42" y="81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7" y="75"/>
                  </a:lnTo>
                  <a:lnTo>
                    <a:pt x="59" y="73"/>
                  </a:lnTo>
                  <a:lnTo>
                    <a:pt x="63" y="71"/>
                  </a:lnTo>
                  <a:lnTo>
                    <a:pt x="65" y="69"/>
                  </a:lnTo>
                  <a:lnTo>
                    <a:pt x="69" y="65"/>
                  </a:lnTo>
                  <a:lnTo>
                    <a:pt x="71" y="61"/>
                  </a:lnTo>
                  <a:lnTo>
                    <a:pt x="73" y="59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6"/>
                  </a:lnTo>
                  <a:lnTo>
                    <a:pt x="77" y="33"/>
                  </a:lnTo>
                  <a:lnTo>
                    <a:pt x="75" y="29"/>
                  </a:lnTo>
                  <a:lnTo>
                    <a:pt x="73" y="25"/>
                  </a:lnTo>
                  <a:lnTo>
                    <a:pt x="73" y="21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59" y="8"/>
                  </a:lnTo>
                  <a:lnTo>
                    <a:pt x="57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09" name="Freeform 357"/>
            <p:cNvSpPr>
              <a:spLocks/>
            </p:cNvSpPr>
            <p:nvPr/>
          </p:nvSpPr>
          <p:spPr bwMode="auto">
            <a:xfrm>
              <a:off x="4976" y="1969"/>
              <a:ext cx="65" cy="68"/>
            </a:xfrm>
            <a:custGeom>
              <a:avLst/>
              <a:gdLst>
                <a:gd name="T0" fmla="*/ 24 w 80"/>
                <a:gd name="T1" fmla="*/ 2 h 84"/>
                <a:gd name="T2" fmla="*/ 17 w 80"/>
                <a:gd name="T3" fmla="*/ 5 h 84"/>
                <a:gd name="T4" fmla="*/ 14 w 80"/>
                <a:gd name="T5" fmla="*/ 6 h 84"/>
                <a:gd name="T6" fmla="*/ 11 w 80"/>
                <a:gd name="T7" fmla="*/ 9 h 84"/>
                <a:gd name="T8" fmla="*/ 7 w 80"/>
                <a:gd name="T9" fmla="*/ 14 h 84"/>
                <a:gd name="T10" fmla="*/ 7 w 80"/>
                <a:gd name="T11" fmla="*/ 15 h 84"/>
                <a:gd name="T12" fmla="*/ 0 w 80"/>
                <a:gd name="T13" fmla="*/ 31 h 84"/>
                <a:gd name="T14" fmla="*/ 2 w 80"/>
                <a:gd name="T15" fmla="*/ 44 h 84"/>
                <a:gd name="T16" fmla="*/ 7 w 80"/>
                <a:gd name="T17" fmla="*/ 53 h 84"/>
                <a:gd name="T18" fmla="*/ 9 w 80"/>
                <a:gd name="T19" fmla="*/ 59 h 84"/>
                <a:gd name="T20" fmla="*/ 12 w 80"/>
                <a:gd name="T21" fmla="*/ 61 h 84"/>
                <a:gd name="T22" fmla="*/ 19 w 80"/>
                <a:gd name="T23" fmla="*/ 64 h 84"/>
                <a:gd name="T24" fmla="*/ 20 w 80"/>
                <a:gd name="T25" fmla="*/ 66 h 84"/>
                <a:gd name="T26" fmla="*/ 29 w 80"/>
                <a:gd name="T27" fmla="*/ 68 h 84"/>
                <a:gd name="T28" fmla="*/ 42 w 80"/>
                <a:gd name="T29" fmla="*/ 67 h 84"/>
                <a:gd name="T30" fmla="*/ 51 w 80"/>
                <a:gd name="T31" fmla="*/ 62 h 84"/>
                <a:gd name="T32" fmla="*/ 54 w 80"/>
                <a:gd name="T33" fmla="*/ 61 h 84"/>
                <a:gd name="T34" fmla="*/ 61 w 80"/>
                <a:gd name="T35" fmla="*/ 51 h 84"/>
                <a:gd name="T36" fmla="*/ 63 w 80"/>
                <a:gd name="T37" fmla="*/ 47 h 84"/>
                <a:gd name="T38" fmla="*/ 63 w 80"/>
                <a:gd name="T39" fmla="*/ 22 h 84"/>
                <a:gd name="T40" fmla="*/ 61 w 80"/>
                <a:gd name="T41" fmla="*/ 14 h 84"/>
                <a:gd name="T42" fmla="*/ 50 w 80"/>
                <a:gd name="T43" fmla="*/ 6 h 84"/>
                <a:gd name="T44" fmla="*/ 48 w 80"/>
                <a:gd name="T45" fmla="*/ 5 h 84"/>
                <a:gd name="T46" fmla="*/ 36 w 80"/>
                <a:gd name="T47" fmla="*/ 0 h 84"/>
                <a:gd name="T48" fmla="*/ 36 w 80"/>
                <a:gd name="T49" fmla="*/ 3 h 84"/>
                <a:gd name="T50" fmla="*/ 48 w 80"/>
                <a:gd name="T51" fmla="*/ 8 h 84"/>
                <a:gd name="T52" fmla="*/ 50 w 80"/>
                <a:gd name="T53" fmla="*/ 9 h 84"/>
                <a:gd name="T54" fmla="*/ 58 w 80"/>
                <a:gd name="T55" fmla="*/ 17 h 84"/>
                <a:gd name="T56" fmla="*/ 59 w 80"/>
                <a:gd name="T57" fmla="*/ 22 h 84"/>
                <a:gd name="T58" fmla="*/ 59 w 80"/>
                <a:gd name="T59" fmla="*/ 47 h 84"/>
                <a:gd name="T60" fmla="*/ 58 w 80"/>
                <a:gd name="T61" fmla="*/ 49 h 84"/>
                <a:gd name="T62" fmla="*/ 56 w 80"/>
                <a:gd name="T63" fmla="*/ 53 h 84"/>
                <a:gd name="T64" fmla="*/ 50 w 80"/>
                <a:gd name="T65" fmla="*/ 59 h 84"/>
                <a:gd name="T66" fmla="*/ 48 w 80"/>
                <a:gd name="T67" fmla="*/ 61 h 84"/>
                <a:gd name="T68" fmla="*/ 36 w 80"/>
                <a:gd name="T69" fmla="*/ 66 h 84"/>
                <a:gd name="T70" fmla="*/ 24 w 80"/>
                <a:gd name="T71" fmla="*/ 64 h 84"/>
                <a:gd name="T72" fmla="*/ 20 w 80"/>
                <a:gd name="T73" fmla="*/ 61 h 84"/>
                <a:gd name="T74" fmla="*/ 17 w 80"/>
                <a:gd name="T75" fmla="*/ 59 h 84"/>
                <a:gd name="T76" fmla="*/ 11 w 80"/>
                <a:gd name="T77" fmla="*/ 56 h 84"/>
                <a:gd name="T78" fmla="*/ 9 w 80"/>
                <a:gd name="T79" fmla="*/ 49 h 84"/>
                <a:gd name="T80" fmla="*/ 5 w 80"/>
                <a:gd name="T81" fmla="*/ 44 h 84"/>
                <a:gd name="T82" fmla="*/ 3 w 80"/>
                <a:gd name="T83" fmla="*/ 31 h 84"/>
                <a:gd name="T84" fmla="*/ 9 w 80"/>
                <a:gd name="T85" fmla="*/ 15 h 84"/>
                <a:gd name="T86" fmla="*/ 11 w 80"/>
                <a:gd name="T87" fmla="*/ 14 h 84"/>
                <a:gd name="T88" fmla="*/ 14 w 80"/>
                <a:gd name="T89" fmla="*/ 11 h 84"/>
                <a:gd name="T90" fmla="*/ 15 w 80"/>
                <a:gd name="T91" fmla="*/ 9 h 84"/>
                <a:gd name="T92" fmla="*/ 22 w 80"/>
                <a:gd name="T93" fmla="*/ 6 h 84"/>
                <a:gd name="T94" fmla="*/ 26 w 80"/>
                <a:gd name="T95" fmla="*/ 5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"/>
                <a:gd name="T145" fmla="*/ 0 h 84"/>
                <a:gd name="T146" fmla="*/ 80 w 80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" h="84">
                  <a:moveTo>
                    <a:pt x="36" y="0"/>
                  </a:moveTo>
                  <a:lnTo>
                    <a:pt x="32" y="2"/>
                  </a:lnTo>
                  <a:lnTo>
                    <a:pt x="29" y="2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23" y="6"/>
                  </a:lnTo>
                  <a:lnTo>
                    <a:pt x="19" y="8"/>
                  </a:lnTo>
                  <a:lnTo>
                    <a:pt x="17" y="8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2" y="31"/>
                  </a:lnTo>
                  <a:lnTo>
                    <a:pt x="2" y="35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6" y="61"/>
                  </a:lnTo>
                  <a:lnTo>
                    <a:pt x="6" y="63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11" y="71"/>
                  </a:lnTo>
                  <a:lnTo>
                    <a:pt x="11" y="73"/>
                  </a:lnTo>
                  <a:lnTo>
                    <a:pt x="13" y="73"/>
                  </a:lnTo>
                  <a:lnTo>
                    <a:pt x="17" y="75"/>
                  </a:lnTo>
                  <a:lnTo>
                    <a:pt x="15" y="75"/>
                  </a:lnTo>
                  <a:lnTo>
                    <a:pt x="17" y="77"/>
                  </a:lnTo>
                  <a:lnTo>
                    <a:pt x="19" y="77"/>
                  </a:lnTo>
                  <a:lnTo>
                    <a:pt x="23" y="79"/>
                  </a:lnTo>
                  <a:lnTo>
                    <a:pt x="21" y="79"/>
                  </a:lnTo>
                  <a:lnTo>
                    <a:pt x="23" y="81"/>
                  </a:lnTo>
                  <a:lnTo>
                    <a:pt x="25" y="81"/>
                  </a:lnTo>
                  <a:lnTo>
                    <a:pt x="29" y="83"/>
                  </a:lnTo>
                  <a:lnTo>
                    <a:pt x="32" y="83"/>
                  </a:lnTo>
                  <a:lnTo>
                    <a:pt x="36" y="84"/>
                  </a:lnTo>
                  <a:lnTo>
                    <a:pt x="44" y="84"/>
                  </a:lnTo>
                  <a:lnTo>
                    <a:pt x="48" y="83"/>
                  </a:lnTo>
                  <a:lnTo>
                    <a:pt x="52" y="83"/>
                  </a:lnTo>
                  <a:lnTo>
                    <a:pt x="59" y="79"/>
                  </a:lnTo>
                  <a:lnTo>
                    <a:pt x="61" y="79"/>
                  </a:lnTo>
                  <a:lnTo>
                    <a:pt x="63" y="77"/>
                  </a:lnTo>
                  <a:lnTo>
                    <a:pt x="61" y="77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5" y="63"/>
                  </a:lnTo>
                  <a:lnTo>
                    <a:pt x="75" y="65"/>
                  </a:lnTo>
                  <a:lnTo>
                    <a:pt x="77" y="63"/>
                  </a:lnTo>
                  <a:lnTo>
                    <a:pt x="77" y="58"/>
                  </a:lnTo>
                  <a:lnTo>
                    <a:pt x="80" y="50"/>
                  </a:lnTo>
                  <a:lnTo>
                    <a:pt x="80" y="35"/>
                  </a:lnTo>
                  <a:lnTo>
                    <a:pt x="77" y="27"/>
                  </a:lnTo>
                  <a:lnTo>
                    <a:pt x="77" y="23"/>
                  </a:lnTo>
                  <a:lnTo>
                    <a:pt x="75" y="19"/>
                  </a:lnTo>
                  <a:lnTo>
                    <a:pt x="75" y="17"/>
                  </a:lnTo>
                  <a:lnTo>
                    <a:pt x="67" y="10"/>
                  </a:lnTo>
                  <a:lnTo>
                    <a:pt x="65" y="10"/>
                  </a:lnTo>
                  <a:lnTo>
                    <a:pt x="61" y="8"/>
                  </a:lnTo>
                  <a:lnTo>
                    <a:pt x="63" y="8"/>
                  </a:lnTo>
                  <a:lnTo>
                    <a:pt x="61" y="6"/>
                  </a:lnTo>
                  <a:lnTo>
                    <a:pt x="59" y="6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59" y="10"/>
                  </a:lnTo>
                  <a:lnTo>
                    <a:pt x="57" y="10"/>
                  </a:lnTo>
                  <a:lnTo>
                    <a:pt x="59" y="11"/>
                  </a:lnTo>
                  <a:lnTo>
                    <a:pt x="61" y="11"/>
                  </a:lnTo>
                  <a:lnTo>
                    <a:pt x="65" y="13"/>
                  </a:lnTo>
                  <a:lnTo>
                    <a:pt x="63" y="13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3" y="23"/>
                  </a:lnTo>
                  <a:lnTo>
                    <a:pt x="73" y="27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73" y="58"/>
                  </a:lnTo>
                  <a:lnTo>
                    <a:pt x="73" y="61"/>
                  </a:lnTo>
                  <a:lnTo>
                    <a:pt x="73" y="59"/>
                  </a:lnTo>
                  <a:lnTo>
                    <a:pt x="71" y="61"/>
                  </a:lnTo>
                  <a:lnTo>
                    <a:pt x="71" y="63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3" y="71"/>
                  </a:lnTo>
                  <a:lnTo>
                    <a:pt x="65" y="71"/>
                  </a:lnTo>
                  <a:lnTo>
                    <a:pt x="61" y="73"/>
                  </a:lnTo>
                  <a:lnTo>
                    <a:pt x="59" y="73"/>
                  </a:lnTo>
                  <a:lnTo>
                    <a:pt x="57" y="75"/>
                  </a:lnTo>
                  <a:lnTo>
                    <a:pt x="59" y="75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81"/>
                  </a:lnTo>
                  <a:lnTo>
                    <a:pt x="36" y="81"/>
                  </a:lnTo>
                  <a:lnTo>
                    <a:pt x="32" y="79"/>
                  </a:lnTo>
                  <a:lnTo>
                    <a:pt x="29" y="79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25" y="75"/>
                  </a:lnTo>
                  <a:lnTo>
                    <a:pt x="23" y="75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19" y="71"/>
                  </a:lnTo>
                  <a:lnTo>
                    <a:pt x="17" y="71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1" y="63"/>
                  </a:lnTo>
                  <a:lnTo>
                    <a:pt x="11" y="61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8"/>
                  </a:lnTo>
                  <a:lnTo>
                    <a:pt x="6" y="35"/>
                  </a:lnTo>
                  <a:lnTo>
                    <a:pt x="6" y="31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29" y="6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10" name="Rectangle 358"/>
            <p:cNvSpPr>
              <a:spLocks noChangeArrowheads="1"/>
            </p:cNvSpPr>
            <p:nvPr/>
          </p:nvSpPr>
          <p:spPr bwMode="auto">
            <a:xfrm>
              <a:off x="4991" y="1972"/>
              <a:ext cx="33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A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11" name="Freeform 359"/>
            <p:cNvSpPr>
              <a:spLocks/>
            </p:cNvSpPr>
            <p:nvPr/>
          </p:nvSpPr>
          <p:spPr bwMode="auto">
            <a:xfrm>
              <a:off x="5014" y="2021"/>
              <a:ext cx="61" cy="64"/>
            </a:xfrm>
            <a:custGeom>
              <a:avLst/>
              <a:gdLst>
                <a:gd name="T0" fmla="*/ 28 w 75"/>
                <a:gd name="T1" fmla="*/ 0 h 79"/>
                <a:gd name="T2" fmla="*/ 20 w 75"/>
                <a:gd name="T3" fmla="*/ 2 h 79"/>
                <a:gd name="T4" fmla="*/ 15 w 75"/>
                <a:gd name="T5" fmla="*/ 3 h 79"/>
                <a:gd name="T6" fmla="*/ 11 w 75"/>
                <a:gd name="T7" fmla="*/ 6 h 79"/>
                <a:gd name="T8" fmla="*/ 7 w 75"/>
                <a:gd name="T9" fmla="*/ 11 h 79"/>
                <a:gd name="T10" fmla="*/ 3 w 75"/>
                <a:gd name="T11" fmla="*/ 16 h 79"/>
                <a:gd name="T12" fmla="*/ 2 w 75"/>
                <a:gd name="T13" fmla="*/ 22 h 79"/>
                <a:gd name="T14" fmla="*/ 0 w 75"/>
                <a:gd name="T15" fmla="*/ 28 h 79"/>
                <a:gd name="T16" fmla="*/ 0 w 75"/>
                <a:gd name="T17" fmla="*/ 35 h 79"/>
                <a:gd name="T18" fmla="*/ 2 w 75"/>
                <a:gd name="T19" fmla="*/ 41 h 79"/>
                <a:gd name="T20" fmla="*/ 3 w 75"/>
                <a:gd name="T21" fmla="*/ 47 h 79"/>
                <a:gd name="T22" fmla="*/ 7 w 75"/>
                <a:gd name="T23" fmla="*/ 53 h 79"/>
                <a:gd name="T24" fmla="*/ 11 w 75"/>
                <a:gd name="T25" fmla="*/ 57 h 79"/>
                <a:gd name="T26" fmla="*/ 15 w 75"/>
                <a:gd name="T27" fmla="*/ 61 h 79"/>
                <a:gd name="T28" fmla="*/ 20 w 75"/>
                <a:gd name="T29" fmla="*/ 62 h 79"/>
                <a:gd name="T30" fmla="*/ 28 w 75"/>
                <a:gd name="T31" fmla="*/ 64 h 79"/>
                <a:gd name="T32" fmla="*/ 33 w 75"/>
                <a:gd name="T33" fmla="*/ 64 h 79"/>
                <a:gd name="T34" fmla="*/ 39 w 75"/>
                <a:gd name="T35" fmla="*/ 62 h 79"/>
                <a:gd name="T36" fmla="*/ 46 w 75"/>
                <a:gd name="T37" fmla="*/ 61 h 79"/>
                <a:gd name="T38" fmla="*/ 50 w 75"/>
                <a:gd name="T39" fmla="*/ 57 h 79"/>
                <a:gd name="T40" fmla="*/ 54 w 75"/>
                <a:gd name="T41" fmla="*/ 53 h 79"/>
                <a:gd name="T42" fmla="*/ 58 w 75"/>
                <a:gd name="T43" fmla="*/ 47 h 79"/>
                <a:gd name="T44" fmla="*/ 59 w 75"/>
                <a:gd name="T45" fmla="*/ 41 h 79"/>
                <a:gd name="T46" fmla="*/ 61 w 75"/>
                <a:gd name="T47" fmla="*/ 35 h 79"/>
                <a:gd name="T48" fmla="*/ 61 w 75"/>
                <a:gd name="T49" fmla="*/ 28 h 79"/>
                <a:gd name="T50" fmla="*/ 59 w 75"/>
                <a:gd name="T51" fmla="*/ 22 h 79"/>
                <a:gd name="T52" fmla="*/ 58 w 75"/>
                <a:gd name="T53" fmla="*/ 16 h 79"/>
                <a:gd name="T54" fmla="*/ 54 w 75"/>
                <a:gd name="T55" fmla="*/ 11 h 79"/>
                <a:gd name="T56" fmla="*/ 50 w 75"/>
                <a:gd name="T57" fmla="*/ 6 h 79"/>
                <a:gd name="T58" fmla="*/ 46 w 75"/>
                <a:gd name="T59" fmla="*/ 3 h 79"/>
                <a:gd name="T60" fmla="*/ 39 w 75"/>
                <a:gd name="T61" fmla="*/ 2 h 79"/>
                <a:gd name="T62" fmla="*/ 33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6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0" y="12"/>
                  </a:lnTo>
                  <a:lnTo>
                    <a:pt x="8" y="14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2" y="24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0" y="68"/>
                  </a:lnTo>
                  <a:lnTo>
                    <a:pt x="13" y="70"/>
                  </a:lnTo>
                  <a:lnTo>
                    <a:pt x="15" y="72"/>
                  </a:lnTo>
                  <a:lnTo>
                    <a:pt x="19" y="75"/>
                  </a:lnTo>
                  <a:lnTo>
                    <a:pt x="23" y="75"/>
                  </a:lnTo>
                  <a:lnTo>
                    <a:pt x="25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6" y="79"/>
                  </a:lnTo>
                  <a:lnTo>
                    <a:pt x="40" y="79"/>
                  </a:lnTo>
                  <a:lnTo>
                    <a:pt x="44" y="79"/>
                  </a:lnTo>
                  <a:lnTo>
                    <a:pt x="48" y="77"/>
                  </a:lnTo>
                  <a:lnTo>
                    <a:pt x="52" y="75"/>
                  </a:lnTo>
                  <a:lnTo>
                    <a:pt x="56" y="75"/>
                  </a:lnTo>
                  <a:lnTo>
                    <a:pt x="60" y="72"/>
                  </a:lnTo>
                  <a:lnTo>
                    <a:pt x="61" y="70"/>
                  </a:lnTo>
                  <a:lnTo>
                    <a:pt x="65" y="68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3" y="50"/>
                  </a:lnTo>
                  <a:lnTo>
                    <a:pt x="75" y="48"/>
                  </a:lnTo>
                  <a:lnTo>
                    <a:pt x="75" y="43"/>
                  </a:lnTo>
                  <a:lnTo>
                    <a:pt x="75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4"/>
                  </a:lnTo>
                  <a:lnTo>
                    <a:pt x="71" y="20"/>
                  </a:lnTo>
                  <a:lnTo>
                    <a:pt x="69" y="18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1" y="8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12" name="Freeform 360"/>
            <p:cNvSpPr>
              <a:spLocks/>
            </p:cNvSpPr>
            <p:nvPr/>
          </p:nvSpPr>
          <p:spPr bwMode="auto">
            <a:xfrm>
              <a:off x="5012" y="2020"/>
              <a:ext cx="65" cy="67"/>
            </a:xfrm>
            <a:custGeom>
              <a:avLst/>
              <a:gdLst>
                <a:gd name="T0" fmla="*/ 22 w 79"/>
                <a:gd name="T1" fmla="*/ 1 h 82"/>
                <a:gd name="T2" fmla="*/ 14 w 79"/>
                <a:gd name="T3" fmla="*/ 4 h 82"/>
                <a:gd name="T4" fmla="*/ 7 w 79"/>
                <a:gd name="T5" fmla="*/ 11 h 82"/>
                <a:gd name="T6" fmla="*/ 5 w 79"/>
                <a:gd name="T7" fmla="*/ 16 h 82"/>
                <a:gd name="T8" fmla="*/ 3 w 79"/>
                <a:gd name="T9" fmla="*/ 16 h 82"/>
                <a:gd name="T10" fmla="*/ 2 w 79"/>
                <a:gd name="T11" fmla="*/ 20 h 82"/>
                <a:gd name="T12" fmla="*/ 0 w 79"/>
                <a:gd name="T13" fmla="*/ 26 h 82"/>
                <a:gd name="T14" fmla="*/ 2 w 79"/>
                <a:gd name="T15" fmla="*/ 43 h 82"/>
                <a:gd name="T16" fmla="*/ 2 w 79"/>
                <a:gd name="T17" fmla="*/ 45 h 82"/>
                <a:gd name="T18" fmla="*/ 7 w 79"/>
                <a:gd name="T19" fmla="*/ 56 h 82"/>
                <a:gd name="T20" fmla="*/ 10 w 79"/>
                <a:gd name="T21" fmla="*/ 58 h 82"/>
                <a:gd name="T22" fmla="*/ 12 w 79"/>
                <a:gd name="T23" fmla="*/ 60 h 82"/>
                <a:gd name="T24" fmla="*/ 21 w 79"/>
                <a:gd name="T25" fmla="*/ 64 h 82"/>
                <a:gd name="T26" fmla="*/ 21 w 79"/>
                <a:gd name="T27" fmla="*/ 65 h 82"/>
                <a:gd name="T28" fmla="*/ 27 w 79"/>
                <a:gd name="T29" fmla="*/ 67 h 82"/>
                <a:gd name="T30" fmla="*/ 44 w 79"/>
                <a:gd name="T31" fmla="*/ 64 h 82"/>
                <a:gd name="T32" fmla="*/ 53 w 79"/>
                <a:gd name="T33" fmla="*/ 60 h 82"/>
                <a:gd name="T34" fmla="*/ 55 w 79"/>
                <a:gd name="T35" fmla="*/ 58 h 82"/>
                <a:gd name="T36" fmla="*/ 58 w 79"/>
                <a:gd name="T37" fmla="*/ 56 h 82"/>
                <a:gd name="T38" fmla="*/ 63 w 79"/>
                <a:gd name="T39" fmla="*/ 45 h 82"/>
                <a:gd name="T40" fmla="*/ 63 w 79"/>
                <a:gd name="T41" fmla="*/ 43 h 82"/>
                <a:gd name="T42" fmla="*/ 65 w 79"/>
                <a:gd name="T43" fmla="*/ 26 h 82"/>
                <a:gd name="T44" fmla="*/ 63 w 79"/>
                <a:gd name="T45" fmla="*/ 20 h 82"/>
                <a:gd name="T46" fmla="*/ 62 w 79"/>
                <a:gd name="T47" fmla="*/ 16 h 82"/>
                <a:gd name="T48" fmla="*/ 60 w 79"/>
                <a:gd name="T49" fmla="*/ 16 h 82"/>
                <a:gd name="T50" fmla="*/ 58 w 79"/>
                <a:gd name="T51" fmla="*/ 11 h 82"/>
                <a:gd name="T52" fmla="*/ 51 w 79"/>
                <a:gd name="T53" fmla="*/ 4 h 82"/>
                <a:gd name="T54" fmla="*/ 41 w 79"/>
                <a:gd name="T55" fmla="*/ 1 h 82"/>
                <a:gd name="T56" fmla="*/ 27 w 79"/>
                <a:gd name="T57" fmla="*/ 0 h 82"/>
                <a:gd name="T58" fmla="*/ 38 w 79"/>
                <a:gd name="T59" fmla="*/ 2 h 82"/>
                <a:gd name="T60" fmla="*/ 44 w 79"/>
                <a:gd name="T61" fmla="*/ 4 h 82"/>
                <a:gd name="T62" fmla="*/ 49 w 79"/>
                <a:gd name="T63" fmla="*/ 7 h 82"/>
                <a:gd name="T64" fmla="*/ 55 w 79"/>
                <a:gd name="T65" fmla="*/ 12 h 82"/>
                <a:gd name="T66" fmla="*/ 57 w 79"/>
                <a:gd name="T67" fmla="*/ 17 h 82"/>
                <a:gd name="T68" fmla="*/ 58 w 79"/>
                <a:gd name="T69" fmla="*/ 17 h 82"/>
                <a:gd name="T70" fmla="*/ 60 w 79"/>
                <a:gd name="T71" fmla="*/ 23 h 82"/>
                <a:gd name="T72" fmla="*/ 62 w 79"/>
                <a:gd name="T73" fmla="*/ 40 h 82"/>
                <a:gd name="T74" fmla="*/ 60 w 79"/>
                <a:gd name="T75" fmla="*/ 40 h 82"/>
                <a:gd name="T76" fmla="*/ 60 w 79"/>
                <a:gd name="T77" fmla="*/ 45 h 82"/>
                <a:gd name="T78" fmla="*/ 55 w 79"/>
                <a:gd name="T79" fmla="*/ 53 h 82"/>
                <a:gd name="T80" fmla="*/ 55 w 79"/>
                <a:gd name="T81" fmla="*/ 55 h 82"/>
                <a:gd name="T82" fmla="*/ 48 w 79"/>
                <a:gd name="T83" fmla="*/ 60 h 82"/>
                <a:gd name="T84" fmla="*/ 38 w 79"/>
                <a:gd name="T85" fmla="*/ 64 h 82"/>
                <a:gd name="T86" fmla="*/ 22 w 79"/>
                <a:gd name="T87" fmla="*/ 62 h 82"/>
                <a:gd name="T88" fmla="*/ 22 w 79"/>
                <a:gd name="T89" fmla="*/ 60 h 82"/>
                <a:gd name="T90" fmla="*/ 17 w 79"/>
                <a:gd name="T91" fmla="*/ 60 h 82"/>
                <a:gd name="T92" fmla="*/ 14 w 79"/>
                <a:gd name="T93" fmla="*/ 56 h 82"/>
                <a:gd name="T94" fmla="*/ 10 w 79"/>
                <a:gd name="T95" fmla="*/ 55 h 82"/>
                <a:gd name="T96" fmla="*/ 10 w 79"/>
                <a:gd name="T97" fmla="*/ 53 h 82"/>
                <a:gd name="T98" fmla="*/ 5 w 79"/>
                <a:gd name="T99" fmla="*/ 45 h 82"/>
                <a:gd name="T100" fmla="*/ 5 w 79"/>
                <a:gd name="T101" fmla="*/ 40 h 82"/>
                <a:gd name="T102" fmla="*/ 3 w 79"/>
                <a:gd name="T103" fmla="*/ 40 h 82"/>
                <a:gd name="T104" fmla="*/ 5 w 79"/>
                <a:gd name="T105" fmla="*/ 23 h 82"/>
                <a:gd name="T106" fmla="*/ 7 w 79"/>
                <a:gd name="T107" fmla="*/ 17 h 82"/>
                <a:gd name="T108" fmla="*/ 8 w 79"/>
                <a:gd name="T109" fmla="*/ 17 h 82"/>
                <a:gd name="T110" fmla="*/ 10 w 79"/>
                <a:gd name="T111" fmla="*/ 12 h 82"/>
                <a:gd name="T112" fmla="*/ 16 w 79"/>
                <a:gd name="T113" fmla="*/ 7 h 82"/>
                <a:gd name="T114" fmla="*/ 21 w 79"/>
                <a:gd name="T115" fmla="*/ 4 h 82"/>
                <a:gd name="T116" fmla="*/ 27 w 79"/>
                <a:gd name="T117" fmla="*/ 2 h 8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9"/>
                <a:gd name="T178" fmla="*/ 0 h 82"/>
                <a:gd name="T179" fmla="*/ 79 w 79"/>
                <a:gd name="T180" fmla="*/ 82 h 8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9" h="82">
                  <a:moveTo>
                    <a:pt x="33" y="0"/>
                  </a:moveTo>
                  <a:lnTo>
                    <a:pt x="27" y="1"/>
                  </a:lnTo>
                  <a:lnTo>
                    <a:pt x="25" y="1"/>
                  </a:lnTo>
                  <a:lnTo>
                    <a:pt x="17" y="5"/>
                  </a:lnTo>
                  <a:lnTo>
                    <a:pt x="15" y="5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8"/>
                  </a:lnTo>
                  <a:lnTo>
                    <a:pt x="0" y="32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2" y="51"/>
                  </a:lnTo>
                  <a:lnTo>
                    <a:pt x="2" y="55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5" y="73"/>
                  </a:lnTo>
                  <a:lnTo>
                    <a:pt x="14" y="73"/>
                  </a:lnTo>
                  <a:lnTo>
                    <a:pt x="19" y="78"/>
                  </a:lnTo>
                  <a:lnTo>
                    <a:pt x="25" y="78"/>
                  </a:lnTo>
                  <a:lnTo>
                    <a:pt x="23" y="78"/>
                  </a:lnTo>
                  <a:lnTo>
                    <a:pt x="25" y="80"/>
                  </a:lnTo>
                  <a:lnTo>
                    <a:pt x="27" y="80"/>
                  </a:lnTo>
                  <a:lnTo>
                    <a:pt x="33" y="82"/>
                  </a:lnTo>
                  <a:lnTo>
                    <a:pt x="46" y="82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5" y="73"/>
                  </a:lnTo>
                  <a:lnTo>
                    <a:pt x="63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5"/>
                  </a:lnTo>
                  <a:lnTo>
                    <a:pt x="77" y="51"/>
                  </a:lnTo>
                  <a:lnTo>
                    <a:pt x="77" y="53"/>
                  </a:lnTo>
                  <a:lnTo>
                    <a:pt x="79" y="51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3" y="5"/>
                  </a:lnTo>
                  <a:lnTo>
                    <a:pt x="62" y="5"/>
                  </a:lnTo>
                  <a:lnTo>
                    <a:pt x="54" y="1"/>
                  </a:lnTo>
                  <a:lnTo>
                    <a:pt x="50" y="1"/>
                  </a:lnTo>
                  <a:lnTo>
                    <a:pt x="46" y="0"/>
                  </a:lnTo>
                  <a:lnTo>
                    <a:pt x="33" y="0"/>
                  </a:lnTo>
                  <a:lnTo>
                    <a:pt x="33" y="3"/>
                  </a:lnTo>
                  <a:lnTo>
                    <a:pt x="46" y="3"/>
                  </a:lnTo>
                  <a:lnTo>
                    <a:pt x="50" y="5"/>
                  </a:lnTo>
                  <a:lnTo>
                    <a:pt x="54" y="5"/>
                  </a:lnTo>
                  <a:lnTo>
                    <a:pt x="62" y="9"/>
                  </a:lnTo>
                  <a:lnTo>
                    <a:pt x="60" y="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8"/>
                  </a:lnTo>
                  <a:lnTo>
                    <a:pt x="75" y="32"/>
                  </a:lnTo>
                  <a:lnTo>
                    <a:pt x="75" y="49"/>
                  </a:lnTo>
                  <a:lnTo>
                    <a:pt x="75" y="48"/>
                  </a:lnTo>
                  <a:lnTo>
                    <a:pt x="73" y="49"/>
                  </a:lnTo>
                  <a:lnTo>
                    <a:pt x="73" y="51"/>
                  </a:lnTo>
                  <a:lnTo>
                    <a:pt x="73" y="55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5" y="67"/>
                  </a:lnTo>
                  <a:lnTo>
                    <a:pt x="67" y="67"/>
                  </a:lnTo>
                  <a:lnTo>
                    <a:pt x="63" y="69"/>
                  </a:lnTo>
                  <a:lnTo>
                    <a:pt x="58" y="74"/>
                  </a:lnTo>
                  <a:lnTo>
                    <a:pt x="54" y="74"/>
                  </a:lnTo>
                  <a:lnTo>
                    <a:pt x="46" y="78"/>
                  </a:lnTo>
                  <a:lnTo>
                    <a:pt x="33" y="78"/>
                  </a:lnTo>
                  <a:lnTo>
                    <a:pt x="27" y="76"/>
                  </a:lnTo>
                  <a:lnTo>
                    <a:pt x="29" y="76"/>
                  </a:lnTo>
                  <a:lnTo>
                    <a:pt x="27" y="74"/>
                  </a:lnTo>
                  <a:lnTo>
                    <a:pt x="25" y="74"/>
                  </a:lnTo>
                  <a:lnTo>
                    <a:pt x="21" y="74"/>
                  </a:lnTo>
                  <a:lnTo>
                    <a:pt x="23" y="74"/>
                  </a:lnTo>
                  <a:lnTo>
                    <a:pt x="17" y="69"/>
                  </a:lnTo>
                  <a:lnTo>
                    <a:pt x="15" y="69"/>
                  </a:lnTo>
                  <a:lnTo>
                    <a:pt x="12" y="67"/>
                  </a:lnTo>
                  <a:lnTo>
                    <a:pt x="14" y="67"/>
                  </a:lnTo>
                  <a:lnTo>
                    <a:pt x="12" y="65"/>
                  </a:lnTo>
                  <a:lnTo>
                    <a:pt x="12" y="67"/>
                  </a:lnTo>
                  <a:lnTo>
                    <a:pt x="6" y="55"/>
                  </a:lnTo>
                  <a:lnTo>
                    <a:pt x="6" y="51"/>
                  </a:lnTo>
                  <a:lnTo>
                    <a:pt x="6" y="49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4" y="32"/>
                  </a:lnTo>
                  <a:lnTo>
                    <a:pt x="6" y="28"/>
                  </a:lnTo>
                  <a:lnTo>
                    <a:pt x="6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27" y="5"/>
                  </a:lnTo>
                  <a:lnTo>
                    <a:pt x="33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13" name="Rectangle 361"/>
            <p:cNvSpPr>
              <a:spLocks noChangeArrowheads="1"/>
            </p:cNvSpPr>
            <p:nvPr/>
          </p:nvSpPr>
          <p:spPr bwMode="auto">
            <a:xfrm>
              <a:off x="5027" y="2022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E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14" name="Freeform 362"/>
            <p:cNvSpPr>
              <a:spLocks/>
            </p:cNvSpPr>
            <p:nvPr/>
          </p:nvSpPr>
          <p:spPr bwMode="auto">
            <a:xfrm>
              <a:off x="4888" y="2236"/>
              <a:ext cx="62" cy="63"/>
            </a:xfrm>
            <a:custGeom>
              <a:avLst/>
              <a:gdLst>
                <a:gd name="T0" fmla="*/ 28 w 76"/>
                <a:gd name="T1" fmla="*/ 0 h 78"/>
                <a:gd name="T2" fmla="*/ 22 w 76"/>
                <a:gd name="T3" fmla="*/ 2 h 78"/>
                <a:gd name="T4" fmla="*/ 16 w 76"/>
                <a:gd name="T5" fmla="*/ 2 h 78"/>
                <a:gd name="T6" fmla="*/ 11 w 76"/>
                <a:gd name="T7" fmla="*/ 6 h 78"/>
                <a:gd name="T8" fmla="*/ 6 w 76"/>
                <a:gd name="T9" fmla="*/ 10 h 78"/>
                <a:gd name="T10" fmla="*/ 2 w 76"/>
                <a:gd name="T11" fmla="*/ 15 h 78"/>
                <a:gd name="T12" fmla="*/ 2 w 76"/>
                <a:gd name="T13" fmla="*/ 22 h 78"/>
                <a:gd name="T14" fmla="*/ 0 w 76"/>
                <a:gd name="T15" fmla="*/ 27 h 78"/>
                <a:gd name="T16" fmla="*/ 0 w 76"/>
                <a:gd name="T17" fmla="*/ 34 h 78"/>
                <a:gd name="T18" fmla="*/ 2 w 76"/>
                <a:gd name="T19" fmla="*/ 40 h 78"/>
                <a:gd name="T20" fmla="*/ 2 w 76"/>
                <a:gd name="T21" fmla="*/ 46 h 78"/>
                <a:gd name="T22" fmla="*/ 6 w 76"/>
                <a:gd name="T23" fmla="*/ 53 h 78"/>
                <a:gd name="T24" fmla="*/ 11 w 76"/>
                <a:gd name="T25" fmla="*/ 56 h 78"/>
                <a:gd name="T26" fmla="*/ 16 w 76"/>
                <a:gd name="T27" fmla="*/ 61 h 78"/>
                <a:gd name="T28" fmla="*/ 22 w 76"/>
                <a:gd name="T29" fmla="*/ 61 h 78"/>
                <a:gd name="T30" fmla="*/ 28 w 76"/>
                <a:gd name="T31" fmla="*/ 63 h 78"/>
                <a:gd name="T32" fmla="*/ 34 w 76"/>
                <a:gd name="T33" fmla="*/ 63 h 78"/>
                <a:gd name="T34" fmla="*/ 41 w 76"/>
                <a:gd name="T35" fmla="*/ 61 h 78"/>
                <a:gd name="T36" fmla="*/ 45 w 76"/>
                <a:gd name="T37" fmla="*/ 61 h 78"/>
                <a:gd name="T38" fmla="*/ 50 w 76"/>
                <a:gd name="T39" fmla="*/ 56 h 78"/>
                <a:gd name="T40" fmla="*/ 55 w 76"/>
                <a:gd name="T41" fmla="*/ 53 h 78"/>
                <a:gd name="T42" fmla="*/ 58 w 76"/>
                <a:gd name="T43" fmla="*/ 46 h 78"/>
                <a:gd name="T44" fmla="*/ 61 w 76"/>
                <a:gd name="T45" fmla="*/ 40 h 78"/>
                <a:gd name="T46" fmla="*/ 61 w 76"/>
                <a:gd name="T47" fmla="*/ 34 h 78"/>
                <a:gd name="T48" fmla="*/ 61 w 76"/>
                <a:gd name="T49" fmla="*/ 27 h 78"/>
                <a:gd name="T50" fmla="*/ 61 w 76"/>
                <a:gd name="T51" fmla="*/ 22 h 78"/>
                <a:gd name="T52" fmla="*/ 58 w 76"/>
                <a:gd name="T53" fmla="*/ 15 h 78"/>
                <a:gd name="T54" fmla="*/ 55 w 76"/>
                <a:gd name="T55" fmla="*/ 10 h 78"/>
                <a:gd name="T56" fmla="*/ 50 w 76"/>
                <a:gd name="T57" fmla="*/ 6 h 78"/>
                <a:gd name="T58" fmla="*/ 45 w 76"/>
                <a:gd name="T59" fmla="*/ 2 h 78"/>
                <a:gd name="T60" fmla="*/ 41 w 76"/>
                <a:gd name="T61" fmla="*/ 2 h 78"/>
                <a:gd name="T62" fmla="*/ 34 w 76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6"/>
                <a:gd name="T97" fmla="*/ 0 h 78"/>
                <a:gd name="T98" fmla="*/ 76 w 76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6" h="78">
                  <a:moveTo>
                    <a:pt x="38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1" y="11"/>
                  </a:lnTo>
                  <a:lnTo>
                    <a:pt x="7" y="13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3" y="23"/>
                  </a:lnTo>
                  <a:lnTo>
                    <a:pt x="2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3" y="53"/>
                  </a:lnTo>
                  <a:lnTo>
                    <a:pt x="3" y="57"/>
                  </a:lnTo>
                  <a:lnTo>
                    <a:pt x="5" y="61"/>
                  </a:lnTo>
                  <a:lnTo>
                    <a:pt x="7" y="65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7" y="71"/>
                  </a:lnTo>
                  <a:lnTo>
                    <a:pt x="19" y="75"/>
                  </a:lnTo>
                  <a:lnTo>
                    <a:pt x="23" y="75"/>
                  </a:lnTo>
                  <a:lnTo>
                    <a:pt x="27" y="76"/>
                  </a:lnTo>
                  <a:lnTo>
                    <a:pt x="30" y="78"/>
                  </a:lnTo>
                  <a:lnTo>
                    <a:pt x="34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50" y="76"/>
                  </a:lnTo>
                  <a:lnTo>
                    <a:pt x="53" y="75"/>
                  </a:lnTo>
                  <a:lnTo>
                    <a:pt x="55" y="75"/>
                  </a:lnTo>
                  <a:lnTo>
                    <a:pt x="59" y="71"/>
                  </a:lnTo>
                  <a:lnTo>
                    <a:pt x="61" y="69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3"/>
                  </a:lnTo>
                  <a:lnTo>
                    <a:pt x="75" y="50"/>
                  </a:lnTo>
                  <a:lnTo>
                    <a:pt x="75" y="48"/>
                  </a:lnTo>
                  <a:lnTo>
                    <a:pt x="75" y="42"/>
                  </a:lnTo>
                  <a:lnTo>
                    <a:pt x="76" y="38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1" y="7"/>
                  </a:lnTo>
                  <a:lnTo>
                    <a:pt x="59" y="5"/>
                  </a:lnTo>
                  <a:lnTo>
                    <a:pt x="55" y="3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15" name="Freeform 363"/>
            <p:cNvSpPr>
              <a:spLocks/>
            </p:cNvSpPr>
            <p:nvPr/>
          </p:nvSpPr>
          <p:spPr bwMode="auto">
            <a:xfrm>
              <a:off x="4886" y="2234"/>
              <a:ext cx="66" cy="67"/>
            </a:xfrm>
            <a:custGeom>
              <a:avLst/>
              <a:gdLst>
                <a:gd name="T0" fmla="*/ 21 w 80"/>
                <a:gd name="T1" fmla="*/ 2 h 82"/>
                <a:gd name="T2" fmla="*/ 14 w 80"/>
                <a:gd name="T3" fmla="*/ 4 h 82"/>
                <a:gd name="T4" fmla="*/ 11 w 80"/>
                <a:gd name="T5" fmla="*/ 6 h 82"/>
                <a:gd name="T6" fmla="*/ 11 w 80"/>
                <a:gd name="T7" fmla="*/ 9 h 82"/>
                <a:gd name="T8" fmla="*/ 6 w 80"/>
                <a:gd name="T9" fmla="*/ 12 h 82"/>
                <a:gd name="T10" fmla="*/ 3 w 80"/>
                <a:gd name="T11" fmla="*/ 16 h 82"/>
                <a:gd name="T12" fmla="*/ 0 w 80"/>
                <a:gd name="T13" fmla="*/ 42 h 82"/>
                <a:gd name="T14" fmla="*/ 3 w 80"/>
                <a:gd name="T15" fmla="*/ 45 h 82"/>
                <a:gd name="T16" fmla="*/ 6 w 80"/>
                <a:gd name="T17" fmla="*/ 56 h 82"/>
                <a:gd name="T18" fmla="*/ 9 w 80"/>
                <a:gd name="T19" fmla="*/ 58 h 82"/>
                <a:gd name="T20" fmla="*/ 16 w 80"/>
                <a:gd name="T21" fmla="*/ 61 h 82"/>
                <a:gd name="T22" fmla="*/ 16 w 80"/>
                <a:gd name="T23" fmla="*/ 64 h 82"/>
                <a:gd name="T24" fmla="*/ 40 w 80"/>
                <a:gd name="T25" fmla="*/ 67 h 82"/>
                <a:gd name="T26" fmla="*/ 54 w 80"/>
                <a:gd name="T27" fmla="*/ 60 h 82"/>
                <a:gd name="T28" fmla="*/ 57 w 80"/>
                <a:gd name="T29" fmla="*/ 58 h 82"/>
                <a:gd name="T30" fmla="*/ 64 w 80"/>
                <a:gd name="T31" fmla="*/ 42 h 82"/>
                <a:gd name="T32" fmla="*/ 64 w 80"/>
                <a:gd name="T33" fmla="*/ 29 h 82"/>
                <a:gd name="T34" fmla="*/ 62 w 80"/>
                <a:gd name="T35" fmla="*/ 16 h 82"/>
                <a:gd name="T36" fmla="*/ 59 w 80"/>
                <a:gd name="T37" fmla="*/ 12 h 82"/>
                <a:gd name="T38" fmla="*/ 50 w 80"/>
                <a:gd name="T39" fmla="*/ 4 h 82"/>
                <a:gd name="T40" fmla="*/ 47 w 80"/>
                <a:gd name="T41" fmla="*/ 2 h 82"/>
                <a:gd name="T42" fmla="*/ 26 w 80"/>
                <a:gd name="T43" fmla="*/ 0 h 82"/>
                <a:gd name="T44" fmla="*/ 43 w 80"/>
                <a:gd name="T45" fmla="*/ 4 h 82"/>
                <a:gd name="T46" fmla="*/ 45 w 80"/>
                <a:gd name="T47" fmla="*/ 6 h 82"/>
                <a:gd name="T48" fmla="*/ 49 w 80"/>
                <a:gd name="T49" fmla="*/ 7 h 82"/>
                <a:gd name="T50" fmla="*/ 57 w 80"/>
                <a:gd name="T51" fmla="*/ 16 h 82"/>
                <a:gd name="T52" fmla="*/ 59 w 80"/>
                <a:gd name="T53" fmla="*/ 17 h 82"/>
                <a:gd name="T54" fmla="*/ 64 w 80"/>
                <a:gd name="T55" fmla="*/ 33 h 82"/>
                <a:gd name="T56" fmla="*/ 55 w 80"/>
                <a:gd name="T57" fmla="*/ 55 h 82"/>
                <a:gd name="T58" fmla="*/ 55 w 80"/>
                <a:gd name="T59" fmla="*/ 55 h 82"/>
                <a:gd name="T60" fmla="*/ 45 w 80"/>
                <a:gd name="T61" fmla="*/ 61 h 82"/>
                <a:gd name="T62" fmla="*/ 40 w 80"/>
                <a:gd name="T63" fmla="*/ 64 h 82"/>
                <a:gd name="T64" fmla="*/ 17 w 80"/>
                <a:gd name="T65" fmla="*/ 61 h 82"/>
                <a:gd name="T66" fmla="*/ 17 w 80"/>
                <a:gd name="T67" fmla="*/ 58 h 82"/>
                <a:gd name="T68" fmla="*/ 14 w 80"/>
                <a:gd name="T69" fmla="*/ 56 h 82"/>
                <a:gd name="T70" fmla="*/ 7 w 80"/>
                <a:gd name="T71" fmla="*/ 53 h 82"/>
                <a:gd name="T72" fmla="*/ 6 w 80"/>
                <a:gd name="T73" fmla="*/ 45 h 82"/>
                <a:gd name="T74" fmla="*/ 3 w 80"/>
                <a:gd name="T75" fmla="*/ 39 h 82"/>
                <a:gd name="T76" fmla="*/ 6 w 80"/>
                <a:gd name="T77" fmla="*/ 20 h 82"/>
                <a:gd name="T78" fmla="*/ 7 w 80"/>
                <a:gd name="T79" fmla="*/ 17 h 82"/>
                <a:gd name="T80" fmla="*/ 7 w 80"/>
                <a:gd name="T81" fmla="*/ 14 h 82"/>
                <a:gd name="T82" fmla="*/ 12 w 80"/>
                <a:gd name="T83" fmla="*/ 11 h 82"/>
                <a:gd name="T84" fmla="*/ 16 w 80"/>
                <a:gd name="T85" fmla="*/ 7 h 82"/>
                <a:gd name="T86" fmla="*/ 17 w 80"/>
                <a:gd name="T87" fmla="*/ 6 h 82"/>
                <a:gd name="T88" fmla="*/ 26 w 80"/>
                <a:gd name="T89" fmla="*/ 3 h 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0"/>
                <a:gd name="T136" fmla="*/ 0 h 82"/>
                <a:gd name="T137" fmla="*/ 80 w 80"/>
                <a:gd name="T138" fmla="*/ 82 h 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0" h="82">
                  <a:moveTo>
                    <a:pt x="32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15" y="7"/>
                  </a:lnTo>
                  <a:lnTo>
                    <a:pt x="13" y="7"/>
                  </a:lnTo>
                  <a:lnTo>
                    <a:pt x="13" y="9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7" y="15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0" y="32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2" y="52"/>
                  </a:lnTo>
                  <a:lnTo>
                    <a:pt x="4" y="55"/>
                  </a:lnTo>
                  <a:lnTo>
                    <a:pt x="4" y="59"/>
                  </a:lnTo>
                  <a:lnTo>
                    <a:pt x="7" y="67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71"/>
                  </a:lnTo>
                  <a:lnTo>
                    <a:pt x="13" y="73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17" y="73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25" y="78"/>
                  </a:lnTo>
                  <a:lnTo>
                    <a:pt x="32" y="82"/>
                  </a:lnTo>
                  <a:lnTo>
                    <a:pt x="48" y="82"/>
                  </a:lnTo>
                  <a:lnTo>
                    <a:pt x="55" y="78"/>
                  </a:lnTo>
                  <a:lnTo>
                    <a:pt x="59" y="78"/>
                  </a:lnTo>
                  <a:lnTo>
                    <a:pt x="65" y="73"/>
                  </a:lnTo>
                  <a:lnTo>
                    <a:pt x="63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8" y="52"/>
                  </a:lnTo>
                  <a:lnTo>
                    <a:pt x="78" y="44"/>
                  </a:lnTo>
                  <a:lnTo>
                    <a:pt x="80" y="40"/>
                  </a:lnTo>
                  <a:lnTo>
                    <a:pt x="78" y="36"/>
                  </a:lnTo>
                  <a:lnTo>
                    <a:pt x="78" y="29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3" y="5"/>
                  </a:lnTo>
                  <a:lnTo>
                    <a:pt x="61" y="5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57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2" y="5"/>
                  </a:lnTo>
                  <a:lnTo>
                    <a:pt x="55" y="5"/>
                  </a:lnTo>
                  <a:lnTo>
                    <a:pt x="54" y="5"/>
                  </a:lnTo>
                  <a:lnTo>
                    <a:pt x="55" y="7"/>
                  </a:lnTo>
                  <a:lnTo>
                    <a:pt x="57" y="7"/>
                  </a:lnTo>
                  <a:lnTo>
                    <a:pt x="61" y="9"/>
                  </a:lnTo>
                  <a:lnTo>
                    <a:pt x="59" y="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5" y="29"/>
                  </a:lnTo>
                  <a:lnTo>
                    <a:pt x="75" y="36"/>
                  </a:lnTo>
                  <a:lnTo>
                    <a:pt x="77" y="40"/>
                  </a:lnTo>
                  <a:lnTo>
                    <a:pt x="75" y="44"/>
                  </a:lnTo>
                  <a:lnTo>
                    <a:pt x="75" y="52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5" y="67"/>
                  </a:lnTo>
                  <a:lnTo>
                    <a:pt x="67" y="67"/>
                  </a:lnTo>
                  <a:lnTo>
                    <a:pt x="63" y="69"/>
                  </a:lnTo>
                  <a:lnTo>
                    <a:pt x="61" y="69"/>
                  </a:lnTo>
                  <a:lnTo>
                    <a:pt x="55" y="75"/>
                  </a:lnTo>
                  <a:lnTo>
                    <a:pt x="57" y="75"/>
                  </a:lnTo>
                  <a:lnTo>
                    <a:pt x="55" y="75"/>
                  </a:lnTo>
                  <a:lnTo>
                    <a:pt x="48" y="78"/>
                  </a:lnTo>
                  <a:lnTo>
                    <a:pt x="32" y="78"/>
                  </a:lnTo>
                  <a:lnTo>
                    <a:pt x="25" y="75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5" y="69"/>
                  </a:lnTo>
                  <a:lnTo>
                    <a:pt x="17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7" y="59"/>
                  </a:lnTo>
                  <a:lnTo>
                    <a:pt x="7" y="55"/>
                  </a:lnTo>
                  <a:lnTo>
                    <a:pt x="5" y="52"/>
                  </a:lnTo>
                  <a:lnTo>
                    <a:pt x="5" y="50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32"/>
                  </a:lnTo>
                  <a:lnTo>
                    <a:pt x="7" y="25"/>
                  </a:lnTo>
                  <a:lnTo>
                    <a:pt x="7" y="21"/>
                  </a:lnTo>
                  <a:lnTo>
                    <a:pt x="7" y="23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7" y="9"/>
                  </a:lnTo>
                  <a:lnTo>
                    <a:pt x="15" y="11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16" name="Rectangle 364"/>
            <p:cNvSpPr>
              <a:spLocks noChangeArrowheads="1"/>
            </p:cNvSpPr>
            <p:nvPr/>
          </p:nvSpPr>
          <p:spPr bwMode="auto">
            <a:xfrm>
              <a:off x="4907" y="2238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17" name="Freeform 365"/>
            <p:cNvSpPr>
              <a:spLocks/>
            </p:cNvSpPr>
            <p:nvPr/>
          </p:nvSpPr>
          <p:spPr bwMode="auto">
            <a:xfrm>
              <a:off x="5013" y="2191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5 h 79"/>
                <a:gd name="T6" fmla="*/ 11 w 77"/>
                <a:gd name="T7" fmla="*/ 8 h 79"/>
                <a:gd name="T8" fmla="*/ 7 w 77"/>
                <a:gd name="T9" fmla="*/ 13 h 79"/>
                <a:gd name="T10" fmla="*/ 3 w 77"/>
                <a:gd name="T11" fmla="*/ 18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7 h 79"/>
                <a:gd name="T18" fmla="*/ 2 w 77"/>
                <a:gd name="T19" fmla="*/ 43 h 79"/>
                <a:gd name="T20" fmla="*/ 3 w 77"/>
                <a:gd name="T21" fmla="*/ 49 h 79"/>
                <a:gd name="T22" fmla="*/ 7 w 77"/>
                <a:gd name="T23" fmla="*/ 54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5 h 79"/>
                <a:gd name="T30" fmla="*/ 29 w 77"/>
                <a:gd name="T31" fmla="*/ 65 h 79"/>
                <a:gd name="T32" fmla="*/ 34 w 77"/>
                <a:gd name="T33" fmla="*/ 65 h 79"/>
                <a:gd name="T34" fmla="*/ 39 w 77"/>
                <a:gd name="T35" fmla="*/ 65 h 79"/>
                <a:gd name="T36" fmla="*/ 46 w 77"/>
                <a:gd name="T37" fmla="*/ 62 h 79"/>
                <a:gd name="T38" fmla="*/ 51 w 77"/>
                <a:gd name="T39" fmla="*/ 58 h 79"/>
                <a:gd name="T40" fmla="*/ 55 w 77"/>
                <a:gd name="T41" fmla="*/ 54 h 79"/>
                <a:gd name="T42" fmla="*/ 58 w 77"/>
                <a:gd name="T43" fmla="*/ 49 h 79"/>
                <a:gd name="T44" fmla="*/ 60 w 77"/>
                <a:gd name="T45" fmla="*/ 43 h 79"/>
                <a:gd name="T46" fmla="*/ 61 w 77"/>
                <a:gd name="T47" fmla="*/ 37 h 79"/>
                <a:gd name="T48" fmla="*/ 61 w 77"/>
                <a:gd name="T49" fmla="*/ 29 h 79"/>
                <a:gd name="T50" fmla="*/ 60 w 77"/>
                <a:gd name="T51" fmla="*/ 22 h 79"/>
                <a:gd name="T52" fmla="*/ 58 w 77"/>
                <a:gd name="T53" fmla="*/ 18 h 79"/>
                <a:gd name="T54" fmla="*/ 55 w 77"/>
                <a:gd name="T55" fmla="*/ 13 h 79"/>
                <a:gd name="T56" fmla="*/ 51 w 77"/>
                <a:gd name="T57" fmla="*/ 8 h 79"/>
                <a:gd name="T58" fmla="*/ 46 w 77"/>
                <a:gd name="T59" fmla="*/ 5 h 79"/>
                <a:gd name="T60" fmla="*/ 39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8" y="16"/>
                  </a:lnTo>
                  <a:lnTo>
                    <a:pt x="6" y="18"/>
                  </a:lnTo>
                  <a:lnTo>
                    <a:pt x="4" y="22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2" y="68"/>
                  </a:lnTo>
                  <a:lnTo>
                    <a:pt x="14" y="71"/>
                  </a:lnTo>
                  <a:lnTo>
                    <a:pt x="16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5" y="68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5"/>
                  </a:lnTo>
                  <a:lnTo>
                    <a:pt x="77" y="41"/>
                  </a:lnTo>
                  <a:lnTo>
                    <a:pt x="75" y="35"/>
                  </a:lnTo>
                  <a:lnTo>
                    <a:pt x="75" y="33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1" y="22"/>
                  </a:lnTo>
                  <a:lnTo>
                    <a:pt x="69" y="18"/>
                  </a:lnTo>
                  <a:lnTo>
                    <a:pt x="67" y="16"/>
                  </a:lnTo>
                  <a:lnTo>
                    <a:pt x="65" y="12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18" name="Freeform 366"/>
            <p:cNvSpPr>
              <a:spLocks/>
            </p:cNvSpPr>
            <p:nvPr/>
          </p:nvSpPr>
          <p:spPr bwMode="auto">
            <a:xfrm>
              <a:off x="5012" y="2190"/>
              <a:ext cx="66" cy="68"/>
            </a:xfrm>
            <a:custGeom>
              <a:avLst/>
              <a:gdLst>
                <a:gd name="T0" fmla="*/ 27 w 81"/>
                <a:gd name="T1" fmla="*/ 2 h 83"/>
                <a:gd name="T2" fmla="*/ 15 w 81"/>
                <a:gd name="T3" fmla="*/ 7 h 83"/>
                <a:gd name="T4" fmla="*/ 5 w 81"/>
                <a:gd name="T5" fmla="*/ 15 h 83"/>
                <a:gd name="T6" fmla="*/ 3 w 81"/>
                <a:gd name="T7" fmla="*/ 20 h 83"/>
                <a:gd name="T8" fmla="*/ 3 w 81"/>
                <a:gd name="T9" fmla="*/ 20 h 83"/>
                <a:gd name="T10" fmla="*/ 2 w 81"/>
                <a:gd name="T11" fmla="*/ 24 h 83"/>
                <a:gd name="T12" fmla="*/ 0 w 81"/>
                <a:gd name="T13" fmla="*/ 41 h 83"/>
                <a:gd name="T14" fmla="*/ 3 w 81"/>
                <a:gd name="T15" fmla="*/ 52 h 83"/>
                <a:gd name="T16" fmla="*/ 5 w 81"/>
                <a:gd name="T17" fmla="*/ 52 h 83"/>
                <a:gd name="T18" fmla="*/ 7 w 81"/>
                <a:gd name="T19" fmla="*/ 57 h 83"/>
                <a:gd name="T20" fmla="*/ 11 w 81"/>
                <a:gd name="T21" fmla="*/ 59 h 83"/>
                <a:gd name="T22" fmla="*/ 11 w 81"/>
                <a:gd name="T23" fmla="*/ 60 h 83"/>
                <a:gd name="T24" fmla="*/ 13 w 81"/>
                <a:gd name="T25" fmla="*/ 63 h 83"/>
                <a:gd name="T26" fmla="*/ 24 w 81"/>
                <a:gd name="T27" fmla="*/ 68 h 83"/>
                <a:gd name="T28" fmla="*/ 51 w 81"/>
                <a:gd name="T29" fmla="*/ 63 h 83"/>
                <a:gd name="T30" fmla="*/ 58 w 81"/>
                <a:gd name="T31" fmla="*/ 57 h 83"/>
                <a:gd name="T32" fmla="*/ 59 w 81"/>
                <a:gd name="T33" fmla="*/ 52 h 83"/>
                <a:gd name="T34" fmla="*/ 61 w 81"/>
                <a:gd name="T35" fmla="*/ 52 h 83"/>
                <a:gd name="T36" fmla="*/ 63 w 81"/>
                <a:gd name="T37" fmla="*/ 48 h 83"/>
                <a:gd name="T38" fmla="*/ 64 w 81"/>
                <a:gd name="T39" fmla="*/ 41 h 83"/>
                <a:gd name="T40" fmla="*/ 66 w 81"/>
                <a:gd name="T41" fmla="*/ 35 h 83"/>
                <a:gd name="T42" fmla="*/ 64 w 81"/>
                <a:gd name="T43" fmla="*/ 29 h 83"/>
                <a:gd name="T44" fmla="*/ 63 w 81"/>
                <a:gd name="T45" fmla="*/ 22 h 83"/>
                <a:gd name="T46" fmla="*/ 59 w 81"/>
                <a:gd name="T47" fmla="*/ 15 h 83"/>
                <a:gd name="T48" fmla="*/ 58 w 81"/>
                <a:gd name="T49" fmla="*/ 15 h 83"/>
                <a:gd name="T50" fmla="*/ 56 w 81"/>
                <a:gd name="T51" fmla="*/ 10 h 83"/>
                <a:gd name="T52" fmla="*/ 52 w 81"/>
                <a:gd name="T53" fmla="*/ 8 h 83"/>
                <a:gd name="T54" fmla="*/ 52 w 81"/>
                <a:gd name="T55" fmla="*/ 7 h 83"/>
                <a:gd name="T56" fmla="*/ 41 w 81"/>
                <a:gd name="T57" fmla="*/ 2 h 83"/>
                <a:gd name="T58" fmla="*/ 36 w 81"/>
                <a:gd name="T59" fmla="*/ 0 h 83"/>
                <a:gd name="T60" fmla="*/ 30 w 81"/>
                <a:gd name="T61" fmla="*/ 3 h 83"/>
                <a:gd name="T62" fmla="*/ 39 w 81"/>
                <a:gd name="T63" fmla="*/ 5 h 83"/>
                <a:gd name="T64" fmla="*/ 51 w 81"/>
                <a:gd name="T65" fmla="*/ 10 h 83"/>
                <a:gd name="T66" fmla="*/ 51 w 81"/>
                <a:gd name="T67" fmla="*/ 11 h 83"/>
                <a:gd name="T68" fmla="*/ 55 w 81"/>
                <a:gd name="T69" fmla="*/ 13 h 83"/>
                <a:gd name="T70" fmla="*/ 55 w 81"/>
                <a:gd name="T71" fmla="*/ 15 h 83"/>
                <a:gd name="T72" fmla="*/ 56 w 81"/>
                <a:gd name="T73" fmla="*/ 18 h 83"/>
                <a:gd name="T74" fmla="*/ 59 w 81"/>
                <a:gd name="T75" fmla="*/ 22 h 83"/>
                <a:gd name="T76" fmla="*/ 61 w 81"/>
                <a:gd name="T77" fmla="*/ 29 h 83"/>
                <a:gd name="T78" fmla="*/ 63 w 81"/>
                <a:gd name="T79" fmla="*/ 35 h 83"/>
                <a:gd name="T80" fmla="*/ 61 w 81"/>
                <a:gd name="T81" fmla="*/ 41 h 83"/>
                <a:gd name="T82" fmla="*/ 59 w 81"/>
                <a:gd name="T83" fmla="*/ 48 h 83"/>
                <a:gd name="T84" fmla="*/ 58 w 81"/>
                <a:gd name="T85" fmla="*/ 49 h 83"/>
                <a:gd name="T86" fmla="*/ 56 w 81"/>
                <a:gd name="T87" fmla="*/ 52 h 83"/>
                <a:gd name="T88" fmla="*/ 55 w 81"/>
                <a:gd name="T89" fmla="*/ 54 h 83"/>
                <a:gd name="T90" fmla="*/ 51 w 81"/>
                <a:gd name="T91" fmla="*/ 60 h 83"/>
                <a:gd name="T92" fmla="*/ 24 w 81"/>
                <a:gd name="T93" fmla="*/ 65 h 83"/>
                <a:gd name="T94" fmla="*/ 15 w 81"/>
                <a:gd name="T95" fmla="*/ 60 h 83"/>
                <a:gd name="T96" fmla="*/ 15 w 81"/>
                <a:gd name="T97" fmla="*/ 60 h 83"/>
                <a:gd name="T98" fmla="*/ 13 w 81"/>
                <a:gd name="T99" fmla="*/ 56 h 83"/>
                <a:gd name="T100" fmla="*/ 8 w 81"/>
                <a:gd name="T101" fmla="*/ 54 h 83"/>
                <a:gd name="T102" fmla="*/ 8 w 81"/>
                <a:gd name="T103" fmla="*/ 52 h 83"/>
                <a:gd name="T104" fmla="*/ 7 w 81"/>
                <a:gd name="T105" fmla="*/ 49 h 83"/>
                <a:gd name="T106" fmla="*/ 7 w 81"/>
                <a:gd name="T107" fmla="*/ 48 h 83"/>
                <a:gd name="T108" fmla="*/ 3 w 81"/>
                <a:gd name="T109" fmla="*/ 29 h 83"/>
                <a:gd name="T110" fmla="*/ 5 w 81"/>
                <a:gd name="T111" fmla="*/ 25 h 83"/>
                <a:gd name="T112" fmla="*/ 7 w 81"/>
                <a:gd name="T113" fmla="*/ 22 h 83"/>
                <a:gd name="T114" fmla="*/ 8 w 81"/>
                <a:gd name="T115" fmla="*/ 16 h 83"/>
                <a:gd name="T116" fmla="*/ 15 w 81"/>
                <a:gd name="T117" fmla="*/ 10 h 83"/>
                <a:gd name="T118" fmla="*/ 24 w 81"/>
                <a:gd name="T119" fmla="*/ 5 h 83"/>
                <a:gd name="T120" fmla="*/ 30 w 81"/>
                <a:gd name="T121" fmla="*/ 3 h 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1"/>
                <a:gd name="T184" fmla="*/ 0 h 83"/>
                <a:gd name="T185" fmla="*/ 81 w 81"/>
                <a:gd name="T186" fmla="*/ 83 h 8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1" h="83">
                  <a:moveTo>
                    <a:pt x="37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4" y="24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4" y="64"/>
                  </a:lnTo>
                  <a:lnTo>
                    <a:pt x="6" y="66"/>
                  </a:lnTo>
                  <a:lnTo>
                    <a:pt x="6" y="64"/>
                  </a:lnTo>
                  <a:lnTo>
                    <a:pt x="8" y="68"/>
                  </a:lnTo>
                  <a:lnTo>
                    <a:pt x="8" y="70"/>
                  </a:lnTo>
                  <a:lnTo>
                    <a:pt x="10" y="70"/>
                  </a:lnTo>
                  <a:lnTo>
                    <a:pt x="14" y="72"/>
                  </a:lnTo>
                  <a:lnTo>
                    <a:pt x="12" y="70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6" y="77"/>
                  </a:lnTo>
                  <a:lnTo>
                    <a:pt x="18" y="77"/>
                  </a:lnTo>
                  <a:lnTo>
                    <a:pt x="29" y="83"/>
                  </a:lnTo>
                  <a:lnTo>
                    <a:pt x="50" y="83"/>
                  </a:lnTo>
                  <a:lnTo>
                    <a:pt x="62" y="77"/>
                  </a:lnTo>
                  <a:lnTo>
                    <a:pt x="64" y="77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3" y="64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77" y="58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47"/>
                  </a:lnTo>
                  <a:lnTo>
                    <a:pt x="81" y="43"/>
                  </a:lnTo>
                  <a:lnTo>
                    <a:pt x="79" y="37"/>
                  </a:lnTo>
                  <a:lnTo>
                    <a:pt x="79" y="35"/>
                  </a:lnTo>
                  <a:lnTo>
                    <a:pt x="77" y="29"/>
                  </a:lnTo>
                  <a:lnTo>
                    <a:pt x="77" y="27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71" y="18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67" y="16"/>
                  </a:lnTo>
                  <a:lnTo>
                    <a:pt x="66" y="14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9" y="22"/>
                  </a:lnTo>
                  <a:lnTo>
                    <a:pt x="69" y="20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5"/>
                  </a:lnTo>
                  <a:lnTo>
                    <a:pt x="75" y="37"/>
                  </a:lnTo>
                  <a:lnTo>
                    <a:pt x="77" y="43"/>
                  </a:lnTo>
                  <a:lnTo>
                    <a:pt x="75" y="47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7" y="68"/>
                  </a:lnTo>
                  <a:lnTo>
                    <a:pt x="67" y="66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0" y="79"/>
                  </a:lnTo>
                  <a:lnTo>
                    <a:pt x="29" y="79"/>
                  </a:lnTo>
                  <a:lnTo>
                    <a:pt x="18" y="73"/>
                  </a:lnTo>
                  <a:lnTo>
                    <a:pt x="19" y="73"/>
                  </a:lnTo>
                  <a:lnTo>
                    <a:pt x="18" y="72"/>
                  </a:lnTo>
                  <a:lnTo>
                    <a:pt x="18" y="73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4" y="68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8" y="58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8" y="24"/>
                  </a:lnTo>
                  <a:lnTo>
                    <a:pt x="10" y="20"/>
                  </a:lnTo>
                  <a:lnTo>
                    <a:pt x="10" y="22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19" name="Rectangle 367"/>
            <p:cNvSpPr>
              <a:spLocks noChangeArrowheads="1"/>
            </p:cNvSpPr>
            <p:nvPr/>
          </p:nvSpPr>
          <p:spPr bwMode="auto">
            <a:xfrm>
              <a:off x="5032" y="2193"/>
              <a:ext cx="31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F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20" name="Freeform 368"/>
            <p:cNvSpPr>
              <a:spLocks/>
            </p:cNvSpPr>
            <p:nvPr/>
          </p:nvSpPr>
          <p:spPr bwMode="auto">
            <a:xfrm>
              <a:off x="4867" y="1489"/>
              <a:ext cx="61" cy="64"/>
            </a:xfrm>
            <a:custGeom>
              <a:avLst/>
              <a:gdLst>
                <a:gd name="T0" fmla="*/ 28 w 75"/>
                <a:gd name="T1" fmla="*/ 0 h 78"/>
                <a:gd name="T2" fmla="*/ 22 w 75"/>
                <a:gd name="T3" fmla="*/ 2 h 78"/>
                <a:gd name="T4" fmla="*/ 15 w 75"/>
                <a:gd name="T5" fmla="*/ 2 h 78"/>
                <a:gd name="T6" fmla="*/ 11 w 75"/>
                <a:gd name="T7" fmla="*/ 6 h 78"/>
                <a:gd name="T8" fmla="*/ 7 w 75"/>
                <a:gd name="T9" fmla="*/ 11 h 78"/>
                <a:gd name="T10" fmla="*/ 3 w 75"/>
                <a:gd name="T11" fmla="*/ 16 h 78"/>
                <a:gd name="T12" fmla="*/ 2 w 75"/>
                <a:gd name="T13" fmla="*/ 21 h 78"/>
                <a:gd name="T14" fmla="*/ 0 w 75"/>
                <a:gd name="T15" fmla="*/ 28 h 78"/>
                <a:gd name="T16" fmla="*/ 0 w 75"/>
                <a:gd name="T17" fmla="*/ 34 h 78"/>
                <a:gd name="T18" fmla="*/ 2 w 75"/>
                <a:gd name="T19" fmla="*/ 41 h 78"/>
                <a:gd name="T20" fmla="*/ 3 w 75"/>
                <a:gd name="T21" fmla="*/ 47 h 78"/>
                <a:gd name="T22" fmla="*/ 7 w 75"/>
                <a:gd name="T23" fmla="*/ 53 h 78"/>
                <a:gd name="T24" fmla="*/ 11 w 75"/>
                <a:gd name="T25" fmla="*/ 57 h 78"/>
                <a:gd name="T26" fmla="*/ 15 w 75"/>
                <a:gd name="T27" fmla="*/ 62 h 78"/>
                <a:gd name="T28" fmla="*/ 22 w 75"/>
                <a:gd name="T29" fmla="*/ 62 h 78"/>
                <a:gd name="T30" fmla="*/ 28 w 75"/>
                <a:gd name="T31" fmla="*/ 64 h 78"/>
                <a:gd name="T32" fmla="*/ 33 w 75"/>
                <a:gd name="T33" fmla="*/ 64 h 78"/>
                <a:gd name="T34" fmla="*/ 39 w 75"/>
                <a:gd name="T35" fmla="*/ 62 h 78"/>
                <a:gd name="T36" fmla="*/ 46 w 75"/>
                <a:gd name="T37" fmla="*/ 62 h 78"/>
                <a:gd name="T38" fmla="*/ 50 w 75"/>
                <a:gd name="T39" fmla="*/ 57 h 78"/>
                <a:gd name="T40" fmla="*/ 54 w 75"/>
                <a:gd name="T41" fmla="*/ 53 h 78"/>
                <a:gd name="T42" fmla="*/ 58 w 75"/>
                <a:gd name="T43" fmla="*/ 47 h 78"/>
                <a:gd name="T44" fmla="*/ 59 w 75"/>
                <a:gd name="T45" fmla="*/ 41 h 78"/>
                <a:gd name="T46" fmla="*/ 61 w 75"/>
                <a:gd name="T47" fmla="*/ 34 h 78"/>
                <a:gd name="T48" fmla="*/ 61 w 75"/>
                <a:gd name="T49" fmla="*/ 28 h 78"/>
                <a:gd name="T50" fmla="*/ 59 w 75"/>
                <a:gd name="T51" fmla="*/ 21 h 78"/>
                <a:gd name="T52" fmla="*/ 58 w 75"/>
                <a:gd name="T53" fmla="*/ 16 h 78"/>
                <a:gd name="T54" fmla="*/ 54 w 75"/>
                <a:gd name="T55" fmla="*/ 11 h 78"/>
                <a:gd name="T56" fmla="*/ 50 w 75"/>
                <a:gd name="T57" fmla="*/ 6 h 78"/>
                <a:gd name="T58" fmla="*/ 46 w 75"/>
                <a:gd name="T59" fmla="*/ 2 h 78"/>
                <a:gd name="T60" fmla="*/ 39 w 75"/>
                <a:gd name="T61" fmla="*/ 2 h 78"/>
                <a:gd name="T62" fmla="*/ 33 w 75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8"/>
                <a:gd name="T98" fmla="*/ 75 w 75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8">
                  <a:moveTo>
                    <a:pt x="36" y="0"/>
                  </a:moveTo>
                  <a:lnTo>
                    <a:pt x="34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5" y="5"/>
                  </a:lnTo>
                  <a:lnTo>
                    <a:pt x="13" y="7"/>
                  </a:lnTo>
                  <a:lnTo>
                    <a:pt x="11" y="11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2" y="23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2" y="53"/>
                  </a:lnTo>
                  <a:lnTo>
                    <a:pt x="4" y="57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9" y="75"/>
                  </a:lnTo>
                  <a:lnTo>
                    <a:pt x="23" y="75"/>
                  </a:lnTo>
                  <a:lnTo>
                    <a:pt x="27" y="76"/>
                  </a:lnTo>
                  <a:lnTo>
                    <a:pt x="31" y="78"/>
                  </a:lnTo>
                  <a:lnTo>
                    <a:pt x="34" y="78"/>
                  </a:lnTo>
                  <a:lnTo>
                    <a:pt x="36" y="78"/>
                  </a:lnTo>
                  <a:lnTo>
                    <a:pt x="40" y="78"/>
                  </a:lnTo>
                  <a:lnTo>
                    <a:pt x="46" y="78"/>
                  </a:lnTo>
                  <a:lnTo>
                    <a:pt x="48" y="76"/>
                  </a:lnTo>
                  <a:lnTo>
                    <a:pt x="52" y="75"/>
                  </a:lnTo>
                  <a:lnTo>
                    <a:pt x="56" y="75"/>
                  </a:lnTo>
                  <a:lnTo>
                    <a:pt x="59" y="71"/>
                  </a:lnTo>
                  <a:lnTo>
                    <a:pt x="61" y="69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3"/>
                  </a:lnTo>
                  <a:lnTo>
                    <a:pt x="73" y="50"/>
                  </a:lnTo>
                  <a:lnTo>
                    <a:pt x="75" y="48"/>
                  </a:lnTo>
                  <a:lnTo>
                    <a:pt x="75" y="42"/>
                  </a:lnTo>
                  <a:lnTo>
                    <a:pt x="75" y="38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3" y="26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1" y="7"/>
                  </a:lnTo>
                  <a:lnTo>
                    <a:pt x="59" y="5"/>
                  </a:lnTo>
                  <a:lnTo>
                    <a:pt x="56" y="3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21" name="Freeform 369"/>
            <p:cNvSpPr>
              <a:spLocks/>
            </p:cNvSpPr>
            <p:nvPr/>
          </p:nvSpPr>
          <p:spPr bwMode="auto">
            <a:xfrm>
              <a:off x="4865" y="1488"/>
              <a:ext cx="65" cy="67"/>
            </a:xfrm>
            <a:custGeom>
              <a:avLst/>
              <a:gdLst>
                <a:gd name="T0" fmla="*/ 21 w 79"/>
                <a:gd name="T1" fmla="*/ 2 h 82"/>
                <a:gd name="T2" fmla="*/ 11 w 79"/>
                <a:gd name="T3" fmla="*/ 6 h 82"/>
                <a:gd name="T4" fmla="*/ 11 w 79"/>
                <a:gd name="T5" fmla="*/ 9 h 82"/>
                <a:gd name="T6" fmla="*/ 7 w 79"/>
                <a:gd name="T7" fmla="*/ 12 h 82"/>
                <a:gd name="T8" fmla="*/ 3 w 79"/>
                <a:gd name="T9" fmla="*/ 16 h 82"/>
                <a:gd name="T10" fmla="*/ 2 w 79"/>
                <a:gd name="T11" fmla="*/ 23 h 82"/>
                <a:gd name="T12" fmla="*/ 2 w 79"/>
                <a:gd name="T13" fmla="*/ 43 h 82"/>
                <a:gd name="T14" fmla="*/ 7 w 79"/>
                <a:gd name="T15" fmla="*/ 55 h 82"/>
                <a:gd name="T16" fmla="*/ 11 w 79"/>
                <a:gd name="T17" fmla="*/ 58 h 82"/>
                <a:gd name="T18" fmla="*/ 21 w 79"/>
                <a:gd name="T19" fmla="*/ 64 h 82"/>
                <a:gd name="T20" fmla="*/ 43 w 79"/>
                <a:gd name="T21" fmla="*/ 65 h 82"/>
                <a:gd name="T22" fmla="*/ 49 w 79"/>
                <a:gd name="T23" fmla="*/ 64 h 82"/>
                <a:gd name="T24" fmla="*/ 55 w 79"/>
                <a:gd name="T25" fmla="*/ 58 h 82"/>
                <a:gd name="T26" fmla="*/ 58 w 79"/>
                <a:gd name="T27" fmla="*/ 55 h 82"/>
                <a:gd name="T28" fmla="*/ 63 w 79"/>
                <a:gd name="T29" fmla="*/ 43 h 82"/>
                <a:gd name="T30" fmla="*/ 63 w 79"/>
                <a:gd name="T31" fmla="*/ 23 h 82"/>
                <a:gd name="T32" fmla="*/ 62 w 79"/>
                <a:gd name="T33" fmla="*/ 16 h 82"/>
                <a:gd name="T34" fmla="*/ 58 w 79"/>
                <a:gd name="T35" fmla="*/ 12 h 82"/>
                <a:gd name="T36" fmla="*/ 50 w 79"/>
                <a:gd name="T37" fmla="*/ 4 h 82"/>
                <a:gd name="T38" fmla="*/ 43 w 79"/>
                <a:gd name="T39" fmla="*/ 2 h 82"/>
                <a:gd name="T40" fmla="*/ 27 w 79"/>
                <a:gd name="T41" fmla="*/ 0 h 82"/>
                <a:gd name="T42" fmla="*/ 38 w 79"/>
                <a:gd name="T43" fmla="*/ 3 h 82"/>
                <a:gd name="T44" fmla="*/ 44 w 79"/>
                <a:gd name="T45" fmla="*/ 4 h 82"/>
                <a:gd name="T46" fmla="*/ 55 w 79"/>
                <a:gd name="T47" fmla="*/ 14 h 82"/>
                <a:gd name="T48" fmla="*/ 57 w 79"/>
                <a:gd name="T49" fmla="*/ 17 h 82"/>
                <a:gd name="T50" fmla="*/ 60 w 79"/>
                <a:gd name="T51" fmla="*/ 20 h 82"/>
                <a:gd name="T52" fmla="*/ 62 w 79"/>
                <a:gd name="T53" fmla="*/ 41 h 82"/>
                <a:gd name="T54" fmla="*/ 60 w 79"/>
                <a:gd name="T55" fmla="*/ 42 h 82"/>
                <a:gd name="T56" fmla="*/ 55 w 79"/>
                <a:gd name="T57" fmla="*/ 53 h 82"/>
                <a:gd name="T58" fmla="*/ 52 w 79"/>
                <a:gd name="T59" fmla="*/ 56 h 82"/>
                <a:gd name="T60" fmla="*/ 48 w 79"/>
                <a:gd name="T61" fmla="*/ 61 h 82"/>
                <a:gd name="T62" fmla="*/ 39 w 79"/>
                <a:gd name="T63" fmla="*/ 63 h 82"/>
                <a:gd name="T64" fmla="*/ 27 w 79"/>
                <a:gd name="T65" fmla="*/ 64 h 82"/>
                <a:gd name="T66" fmla="*/ 19 w 79"/>
                <a:gd name="T67" fmla="*/ 61 h 82"/>
                <a:gd name="T68" fmla="*/ 8 w 79"/>
                <a:gd name="T69" fmla="*/ 53 h 82"/>
                <a:gd name="T70" fmla="*/ 5 w 79"/>
                <a:gd name="T71" fmla="*/ 42 h 82"/>
                <a:gd name="T72" fmla="*/ 3 w 79"/>
                <a:gd name="T73" fmla="*/ 41 h 82"/>
                <a:gd name="T74" fmla="*/ 5 w 79"/>
                <a:gd name="T75" fmla="*/ 20 h 82"/>
                <a:gd name="T76" fmla="*/ 8 w 79"/>
                <a:gd name="T77" fmla="*/ 17 h 82"/>
                <a:gd name="T78" fmla="*/ 8 w 79"/>
                <a:gd name="T79" fmla="*/ 14 h 82"/>
                <a:gd name="T80" fmla="*/ 12 w 79"/>
                <a:gd name="T81" fmla="*/ 11 h 82"/>
                <a:gd name="T82" fmla="*/ 16 w 79"/>
                <a:gd name="T83" fmla="*/ 7 h 82"/>
                <a:gd name="T84" fmla="*/ 24 w 79"/>
                <a:gd name="T85" fmla="*/ 4 h 8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9"/>
                <a:gd name="T130" fmla="*/ 0 h 82"/>
                <a:gd name="T131" fmla="*/ 79 w 79"/>
                <a:gd name="T132" fmla="*/ 82 h 8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9" h="82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17" y="5"/>
                  </a:lnTo>
                  <a:lnTo>
                    <a:pt x="15" y="5"/>
                  </a:lnTo>
                  <a:lnTo>
                    <a:pt x="13" y="7"/>
                  </a:lnTo>
                  <a:lnTo>
                    <a:pt x="13" y="9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8"/>
                  </a:lnTo>
                  <a:lnTo>
                    <a:pt x="0" y="32"/>
                  </a:lnTo>
                  <a:lnTo>
                    <a:pt x="0" y="52"/>
                  </a:lnTo>
                  <a:lnTo>
                    <a:pt x="2" y="53"/>
                  </a:lnTo>
                  <a:lnTo>
                    <a:pt x="2" y="52"/>
                  </a:lnTo>
                  <a:lnTo>
                    <a:pt x="2" y="55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3" y="71"/>
                  </a:lnTo>
                  <a:lnTo>
                    <a:pt x="11" y="71"/>
                  </a:lnTo>
                  <a:lnTo>
                    <a:pt x="19" y="78"/>
                  </a:lnTo>
                  <a:lnTo>
                    <a:pt x="25" y="78"/>
                  </a:lnTo>
                  <a:lnTo>
                    <a:pt x="33" y="82"/>
                  </a:lnTo>
                  <a:lnTo>
                    <a:pt x="50" y="82"/>
                  </a:lnTo>
                  <a:lnTo>
                    <a:pt x="52" y="80"/>
                  </a:lnTo>
                  <a:lnTo>
                    <a:pt x="50" y="80"/>
                  </a:lnTo>
                  <a:lnTo>
                    <a:pt x="54" y="78"/>
                  </a:lnTo>
                  <a:lnTo>
                    <a:pt x="59" y="78"/>
                  </a:lnTo>
                  <a:lnTo>
                    <a:pt x="65" y="73"/>
                  </a:lnTo>
                  <a:lnTo>
                    <a:pt x="63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5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9" y="52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3" y="5"/>
                  </a:lnTo>
                  <a:lnTo>
                    <a:pt x="61" y="5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5"/>
                  </a:lnTo>
                  <a:lnTo>
                    <a:pt x="50" y="5"/>
                  </a:lnTo>
                  <a:lnTo>
                    <a:pt x="54" y="5"/>
                  </a:lnTo>
                  <a:lnTo>
                    <a:pt x="61" y="9"/>
                  </a:lnTo>
                  <a:lnTo>
                    <a:pt x="59" y="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8"/>
                  </a:lnTo>
                  <a:lnTo>
                    <a:pt x="75" y="32"/>
                  </a:lnTo>
                  <a:lnTo>
                    <a:pt x="75" y="50"/>
                  </a:lnTo>
                  <a:lnTo>
                    <a:pt x="75" y="48"/>
                  </a:lnTo>
                  <a:lnTo>
                    <a:pt x="73" y="50"/>
                  </a:lnTo>
                  <a:lnTo>
                    <a:pt x="73" y="52"/>
                  </a:lnTo>
                  <a:lnTo>
                    <a:pt x="73" y="55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5" y="67"/>
                  </a:lnTo>
                  <a:lnTo>
                    <a:pt x="67" y="67"/>
                  </a:lnTo>
                  <a:lnTo>
                    <a:pt x="63" y="69"/>
                  </a:lnTo>
                  <a:lnTo>
                    <a:pt x="61" y="69"/>
                  </a:lnTo>
                  <a:lnTo>
                    <a:pt x="56" y="75"/>
                  </a:lnTo>
                  <a:lnTo>
                    <a:pt x="58" y="75"/>
                  </a:lnTo>
                  <a:lnTo>
                    <a:pt x="54" y="75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6" y="78"/>
                  </a:lnTo>
                  <a:lnTo>
                    <a:pt x="48" y="78"/>
                  </a:lnTo>
                  <a:lnTo>
                    <a:pt x="33" y="78"/>
                  </a:lnTo>
                  <a:lnTo>
                    <a:pt x="25" y="75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0" y="65"/>
                  </a:lnTo>
                  <a:lnTo>
                    <a:pt x="11" y="67"/>
                  </a:lnTo>
                  <a:lnTo>
                    <a:pt x="6" y="55"/>
                  </a:lnTo>
                  <a:lnTo>
                    <a:pt x="6" y="52"/>
                  </a:lnTo>
                  <a:lnTo>
                    <a:pt x="6" y="50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32"/>
                  </a:lnTo>
                  <a:lnTo>
                    <a:pt x="6" y="28"/>
                  </a:lnTo>
                  <a:lnTo>
                    <a:pt x="6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1" y="15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22" name="Rectangle 370"/>
            <p:cNvSpPr>
              <a:spLocks noChangeArrowheads="1"/>
            </p:cNvSpPr>
            <p:nvPr/>
          </p:nvSpPr>
          <p:spPr bwMode="auto">
            <a:xfrm>
              <a:off x="4877" y="1492"/>
              <a:ext cx="33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K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23" name="Freeform 371"/>
            <p:cNvSpPr>
              <a:spLocks/>
            </p:cNvSpPr>
            <p:nvPr/>
          </p:nvSpPr>
          <p:spPr bwMode="auto">
            <a:xfrm>
              <a:off x="4940" y="1919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0 h 79"/>
                <a:gd name="T4" fmla="*/ 16 w 77"/>
                <a:gd name="T5" fmla="*/ 3 h 79"/>
                <a:gd name="T6" fmla="*/ 11 w 77"/>
                <a:gd name="T7" fmla="*/ 7 h 79"/>
                <a:gd name="T8" fmla="*/ 8 w 77"/>
                <a:gd name="T9" fmla="*/ 12 h 79"/>
                <a:gd name="T10" fmla="*/ 3 w 77"/>
                <a:gd name="T11" fmla="*/ 16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5 h 79"/>
                <a:gd name="T18" fmla="*/ 2 w 77"/>
                <a:gd name="T19" fmla="*/ 41 h 79"/>
                <a:gd name="T20" fmla="*/ 3 w 77"/>
                <a:gd name="T21" fmla="*/ 48 h 79"/>
                <a:gd name="T22" fmla="*/ 8 w 77"/>
                <a:gd name="T23" fmla="*/ 53 h 79"/>
                <a:gd name="T24" fmla="*/ 11 w 77"/>
                <a:gd name="T25" fmla="*/ 58 h 79"/>
                <a:gd name="T26" fmla="*/ 16 w 77"/>
                <a:gd name="T27" fmla="*/ 60 h 79"/>
                <a:gd name="T28" fmla="*/ 22 w 77"/>
                <a:gd name="T29" fmla="*/ 63 h 79"/>
                <a:gd name="T30" fmla="*/ 29 w 77"/>
                <a:gd name="T31" fmla="*/ 65 h 79"/>
                <a:gd name="T32" fmla="*/ 35 w 77"/>
                <a:gd name="T33" fmla="*/ 65 h 79"/>
                <a:gd name="T34" fmla="*/ 41 w 77"/>
                <a:gd name="T35" fmla="*/ 63 h 79"/>
                <a:gd name="T36" fmla="*/ 46 w 77"/>
                <a:gd name="T37" fmla="*/ 60 h 79"/>
                <a:gd name="T38" fmla="*/ 52 w 77"/>
                <a:gd name="T39" fmla="*/ 58 h 79"/>
                <a:gd name="T40" fmla="*/ 56 w 77"/>
                <a:gd name="T41" fmla="*/ 53 h 79"/>
                <a:gd name="T42" fmla="*/ 58 w 77"/>
                <a:gd name="T43" fmla="*/ 48 h 79"/>
                <a:gd name="T44" fmla="*/ 61 w 77"/>
                <a:gd name="T45" fmla="*/ 41 h 79"/>
                <a:gd name="T46" fmla="*/ 61 w 77"/>
                <a:gd name="T47" fmla="*/ 35 h 79"/>
                <a:gd name="T48" fmla="*/ 61 w 77"/>
                <a:gd name="T49" fmla="*/ 29 h 79"/>
                <a:gd name="T50" fmla="*/ 61 w 77"/>
                <a:gd name="T51" fmla="*/ 22 h 79"/>
                <a:gd name="T52" fmla="*/ 58 w 77"/>
                <a:gd name="T53" fmla="*/ 16 h 79"/>
                <a:gd name="T54" fmla="*/ 56 w 77"/>
                <a:gd name="T55" fmla="*/ 12 h 79"/>
                <a:gd name="T56" fmla="*/ 52 w 77"/>
                <a:gd name="T57" fmla="*/ 7 h 79"/>
                <a:gd name="T58" fmla="*/ 46 w 77"/>
                <a:gd name="T59" fmla="*/ 3 h 79"/>
                <a:gd name="T60" fmla="*/ 41 w 77"/>
                <a:gd name="T61" fmla="*/ 0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3" y="2"/>
                  </a:lnTo>
                  <a:lnTo>
                    <a:pt x="20" y="4"/>
                  </a:lnTo>
                  <a:lnTo>
                    <a:pt x="18" y="6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10" y="14"/>
                  </a:lnTo>
                  <a:lnTo>
                    <a:pt x="8" y="18"/>
                  </a:lnTo>
                  <a:lnTo>
                    <a:pt x="4" y="20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47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8" y="62"/>
                  </a:lnTo>
                  <a:lnTo>
                    <a:pt x="10" y="64"/>
                  </a:lnTo>
                  <a:lnTo>
                    <a:pt x="12" y="68"/>
                  </a:lnTo>
                  <a:lnTo>
                    <a:pt x="14" y="70"/>
                  </a:lnTo>
                  <a:lnTo>
                    <a:pt x="18" y="71"/>
                  </a:lnTo>
                  <a:lnTo>
                    <a:pt x="20" y="73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7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7" y="77"/>
                  </a:lnTo>
                  <a:lnTo>
                    <a:pt x="50" y="77"/>
                  </a:lnTo>
                  <a:lnTo>
                    <a:pt x="54" y="75"/>
                  </a:lnTo>
                  <a:lnTo>
                    <a:pt x="56" y="73"/>
                  </a:lnTo>
                  <a:lnTo>
                    <a:pt x="60" y="71"/>
                  </a:lnTo>
                  <a:lnTo>
                    <a:pt x="64" y="70"/>
                  </a:lnTo>
                  <a:lnTo>
                    <a:pt x="66" y="68"/>
                  </a:lnTo>
                  <a:lnTo>
                    <a:pt x="68" y="64"/>
                  </a:lnTo>
                  <a:lnTo>
                    <a:pt x="70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5" y="47"/>
                  </a:lnTo>
                  <a:lnTo>
                    <a:pt x="75" y="43"/>
                  </a:lnTo>
                  <a:lnTo>
                    <a:pt x="77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70" y="18"/>
                  </a:lnTo>
                  <a:lnTo>
                    <a:pt x="68" y="14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24" name="Freeform 372"/>
            <p:cNvSpPr>
              <a:spLocks/>
            </p:cNvSpPr>
            <p:nvPr/>
          </p:nvSpPr>
          <p:spPr bwMode="auto">
            <a:xfrm>
              <a:off x="4938" y="1917"/>
              <a:ext cx="66" cy="68"/>
            </a:xfrm>
            <a:custGeom>
              <a:avLst/>
              <a:gdLst>
                <a:gd name="T0" fmla="*/ 16 w 81"/>
                <a:gd name="T1" fmla="*/ 3 h 83"/>
                <a:gd name="T2" fmla="*/ 13 w 81"/>
                <a:gd name="T3" fmla="*/ 7 h 83"/>
                <a:gd name="T4" fmla="*/ 10 w 81"/>
                <a:gd name="T5" fmla="*/ 10 h 83"/>
                <a:gd name="T6" fmla="*/ 5 w 81"/>
                <a:gd name="T7" fmla="*/ 16 h 83"/>
                <a:gd name="T8" fmla="*/ 0 w 81"/>
                <a:gd name="T9" fmla="*/ 27 h 83"/>
                <a:gd name="T10" fmla="*/ 3 w 81"/>
                <a:gd name="T11" fmla="*/ 51 h 83"/>
                <a:gd name="T12" fmla="*/ 10 w 81"/>
                <a:gd name="T13" fmla="*/ 57 h 83"/>
                <a:gd name="T14" fmla="*/ 13 w 81"/>
                <a:gd name="T15" fmla="*/ 60 h 83"/>
                <a:gd name="T16" fmla="*/ 16 w 81"/>
                <a:gd name="T17" fmla="*/ 63 h 83"/>
                <a:gd name="T18" fmla="*/ 27 w 81"/>
                <a:gd name="T19" fmla="*/ 66 h 83"/>
                <a:gd name="T20" fmla="*/ 40 w 81"/>
                <a:gd name="T21" fmla="*/ 66 h 83"/>
                <a:gd name="T22" fmla="*/ 47 w 81"/>
                <a:gd name="T23" fmla="*/ 65 h 83"/>
                <a:gd name="T24" fmla="*/ 54 w 81"/>
                <a:gd name="T25" fmla="*/ 60 h 83"/>
                <a:gd name="T26" fmla="*/ 57 w 81"/>
                <a:gd name="T27" fmla="*/ 57 h 83"/>
                <a:gd name="T28" fmla="*/ 59 w 81"/>
                <a:gd name="T29" fmla="*/ 54 h 83"/>
                <a:gd name="T30" fmla="*/ 64 w 81"/>
                <a:gd name="T31" fmla="*/ 37 h 83"/>
                <a:gd name="T32" fmla="*/ 64 w 81"/>
                <a:gd name="T33" fmla="*/ 24 h 83"/>
                <a:gd name="T34" fmla="*/ 59 w 81"/>
                <a:gd name="T35" fmla="*/ 15 h 83"/>
                <a:gd name="T36" fmla="*/ 57 w 81"/>
                <a:gd name="T37" fmla="*/ 8 h 83"/>
                <a:gd name="T38" fmla="*/ 47 w 81"/>
                <a:gd name="T39" fmla="*/ 3 h 83"/>
                <a:gd name="T40" fmla="*/ 46 w 81"/>
                <a:gd name="T41" fmla="*/ 2 h 83"/>
                <a:gd name="T42" fmla="*/ 24 w 81"/>
                <a:gd name="T43" fmla="*/ 3 h 83"/>
                <a:gd name="T44" fmla="*/ 44 w 81"/>
                <a:gd name="T45" fmla="*/ 5 h 83"/>
                <a:gd name="T46" fmla="*/ 54 w 81"/>
                <a:gd name="T47" fmla="*/ 10 h 83"/>
                <a:gd name="T48" fmla="*/ 54 w 81"/>
                <a:gd name="T49" fmla="*/ 10 h 83"/>
                <a:gd name="T50" fmla="*/ 59 w 81"/>
                <a:gd name="T51" fmla="*/ 20 h 83"/>
                <a:gd name="T52" fmla="*/ 61 w 81"/>
                <a:gd name="T53" fmla="*/ 30 h 83"/>
                <a:gd name="T54" fmla="*/ 61 w 81"/>
                <a:gd name="T55" fmla="*/ 43 h 83"/>
                <a:gd name="T56" fmla="*/ 55 w 81"/>
                <a:gd name="T57" fmla="*/ 52 h 83"/>
                <a:gd name="T58" fmla="*/ 54 w 81"/>
                <a:gd name="T59" fmla="*/ 56 h 83"/>
                <a:gd name="T60" fmla="*/ 47 w 81"/>
                <a:gd name="T61" fmla="*/ 60 h 83"/>
                <a:gd name="T62" fmla="*/ 46 w 81"/>
                <a:gd name="T63" fmla="*/ 61 h 83"/>
                <a:gd name="T64" fmla="*/ 37 w 81"/>
                <a:gd name="T65" fmla="*/ 65 h 83"/>
                <a:gd name="T66" fmla="*/ 24 w 81"/>
                <a:gd name="T67" fmla="*/ 63 h 83"/>
                <a:gd name="T68" fmla="*/ 18 w 81"/>
                <a:gd name="T69" fmla="*/ 59 h 83"/>
                <a:gd name="T70" fmla="*/ 15 w 81"/>
                <a:gd name="T71" fmla="*/ 57 h 83"/>
                <a:gd name="T72" fmla="*/ 11 w 81"/>
                <a:gd name="T73" fmla="*/ 54 h 83"/>
                <a:gd name="T74" fmla="*/ 7 w 81"/>
                <a:gd name="T75" fmla="*/ 49 h 83"/>
                <a:gd name="T76" fmla="*/ 3 w 81"/>
                <a:gd name="T77" fmla="*/ 27 h 83"/>
                <a:gd name="T78" fmla="*/ 5 w 81"/>
                <a:gd name="T79" fmla="*/ 20 h 83"/>
                <a:gd name="T80" fmla="*/ 10 w 81"/>
                <a:gd name="T81" fmla="*/ 16 h 83"/>
                <a:gd name="T82" fmla="*/ 15 w 81"/>
                <a:gd name="T83" fmla="*/ 10 h 83"/>
                <a:gd name="T84" fmla="*/ 18 w 81"/>
                <a:gd name="T85" fmla="*/ 8 h 83"/>
                <a:gd name="T86" fmla="*/ 24 w 81"/>
                <a:gd name="T87" fmla="*/ 3 h 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"/>
                <a:gd name="T133" fmla="*/ 0 h 83"/>
                <a:gd name="T134" fmla="*/ 81 w 81"/>
                <a:gd name="T135" fmla="*/ 83 h 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" h="83">
                  <a:moveTo>
                    <a:pt x="29" y="0"/>
                  </a:moveTo>
                  <a:lnTo>
                    <a:pt x="22" y="4"/>
                  </a:lnTo>
                  <a:lnTo>
                    <a:pt x="20" y="4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8" y="20"/>
                  </a:lnTo>
                  <a:lnTo>
                    <a:pt x="10" y="18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49"/>
                  </a:lnTo>
                  <a:lnTo>
                    <a:pt x="4" y="56"/>
                  </a:lnTo>
                  <a:lnTo>
                    <a:pt x="4" y="62"/>
                  </a:lnTo>
                  <a:lnTo>
                    <a:pt x="10" y="68"/>
                  </a:lnTo>
                  <a:lnTo>
                    <a:pt x="10" y="66"/>
                  </a:lnTo>
                  <a:lnTo>
                    <a:pt x="12" y="70"/>
                  </a:lnTo>
                  <a:lnTo>
                    <a:pt x="12" y="72"/>
                  </a:lnTo>
                  <a:lnTo>
                    <a:pt x="14" y="73"/>
                  </a:lnTo>
                  <a:lnTo>
                    <a:pt x="16" y="73"/>
                  </a:lnTo>
                  <a:lnTo>
                    <a:pt x="20" y="75"/>
                  </a:lnTo>
                  <a:lnTo>
                    <a:pt x="18" y="75"/>
                  </a:lnTo>
                  <a:lnTo>
                    <a:pt x="20" y="77"/>
                  </a:lnTo>
                  <a:lnTo>
                    <a:pt x="22" y="77"/>
                  </a:lnTo>
                  <a:lnTo>
                    <a:pt x="29" y="81"/>
                  </a:lnTo>
                  <a:lnTo>
                    <a:pt x="33" y="81"/>
                  </a:lnTo>
                  <a:lnTo>
                    <a:pt x="37" y="83"/>
                  </a:lnTo>
                  <a:lnTo>
                    <a:pt x="45" y="83"/>
                  </a:lnTo>
                  <a:lnTo>
                    <a:pt x="49" y="81"/>
                  </a:lnTo>
                  <a:lnTo>
                    <a:pt x="52" y="81"/>
                  </a:lnTo>
                  <a:lnTo>
                    <a:pt x="56" y="79"/>
                  </a:lnTo>
                  <a:lnTo>
                    <a:pt x="58" y="79"/>
                  </a:lnTo>
                  <a:lnTo>
                    <a:pt x="60" y="77"/>
                  </a:lnTo>
                  <a:lnTo>
                    <a:pt x="58" y="77"/>
                  </a:lnTo>
                  <a:lnTo>
                    <a:pt x="66" y="73"/>
                  </a:lnTo>
                  <a:lnTo>
                    <a:pt x="68" y="73"/>
                  </a:lnTo>
                  <a:lnTo>
                    <a:pt x="70" y="72"/>
                  </a:lnTo>
                  <a:lnTo>
                    <a:pt x="70" y="70"/>
                  </a:lnTo>
                  <a:lnTo>
                    <a:pt x="72" y="66"/>
                  </a:lnTo>
                  <a:lnTo>
                    <a:pt x="72" y="68"/>
                  </a:lnTo>
                  <a:lnTo>
                    <a:pt x="73" y="66"/>
                  </a:lnTo>
                  <a:lnTo>
                    <a:pt x="73" y="64"/>
                  </a:lnTo>
                  <a:lnTo>
                    <a:pt x="79" y="52"/>
                  </a:lnTo>
                  <a:lnTo>
                    <a:pt x="79" y="45"/>
                  </a:lnTo>
                  <a:lnTo>
                    <a:pt x="81" y="41"/>
                  </a:lnTo>
                  <a:lnTo>
                    <a:pt x="79" y="37"/>
                  </a:lnTo>
                  <a:lnTo>
                    <a:pt x="79" y="29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3" y="18"/>
                  </a:lnTo>
                  <a:lnTo>
                    <a:pt x="73" y="20"/>
                  </a:lnTo>
                  <a:lnTo>
                    <a:pt x="70" y="12"/>
                  </a:lnTo>
                  <a:lnTo>
                    <a:pt x="70" y="10"/>
                  </a:lnTo>
                  <a:lnTo>
                    <a:pt x="68" y="8"/>
                  </a:lnTo>
                  <a:lnTo>
                    <a:pt x="66" y="8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6" y="2"/>
                  </a:lnTo>
                  <a:lnTo>
                    <a:pt x="52" y="0"/>
                  </a:lnTo>
                  <a:lnTo>
                    <a:pt x="29" y="0"/>
                  </a:lnTo>
                  <a:lnTo>
                    <a:pt x="29" y="4"/>
                  </a:lnTo>
                  <a:lnTo>
                    <a:pt x="52" y="4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66" y="12"/>
                  </a:lnTo>
                  <a:lnTo>
                    <a:pt x="64" y="12"/>
                  </a:lnTo>
                  <a:lnTo>
                    <a:pt x="66" y="14"/>
                  </a:lnTo>
                  <a:lnTo>
                    <a:pt x="66" y="12"/>
                  </a:lnTo>
                  <a:lnTo>
                    <a:pt x="70" y="20"/>
                  </a:lnTo>
                  <a:lnTo>
                    <a:pt x="70" y="22"/>
                  </a:lnTo>
                  <a:lnTo>
                    <a:pt x="72" y="24"/>
                  </a:lnTo>
                  <a:lnTo>
                    <a:pt x="72" y="22"/>
                  </a:lnTo>
                  <a:lnTo>
                    <a:pt x="75" y="29"/>
                  </a:lnTo>
                  <a:lnTo>
                    <a:pt x="75" y="37"/>
                  </a:lnTo>
                  <a:lnTo>
                    <a:pt x="77" y="41"/>
                  </a:lnTo>
                  <a:lnTo>
                    <a:pt x="75" y="45"/>
                  </a:lnTo>
                  <a:lnTo>
                    <a:pt x="75" y="52"/>
                  </a:lnTo>
                  <a:lnTo>
                    <a:pt x="70" y="64"/>
                  </a:lnTo>
                  <a:lnTo>
                    <a:pt x="70" y="62"/>
                  </a:lnTo>
                  <a:lnTo>
                    <a:pt x="68" y="64"/>
                  </a:lnTo>
                  <a:lnTo>
                    <a:pt x="68" y="66"/>
                  </a:lnTo>
                  <a:lnTo>
                    <a:pt x="66" y="70"/>
                  </a:lnTo>
                  <a:lnTo>
                    <a:pt x="66" y="68"/>
                  </a:lnTo>
                  <a:lnTo>
                    <a:pt x="64" y="70"/>
                  </a:lnTo>
                  <a:lnTo>
                    <a:pt x="66" y="70"/>
                  </a:lnTo>
                  <a:lnTo>
                    <a:pt x="58" y="73"/>
                  </a:lnTo>
                  <a:lnTo>
                    <a:pt x="56" y="73"/>
                  </a:lnTo>
                  <a:lnTo>
                    <a:pt x="54" y="75"/>
                  </a:lnTo>
                  <a:lnTo>
                    <a:pt x="56" y="75"/>
                  </a:lnTo>
                  <a:lnTo>
                    <a:pt x="52" y="77"/>
                  </a:lnTo>
                  <a:lnTo>
                    <a:pt x="49" y="77"/>
                  </a:lnTo>
                  <a:lnTo>
                    <a:pt x="45" y="79"/>
                  </a:lnTo>
                  <a:lnTo>
                    <a:pt x="37" y="79"/>
                  </a:lnTo>
                  <a:lnTo>
                    <a:pt x="33" y="77"/>
                  </a:lnTo>
                  <a:lnTo>
                    <a:pt x="29" y="77"/>
                  </a:lnTo>
                  <a:lnTo>
                    <a:pt x="22" y="73"/>
                  </a:lnTo>
                  <a:lnTo>
                    <a:pt x="24" y="73"/>
                  </a:lnTo>
                  <a:lnTo>
                    <a:pt x="22" y="72"/>
                  </a:lnTo>
                  <a:lnTo>
                    <a:pt x="20" y="72"/>
                  </a:lnTo>
                  <a:lnTo>
                    <a:pt x="16" y="70"/>
                  </a:lnTo>
                  <a:lnTo>
                    <a:pt x="18" y="70"/>
                  </a:lnTo>
                  <a:lnTo>
                    <a:pt x="16" y="68"/>
                  </a:lnTo>
                  <a:lnTo>
                    <a:pt x="16" y="70"/>
                  </a:lnTo>
                  <a:lnTo>
                    <a:pt x="14" y="66"/>
                  </a:lnTo>
                  <a:lnTo>
                    <a:pt x="14" y="64"/>
                  </a:lnTo>
                  <a:lnTo>
                    <a:pt x="8" y="58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4" y="49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8" y="22"/>
                  </a:lnTo>
                  <a:lnTo>
                    <a:pt x="6" y="24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4" y="8"/>
                  </a:lnTo>
                  <a:lnTo>
                    <a:pt x="22" y="8"/>
                  </a:lnTo>
                  <a:lnTo>
                    <a:pt x="29" y="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25" name="Rectangle 373"/>
            <p:cNvSpPr>
              <a:spLocks noChangeArrowheads="1"/>
            </p:cNvSpPr>
            <p:nvPr/>
          </p:nvSpPr>
          <p:spPr bwMode="auto">
            <a:xfrm>
              <a:off x="4962" y="1922"/>
              <a:ext cx="14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I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26" name="Freeform 374"/>
            <p:cNvSpPr>
              <a:spLocks/>
            </p:cNvSpPr>
            <p:nvPr/>
          </p:nvSpPr>
          <p:spPr bwMode="auto">
            <a:xfrm>
              <a:off x="4949" y="1852"/>
              <a:ext cx="61" cy="64"/>
            </a:xfrm>
            <a:custGeom>
              <a:avLst/>
              <a:gdLst>
                <a:gd name="T0" fmla="*/ 28 w 75"/>
                <a:gd name="T1" fmla="*/ 0 h 78"/>
                <a:gd name="T2" fmla="*/ 22 w 75"/>
                <a:gd name="T3" fmla="*/ 2 h 78"/>
                <a:gd name="T4" fmla="*/ 15 w 75"/>
                <a:gd name="T5" fmla="*/ 3 h 78"/>
                <a:gd name="T6" fmla="*/ 11 w 75"/>
                <a:gd name="T7" fmla="*/ 6 h 78"/>
                <a:gd name="T8" fmla="*/ 7 w 75"/>
                <a:gd name="T9" fmla="*/ 11 h 78"/>
                <a:gd name="T10" fmla="*/ 3 w 75"/>
                <a:gd name="T11" fmla="*/ 16 h 78"/>
                <a:gd name="T12" fmla="*/ 2 w 75"/>
                <a:gd name="T13" fmla="*/ 22 h 78"/>
                <a:gd name="T14" fmla="*/ 0 w 75"/>
                <a:gd name="T15" fmla="*/ 28 h 78"/>
                <a:gd name="T16" fmla="*/ 0 w 75"/>
                <a:gd name="T17" fmla="*/ 34 h 78"/>
                <a:gd name="T18" fmla="*/ 2 w 75"/>
                <a:gd name="T19" fmla="*/ 41 h 78"/>
                <a:gd name="T20" fmla="*/ 3 w 75"/>
                <a:gd name="T21" fmla="*/ 47 h 78"/>
                <a:gd name="T22" fmla="*/ 7 w 75"/>
                <a:gd name="T23" fmla="*/ 53 h 78"/>
                <a:gd name="T24" fmla="*/ 11 w 75"/>
                <a:gd name="T25" fmla="*/ 57 h 78"/>
                <a:gd name="T26" fmla="*/ 15 w 75"/>
                <a:gd name="T27" fmla="*/ 62 h 78"/>
                <a:gd name="T28" fmla="*/ 22 w 75"/>
                <a:gd name="T29" fmla="*/ 63 h 78"/>
                <a:gd name="T30" fmla="*/ 28 w 75"/>
                <a:gd name="T31" fmla="*/ 64 h 78"/>
                <a:gd name="T32" fmla="*/ 33 w 75"/>
                <a:gd name="T33" fmla="*/ 64 h 78"/>
                <a:gd name="T34" fmla="*/ 39 w 75"/>
                <a:gd name="T35" fmla="*/ 63 h 78"/>
                <a:gd name="T36" fmla="*/ 46 w 75"/>
                <a:gd name="T37" fmla="*/ 62 h 78"/>
                <a:gd name="T38" fmla="*/ 50 w 75"/>
                <a:gd name="T39" fmla="*/ 57 h 78"/>
                <a:gd name="T40" fmla="*/ 54 w 75"/>
                <a:gd name="T41" fmla="*/ 53 h 78"/>
                <a:gd name="T42" fmla="*/ 58 w 75"/>
                <a:gd name="T43" fmla="*/ 47 h 78"/>
                <a:gd name="T44" fmla="*/ 59 w 75"/>
                <a:gd name="T45" fmla="*/ 41 h 78"/>
                <a:gd name="T46" fmla="*/ 61 w 75"/>
                <a:gd name="T47" fmla="*/ 34 h 78"/>
                <a:gd name="T48" fmla="*/ 61 w 75"/>
                <a:gd name="T49" fmla="*/ 28 h 78"/>
                <a:gd name="T50" fmla="*/ 59 w 75"/>
                <a:gd name="T51" fmla="*/ 22 h 78"/>
                <a:gd name="T52" fmla="*/ 58 w 75"/>
                <a:gd name="T53" fmla="*/ 16 h 78"/>
                <a:gd name="T54" fmla="*/ 54 w 75"/>
                <a:gd name="T55" fmla="*/ 11 h 78"/>
                <a:gd name="T56" fmla="*/ 50 w 75"/>
                <a:gd name="T57" fmla="*/ 6 h 78"/>
                <a:gd name="T58" fmla="*/ 46 w 75"/>
                <a:gd name="T59" fmla="*/ 3 h 78"/>
                <a:gd name="T60" fmla="*/ 39 w 75"/>
                <a:gd name="T61" fmla="*/ 2 h 78"/>
                <a:gd name="T62" fmla="*/ 33 w 75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8"/>
                <a:gd name="T98" fmla="*/ 75 w 75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8">
                  <a:moveTo>
                    <a:pt x="37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5" y="5"/>
                  </a:lnTo>
                  <a:lnTo>
                    <a:pt x="14" y="7"/>
                  </a:lnTo>
                  <a:lnTo>
                    <a:pt x="12" y="11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2" y="23"/>
                  </a:lnTo>
                  <a:lnTo>
                    <a:pt x="2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2" y="53"/>
                  </a:lnTo>
                  <a:lnTo>
                    <a:pt x="4" y="57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5" y="71"/>
                  </a:lnTo>
                  <a:lnTo>
                    <a:pt x="19" y="75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8"/>
                  </a:lnTo>
                  <a:lnTo>
                    <a:pt x="35" y="78"/>
                  </a:lnTo>
                  <a:lnTo>
                    <a:pt x="37" y="78"/>
                  </a:lnTo>
                  <a:lnTo>
                    <a:pt x="40" y="78"/>
                  </a:lnTo>
                  <a:lnTo>
                    <a:pt x="46" y="78"/>
                  </a:lnTo>
                  <a:lnTo>
                    <a:pt x="48" y="77"/>
                  </a:lnTo>
                  <a:lnTo>
                    <a:pt x="52" y="75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2" y="69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3"/>
                  </a:lnTo>
                  <a:lnTo>
                    <a:pt x="73" y="50"/>
                  </a:lnTo>
                  <a:lnTo>
                    <a:pt x="75" y="48"/>
                  </a:lnTo>
                  <a:lnTo>
                    <a:pt x="75" y="42"/>
                  </a:lnTo>
                  <a:lnTo>
                    <a:pt x="75" y="38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2" y="7"/>
                  </a:lnTo>
                  <a:lnTo>
                    <a:pt x="60" y="5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27" name="Freeform 375"/>
            <p:cNvSpPr>
              <a:spLocks/>
            </p:cNvSpPr>
            <p:nvPr/>
          </p:nvSpPr>
          <p:spPr bwMode="auto">
            <a:xfrm>
              <a:off x="4947" y="1851"/>
              <a:ext cx="65" cy="67"/>
            </a:xfrm>
            <a:custGeom>
              <a:avLst/>
              <a:gdLst>
                <a:gd name="T0" fmla="*/ 21 w 79"/>
                <a:gd name="T1" fmla="*/ 2 h 82"/>
                <a:gd name="T2" fmla="*/ 12 w 79"/>
                <a:gd name="T3" fmla="*/ 6 h 82"/>
                <a:gd name="T4" fmla="*/ 12 w 79"/>
                <a:gd name="T5" fmla="*/ 9 h 82"/>
                <a:gd name="T6" fmla="*/ 7 w 79"/>
                <a:gd name="T7" fmla="*/ 12 h 82"/>
                <a:gd name="T8" fmla="*/ 3 w 79"/>
                <a:gd name="T9" fmla="*/ 16 h 82"/>
                <a:gd name="T10" fmla="*/ 2 w 79"/>
                <a:gd name="T11" fmla="*/ 24 h 82"/>
                <a:gd name="T12" fmla="*/ 2 w 79"/>
                <a:gd name="T13" fmla="*/ 44 h 82"/>
                <a:gd name="T14" fmla="*/ 7 w 79"/>
                <a:gd name="T15" fmla="*/ 55 h 82"/>
                <a:gd name="T16" fmla="*/ 12 w 79"/>
                <a:gd name="T17" fmla="*/ 58 h 82"/>
                <a:gd name="T18" fmla="*/ 21 w 79"/>
                <a:gd name="T19" fmla="*/ 65 h 82"/>
                <a:gd name="T20" fmla="*/ 43 w 79"/>
                <a:gd name="T21" fmla="*/ 65 h 82"/>
                <a:gd name="T22" fmla="*/ 49 w 79"/>
                <a:gd name="T23" fmla="*/ 65 h 82"/>
                <a:gd name="T24" fmla="*/ 55 w 79"/>
                <a:gd name="T25" fmla="*/ 58 h 82"/>
                <a:gd name="T26" fmla="*/ 58 w 79"/>
                <a:gd name="T27" fmla="*/ 55 h 82"/>
                <a:gd name="T28" fmla="*/ 63 w 79"/>
                <a:gd name="T29" fmla="*/ 44 h 82"/>
                <a:gd name="T30" fmla="*/ 63 w 79"/>
                <a:gd name="T31" fmla="*/ 24 h 82"/>
                <a:gd name="T32" fmla="*/ 62 w 79"/>
                <a:gd name="T33" fmla="*/ 16 h 82"/>
                <a:gd name="T34" fmla="*/ 58 w 79"/>
                <a:gd name="T35" fmla="*/ 12 h 82"/>
                <a:gd name="T36" fmla="*/ 51 w 79"/>
                <a:gd name="T37" fmla="*/ 5 h 82"/>
                <a:gd name="T38" fmla="*/ 43 w 79"/>
                <a:gd name="T39" fmla="*/ 2 h 82"/>
                <a:gd name="T40" fmla="*/ 27 w 79"/>
                <a:gd name="T41" fmla="*/ 0 h 82"/>
                <a:gd name="T42" fmla="*/ 38 w 79"/>
                <a:gd name="T43" fmla="*/ 3 h 82"/>
                <a:gd name="T44" fmla="*/ 44 w 79"/>
                <a:gd name="T45" fmla="*/ 5 h 82"/>
                <a:gd name="T46" fmla="*/ 55 w 79"/>
                <a:gd name="T47" fmla="*/ 14 h 82"/>
                <a:gd name="T48" fmla="*/ 57 w 79"/>
                <a:gd name="T49" fmla="*/ 17 h 82"/>
                <a:gd name="T50" fmla="*/ 60 w 79"/>
                <a:gd name="T51" fmla="*/ 20 h 82"/>
                <a:gd name="T52" fmla="*/ 62 w 79"/>
                <a:gd name="T53" fmla="*/ 41 h 82"/>
                <a:gd name="T54" fmla="*/ 60 w 79"/>
                <a:gd name="T55" fmla="*/ 42 h 82"/>
                <a:gd name="T56" fmla="*/ 55 w 79"/>
                <a:gd name="T57" fmla="*/ 53 h 82"/>
                <a:gd name="T58" fmla="*/ 53 w 79"/>
                <a:gd name="T59" fmla="*/ 56 h 82"/>
                <a:gd name="T60" fmla="*/ 48 w 79"/>
                <a:gd name="T61" fmla="*/ 61 h 82"/>
                <a:gd name="T62" fmla="*/ 39 w 79"/>
                <a:gd name="T63" fmla="*/ 63 h 82"/>
                <a:gd name="T64" fmla="*/ 27 w 79"/>
                <a:gd name="T65" fmla="*/ 65 h 82"/>
                <a:gd name="T66" fmla="*/ 19 w 79"/>
                <a:gd name="T67" fmla="*/ 61 h 82"/>
                <a:gd name="T68" fmla="*/ 8 w 79"/>
                <a:gd name="T69" fmla="*/ 53 h 82"/>
                <a:gd name="T70" fmla="*/ 5 w 79"/>
                <a:gd name="T71" fmla="*/ 42 h 82"/>
                <a:gd name="T72" fmla="*/ 3 w 79"/>
                <a:gd name="T73" fmla="*/ 41 h 82"/>
                <a:gd name="T74" fmla="*/ 5 w 79"/>
                <a:gd name="T75" fmla="*/ 20 h 82"/>
                <a:gd name="T76" fmla="*/ 8 w 79"/>
                <a:gd name="T77" fmla="*/ 17 h 82"/>
                <a:gd name="T78" fmla="*/ 8 w 79"/>
                <a:gd name="T79" fmla="*/ 14 h 82"/>
                <a:gd name="T80" fmla="*/ 13 w 79"/>
                <a:gd name="T81" fmla="*/ 11 h 82"/>
                <a:gd name="T82" fmla="*/ 16 w 79"/>
                <a:gd name="T83" fmla="*/ 7 h 82"/>
                <a:gd name="T84" fmla="*/ 24 w 79"/>
                <a:gd name="T85" fmla="*/ 5 h 8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9"/>
                <a:gd name="T130" fmla="*/ 0 h 82"/>
                <a:gd name="T131" fmla="*/ 79 w 79"/>
                <a:gd name="T132" fmla="*/ 82 h 8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9" h="82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3"/>
                  </a:lnTo>
                  <a:lnTo>
                    <a:pt x="14" y="11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0" y="32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2" y="52"/>
                  </a:lnTo>
                  <a:lnTo>
                    <a:pt x="2" y="55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71"/>
                  </a:lnTo>
                  <a:lnTo>
                    <a:pt x="19" y="79"/>
                  </a:lnTo>
                  <a:lnTo>
                    <a:pt x="25" y="79"/>
                  </a:lnTo>
                  <a:lnTo>
                    <a:pt x="33" y="82"/>
                  </a:lnTo>
                  <a:lnTo>
                    <a:pt x="50" y="82"/>
                  </a:lnTo>
                  <a:lnTo>
                    <a:pt x="52" y="80"/>
                  </a:lnTo>
                  <a:lnTo>
                    <a:pt x="50" y="80"/>
                  </a:lnTo>
                  <a:lnTo>
                    <a:pt x="54" y="79"/>
                  </a:lnTo>
                  <a:lnTo>
                    <a:pt x="60" y="79"/>
                  </a:lnTo>
                  <a:lnTo>
                    <a:pt x="65" y="73"/>
                  </a:lnTo>
                  <a:lnTo>
                    <a:pt x="64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5"/>
                  </a:lnTo>
                  <a:lnTo>
                    <a:pt x="77" y="52"/>
                  </a:lnTo>
                  <a:lnTo>
                    <a:pt x="77" y="54"/>
                  </a:lnTo>
                  <a:lnTo>
                    <a:pt x="79" y="52"/>
                  </a:lnTo>
                  <a:lnTo>
                    <a:pt x="79" y="32"/>
                  </a:lnTo>
                  <a:lnTo>
                    <a:pt x="77" y="29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4" y="6"/>
                  </a:lnTo>
                  <a:lnTo>
                    <a:pt x="62" y="9"/>
                  </a:lnTo>
                  <a:lnTo>
                    <a:pt x="60" y="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2"/>
                  </a:lnTo>
                  <a:lnTo>
                    <a:pt x="75" y="50"/>
                  </a:lnTo>
                  <a:lnTo>
                    <a:pt x="75" y="48"/>
                  </a:lnTo>
                  <a:lnTo>
                    <a:pt x="73" y="50"/>
                  </a:lnTo>
                  <a:lnTo>
                    <a:pt x="73" y="52"/>
                  </a:lnTo>
                  <a:lnTo>
                    <a:pt x="73" y="55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5" y="67"/>
                  </a:lnTo>
                  <a:lnTo>
                    <a:pt x="67" y="67"/>
                  </a:lnTo>
                  <a:lnTo>
                    <a:pt x="64" y="69"/>
                  </a:lnTo>
                  <a:lnTo>
                    <a:pt x="62" y="69"/>
                  </a:lnTo>
                  <a:lnTo>
                    <a:pt x="56" y="75"/>
                  </a:lnTo>
                  <a:lnTo>
                    <a:pt x="58" y="75"/>
                  </a:lnTo>
                  <a:lnTo>
                    <a:pt x="54" y="75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5" y="75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6" y="55"/>
                  </a:lnTo>
                  <a:lnTo>
                    <a:pt x="6" y="52"/>
                  </a:lnTo>
                  <a:lnTo>
                    <a:pt x="6" y="50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32"/>
                  </a:lnTo>
                  <a:lnTo>
                    <a:pt x="6" y="29"/>
                  </a:lnTo>
                  <a:lnTo>
                    <a:pt x="6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28" name="Rectangle 376"/>
            <p:cNvSpPr>
              <a:spLocks noChangeArrowheads="1"/>
            </p:cNvSpPr>
            <p:nvPr/>
          </p:nvSpPr>
          <p:spPr bwMode="auto">
            <a:xfrm>
              <a:off x="4968" y="1856"/>
              <a:ext cx="15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I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29" name="Freeform 377"/>
            <p:cNvSpPr>
              <a:spLocks/>
            </p:cNvSpPr>
            <p:nvPr/>
          </p:nvSpPr>
          <p:spPr bwMode="auto">
            <a:xfrm>
              <a:off x="4907" y="1539"/>
              <a:ext cx="63" cy="63"/>
            </a:xfrm>
            <a:custGeom>
              <a:avLst/>
              <a:gdLst>
                <a:gd name="T0" fmla="*/ 29 w 77"/>
                <a:gd name="T1" fmla="*/ 0 h 78"/>
                <a:gd name="T2" fmla="*/ 22 w 77"/>
                <a:gd name="T3" fmla="*/ 1 h 78"/>
                <a:gd name="T4" fmla="*/ 17 w 77"/>
                <a:gd name="T5" fmla="*/ 4 h 78"/>
                <a:gd name="T6" fmla="*/ 12 w 77"/>
                <a:gd name="T7" fmla="*/ 7 h 78"/>
                <a:gd name="T8" fmla="*/ 8 w 77"/>
                <a:gd name="T9" fmla="*/ 12 h 78"/>
                <a:gd name="T10" fmla="*/ 5 w 77"/>
                <a:gd name="T11" fmla="*/ 17 h 78"/>
                <a:gd name="T12" fmla="*/ 2 w 77"/>
                <a:gd name="T13" fmla="*/ 23 h 78"/>
                <a:gd name="T14" fmla="*/ 0 w 77"/>
                <a:gd name="T15" fmla="*/ 29 h 78"/>
                <a:gd name="T16" fmla="*/ 0 w 77"/>
                <a:gd name="T17" fmla="*/ 36 h 78"/>
                <a:gd name="T18" fmla="*/ 2 w 77"/>
                <a:gd name="T19" fmla="*/ 41 h 78"/>
                <a:gd name="T20" fmla="*/ 5 w 77"/>
                <a:gd name="T21" fmla="*/ 48 h 78"/>
                <a:gd name="T22" fmla="*/ 8 w 77"/>
                <a:gd name="T23" fmla="*/ 53 h 78"/>
                <a:gd name="T24" fmla="*/ 12 w 77"/>
                <a:gd name="T25" fmla="*/ 57 h 78"/>
                <a:gd name="T26" fmla="*/ 17 w 77"/>
                <a:gd name="T27" fmla="*/ 60 h 78"/>
                <a:gd name="T28" fmla="*/ 22 w 77"/>
                <a:gd name="T29" fmla="*/ 63 h 78"/>
                <a:gd name="T30" fmla="*/ 29 w 77"/>
                <a:gd name="T31" fmla="*/ 63 h 78"/>
                <a:gd name="T32" fmla="*/ 34 w 77"/>
                <a:gd name="T33" fmla="*/ 63 h 78"/>
                <a:gd name="T34" fmla="*/ 41 w 77"/>
                <a:gd name="T35" fmla="*/ 63 h 78"/>
                <a:gd name="T36" fmla="*/ 47 w 77"/>
                <a:gd name="T37" fmla="*/ 60 h 78"/>
                <a:gd name="T38" fmla="*/ 52 w 77"/>
                <a:gd name="T39" fmla="*/ 57 h 78"/>
                <a:gd name="T40" fmla="*/ 56 w 77"/>
                <a:gd name="T41" fmla="*/ 53 h 78"/>
                <a:gd name="T42" fmla="*/ 60 w 77"/>
                <a:gd name="T43" fmla="*/ 48 h 78"/>
                <a:gd name="T44" fmla="*/ 61 w 77"/>
                <a:gd name="T45" fmla="*/ 41 h 78"/>
                <a:gd name="T46" fmla="*/ 63 w 77"/>
                <a:gd name="T47" fmla="*/ 36 h 78"/>
                <a:gd name="T48" fmla="*/ 63 w 77"/>
                <a:gd name="T49" fmla="*/ 29 h 78"/>
                <a:gd name="T50" fmla="*/ 61 w 77"/>
                <a:gd name="T51" fmla="*/ 23 h 78"/>
                <a:gd name="T52" fmla="*/ 60 w 77"/>
                <a:gd name="T53" fmla="*/ 17 h 78"/>
                <a:gd name="T54" fmla="*/ 56 w 77"/>
                <a:gd name="T55" fmla="*/ 12 h 78"/>
                <a:gd name="T56" fmla="*/ 52 w 77"/>
                <a:gd name="T57" fmla="*/ 7 h 78"/>
                <a:gd name="T58" fmla="*/ 47 w 77"/>
                <a:gd name="T59" fmla="*/ 4 h 78"/>
                <a:gd name="T60" fmla="*/ 41 w 77"/>
                <a:gd name="T61" fmla="*/ 1 h 78"/>
                <a:gd name="T62" fmla="*/ 34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8" y="0"/>
                  </a:moveTo>
                  <a:lnTo>
                    <a:pt x="35" y="0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5" y="3"/>
                  </a:lnTo>
                  <a:lnTo>
                    <a:pt x="21" y="5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1" y="11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4"/>
                  </a:lnTo>
                  <a:lnTo>
                    <a:pt x="2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1"/>
                  </a:lnTo>
                  <a:lnTo>
                    <a:pt x="4" y="55"/>
                  </a:lnTo>
                  <a:lnTo>
                    <a:pt x="6" y="59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1" y="67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21" y="74"/>
                  </a:lnTo>
                  <a:lnTo>
                    <a:pt x="25" y="76"/>
                  </a:lnTo>
                  <a:lnTo>
                    <a:pt x="27" y="78"/>
                  </a:lnTo>
                  <a:lnTo>
                    <a:pt x="31" y="78"/>
                  </a:lnTo>
                  <a:lnTo>
                    <a:pt x="35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50" y="78"/>
                  </a:lnTo>
                  <a:lnTo>
                    <a:pt x="54" y="76"/>
                  </a:lnTo>
                  <a:lnTo>
                    <a:pt x="58" y="74"/>
                  </a:lnTo>
                  <a:lnTo>
                    <a:pt x="59" y="73"/>
                  </a:lnTo>
                  <a:lnTo>
                    <a:pt x="63" y="71"/>
                  </a:lnTo>
                  <a:lnTo>
                    <a:pt x="65" y="67"/>
                  </a:lnTo>
                  <a:lnTo>
                    <a:pt x="69" y="65"/>
                  </a:lnTo>
                  <a:lnTo>
                    <a:pt x="71" y="61"/>
                  </a:lnTo>
                  <a:lnTo>
                    <a:pt x="73" y="59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6"/>
                  </a:lnTo>
                  <a:lnTo>
                    <a:pt x="77" y="32"/>
                  </a:lnTo>
                  <a:lnTo>
                    <a:pt x="75" y="28"/>
                  </a:lnTo>
                  <a:lnTo>
                    <a:pt x="73" y="24"/>
                  </a:lnTo>
                  <a:lnTo>
                    <a:pt x="73" y="21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59" y="7"/>
                  </a:lnTo>
                  <a:lnTo>
                    <a:pt x="58" y="5"/>
                  </a:lnTo>
                  <a:lnTo>
                    <a:pt x="54" y="3"/>
                  </a:lnTo>
                  <a:lnTo>
                    <a:pt x="50" y="1"/>
                  </a:lnTo>
                  <a:lnTo>
                    <a:pt x="46" y="1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30" name="Freeform 378"/>
            <p:cNvSpPr>
              <a:spLocks/>
            </p:cNvSpPr>
            <p:nvPr/>
          </p:nvSpPr>
          <p:spPr bwMode="auto">
            <a:xfrm>
              <a:off x="4906" y="1537"/>
              <a:ext cx="66" cy="67"/>
            </a:xfrm>
            <a:custGeom>
              <a:avLst/>
              <a:gdLst>
                <a:gd name="T0" fmla="*/ 22 w 81"/>
                <a:gd name="T1" fmla="*/ 2 h 82"/>
                <a:gd name="T2" fmla="*/ 15 w 81"/>
                <a:gd name="T3" fmla="*/ 6 h 82"/>
                <a:gd name="T4" fmla="*/ 14 w 81"/>
                <a:gd name="T5" fmla="*/ 7 h 82"/>
                <a:gd name="T6" fmla="*/ 10 w 81"/>
                <a:gd name="T7" fmla="*/ 11 h 82"/>
                <a:gd name="T8" fmla="*/ 7 w 81"/>
                <a:gd name="T9" fmla="*/ 14 h 82"/>
                <a:gd name="T10" fmla="*/ 2 w 81"/>
                <a:gd name="T11" fmla="*/ 28 h 82"/>
                <a:gd name="T12" fmla="*/ 2 w 81"/>
                <a:gd name="T13" fmla="*/ 41 h 82"/>
                <a:gd name="T14" fmla="*/ 5 w 81"/>
                <a:gd name="T15" fmla="*/ 51 h 82"/>
                <a:gd name="T16" fmla="*/ 8 w 81"/>
                <a:gd name="T17" fmla="*/ 55 h 82"/>
                <a:gd name="T18" fmla="*/ 15 w 81"/>
                <a:gd name="T19" fmla="*/ 62 h 82"/>
                <a:gd name="T20" fmla="*/ 22 w 81"/>
                <a:gd name="T21" fmla="*/ 67 h 82"/>
                <a:gd name="T22" fmla="*/ 50 w 81"/>
                <a:gd name="T23" fmla="*/ 64 h 82"/>
                <a:gd name="T24" fmla="*/ 53 w 81"/>
                <a:gd name="T25" fmla="*/ 61 h 82"/>
                <a:gd name="T26" fmla="*/ 56 w 81"/>
                <a:gd name="T27" fmla="*/ 56 h 82"/>
                <a:gd name="T28" fmla="*/ 59 w 81"/>
                <a:gd name="T29" fmla="*/ 56 h 82"/>
                <a:gd name="T30" fmla="*/ 61 w 81"/>
                <a:gd name="T31" fmla="*/ 53 h 82"/>
                <a:gd name="T32" fmla="*/ 66 w 81"/>
                <a:gd name="T33" fmla="*/ 41 h 82"/>
                <a:gd name="T34" fmla="*/ 63 w 81"/>
                <a:gd name="T35" fmla="*/ 19 h 82"/>
                <a:gd name="T36" fmla="*/ 55 w 81"/>
                <a:gd name="T37" fmla="*/ 7 h 82"/>
                <a:gd name="T38" fmla="*/ 51 w 81"/>
                <a:gd name="T39" fmla="*/ 6 h 82"/>
                <a:gd name="T40" fmla="*/ 42 w 81"/>
                <a:gd name="T41" fmla="*/ 2 h 82"/>
                <a:gd name="T42" fmla="*/ 30 w 81"/>
                <a:gd name="T43" fmla="*/ 0 h 82"/>
                <a:gd name="T44" fmla="*/ 39 w 81"/>
                <a:gd name="T45" fmla="*/ 4 h 82"/>
                <a:gd name="T46" fmla="*/ 47 w 81"/>
                <a:gd name="T47" fmla="*/ 7 h 82"/>
                <a:gd name="T48" fmla="*/ 53 w 81"/>
                <a:gd name="T49" fmla="*/ 11 h 82"/>
                <a:gd name="T50" fmla="*/ 58 w 81"/>
                <a:gd name="T51" fmla="*/ 16 h 82"/>
                <a:gd name="T52" fmla="*/ 63 w 81"/>
                <a:gd name="T53" fmla="*/ 28 h 82"/>
                <a:gd name="T54" fmla="*/ 59 w 81"/>
                <a:gd name="T55" fmla="*/ 50 h 82"/>
                <a:gd name="T56" fmla="*/ 58 w 81"/>
                <a:gd name="T57" fmla="*/ 51 h 82"/>
                <a:gd name="T58" fmla="*/ 55 w 81"/>
                <a:gd name="T59" fmla="*/ 55 h 82"/>
                <a:gd name="T60" fmla="*/ 51 w 81"/>
                <a:gd name="T61" fmla="*/ 60 h 82"/>
                <a:gd name="T62" fmla="*/ 49 w 81"/>
                <a:gd name="T63" fmla="*/ 60 h 82"/>
                <a:gd name="T64" fmla="*/ 42 w 81"/>
                <a:gd name="T65" fmla="*/ 64 h 82"/>
                <a:gd name="T66" fmla="*/ 24 w 81"/>
                <a:gd name="T67" fmla="*/ 62 h 82"/>
                <a:gd name="T68" fmla="*/ 17 w 81"/>
                <a:gd name="T69" fmla="*/ 60 h 82"/>
                <a:gd name="T70" fmla="*/ 10 w 81"/>
                <a:gd name="T71" fmla="*/ 51 h 82"/>
                <a:gd name="T72" fmla="*/ 8 w 81"/>
                <a:gd name="T73" fmla="*/ 50 h 82"/>
                <a:gd name="T74" fmla="*/ 3 w 81"/>
                <a:gd name="T75" fmla="*/ 38 h 82"/>
                <a:gd name="T76" fmla="*/ 5 w 81"/>
                <a:gd name="T77" fmla="*/ 25 h 82"/>
                <a:gd name="T78" fmla="*/ 11 w 81"/>
                <a:gd name="T79" fmla="*/ 16 h 82"/>
                <a:gd name="T80" fmla="*/ 11 w 81"/>
                <a:gd name="T81" fmla="*/ 12 h 82"/>
                <a:gd name="T82" fmla="*/ 17 w 81"/>
                <a:gd name="T83" fmla="*/ 9 h 82"/>
                <a:gd name="T84" fmla="*/ 24 w 81"/>
                <a:gd name="T85" fmla="*/ 6 h 82"/>
                <a:gd name="T86" fmla="*/ 27 w 81"/>
                <a:gd name="T87" fmla="*/ 4 h 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"/>
                <a:gd name="T133" fmla="*/ 0 h 82"/>
                <a:gd name="T134" fmla="*/ 81 w 81"/>
                <a:gd name="T135" fmla="*/ 82 h 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" h="82">
                  <a:moveTo>
                    <a:pt x="37" y="0"/>
                  </a:moveTo>
                  <a:lnTo>
                    <a:pt x="33" y="2"/>
                  </a:lnTo>
                  <a:lnTo>
                    <a:pt x="27" y="2"/>
                  </a:lnTo>
                  <a:lnTo>
                    <a:pt x="25" y="3"/>
                  </a:lnTo>
                  <a:lnTo>
                    <a:pt x="27" y="3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2" y="30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3"/>
                  </a:lnTo>
                  <a:lnTo>
                    <a:pt x="6" y="61"/>
                  </a:lnTo>
                  <a:lnTo>
                    <a:pt x="6" y="63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7" y="80"/>
                  </a:lnTo>
                  <a:lnTo>
                    <a:pt x="25" y="80"/>
                  </a:lnTo>
                  <a:lnTo>
                    <a:pt x="27" y="82"/>
                  </a:lnTo>
                  <a:lnTo>
                    <a:pt x="52" y="82"/>
                  </a:lnTo>
                  <a:lnTo>
                    <a:pt x="60" y="78"/>
                  </a:lnTo>
                  <a:lnTo>
                    <a:pt x="61" y="78"/>
                  </a:lnTo>
                  <a:lnTo>
                    <a:pt x="63" y="76"/>
                  </a:lnTo>
                  <a:lnTo>
                    <a:pt x="61" y="76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7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5" y="63"/>
                  </a:lnTo>
                  <a:lnTo>
                    <a:pt x="75" y="65"/>
                  </a:lnTo>
                  <a:lnTo>
                    <a:pt x="77" y="63"/>
                  </a:lnTo>
                  <a:lnTo>
                    <a:pt x="77" y="57"/>
                  </a:lnTo>
                  <a:lnTo>
                    <a:pt x="81" y="50"/>
                  </a:lnTo>
                  <a:lnTo>
                    <a:pt x="81" y="34"/>
                  </a:lnTo>
                  <a:lnTo>
                    <a:pt x="77" y="26"/>
                  </a:lnTo>
                  <a:lnTo>
                    <a:pt x="77" y="23"/>
                  </a:lnTo>
                  <a:lnTo>
                    <a:pt x="75" y="19"/>
                  </a:lnTo>
                  <a:lnTo>
                    <a:pt x="75" y="17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1" y="7"/>
                  </a:lnTo>
                  <a:lnTo>
                    <a:pt x="63" y="7"/>
                  </a:lnTo>
                  <a:lnTo>
                    <a:pt x="61" y="5"/>
                  </a:lnTo>
                  <a:lnTo>
                    <a:pt x="60" y="5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44" y="3"/>
                  </a:lnTo>
                  <a:lnTo>
                    <a:pt x="48" y="5"/>
                  </a:lnTo>
                  <a:lnTo>
                    <a:pt x="52" y="5"/>
                  </a:lnTo>
                  <a:lnTo>
                    <a:pt x="60" y="9"/>
                  </a:lnTo>
                  <a:lnTo>
                    <a:pt x="58" y="9"/>
                  </a:lnTo>
                  <a:lnTo>
                    <a:pt x="60" y="11"/>
                  </a:lnTo>
                  <a:lnTo>
                    <a:pt x="61" y="11"/>
                  </a:lnTo>
                  <a:lnTo>
                    <a:pt x="65" y="13"/>
                  </a:lnTo>
                  <a:lnTo>
                    <a:pt x="63" y="13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3" y="23"/>
                  </a:lnTo>
                  <a:lnTo>
                    <a:pt x="73" y="26"/>
                  </a:lnTo>
                  <a:lnTo>
                    <a:pt x="77" y="34"/>
                  </a:lnTo>
                  <a:lnTo>
                    <a:pt x="77" y="50"/>
                  </a:lnTo>
                  <a:lnTo>
                    <a:pt x="73" y="57"/>
                  </a:lnTo>
                  <a:lnTo>
                    <a:pt x="73" y="61"/>
                  </a:lnTo>
                  <a:lnTo>
                    <a:pt x="73" y="59"/>
                  </a:lnTo>
                  <a:lnTo>
                    <a:pt x="71" y="61"/>
                  </a:lnTo>
                  <a:lnTo>
                    <a:pt x="71" y="63"/>
                  </a:lnTo>
                  <a:lnTo>
                    <a:pt x="69" y="67"/>
                  </a:lnTo>
                  <a:lnTo>
                    <a:pt x="71" y="65"/>
                  </a:lnTo>
                  <a:lnTo>
                    <a:pt x="67" y="67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5" y="71"/>
                  </a:lnTo>
                  <a:lnTo>
                    <a:pt x="61" y="73"/>
                  </a:lnTo>
                  <a:lnTo>
                    <a:pt x="60" y="73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52" y="78"/>
                  </a:lnTo>
                  <a:lnTo>
                    <a:pt x="29" y="78"/>
                  </a:lnTo>
                  <a:lnTo>
                    <a:pt x="31" y="78"/>
                  </a:lnTo>
                  <a:lnTo>
                    <a:pt x="29" y="76"/>
                  </a:lnTo>
                  <a:lnTo>
                    <a:pt x="27" y="76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0" y="59"/>
                  </a:lnTo>
                  <a:lnTo>
                    <a:pt x="10" y="61"/>
                  </a:lnTo>
                  <a:lnTo>
                    <a:pt x="6" y="53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8"/>
                  </a:lnTo>
                  <a:lnTo>
                    <a:pt x="6" y="34"/>
                  </a:lnTo>
                  <a:lnTo>
                    <a:pt x="6" y="30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27" y="7"/>
                  </a:lnTo>
                  <a:lnTo>
                    <a:pt x="29" y="7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33" y="5"/>
                  </a:lnTo>
                  <a:lnTo>
                    <a:pt x="37" y="3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31" name="Rectangle 379"/>
            <p:cNvSpPr>
              <a:spLocks noChangeArrowheads="1"/>
            </p:cNvSpPr>
            <p:nvPr/>
          </p:nvSpPr>
          <p:spPr bwMode="auto">
            <a:xfrm>
              <a:off x="4926" y="1541"/>
              <a:ext cx="28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S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32" name="Freeform 380"/>
            <p:cNvSpPr>
              <a:spLocks/>
            </p:cNvSpPr>
            <p:nvPr/>
          </p:nvSpPr>
          <p:spPr bwMode="auto">
            <a:xfrm>
              <a:off x="4405" y="1249"/>
              <a:ext cx="63" cy="64"/>
            </a:xfrm>
            <a:custGeom>
              <a:avLst/>
              <a:gdLst>
                <a:gd name="T0" fmla="*/ 28 w 77"/>
                <a:gd name="T1" fmla="*/ 0 h 78"/>
                <a:gd name="T2" fmla="*/ 22 w 77"/>
                <a:gd name="T3" fmla="*/ 2 h 78"/>
                <a:gd name="T4" fmla="*/ 17 w 77"/>
                <a:gd name="T5" fmla="*/ 3 h 78"/>
                <a:gd name="T6" fmla="*/ 12 w 77"/>
                <a:gd name="T7" fmla="*/ 7 h 78"/>
                <a:gd name="T8" fmla="*/ 7 w 77"/>
                <a:gd name="T9" fmla="*/ 11 h 78"/>
                <a:gd name="T10" fmla="*/ 5 w 77"/>
                <a:gd name="T11" fmla="*/ 16 h 78"/>
                <a:gd name="T12" fmla="*/ 3 w 77"/>
                <a:gd name="T13" fmla="*/ 22 h 78"/>
                <a:gd name="T14" fmla="*/ 0 w 77"/>
                <a:gd name="T15" fmla="*/ 28 h 78"/>
                <a:gd name="T16" fmla="*/ 0 w 77"/>
                <a:gd name="T17" fmla="*/ 36 h 78"/>
                <a:gd name="T18" fmla="*/ 3 w 77"/>
                <a:gd name="T19" fmla="*/ 43 h 78"/>
                <a:gd name="T20" fmla="*/ 5 w 77"/>
                <a:gd name="T21" fmla="*/ 47 h 78"/>
                <a:gd name="T22" fmla="*/ 7 w 77"/>
                <a:gd name="T23" fmla="*/ 53 h 78"/>
                <a:gd name="T24" fmla="*/ 12 w 77"/>
                <a:gd name="T25" fmla="*/ 57 h 78"/>
                <a:gd name="T26" fmla="*/ 17 w 77"/>
                <a:gd name="T27" fmla="*/ 62 h 78"/>
                <a:gd name="T28" fmla="*/ 22 w 77"/>
                <a:gd name="T29" fmla="*/ 63 h 78"/>
                <a:gd name="T30" fmla="*/ 28 w 77"/>
                <a:gd name="T31" fmla="*/ 64 h 78"/>
                <a:gd name="T32" fmla="*/ 34 w 77"/>
                <a:gd name="T33" fmla="*/ 64 h 78"/>
                <a:gd name="T34" fmla="*/ 41 w 77"/>
                <a:gd name="T35" fmla="*/ 63 h 78"/>
                <a:gd name="T36" fmla="*/ 47 w 77"/>
                <a:gd name="T37" fmla="*/ 62 h 78"/>
                <a:gd name="T38" fmla="*/ 52 w 77"/>
                <a:gd name="T39" fmla="*/ 57 h 78"/>
                <a:gd name="T40" fmla="*/ 56 w 77"/>
                <a:gd name="T41" fmla="*/ 53 h 78"/>
                <a:gd name="T42" fmla="*/ 60 w 77"/>
                <a:gd name="T43" fmla="*/ 47 h 78"/>
                <a:gd name="T44" fmla="*/ 61 w 77"/>
                <a:gd name="T45" fmla="*/ 43 h 78"/>
                <a:gd name="T46" fmla="*/ 63 w 77"/>
                <a:gd name="T47" fmla="*/ 36 h 78"/>
                <a:gd name="T48" fmla="*/ 63 w 77"/>
                <a:gd name="T49" fmla="*/ 28 h 78"/>
                <a:gd name="T50" fmla="*/ 61 w 77"/>
                <a:gd name="T51" fmla="*/ 22 h 78"/>
                <a:gd name="T52" fmla="*/ 60 w 77"/>
                <a:gd name="T53" fmla="*/ 16 h 78"/>
                <a:gd name="T54" fmla="*/ 56 w 77"/>
                <a:gd name="T55" fmla="*/ 11 h 78"/>
                <a:gd name="T56" fmla="*/ 52 w 77"/>
                <a:gd name="T57" fmla="*/ 7 h 78"/>
                <a:gd name="T58" fmla="*/ 47 w 77"/>
                <a:gd name="T59" fmla="*/ 3 h 78"/>
                <a:gd name="T60" fmla="*/ 41 w 77"/>
                <a:gd name="T61" fmla="*/ 2 h 78"/>
                <a:gd name="T62" fmla="*/ 34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8" y="0"/>
                  </a:moveTo>
                  <a:lnTo>
                    <a:pt x="34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7" y="5"/>
                  </a:lnTo>
                  <a:lnTo>
                    <a:pt x="15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4" y="27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4" y="52"/>
                  </a:lnTo>
                  <a:lnTo>
                    <a:pt x="4" y="53"/>
                  </a:lnTo>
                  <a:lnTo>
                    <a:pt x="6" y="57"/>
                  </a:lnTo>
                  <a:lnTo>
                    <a:pt x="8" y="61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15" y="69"/>
                  </a:lnTo>
                  <a:lnTo>
                    <a:pt x="17" y="71"/>
                  </a:lnTo>
                  <a:lnTo>
                    <a:pt x="21" y="75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31" y="78"/>
                  </a:lnTo>
                  <a:lnTo>
                    <a:pt x="34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7" y="75"/>
                  </a:lnTo>
                  <a:lnTo>
                    <a:pt x="61" y="71"/>
                  </a:lnTo>
                  <a:lnTo>
                    <a:pt x="63" y="69"/>
                  </a:lnTo>
                  <a:lnTo>
                    <a:pt x="65" y="67"/>
                  </a:lnTo>
                  <a:lnTo>
                    <a:pt x="69" y="65"/>
                  </a:lnTo>
                  <a:lnTo>
                    <a:pt x="71" y="61"/>
                  </a:lnTo>
                  <a:lnTo>
                    <a:pt x="73" y="57"/>
                  </a:lnTo>
                  <a:lnTo>
                    <a:pt x="73" y="53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38"/>
                  </a:lnTo>
                  <a:lnTo>
                    <a:pt x="77" y="34"/>
                  </a:lnTo>
                  <a:lnTo>
                    <a:pt x="77" y="30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3" y="19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61" y="5"/>
                  </a:lnTo>
                  <a:lnTo>
                    <a:pt x="57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33" name="Freeform 381"/>
            <p:cNvSpPr>
              <a:spLocks/>
            </p:cNvSpPr>
            <p:nvPr/>
          </p:nvSpPr>
          <p:spPr bwMode="auto">
            <a:xfrm>
              <a:off x="4403" y="1247"/>
              <a:ext cx="67" cy="67"/>
            </a:xfrm>
            <a:custGeom>
              <a:avLst/>
              <a:gdLst>
                <a:gd name="T0" fmla="*/ 22 w 81"/>
                <a:gd name="T1" fmla="*/ 2 h 82"/>
                <a:gd name="T2" fmla="*/ 14 w 81"/>
                <a:gd name="T3" fmla="*/ 6 h 82"/>
                <a:gd name="T4" fmla="*/ 11 w 81"/>
                <a:gd name="T5" fmla="*/ 9 h 82"/>
                <a:gd name="T6" fmla="*/ 8 w 81"/>
                <a:gd name="T7" fmla="*/ 12 h 82"/>
                <a:gd name="T8" fmla="*/ 5 w 81"/>
                <a:gd name="T9" fmla="*/ 16 h 82"/>
                <a:gd name="T10" fmla="*/ 3 w 81"/>
                <a:gd name="T11" fmla="*/ 24 h 82"/>
                <a:gd name="T12" fmla="*/ 3 w 81"/>
                <a:gd name="T13" fmla="*/ 44 h 82"/>
                <a:gd name="T14" fmla="*/ 8 w 81"/>
                <a:gd name="T15" fmla="*/ 56 h 82"/>
                <a:gd name="T16" fmla="*/ 14 w 81"/>
                <a:gd name="T17" fmla="*/ 60 h 82"/>
                <a:gd name="T18" fmla="*/ 19 w 81"/>
                <a:gd name="T19" fmla="*/ 65 h 82"/>
                <a:gd name="T20" fmla="*/ 27 w 81"/>
                <a:gd name="T21" fmla="*/ 67 h 82"/>
                <a:gd name="T22" fmla="*/ 46 w 81"/>
                <a:gd name="T23" fmla="*/ 65 h 82"/>
                <a:gd name="T24" fmla="*/ 57 w 81"/>
                <a:gd name="T25" fmla="*/ 58 h 82"/>
                <a:gd name="T26" fmla="*/ 60 w 81"/>
                <a:gd name="T27" fmla="*/ 56 h 82"/>
                <a:gd name="T28" fmla="*/ 64 w 81"/>
                <a:gd name="T29" fmla="*/ 45 h 82"/>
                <a:gd name="T30" fmla="*/ 65 w 81"/>
                <a:gd name="T31" fmla="*/ 44 h 82"/>
                <a:gd name="T32" fmla="*/ 64 w 81"/>
                <a:gd name="T33" fmla="*/ 20 h 82"/>
                <a:gd name="T34" fmla="*/ 62 w 81"/>
                <a:gd name="T35" fmla="*/ 16 h 82"/>
                <a:gd name="T36" fmla="*/ 59 w 81"/>
                <a:gd name="T37" fmla="*/ 11 h 82"/>
                <a:gd name="T38" fmla="*/ 55 w 81"/>
                <a:gd name="T39" fmla="*/ 7 h 82"/>
                <a:gd name="T40" fmla="*/ 54 w 81"/>
                <a:gd name="T41" fmla="*/ 5 h 82"/>
                <a:gd name="T42" fmla="*/ 43 w 81"/>
                <a:gd name="T43" fmla="*/ 2 h 82"/>
                <a:gd name="T44" fmla="*/ 27 w 81"/>
                <a:gd name="T45" fmla="*/ 3 h 82"/>
                <a:gd name="T46" fmla="*/ 46 w 81"/>
                <a:gd name="T47" fmla="*/ 5 h 82"/>
                <a:gd name="T48" fmla="*/ 52 w 81"/>
                <a:gd name="T49" fmla="*/ 9 h 82"/>
                <a:gd name="T50" fmla="*/ 55 w 81"/>
                <a:gd name="T51" fmla="*/ 12 h 82"/>
                <a:gd name="T52" fmla="*/ 59 w 81"/>
                <a:gd name="T53" fmla="*/ 16 h 82"/>
                <a:gd name="T54" fmla="*/ 60 w 81"/>
                <a:gd name="T55" fmla="*/ 17 h 82"/>
                <a:gd name="T56" fmla="*/ 64 w 81"/>
                <a:gd name="T57" fmla="*/ 41 h 82"/>
                <a:gd name="T58" fmla="*/ 60 w 81"/>
                <a:gd name="T59" fmla="*/ 44 h 82"/>
                <a:gd name="T60" fmla="*/ 57 w 81"/>
                <a:gd name="T61" fmla="*/ 55 h 82"/>
                <a:gd name="T62" fmla="*/ 54 w 81"/>
                <a:gd name="T63" fmla="*/ 55 h 82"/>
                <a:gd name="T64" fmla="*/ 46 w 81"/>
                <a:gd name="T65" fmla="*/ 63 h 82"/>
                <a:gd name="T66" fmla="*/ 27 w 81"/>
                <a:gd name="T67" fmla="*/ 65 h 82"/>
                <a:gd name="T68" fmla="*/ 19 w 81"/>
                <a:gd name="T69" fmla="*/ 61 h 82"/>
                <a:gd name="T70" fmla="*/ 14 w 81"/>
                <a:gd name="T71" fmla="*/ 56 h 82"/>
                <a:gd name="T72" fmla="*/ 11 w 81"/>
                <a:gd name="T73" fmla="*/ 53 h 82"/>
                <a:gd name="T74" fmla="*/ 7 w 81"/>
                <a:gd name="T75" fmla="*/ 44 h 82"/>
                <a:gd name="T76" fmla="*/ 7 w 81"/>
                <a:gd name="T77" fmla="*/ 24 h 82"/>
                <a:gd name="T78" fmla="*/ 8 w 81"/>
                <a:gd name="T79" fmla="*/ 19 h 82"/>
                <a:gd name="T80" fmla="*/ 11 w 81"/>
                <a:gd name="T81" fmla="*/ 12 h 82"/>
                <a:gd name="T82" fmla="*/ 11 w 81"/>
                <a:gd name="T83" fmla="*/ 12 h 82"/>
                <a:gd name="T84" fmla="*/ 16 w 81"/>
                <a:gd name="T85" fmla="*/ 9 h 82"/>
                <a:gd name="T86" fmla="*/ 22 w 81"/>
                <a:gd name="T87" fmla="*/ 5 h 82"/>
                <a:gd name="T88" fmla="*/ 27 w 81"/>
                <a:gd name="T89" fmla="*/ 0 h 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1"/>
                <a:gd name="T136" fmla="*/ 0 h 82"/>
                <a:gd name="T137" fmla="*/ 81 w 81"/>
                <a:gd name="T138" fmla="*/ 82 h 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1" h="82">
                  <a:moveTo>
                    <a:pt x="33" y="0"/>
                  </a:moveTo>
                  <a:lnTo>
                    <a:pt x="29" y="2"/>
                  </a:lnTo>
                  <a:lnTo>
                    <a:pt x="27" y="2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5" y="11"/>
                  </a:lnTo>
                  <a:lnTo>
                    <a:pt x="17" y="9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4" y="29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4" y="54"/>
                  </a:lnTo>
                  <a:lnTo>
                    <a:pt x="4" y="55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1" y="71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15" y="73"/>
                  </a:lnTo>
                  <a:lnTo>
                    <a:pt x="21" y="79"/>
                  </a:lnTo>
                  <a:lnTo>
                    <a:pt x="23" y="79"/>
                  </a:lnTo>
                  <a:lnTo>
                    <a:pt x="27" y="80"/>
                  </a:lnTo>
                  <a:lnTo>
                    <a:pt x="29" y="80"/>
                  </a:lnTo>
                  <a:lnTo>
                    <a:pt x="33" y="82"/>
                  </a:lnTo>
                  <a:lnTo>
                    <a:pt x="48" y="82"/>
                  </a:lnTo>
                  <a:lnTo>
                    <a:pt x="52" y="80"/>
                  </a:lnTo>
                  <a:lnTo>
                    <a:pt x="56" y="80"/>
                  </a:lnTo>
                  <a:lnTo>
                    <a:pt x="59" y="79"/>
                  </a:lnTo>
                  <a:lnTo>
                    <a:pt x="61" y="79"/>
                  </a:lnTo>
                  <a:lnTo>
                    <a:pt x="69" y="71"/>
                  </a:lnTo>
                  <a:lnTo>
                    <a:pt x="67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7" y="59"/>
                  </a:lnTo>
                  <a:lnTo>
                    <a:pt x="77" y="55"/>
                  </a:lnTo>
                  <a:lnTo>
                    <a:pt x="77" y="57"/>
                  </a:lnTo>
                  <a:lnTo>
                    <a:pt x="79" y="55"/>
                  </a:lnTo>
                  <a:lnTo>
                    <a:pt x="79" y="54"/>
                  </a:lnTo>
                  <a:lnTo>
                    <a:pt x="81" y="50"/>
                  </a:lnTo>
                  <a:lnTo>
                    <a:pt x="81" y="32"/>
                  </a:lnTo>
                  <a:lnTo>
                    <a:pt x="77" y="25"/>
                  </a:lnTo>
                  <a:lnTo>
                    <a:pt x="77" y="19"/>
                  </a:lnTo>
                  <a:lnTo>
                    <a:pt x="75" y="17"/>
                  </a:lnTo>
                  <a:lnTo>
                    <a:pt x="75" y="19"/>
                  </a:lnTo>
                  <a:lnTo>
                    <a:pt x="73" y="15"/>
                  </a:lnTo>
                  <a:lnTo>
                    <a:pt x="73" y="13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9" y="11"/>
                  </a:lnTo>
                  <a:lnTo>
                    <a:pt x="67" y="9"/>
                  </a:lnTo>
                  <a:lnTo>
                    <a:pt x="67" y="11"/>
                  </a:lnTo>
                  <a:lnTo>
                    <a:pt x="65" y="7"/>
                  </a:lnTo>
                  <a:lnTo>
                    <a:pt x="65" y="6"/>
                  </a:lnTo>
                  <a:lnTo>
                    <a:pt x="63" y="6"/>
                  </a:lnTo>
                  <a:lnTo>
                    <a:pt x="56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63" y="9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5" y="15"/>
                  </a:lnTo>
                  <a:lnTo>
                    <a:pt x="67" y="15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3" y="25"/>
                  </a:lnTo>
                  <a:lnTo>
                    <a:pt x="77" y="32"/>
                  </a:lnTo>
                  <a:lnTo>
                    <a:pt x="77" y="50"/>
                  </a:lnTo>
                  <a:lnTo>
                    <a:pt x="75" y="54"/>
                  </a:lnTo>
                  <a:lnTo>
                    <a:pt x="75" y="52"/>
                  </a:lnTo>
                  <a:lnTo>
                    <a:pt x="73" y="54"/>
                  </a:lnTo>
                  <a:lnTo>
                    <a:pt x="73" y="55"/>
                  </a:lnTo>
                  <a:lnTo>
                    <a:pt x="73" y="59"/>
                  </a:lnTo>
                  <a:lnTo>
                    <a:pt x="69" y="67"/>
                  </a:lnTo>
                  <a:lnTo>
                    <a:pt x="71" y="65"/>
                  </a:lnTo>
                  <a:lnTo>
                    <a:pt x="67" y="67"/>
                  </a:lnTo>
                  <a:lnTo>
                    <a:pt x="65" y="67"/>
                  </a:lnTo>
                  <a:lnTo>
                    <a:pt x="58" y="75"/>
                  </a:lnTo>
                  <a:lnTo>
                    <a:pt x="59" y="75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7" y="77"/>
                  </a:lnTo>
                  <a:lnTo>
                    <a:pt x="23" y="75"/>
                  </a:lnTo>
                  <a:lnTo>
                    <a:pt x="25" y="75"/>
                  </a:lnTo>
                  <a:lnTo>
                    <a:pt x="19" y="69"/>
                  </a:lnTo>
                  <a:lnTo>
                    <a:pt x="17" y="69"/>
                  </a:lnTo>
                  <a:lnTo>
                    <a:pt x="13" y="67"/>
                  </a:lnTo>
                  <a:lnTo>
                    <a:pt x="15" y="67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8" y="55"/>
                  </a:lnTo>
                  <a:lnTo>
                    <a:pt x="8" y="54"/>
                  </a:lnTo>
                  <a:lnTo>
                    <a:pt x="4" y="46"/>
                  </a:lnTo>
                  <a:lnTo>
                    <a:pt x="4" y="36"/>
                  </a:lnTo>
                  <a:lnTo>
                    <a:pt x="8" y="29"/>
                  </a:lnTo>
                  <a:lnTo>
                    <a:pt x="8" y="25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15" y="15"/>
                  </a:lnTo>
                  <a:lnTo>
                    <a:pt x="13" y="15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21" y="7"/>
                  </a:lnTo>
                  <a:lnTo>
                    <a:pt x="19" y="9"/>
                  </a:lnTo>
                  <a:lnTo>
                    <a:pt x="27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34" name="Rectangle 382"/>
            <p:cNvSpPr>
              <a:spLocks noChangeArrowheads="1"/>
            </p:cNvSpPr>
            <p:nvPr/>
          </p:nvSpPr>
          <p:spPr bwMode="auto">
            <a:xfrm>
              <a:off x="4417" y="1254"/>
              <a:ext cx="3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R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35" name="Freeform 383"/>
            <p:cNvSpPr>
              <a:spLocks/>
            </p:cNvSpPr>
            <p:nvPr/>
          </p:nvSpPr>
          <p:spPr bwMode="auto">
            <a:xfrm>
              <a:off x="4340" y="1237"/>
              <a:ext cx="63" cy="67"/>
            </a:xfrm>
            <a:custGeom>
              <a:avLst/>
              <a:gdLst>
                <a:gd name="T0" fmla="*/ 29 w 77"/>
                <a:gd name="T1" fmla="*/ 0 h 81"/>
                <a:gd name="T2" fmla="*/ 22 w 77"/>
                <a:gd name="T3" fmla="*/ 2 h 81"/>
                <a:gd name="T4" fmla="*/ 17 w 77"/>
                <a:gd name="T5" fmla="*/ 5 h 81"/>
                <a:gd name="T6" fmla="*/ 12 w 77"/>
                <a:gd name="T7" fmla="*/ 8 h 81"/>
                <a:gd name="T8" fmla="*/ 8 w 77"/>
                <a:gd name="T9" fmla="*/ 13 h 81"/>
                <a:gd name="T10" fmla="*/ 5 w 77"/>
                <a:gd name="T11" fmla="*/ 17 h 81"/>
                <a:gd name="T12" fmla="*/ 3 w 77"/>
                <a:gd name="T13" fmla="*/ 24 h 81"/>
                <a:gd name="T14" fmla="*/ 0 w 77"/>
                <a:gd name="T15" fmla="*/ 31 h 81"/>
                <a:gd name="T16" fmla="*/ 0 w 77"/>
                <a:gd name="T17" fmla="*/ 36 h 81"/>
                <a:gd name="T18" fmla="*/ 3 w 77"/>
                <a:gd name="T19" fmla="*/ 43 h 81"/>
                <a:gd name="T20" fmla="*/ 5 w 77"/>
                <a:gd name="T21" fmla="*/ 50 h 81"/>
                <a:gd name="T22" fmla="*/ 8 w 77"/>
                <a:gd name="T23" fmla="*/ 55 h 81"/>
                <a:gd name="T24" fmla="*/ 12 w 77"/>
                <a:gd name="T25" fmla="*/ 59 h 81"/>
                <a:gd name="T26" fmla="*/ 17 w 77"/>
                <a:gd name="T27" fmla="*/ 62 h 81"/>
                <a:gd name="T28" fmla="*/ 22 w 77"/>
                <a:gd name="T29" fmla="*/ 65 h 81"/>
                <a:gd name="T30" fmla="*/ 29 w 77"/>
                <a:gd name="T31" fmla="*/ 67 h 81"/>
                <a:gd name="T32" fmla="*/ 34 w 77"/>
                <a:gd name="T33" fmla="*/ 67 h 81"/>
                <a:gd name="T34" fmla="*/ 41 w 77"/>
                <a:gd name="T35" fmla="*/ 65 h 81"/>
                <a:gd name="T36" fmla="*/ 47 w 77"/>
                <a:gd name="T37" fmla="*/ 62 h 81"/>
                <a:gd name="T38" fmla="*/ 52 w 77"/>
                <a:gd name="T39" fmla="*/ 59 h 81"/>
                <a:gd name="T40" fmla="*/ 56 w 77"/>
                <a:gd name="T41" fmla="*/ 55 h 81"/>
                <a:gd name="T42" fmla="*/ 60 w 77"/>
                <a:gd name="T43" fmla="*/ 50 h 81"/>
                <a:gd name="T44" fmla="*/ 61 w 77"/>
                <a:gd name="T45" fmla="*/ 43 h 81"/>
                <a:gd name="T46" fmla="*/ 63 w 77"/>
                <a:gd name="T47" fmla="*/ 36 h 81"/>
                <a:gd name="T48" fmla="*/ 63 w 77"/>
                <a:gd name="T49" fmla="*/ 31 h 81"/>
                <a:gd name="T50" fmla="*/ 61 w 77"/>
                <a:gd name="T51" fmla="*/ 24 h 81"/>
                <a:gd name="T52" fmla="*/ 60 w 77"/>
                <a:gd name="T53" fmla="*/ 17 h 81"/>
                <a:gd name="T54" fmla="*/ 56 w 77"/>
                <a:gd name="T55" fmla="*/ 13 h 81"/>
                <a:gd name="T56" fmla="*/ 52 w 77"/>
                <a:gd name="T57" fmla="*/ 8 h 81"/>
                <a:gd name="T58" fmla="*/ 47 w 77"/>
                <a:gd name="T59" fmla="*/ 5 h 81"/>
                <a:gd name="T60" fmla="*/ 41 w 77"/>
                <a:gd name="T61" fmla="*/ 2 h 81"/>
                <a:gd name="T62" fmla="*/ 34 w 77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1"/>
                <a:gd name="T98" fmla="*/ 77 w 77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1">
                  <a:moveTo>
                    <a:pt x="39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5" y="10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4" y="29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4" y="52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8" y="62"/>
                  </a:lnTo>
                  <a:lnTo>
                    <a:pt x="10" y="66"/>
                  </a:lnTo>
                  <a:lnTo>
                    <a:pt x="12" y="67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21" y="75"/>
                  </a:lnTo>
                  <a:lnTo>
                    <a:pt x="25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81"/>
                  </a:lnTo>
                  <a:lnTo>
                    <a:pt x="39" y="81"/>
                  </a:lnTo>
                  <a:lnTo>
                    <a:pt x="42" y="81"/>
                  </a:lnTo>
                  <a:lnTo>
                    <a:pt x="46" y="79"/>
                  </a:lnTo>
                  <a:lnTo>
                    <a:pt x="50" y="79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62" y="73"/>
                  </a:lnTo>
                  <a:lnTo>
                    <a:pt x="63" y="71"/>
                  </a:lnTo>
                  <a:lnTo>
                    <a:pt x="65" y="67"/>
                  </a:lnTo>
                  <a:lnTo>
                    <a:pt x="69" y="66"/>
                  </a:lnTo>
                  <a:lnTo>
                    <a:pt x="71" y="62"/>
                  </a:lnTo>
                  <a:lnTo>
                    <a:pt x="73" y="60"/>
                  </a:lnTo>
                  <a:lnTo>
                    <a:pt x="75" y="56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1"/>
                  </a:lnTo>
                  <a:lnTo>
                    <a:pt x="77" y="37"/>
                  </a:lnTo>
                  <a:lnTo>
                    <a:pt x="77" y="33"/>
                  </a:lnTo>
                  <a:lnTo>
                    <a:pt x="75" y="29"/>
                  </a:lnTo>
                  <a:lnTo>
                    <a:pt x="75" y="25"/>
                  </a:lnTo>
                  <a:lnTo>
                    <a:pt x="73" y="21"/>
                  </a:lnTo>
                  <a:lnTo>
                    <a:pt x="71" y="18"/>
                  </a:lnTo>
                  <a:lnTo>
                    <a:pt x="69" y="16"/>
                  </a:lnTo>
                  <a:lnTo>
                    <a:pt x="65" y="12"/>
                  </a:lnTo>
                  <a:lnTo>
                    <a:pt x="63" y="10"/>
                  </a:lnTo>
                  <a:lnTo>
                    <a:pt x="62" y="8"/>
                  </a:lnTo>
                  <a:lnTo>
                    <a:pt x="58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36" name="Freeform 384"/>
            <p:cNvSpPr>
              <a:spLocks/>
            </p:cNvSpPr>
            <p:nvPr/>
          </p:nvSpPr>
          <p:spPr bwMode="auto">
            <a:xfrm>
              <a:off x="4339" y="1236"/>
              <a:ext cx="66" cy="69"/>
            </a:xfrm>
            <a:custGeom>
              <a:avLst/>
              <a:gdLst>
                <a:gd name="T0" fmla="*/ 22 w 81"/>
                <a:gd name="T1" fmla="*/ 2 h 85"/>
                <a:gd name="T2" fmla="*/ 15 w 81"/>
                <a:gd name="T3" fmla="*/ 6 h 85"/>
                <a:gd name="T4" fmla="*/ 14 w 81"/>
                <a:gd name="T5" fmla="*/ 8 h 85"/>
                <a:gd name="T6" fmla="*/ 10 w 81"/>
                <a:gd name="T7" fmla="*/ 11 h 85"/>
                <a:gd name="T8" fmla="*/ 7 w 81"/>
                <a:gd name="T9" fmla="*/ 15 h 85"/>
                <a:gd name="T10" fmla="*/ 3 w 81"/>
                <a:gd name="T11" fmla="*/ 25 h 85"/>
                <a:gd name="T12" fmla="*/ 3 w 81"/>
                <a:gd name="T13" fmla="*/ 44 h 85"/>
                <a:gd name="T14" fmla="*/ 5 w 81"/>
                <a:gd name="T15" fmla="*/ 52 h 85"/>
                <a:gd name="T16" fmla="*/ 8 w 81"/>
                <a:gd name="T17" fmla="*/ 55 h 85"/>
                <a:gd name="T18" fmla="*/ 15 w 81"/>
                <a:gd name="T19" fmla="*/ 63 h 85"/>
                <a:gd name="T20" fmla="*/ 22 w 81"/>
                <a:gd name="T21" fmla="*/ 67 h 85"/>
                <a:gd name="T22" fmla="*/ 36 w 81"/>
                <a:gd name="T23" fmla="*/ 69 h 85"/>
                <a:gd name="T24" fmla="*/ 52 w 81"/>
                <a:gd name="T25" fmla="*/ 63 h 85"/>
                <a:gd name="T26" fmla="*/ 55 w 81"/>
                <a:gd name="T27" fmla="*/ 59 h 85"/>
                <a:gd name="T28" fmla="*/ 58 w 81"/>
                <a:gd name="T29" fmla="*/ 56 h 85"/>
                <a:gd name="T30" fmla="*/ 61 w 81"/>
                <a:gd name="T31" fmla="*/ 52 h 85"/>
                <a:gd name="T32" fmla="*/ 63 w 81"/>
                <a:gd name="T33" fmla="*/ 50 h 85"/>
                <a:gd name="T34" fmla="*/ 66 w 81"/>
                <a:gd name="T35" fmla="*/ 41 h 85"/>
                <a:gd name="T36" fmla="*/ 64 w 81"/>
                <a:gd name="T37" fmla="*/ 22 h 85"/>
                <a:gd name="T38" fmla="*/ 53 w 81"/>
                <a:gd name="T39" fmla="*/ 6 h 85"/>
                <a:gd name="T40" fmla="*/ 39 w 81"/>
                <a:gd name="T41" fmla="*/ 2 h 85"/>
                <a:gd name="T42" fmla="*/ 30 w 81"/>
                <a:gd name="T43" fmla="*/ 3 h 85"/>
                <a:gd name="T44" fmla="*/ 42 w 81"/>
                <a:gd name="T45" fmla="*/ 5 h 85"/>
                <a:gd name="T46" fmla="*/ 58 w 81"/>
                <a:gd name="T47" fmla="*/ 17 h 85"/>
                <a:gd name="T48" fmla="*/ 61 w 81"/>
                <a:gd name="T49" fmla="*/ 25 h 85"/>
                <a:gd name="T50" fmla="*/ 61 w 81"/>
                <a:gd name="T51" fmla="*/ 44 h 85"/>
                <a:gd name="T52" fmla="*/ 59 w 81"/>
                <a:gd name="T53" fmla="*/ 49 h 85"/>
                <a:gd name="T54" fmla="*/ 56 w 81"/>
                <a:gd name="T55" fmla="*/ 55 h 85"/>
                <a:gd name="T56" fmla="*/ 53 w 81"/>
                <a:gd name="T57" fmla="*/ 55 h 85"/>
                <a:gd name="T58" fmla="*/ 52 w 81"/>
                <a:gd name="T59" fmla="*/ 58 h 85"/>
                <a:gd name="T60" fmla="*/ 42 w 81"/>
                <a:gd name="T61" fmla="*/ 64 h 85"/>
                <a:gd name="T62" fmla="*/ 30 w 81"/>
                <a:gd name="T63" fmla="*/ 66 h 85"/>
                <a:gd name="T64" fmla="*/ 25 w 81"/>
                <a:gd name="T65" fmla="*/ 64 h 85"/>
                <a:gd name="T66" fmla="*/ 15 w 81"/>
                <a:gd name="T67" fmla="*/ 59 h 85"/>
                <a:gd name="T68" fmla="*/ 11 w 81"/>
                <a:gd name="T69" fmla="*/ 55 h 85"/>
                <a:gd name="T70" fmla="*/ 8 w 81"/>
                <a:gd name="T71" fmla="*/ 49 h 85"/>
                <a:gd name="T72" fmla="*/ 7 w 81"/>
                <a:gd name="T73" fmla="*/ 44 h 85"/>
                <a:gd name="T74" fmla="*/ 7 w 81"/>
                <a:gd name="T75" fmla="*/ 25 h 85"/>
                <a:gd name="T76" fmla="*/ 10 w 81"/>
                <a:gd name="T77" fmla="*/ 17 h 85"/>
                <a:gd name="T78" fmla="*/ 13 w 81"/>
                <a:gd name="T79" fmla="*/ 11 h 85"/>
                <a:gd name="T80" fmla="*/ 15 w 81"/>
                <a:gd name="T81" fmla="*/ 11 h 85"/>
                <a:gd name="T82" fmla="*/ 22 w 81"/>
                <a:gd name="T83" fmla="*/ 6 h 85"/>
                <a:gd name="T84" fmla="*/ 24 w 81"/>
                <a:gd name="T85" fmla="*/ 5 h 85"/>
                <a:gd name="T86" fmla="*/ 30 w 81"/>
                <a:gd name="T87" fmla="*/ 0 h 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"/>
                <a:gd name="T133" fmla="*/ 0 h 85"/>
                <a:gd name="T134" fmla="*/ 81 w 81"/>
                <a:gd name="T135" fmla="*/ 85 h 8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" h="85">
                  <a:moveTo>
                    <a:pt x="37" y="0"/>
                  </a:moveTo>
                  <a:lnTo>
                    <a:pt x="33" y="2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19" y="8"/>
                  </a:lnTo>
                  <a:lnTo>
                    <a:pt x="17" y="8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4" y="31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10" y="68"/>
                  </a:lnTo>
                  <a:lnTo>
                    <a:pt x="10" y="69"/>
                  </a:lnTo>
                  <a:lnTo>
                    <a:pt x="17" y="77"/>
                  </a:lnTo>
                  <a:lnTo>
                    <a:pt x="19" y="77"/>
                  </a:lnTo>
                  <a:lnTo>
                    <a:pt x="27" y="81"/>
                  </a:lnTo>
                  <a:lnTo>
                    <a:pt x="25" y="81"/>
                  </a:lnTo>
                  <a:lnTo>
                    <a:pt x="27" y="83"/>
                  </a:lnTo>
                  <a:lnTo>
                    <a:pt x="33" y="83"/>
                  </a:lnTo>
                  <a:lnTo>
                    <a:pt x="37" y="85"/>
                  </a:lnTo>
                  <a:lnTo>
                    <a:pt x="44" y="85"/>
                  </a:lnTo>
                  <a:lnTo>
                    <a:pt x="48" y="83"/>
                  </a:lnTo>
                  <a:lnTo>
                    <a:pt x="52" y="83"/>
                  </a:lnTo>
                  <a:lnTo>
                    <a:pt x="64" y="77"/>
                  </a:lnTo>
                  <a:lnTo>
                    <a:pt x="65" y="77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7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8"/>
                  </a:lnTo>
                  <a:lnTo>
                    <a:pt x="75" y="64"/>
                  </a:lnTo>
                  <a:lnTo>
                    <a:pt x="75" y="66"/>
                  </a:lnTo>
                  <a:lnTo>
                    <a:pt x="77" y="64"/>
                  </a:lnTo>
                  <a:lnTo>
                    <a:pt x="77" y="62"/>
                  </a:lnTo>
                  <a:lnTo>
                    <a:pt x="79" y="58"/>
                  </a:lnTo>
                  <a:lnTo>
                    <a:pt x="79" y="54"/>
                  </a:lnTo>
                  <a:lnTo>
                    <a:pt x="81" y="50"/>
                  </a:lnTo>
                  <a:lnTo>
                    <a:pt x="81" y="35"/>
                  </a:lnTo>
                  <a:lnTo>
                    <a:pt x="79" y="31"/>
                  </a:lnTo>
                  <a:lnTo>
                    <a:pt x="79" y="27"/>
                  </a:lnTo>
                  <a:lnTo>
                    <a:pt x="75" y="20"/>
                  </a:lnTo>
                  <a:lnTo>
                    <a:pt x="75" y="18"/>
                  </a:lnTo>
                  <a:lnTo>
                    <a:pt x="65" y="8"/>
                  </a:lnTo>
                  <a:lnTo>
                    <a:pt x="64" y="8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64" y="12"/>
                  </a:lnTo>
                  <a:lnTo>
                    <a:pt x="62" y="12"/>
                  </a:lnTo>
                  <a:lnTo>
                    <a:pt x="71" y="21"/>
                  </a:lnTo>
                  <a:lnTo>
                    <a:pt x="71" y="20"/>
                  </a:lnTo>
                  <a:lnTo>
                    <a:pt x="75" y="27"/>
                  </a:lnTo>
                  <a:lnTo>
                    <a:pt x="75" y="31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75" y="54"/>
                  </a:lnTo>
                  <a:lnTo>
                    <a:pt x="75" y="58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1" y="62"/>
                  </a:lnTo>
                  <a:lnTo>
                    <a:pt x="71" y="64"/>
                  </a:lnTo>
                  <a:lnTo>
                    <a:pt x="69" y="68"/>
                  </a:lnTo>
                  <a:lnTo>
                    <a:pt x="71" y="66"/>
                  </a:lnTo>
                  <a:lnTo>
                    <a:pt x="67" y="68"/>
                  </a:lnTo>
                  <a:lnTo>
                    <a:pt x="65" y="68"/>
                  </a:lnTo>
                  <a:lnTo>
                    <a:pt x="65" y="69"/>
                  </a:lnTo>
                  <a:lnTo>
                    <a:pt x="64" y="73"/>
                  </a:lnTo>
                  <a:lnTo>
                    <a:pt x="64" y="71"/>
                  </a:lnTo>
                  <a:lnTo>
                    <a:pt x="62" y="73"/>
                  </a:lnTo>
                  <a:lnTo>
                    <a:pt x="64" y="73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81"/>
                  </a:lnTo>
                  <a:lnTo>
                    <a:pt x="37" y="81"/>
                  </a:lnTo>
                  <a:lnTo>
                    <a:pt x="33" y="79"/>
                  </a:lnTo>
                  <a:lnTo>
                    <a:pt x="29" y="79"/>
                  </a:lnTo>
                  <a:lnTo>
                    <a:pt x="31" y="79"/>
                  </a:lnTo>
                  <a:lnTo>
                    <a:pt x="29" y="77"/>
                  </a:lnTo>
                  <a:lnTo>
                    <a:pt x="27" y="77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14" y="66"/>
                  </a:lnTo>
                  <a:lnTo>
                    <a:pt x="14" y="68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8" y="58"/>
                  </a:lnTo>
                  <a:lnTo>
                    <a:pt x="8" y="54"/>
                  </a:lnTo>
                  <a:lnTo>
                    <a:pt x="4" y="46"/>
                  </a:lnTo>
                  <a:lnTo>
                    <a:pt x="4" y="39"/>
                  </a:lnTo>
                  <a:lnTo>
                    <a:pt x="8" y="31"/>
                  </a:lnTo>
                  <a:lnTo>
                    <a:pt x="8" y="27"/>
                  </a:lnTo>
                  <a:lnTo>
                    <a:pt x="12" y="20"/>
                  </a:lnTo>
                  <a:lnTo>
                    <a:pt x="12" y="21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6" y="14"/>
                  </a:lnTo>
                  <a:lnTo>
                    <a:pt x="14" y="16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31" y="6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37" name="Rectangle 385"/>
            <p:cNvSpPr>
              <a:spLocks noChangeArrowheads="1"/>
            </p:cNvSpPr>
            <p:nvPr/>
          </p:nvSpPr>
          <p:spPr bwMode="auto">
            <a:xfrm>
              <a:off x="4357" y="1241"/>
              <a:ext cx="31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F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38" name="Freeform 386"/>
            <p:cNvSpPr>
              <a:spLocks/>
            </p:cNvSpPr>
            <p:nvPr/>
          </p:nvSpPr>
          <p:spPr bwMode="auto">
            <a:xfrm>
              <a:off x="4083" y="1205"/>
              <a:ext cx="61" cy="64"/>
            </a:xfrm>
            <a:custGeom>
              <a:avLst/>
              <a:gdLst>
                <a:gd name="T0" fmla="*/ 28 w 75"/>
                <a:gd name="T1" fmla="*/ 0 h 79"/>
                <a:gd name="T2" fmla="*/ 22 w 75"/>
                <a:gd name="T3" fmla="*/ 2 h 79"/>
                <a:gd name="T4" fmla="*/ 15 w 75"/>
                <a:gd name="T5" fmla="*/ 5 h 79"/>
                <a:gd name="T6" fmla="*/ 11 w 75"/>
                <a:gd name="T7" fmla="*/ 8 h 79"/>
                <a:gd name="T8" fmla="*/ 7 w 75"/>
                <a:gd name="T9" fmla="*/ 12 h 79"/>
                <a:gd name="T10" fmla="*/ 3 w 75"/>
                <a:gd name="T11" fmla="*/ 17 h 79"/>
                <a:gd name="T12" fmla="*/ 2 w 75"/>
                <a:gd name="T13" fmla="*/ 22 h 79"/>
                <a:gd name="T14" fmla="*/ 0 w 75"/>
                <a:gd name="T15" fmla="*/ 28 h 79"/>
                <a:gd name="T16" fmla="*/ 0 w 75"/>
                <a:gd name="T17" fmla="*/ 36 h 79"/>
                <a:gd name="T18" fmla="*/ 2 w 75"/>
                <a:gd name="T19" fmla="*/ 42 h 79"/>
                <a:gd name="T20" fmla="*/ 3 w 75"/>
                <a:gd name="T21" fmla="*/ 48 h 79"/>
                <a:gd name="T22" fmla="*/ 7 w 75"/>
                <a:gd name="T23" fmla="*/ 53 h 79"/>
                <a:gd name="T24" fmla="*/ 11 w 75"/>
                <a:gd name="T25" fmla="*/ 58 h 79"/>
                <a:gd name="T26" fmla="*/ 15 w 75"/>
                <a:gd name="T27" fmla="*/ 61 h 79"/>
                <a:gd name="T28" fmla="*/ 22 w 75"/>
                <a:gd name="T29" fmla="*/ 64 h 79"/>
                <a:gd name="T30" fmla="*/ 28 w 75"/>
                <a:gd name="T31" fmla="*/ 64 h 79"/>
                <a:gd name="T32" fmla="*/ 33 w 75"/>
                <a:gd name="T33" fmla="*/ 64 h 79"/>
                <a:gd name="T34" fmla="*/ 39 w 75"/>
                <a:gd name="T35" fmla="*/ 64 h 79"/>
                <a:gd name="T36" fmla="*/ 46 w 75"/>
                <a:gd name="T37" fmla="*/ 61 h 79"/>
                <a:gd name="T38" fmla="*/ 50 w 75"/>
                <a:gd name="T39" fmla="*/ 58 h 79"/>
                <a:gd name="T40" fmla="*/ 54 w 75"/>
                <a:gd name="T41" fmla="*/ 53 h 79"/>
                <a:gd name="T42" fmla="*/ 58 w 75"/>
                <a:gd name="T43" fmla="*/ 48 h 79"/>
                <a:gd name="T44" fmla="*/ 59 w 75"/>
                <a:gd name="T45" fmla="*/ 42 h 79"/>
                <a:gd name="T46" fmla="*/ 61 w 75"/>
                <a:gd name="T47" fmla="*/ 36 h 79"/>
                <a:gd name="T48" fmla="*/ 61 w 75"/>
                <a:gd name="T49" fmla="*/ 28 h 79"/>
                <a:gd name="T50" fmla="*/ 59 w 75"/>
                <a:gd name="T51" fmla="*/ 22 h 79"/>
                <a:gd name="T52" fmla="*/ 58 w 75"/>
                <a:gd name="T53" fmla="*/ 17 h 79"/>
                <a:gd name="T54" fmla="*/ 54 w 75"/>
                <a:gd name="T55" fmla="*/ 12 h 79"/>
                <a:gd name="T56" fmla="*/ 50 w 75"/>
                <a:gd name="T57" fmla="*/ 8 h 79"/>
                <a:gd name="T58" fmla="*/ 46 w 75"/>
                <a:gd name="T59" fmla="*/ 5 h 79"/>
                <a:gd name="T60" fmla="*/ 39 w 75"/>
                <a:gd name="T61" fmla="*/ 2 h 79"/>
                <a:gd name="T62" fmla="*/ 33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7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4" y="10"/>
                  </a:lnTo>
                  <a:lnTo>
                    <a:pt x="12" y="11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4" y="59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7" y="79"/>
                  </a:lnTo>
                  <a:lnTo>
                    <a:pt x="40" y="79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9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40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5" y="11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39" name="Freeform 387"/>
            <p:cNvSpPr>
              <a:spLocks/>
            </p:cNvSpPr>
            <p:nvPr/>
          </p:nvSpPr>
          <p:spPr bwMode="auto">
            <a:xfrm>
              <a:off x="4081" y="1203"/>
              <a:ext cx="65" cy="68"/>
            </a:xfrm>
            <a:custGeom>
              <a:avLst/>
              <a:gdLst>
                <a:gd name="T0" fmla="*/ 14 w 79"/>
                <a:gd name="T1" fmla="*/ 7 h 83"/>
                <a:gd name="T2" fmla="*/ 5 w 79"/>
                <a:gd name="T3" fmla="*/ 14 h 83"/>
                <a:gd name="T4" fmla="*/ 2 w 79"/>
                <a:gd name="T5" fmla="*/ 22 h 83"/>
                <a:gd name="T6" fmla="*/ 0 w 79"/>
                <a:gd name="T7" fmla="*/ 29 h 83"/>
                <a:gd name="T8" fmla="*/ 2 w 79"/>
                <a:gd name="T9" fmla="*/ 44 h 83"/>
                <a:gd name="T10" fmla="*/ 3 w 79"/>
                <a:gd name="T11" fmla="*/ 50 h 83"/>
                <a:gd name="T12" fmla="*/ 5 w 79"/>
                <a:gd name="T13" fmla="*/ 53 h 83"/>
                <a:gd name="T14" fmla="*/ 7 w 79"/>
                <a:gd name="T15" fmla="*/ 55 h 83"/>
                <a:gd name="T16" fmla="*/ 8 w 79"/>
                <a:gd name="T17" fmla="*/ 57 h 83"/>
                <a:gd name="T18" fmla="*/ 10 w 79"/>
                <a:gd name="T19" fmla="*/ 57 h 83"/>
                <a:gd name="T20" fmla="*/ 12 w 79"/>
                <a:gd name="T21" fmla="*/ 61 h 83"/>
                <a:gd name="T22" fmla="*/ 14 w 79"/>
                <a:gd name="T23" fmla="*/ 63 h 83"/>
                <a:gd name="T24" fmla="*/ 41 w 79"/>
                <a:gd name="T25" fmla="*/ 68 h 83"/>
                <a:gd name="T26" fmla="*/ 53 w 79"/>
                <a:gd name="T27" fmla="*/ 63 h 83"/>
                <a:gd name="T28" fmla="*/ 58 w 79"/>
                <a:gd name="T29" fmla="*/ 55 h 83"/>
                <a:gd name="T30" fmla="*/ 60 w 79"/>
                <a:gd name="T31" fmla="*/ 53 h 83"/>
                <a:gd name="T32" fmla="*/ 62 w 79"/>
                <a:gd name="T33" fmla="*/ 50 h 83"/>
                <a:gd name="T34" fmla="*/ 63 w 79"/>
                <a:gd name="T35" fmla="*/ 44 h 83"/>
                <a:gd name="T36" fmla="*/ 65 w 79"/>
                <a:gd name="T37" fmla="*/ 29 h 83"/>
                <a:gd name="T38" fmla="*/ 63 w 79"/>
                <a:gd name="T39" fmla="*/ 22 h 83"/>
                <a:gd name="T40" fmla="*/ 60 w 79"/>
                <a:gd name="T41" fmla="*/ 14 h 83"/>
                <a:gd name="T42" fmla="*/ 58 w 79"/>
                <a:gd name="T43" fmla="*/ 14 h 83"/>
                <a:gd name="T44" fmla="*/ 57 w 79"/>
                <a:gd name="T45" fmla="*/ 10 h 83"/>
                <a:gd name="T46" fmla="*/ 53 w 79"/>
                <a:gd name="T47" fmla="*/ 8 h 83"/>
                <a:gd name="T48" fmla="*/ 53 w 79"/>
                <a:gd name="T49" fmla="*/ 7 h 83"/>
                <a:gd name="T50" fmla="*/ 41 w 79"/>
                <a:gd name="T51" fmla="*/ 2 h 83"/>
                <a:gd name="T52" fmla="*/ 41 w 79"/>
                <a:gd name="T53" fmla="*/ 0 h 83"/>
                <a:gd name="T54" fmla="*/ 27 w 79"/>
                <a:gd name="T55" fmla="*/ 0 h 83"/>
                <a:gd name="T56" fmla="*/ 39 w 79"/>
                <a:gd name="T57" fmla="*/ 3 h 83"/>
                <a:gd name="T58" fmla="*/ 39 w 79"/>
                <a:gd name="T59" fmla="*/ 5 h 83"/>
                <a:gd name="T60" fmla="*/ 51 w 79"/>
                <a:gd name="T61" fmla="*/ 10 h 83"/>
                <a:gd name="T62" fmla="*/ 51 w 79"/>
                <a:gd name="T63" fmla="*/ 11 h 83"/>
                <a:gd name="T64" fmla="*/ 55 w 79"/>
                <a:gd name="T65" fmla="*/ 12 h 83"/>
                <a:gd name="T66" fmla="*/ 55 w 79"/>
                <a:gd name="T67" fmla="*/ 14 h 83"/>
                <a:gd name="T68" fmla="*/ 57 w 79"/>
                <a:gd name="T69" fmla="*/ 17 h 83"/>
                <a:gd name="T70" fmla="*/ 60 w 79"/>
                <a:gd name="T71" fmla="*/ 22 h 83"/>
                <a:gd name="T72" fmla="*/ 62 w 79"/>
                <a:gd name="T73" fmla="*/ 29 h 83"/>
                <a:gd name="T74" fmla="*/ 60 w 79"/>
                <a:gd name="T75" fmla="*/ 44 h 83"/>
                <a:gd name="T76" fmla="*/ 58 w 79"/>
                <a:gd name="T77" fmla="*/ 50 h 83"/>
                <a:gd name="T78" fmla="*/ 57 w 79"/>
                <a:gd name="T79" fmla="*/ 50 h 83"/>
                <a:gd name="T80" fmla="*/ 55 w 79"/>
                <a:gd name="T81" fmla="*/ 55 h 83"/>
                <a:gd name="T82" fmla="*/ 49 w 79"/>
                <a:gd name="T83" fmla="*/ 60 h 83"/>
                <a:gd name="T84" fmla="*/ 41 w 79"/>
                <a:gd name="T85" fmla="*/ 65 h 83"/>
                <a:gd name="T86" fmla="*/ 14 w 79"/>
                <a:gd name="T87" fmla="*/ 60 h 83"/>
                <a:gd name="T88" fmla="*/ 14 w 79"/>
                <a:gd name="T89" fmla="*/ 58 h 83"/>
                <a:gd name="T90" fmla="*/ 13 w 79"/>
                <a:gd name="T91" fmla="*/ 57 h 83"/>
                <a:gd name="T92" fmla="*/ 12 w 79"/>
                <a:gd name="T93" fmla="*/ 55 h 83"/>
                <a:gd name="T94" fmla="*/ 10 w 79"/>
                <a:gd name="T95" fmla="*/ 55 h 83"/>
                <a:gd name="T96" fmla="*/ 8 w 79"/>
                <a:gd name="T97" fmla="*/ 50 h 83"/>
                <a:gd name="T98" fmla="*/ 7 w 79"/>
                <a:gd name="T99" fmla="*/ 50 h 83"/>
                <a:gd name="T100" fmla="*/ 5 w 79"/>
                <a:gd name="T101" fmla="*/ 44 h 83"/>
                <a:gd name="T102" fmla="*/ 3 w 79"/>
                <a:gd name="T103" fmla="*/ 29 h 83"/>
                <a:gd name="T104" fmla="*/ 5 w 79"/>
                <a:gd name="T105" fmla="*/ 22 h 83"/>
                <a:gd name="T106" fmla="*/ 8 w 79"/>
                <a:gd name="T107" fmla="*/ 17 h 83"/>
                <a:gd name="T108" fmla="*/ 14 w 79"/>
                <a:gd name="T109" fmla="*/ 10 h 83"/>
                <a:gd name="T110" fmla="*/ 27 w 79"/>
                <a:gd name="T111" fmla="*/ 0 h 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9"/>
                <a:gd name="T169" fmla="*/ 0 h 83"/>
                <a:gd name="T170" fmla="*/ 79 w 79"/>
                <a:gd name="T171" fmla="*/ 83 h 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9" h="83">
                  <a:moveTo>
                    <a:pt x="33" y="0"/>
                  </a:moveTo>
                  <a:lnTo>
                    <a:pt x="17" y="8"/>
                  </a:lnTo>
                  <a:lnTo>
                    <a:pt x="16" y="8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8"/>
                  </a:lnTo>
                  <a:lnTo>
                    <a:pt x="4" y="61"/>
                  </a:lnTo>
                  <a:lnTo>
                    <a:pt x="4" y="63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6" y="77"/>
                  </a:lnTo>
                  <a:lnTo>
                    <a:pt x="17" y="77"/>
                  </a:lnTo>
                  <a:lnTo>
                    <a:pt x="29" y="83"/>
                  </a:lnTo>
                  <a:lnTo>
                    <a:pt x="50" y="83"/>
                  </a:lnTo>
                  <a:lnTo>
                    <a:pt x="62" y="77"/>
                  </a:lnTo>
                  <a:lnTo>
                    <a:pt x="64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5" y="63"/>
                  </a:lnTo>
                  <a:lnTo>
                    <a:pt x="75" y="61"/>
                  </a:lnTo>
                  <a:lnTo>
                    <a:pt x="77" y="58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5"/>
                  </a:lnTo>
                  <a:lnTo>
                    <a:pt x="77" y="29"/>
                  </a:lnTo>
                  <a:lnTo>
                    <a:pt x="77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4" y="10"/>
                  </a:lnTo>
                  <a:lnTo>
                    <a:pt x="65" y="10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62" y="13"/>
                  </a:lnTo>
                  <a:lnTo>
                    <a:pt x="64" y="13"/>
                  </a:lnTo>
                  <a:lnTo>
                    <a:pt x="67" y="15"/>
                  </a:lnTo>
                  <a:lnTo>
                    <a:pt x="65" y="13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5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1" y="61"/>
                  </a:lnTo>
                  <a:lnTo>
                    <a:pt x="71" y="60"/>
                  </a:lnTo>
                  <a:lnTo>
                    <a:pt x="69" y="61"/>
                  </a:lnTo>
                  <a:lnTo>
                    <a:pt x="69" y="63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0" y="79"/>
                  </a:lnTo>
                  <a:lnTo>
                    <a:pt x="29" y="79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0" y="63"/>
                  </a:lnTo>
                  <a:lnTo>
                    <a:pt x="10" y="61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6" y="58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6" y="29"/>
                  </a:lnTo>
                  <a:lnTo>
                    <a:pt x="6" y="27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40" name="Rectangle 388"/>
            <p:cNvSpPr>
              <a:spLocks noChangeArrowheads="1"/>
            </p:cNvSpPr>
            <p:nvPr/>
          </p:nvSpPr>
          <p:spPr bwMode="auto">
            <a:xfrm>
              <a:off x="4097" y="1206"/>
              <a:ext cx="34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A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41" name="Freeform 389"/>
            <p:cNvSpPr>
              <a:spLocks/>
            </p:cNvSpPr>
            <p:nvPr/>
          </p:nvSpPr>
          <p:spPr bwMode="auto">
            <a:xfrm>
              <a:off x="4147" y="1214"/>
              <a:ext cx="63" cy="64"/>
            </a:xfrm>
            <a:custGeom>
              <a:avLst/>
              <a:gdLst>
                <a:gd name="T0" fmla="*/ 28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6 h 79"/>
                <a:gd name="T8" fmla="*/ 7 w 77"/>
                <a:gd name="T9" fmla="*/ 11 h 79"/>
                <a:gd name="T10" fmla="*/ 3 w 77"/>
                <a:gd name="T11" fmla="*/ 16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5 h 79"/>
                <a:gd name="T18" fmla="*/ 2 w 77"/>
                <a:gd name="T19" fmla="*/ 41 h 79"/>
                <a:gd name="T20" fmla="*/ 3 w 77"/>
                <a:gd name="T21" fmla="*/ 47 h 79"/>
                <a:gd name="T22" fmla="*/ 7 w 77"/>
                <a:gd name="T23" fmla="*/ 53 h 79"/>
                <a:gd name="T24" fmla="*/ 11 w 77"/>
                <a:gd name="T25" fmla="*/ 57 h 79"/>
                <a:gd name="T26" fmla="*/ 16 w 77"/>
                <a:gd name="T27" fmla="*/ 61 h 79"/>
                <a:gd name="T28" fmla="*/ 22 w 77"/>
                <a:gd name="T29" fmla="*/ 62 h 79"/>
                <a:gd name="T30" fmla="*/ 28 w 77"/>
                <a:gd name="T31" fmla="*/ 64 h 79"/>
                <a:gd name="T32" fmla="*/ 34 w 77"/>
                <a:gd name="T33" fmla="*/ 64 h 79"/>
                <a:gd name="T34" fmla="*/ 41 w 77"/>
                <a:gd name="T35" fmla="*/ 62 h 79"/>
                <a:gd name="T36" fmla="*/ 46 w 77"/>
                <a:gd name="T37" fmla="*/ 61 h 79"/>
                <a:gd name="T38" fmla="*/ 50 w 77"/>
                <a:gd name="T39" fmla="*/ 57 h 79"/>
                <a:gd name="T40" fmla="*/ 55 w 77"/>
                <a:gd name="T41" fmla="*/ 53 h 79"/>
                <a:gd name="T42" fmla="*/ 58 w 77"/>
                <a:gd name="T43" fmla="*/ 47 h 79"/>
                <a:gd name="T44" fmla="*/ 61 w 77"/>
                <a:gd name="T45" fmla="*/ 41 h 79"/>
                <a:gd name="T46" fmla="*/ 61 w 77"/>
                <a:gd name="T47" fmla="*/ 35 h 79"/>
                <a:gd name="T48" fmla="*/ 61 w 77"/>
                <a:gd name="T49" fmla="*/ 28 h 79"/>
                <a:gd name="T50" fmla="*/ 61 w 77"/>
                <a:gd name="T51" fmla="*/ 22 h 79"/>
                <a:gd name="T52" fmla="*/ 58 w 77"/>
                <a:gd name="T53" fmla="*/ 16 h 79"/>
                <a:gd name="T54" fmla="*/ 55 w 77"/>
                <a:gd name="T55" fmla="*/ 11 h 79"/>
                <a:gd name="T56" fmla="*/ 50 w 77"/>
                <a:gd name="T57" fmla="*/ 6 h 79"/>
                <a:gd name="T58" fmla="*/ 46 w 77"/>
                <a:gd name="T59" fmla="*/ 3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8" y="0"/>
                  </a:moveTo>
                  <a:lnTo>
                    <a:pt x="34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3" y="8"/>
                  </a:lnTo>
                  <a:lnTo>
                    <a:pt x="11" y="12"/>
                  </a:lnTo>
                  <a:lnTo>
                    <a:pt x="8" y="14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1" y="68"/>
                  </a:lnTo>
                  <a:lnTo>
                    <a:pt x="13" y="70"/>
                  </a:lnTo>
                  <a:lnTo>
                    <a:pt x="17" y="72"/>
                  </a:lnTo>
                  <a:lnTo>
                    <a:pt x="19" y="75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5"/>
                  </a:lnTo>
                  <a:lnTo>
                    <a:pt x="56" y="75"/>
                  </a:lnTo>
                  <a:lnTo>
                    <a:pt x="59" y="72"/>
                  </a:lnTo>
                  <a:lnTo>
                    <a:pt x="61" y="70"/>
                  </a:lnTo>
                  <a:lnTo>
                    <a:pt x="65" y="68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5" y="48"/>
                  </a:lnTo>
                  <a:lnTo>
                    <a:pt x="75" y="43"/>
                  </a:lnTo>
                  <a:lnTo>
                    <a:pt x="77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69" y="18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1" y="8"/>
                  </a:lnTo>
                  <a:lnTo>
                    <a:pt x="59" y="6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42" name="Freeform 390"/>
            <p:cNvSpPr>
              <a:spLocks/>
            </p:cNvSpPr>
            <p:nvPr/>
          </p:nvSpPr>
          <p:spPr bwMode="auto">
            <a:xfrm>
              <a:off x="4146" y="1213"/>
              <a:ext cx="66" cy="67"/>
            </a:xfrm>
            <a:custGeom>
              <a:avLst/>
              <a:gdLst>
                <a:gd name="T0" fmla="*/ 20 w 81"/>
                <a:gd name="T1" fmla="*/ 1 h 82"/>
                <a:gd name="T2" fmla="*/ 14 w 81"/>
                <a:gd name="T3" fmla="*/ 4 h 82"/>
                <a:gd name="T4" fmla="*/ 11 w 81"/>
                <a:gd name="T5" fmla="*/ 6 h 82"/>
                <a:gd name="T6" fmla="*/ 11 w 81"/>
                <a:gd name="T7" fmla="*/ 9 h 82"/>
                <a:gd name="T8" fmla="*/ 7 w 81"/>
                <a:gd name="T9" fmla="*/ 12 h 82"/>
                <a:gd name="T10" fmla="*/ 3 w 81"/>
                <a:gd name="T11" fmla="*/ 16 h 82"/>
                <a:gd name="T12" fmla="*/ 0 w 81"/>
                <a:gd name="T13" fmla="*/ 42 h 82"/>
                <a:gd name="T14" fmla="*/ 3 w 81"/>
                <a:gd name="T15" fmla="*/ 45 h 82"/>
                <a:gd name="T16" fmla="*/ 7 w 81"/>
                <a:gd name="T17" fmla="*/ 56 h 82"/>
                <a:gd name="T18" fmla="*/ 9 w 81"/>
                <a:gd name="T19" fmla="*/ 58 h 82"/>
                <a:gd name="T20" fmla="*/ 15 w 81"/>
                <a:gd name="T21" fmla="*/ 60 h 82"/>
                <a:gd name="T22" fmla="*/ 15 w 81"/>
                <a:gd name="T23" fmla="*/ 64 h 82"/>
                <a:gd name="T24" fmla="*/ 39 w 81"/>
                <a:gd name="T25" fmla="*/ 67 h 82"/>
                <a:gd name="T26" fmla="*/ 53 w 81"/>
                <a:gd name="T27" fmla="*/ 60 h 82"/>
                <a:gd name="T28" fmla="*/ 56 w 81"/>
                <a:gd name="T29" fmla="*/ 58 h 82"/>
                <a:gd name="T30" fmla="*/ 64 w 81"/>
                <a:gd name="T31" fmla="*/ 42 h 82"/>
                <a:gd name="T32" fmla="*/ 64 w 81"/>
                <a:gd name="T33" fmla="*/ 29 h 82"/>
                <a:gd name="T34" fmla="*/ 61 w 81"/>
                <a:gd name="T35" fmla="*/ 16 h 82"/>
                <a:gd name="T36" fmla="*/ 58 w 81"/>
                <a:gd name="T37" fmla="*/ 12 h 82"/>
                <a:gd name="T38" fmla="*/ 50 w 81"/>
                <a:gd name="T39" fmla="*/ 4 h 82"/>
                <a:gd name="T40" fmla="*/ 47 w 81"/>
                <a:gd name="T41" fmla="*/ 1 h 82"/>
                <a:gd name="T42" fmla="*/ 27 w 81"/>
                <a:gd name="T43" fmla="*/ 0 h 82"/>
                <a:gd name="T44" fmla="*/ 42 w 81"/>
                <a:gd name="T45" fmla="*/ 4 h 82"/>
                <a:gd name="T46" fmla="*/ 46 w 81"/>
                <a:gd name="T47" fmla="*/ 6 h 82"/>
                <a:gd name="T48" fmla="*/ 48 w 81"/>
                <a:gd name="T49" fmla="*/ 7 h 82"/>
                <a:gd name="T50" fmla="*/ 56 w 81"/>
                <a:gd name="T51" fmla="*/ 16 h 82"/>
                <a:gd name="T52" fmla="*/ 58 w 81"/>
                <a:gd name="T53" fmla="*/ 17 h 82"/>
                <a:gd name="T54" fmla="*/ 63 w 81"/>
                <a:gd name="T55" fmla="*/ 33 h 82"/>
                <a:gd name="T56" fmla="*/ 55 w 81"/>
                <a:gd name="T57" fmla="*/ 55 h 82"/>
                <a:gd name="T58" fmla="*/ 55 w 81"/>
                <a:gd name="T59" fmla="*/ 55 h 82"/>
                <a:gd name="T60" fmla="*/ 46 w 81"/>
                <a:gd name="T61" fmla="*/ 60 h 82"/>
                <a:gd name="T62" fmla="*/ 39 w 81"/>
                <a:gd name="T63" fmla="*/ 64 h 82"/>
                <a:gd name="T64" fmla="*/ 17 w 81"/>
                <a:gd name="T65" fmla="*/ 60 h 82"/>
                <a:gd name="T66" fmla="*/ 17 w 81"/>
                <a:gd name="T67" fmla="*/ 58 h 82"/>
                <a:gd name="T68" fmla="*/ 14 w 81"/>
                <a:gd name="T69" fmla="*/ 56 h 82"/>
                <a:gd name="T70" fmla="*/ 8 w 81"/>
                <a:gd name="T71" fmla="*/ 53 h 82"/>
                <a:gd name="T72" fmla="*/ 7 w 81"/>
                <a:gd name="T73" fmla="*/ 45 h 82"/>
                <a:gd name="T74" fmla="*/ 3 w 81"/>
                <a:gd name="T75" fmla="*/ 39 h 82"/>
                <a:gd name="T76" fmla="*/ 7 w 81"/>
                <a:gd name="T77" fmla="*/ 20 h 82"/>
                <a:gd name="T78" fmla="*/ 8 w 81"/>
                <a:gd name="T79" fmla="*/ 17 h 82"/>
                <a:gd name="T80" fmla="*/ 8 w 81"/>
                <a:gd name="T81" fmla="*/ 14 h 82"/>
                <a:gd name="T82" fmla="*/ 12 w 81"/>
                <a:gd name="T83" fmla="*/ 11 h 82"/>
                <a:gd name="T84" fmla="*/ 15 w 81"/>
                <a:gd name="T85" fmla="*/ 7 h 82"/>
                <a:gd name="T86" fmla="*/ 17 w 81"/>
                <a:gd name="T87" fmla="*/ 6 h 82"/>
                <a:gd name="T88" fmla="*/ 27 w 81"/>
                <a:gd name="T89" fmla="*/ 2 h 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1"/>
                <a:gd name="T136" fmla="*/ 0 h 82"/>
                <a:gd name="T137" fmla="*/ 81 w 81"/>
                <a:gd name="T138" fmla="*/ 82 h 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1" h="82">
                  <a:moveTo>
                    <a:pt x="33" y="0"/>
                  </a:moveTo>
                  <a:lnTo>
                    <a:pt x="29" y="1"/>
                  </a:lnTo>
                  <a:lnTo>
                    <a:pt x="25" y="1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15" y="7"/>
                  </a:lnTo>
                  <a:lnTo>
                    <a:pt x="13" y="7"/>
                  </a:lnTo>
                  <a:lnTo>
                    <a:pt x="13" y="9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4"/>
                  </a:lnTo>
                  <a:lnTo>
                    <a:pt x="0" y="32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2" y="51"/>
                  </a:lnTo>
                  <a:lnTo>
                    <a:pt x="4" y="55"/>
                  </a:lnTo>
                  <a:lnTo>
                    <a:pt x="4" y="59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3" y="71"/>
                  </a:lnTo>
                  <a:lnTo>
                    <a:pt x="11" y="71"/>
                  </a:lnTo>
                  <a:lnTo>
                    <a:pt x="13" y="73"/>
                  </a:lnTo>
                  <a:lnTo>
                    <a:pt x="15" y="73"/>
                  </a:lnTo>
                  <a:lnTo>
                    <a:pt x="19" y="74"/>
                  </a:lnTo>
                  <a:lnTo>
                    <a:pt x="17" y="73"/>
                  </a:lnTo>
                  <a:lnTo>
                    <a:pt x="19" y="76"/>
                  </a:lnTo>
                  <a:lnTo>
                    <a:pt x="19" y="78"/>
                  </a:lnTo>
                  <a:lnTo>
                    <a:pt x="25" y="78"/>
                  </a:lnTo>
                  <a:lnTo>
                    <a:pt x="33" y="82"/>
                  </a:lnTo>
                  <a:lnTo>
                    <a:pt x="48" y="82"/>
                  </a:lnTo>
                  <a:lnTo>
                    <a:pt x="56" y="78"/>
                  </a:lnTo>
                  <a:lnTo>
                    <a:pt x="59" y="78"/>
                  </a:lnTo>
                  <a:lnTo>
                    <a:pt x="65" y="73"/>
                  </a:lnTo>
                  <a:lnTo>
                    <a:pt x="63" y="73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9" y="51"/>
                  </a:lnTo>
                  <a:lnTo>
                    <a:pt x="79" y="44"/>
                  </a:lnTo>
                  <a:lnTo>
                    <a:pt x="81" y="40"/>
                  </a:lnTo>
                  <a:lnTo>
                    <a:pt x="79" y="36"/>
                  </a:lnTo>
                  <a:lnTo>
                    <a:pt x="79" y="28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3" y="5"/>
                  </a:lnTo>
                  <a:lnTo>
                    <a:pt x="61" y="5"/>
                  </a:lnTo>
                  <a:lnTo>
                    <a:pt x="58" y="3"/>
                  </a:lnTo>
                  <a:lnTo>
                    <a:pt x="59" y="3"/>
                  </a:lnTo>
                  <a:lnTo>
                    <a:pt x="58" y="1"/>
                  </a:lnTo>
                  <a:lnTo>
                    <a:pt x="52" y="1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3"/>
                  </a:lnTo>
                  <a:lnTo>
                    <a:pt x="48" y="3"/>
                  </a:lnTo>
                  <a:lnTo>
                    <a:pt x="52" y="5"/>
                  </a:lnTo>
                  <a:lnTo>
                    <a:pt x="56" y="5"/>
                  </a:lnTo>
                  <a:lnTo>
                    <a:pt x="54" y="5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61" y="9"/>
                  </a:lnTo>
                  <a:lnTo>
                    <a:pt x="59" y="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5" y="28"/>
                  </a:lnTo>
                  <a:lnTo>
                    <a:pt x="75" y="36"/>
                  </a:lnTo>
                  <a:lnTo>
                    <a:pt x="77" y="40"/>
                  </a:lnTo>
                  <a:lnTo>
                    <a:pt x="75" y="44"/>
                  </a:lnTo>
                  <a:lnTo>
                    <a:pt x="75" y="51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5" y="67"/>
                  </a:lnTo>
                  <a:lnTo>
                    <a:pt x="67" y="67"/>
                  </a:lnTo>
                  <a:lnTo>
                    <a:pt x="63" y="69"/>
                  </a:lnTo>
                  <a:lnTo>
                    <a:pt x="61" y="69"/>
                  </a:lnTo>
                  <a:lnTo>
                    <a:pt x="56" y="74"/>
                  </a:lnTo>
                  <a:lnTo>
                    <a:pt x="58" y="74"/>
                  </a:lnTo>
                  <a:lnTo>
                    <a:pt x="56" y="74"/>
                  </a:lnTo>
                  <a:lnTo>
                    <a:pt x="48" y="78"/>
                  </a:lnTo>
                  <a:lnTo>
                    <a:pt x="33" y="78"/>
                  </a:lnTo>
                  <a:lnTo>
                    <a:pt x="25" y="74"/>
                  </a:lnTo>
                  <a:lnTo>
                    <a:pt x="21" y="74"/>
                  </a:lnTo>
                  <a:lnTo>
                    <a:pt x="23" y="76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5" y="69"/>
                  </a:lnTo>
                  <a:lnTo>
                    <a:pt x="17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0" y="65"/>
                  </a:lnTo>
                  <a:lnTo>
                    <a:pt x="11" y="67"/>
                  </a:lnTo>
                  <a:lnTo>
                    <a:pt x="8" y="59"/>
                  </a:lnTo>
                  <a:lnTo>
                    <a:pt x="8" y="55"/>
                  </a:lnTo>
                  <a:lnTo>
                    <a:pt x="6" y="51"/>
                  </a:lnTo>
                  <a:lnTo>
                    <a:pt x="6" y="49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4" y="32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1" y="15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7" y="9"/>
                  </a:lnTo>
                  <a:lnTo>
                    <a:pt x="15" y="11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3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43" name="Rectangle 391"/>
            <p:cNvSpPr>
              <a:spLocks noChangeArrowheads="1"/>
            </p:cNvSpPr>
            <p:nvPr/>
          </p:nvSpPr>
          <p:spPr bwMode="auto">
            <a:xfrm>
              <a:off x="4166" y="1217"/>
              <a:ext cx="30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44" name="Freeform 392"/>
            <p:cNvSpPr>
              <a:spLocks/>
            </p:cNvSpPr>
            <p:nvPr/>
          </p:nvSpPr>
          <p:spPr bwMode="auto">
            <a:xfrm>
              <a:off x="4279" y="1228"/>
              <a:ext cx="61" cy="64"/>
            </a:xfrm>
            <a:custGeom>
              <a:avLst/>
              <a:gdLst>
                <a:gd name="T0" fmla="*/ 27 w 75"/>
                <a:gd name="T1" fmla="*/ 0 h 78"/>
                <a:gd name="T2" fmla="*/ 20 w 75"/>
                <a:gd name="T3" fmla="*/ 2 h 78"/>
                <a:gd name="T4" fmla="*/ 15 w 75"/>
                <a:gd name="T5" fmla="*/ 3 h 78"/>
                <a:gd name="T6" fmla="*/ 11 w 75"/>
                <a:gd name="T7" fmla="*/ 6 h 78"/>
                <a:gd name="T8" fmla="*/ 7 w 75"/>
                <a:gd name="T9" fmla="*/ 11 h 78"/>
                <a:gd name="T10" fmla="*/ 3 w 75"/>
                <a:gd name="T11" fmla="*/ 16 h 78"/>
                <a:gd name="T12" fmla="*/ 2 w 75"/>
                <a:gd name="T13" fmla="*/ 22 h 78"/>
                <a:gd name="T14" fmla="*/ 0 w 75"/>
                <a:gd name="T15" fmla="*/ 28 h 78"/>
                <a:gd name="T16" fmla="*/ 0 w 75"/>
                <a:gd name="T17" fmla="*/ 36 h 78"/>
                <a:gd name="T18" fmla="*/ 2 w 75"/>
                <a:gd name="T19" fmla="*/ 43 h 78"/>
                <a:gd name="T20" fmla="*/ 3 w 75"/>
                <a:gd name="T21" fmla="*/ 47 h 78"/>
                <a:gd name="T22" fmla="*/ 7 w 75"/>
                <a:gd name="T23" fmla="*/ 53 h 78"/>
                <a:gd name="T24" fmla="*/ 11 w 75"/>
                <a:gd name="T25" fmla="*/ 57 h 78"/>
                <a:gd name="T26" fmla="*/ 15 w 75"/>
                <a:gd name="T27" fmla="*/ 62 h 78"/>
                <a:gd name="T28" fmla="*/ 20 w 75"/>
                <a:gd name="T29" fmla="*/ 63 h 78"/>
                <a:gd name="T30" fmla="*/ 27 w 75"/>
                <a:gd name="T31" fmla="*/ 64 h 78"/>
                <a:gd name="T32" fmla="*/ 33 w 75"/>
                <a:gd name="T33" fmla="*/ 64 h 78"/>
                <a:gd name="T34" fmla="*/ 39 w 75"/>
                <a:gd name="T35" fmla="*/ 63 h 78"/>
                <a:gd name="T36" fmla="*/ 46 w 75"/>
                <a:gd name="T37" fmla="*/ 62 h 78"/>
                <a:gd name="T38" fmla="*/ 50 w 75"/>
                <a:gd name="T39" fmla="*/ 57 h 78"/>
                <a:gd name="T40" fmla="*/ 54 w 75"/>
                <a:gd name="T41" fmla="*/ 53 h 78"/>
                <a:gd name="T42" fmla="*/ 58 w 75"/>
                <a:gd name="T43" fmla="*/ 47 h 78"/>
                <a:gd name="T44" fmla="*/ 59 w 75"/>
                <a:gd name="T45" fmla="*/ 43 h 78"/>
                <a:gd name="T46" fmla="*/ 61 w 75"/>
                <a:gd name="T47" fmla="*/ 36 h 78"/>
                <a:gd name="T48" fmla="*/ 61 w 75"/>
                <a:gd name="T49" fmla="*/ 28 h 78"/>
                <a:gd name="T50" fmla="*/ 59 w 75"/>
                <a:gd name="T51" fmla="*/ 22 h 78"/>
                <a:gd name="T52" fmla="*/ 58 w 75"/>
                <a:gd name="T53" fmla="*/ 16 h 78"/>
                <a:gd name="T54" fmla="*/ 54 w 75"/>
                <a:gd name="T55" fmla="*/ 11 h 78"/>
                <a:gd name="T56" fmla="*/ 50 w 75"/>
                <a:gd name="T57" fmla="*/ 6 h 78"/>
                <a:gd name="T58" fmla="*/ 46 w 75"/>
                <a:gd name="T59" fmla="*/ 3 h 78"/>
                <a:gd name="T60" fmla="*/ 39 w 75"/>
                <a:gd name="T61" fmla="*/ 2 h 78"/>
                <a:gd name="T62" fmla="*/ 33 w 75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8"/>
                <a:gd name="T98" fmla="*/ 75 w 75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8">
                  <a:moveTo>
                    <a:pt x="37" y="0"/>
                  </a:moveTo>
                  <a:lnTo>
                    <a:pt x="33" y="0"/>
                  </a:lnTo>
                  <a:lnTo>
                    <a:pt x="29" y="0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2" y="23"/>
                  </a:lnTo>
                  <a:lnTo>
                    <a:pt x="2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4" y="57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0" y="67"/>
                  </a:lnTo>
                  <a:lnTo>
                    <a:pt x="14" y="69"/>
                  </a:lnTo>
                  <a:lnTo>
                    <a:pt x="16" y="71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5" y="77"/>
                  </a:lnTo>
                  <a:lnTo>
                    <a:pt x="29" y="78"/>
                  </a:lnTo>
                  <a:lnTo>
                    <a:pt x="33" y="78"/>
                  </a:lnTo>
                  <a:lnTo>
                    <a:pt x="37" y="78"/>
                  </a:lnTo>
                  <a:lnTo>
                    <a:pt x="41" y="78"/>
                  </a:lnTo>
                  <a:lnTo>
                    <a:pt x="44" y="78"/>
                  </a:lnTo>
                  <a:lnTo>
                    <a:pt x="48" y="77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2" y="69"/>
                  </a:lnTo>
                  <a:lnTo>
                    <a:pt x="64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4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38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4" y="11"/>
                  </a:lnTo>
                  <a:lnTo>
                    <a:pt x="62" y="7"/>
                  </a:lnTo>
                  <a:lnTo>
                    <a:pt x="60" y="5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45" name="Freeform 393"/>
            <p:cNvSpPr>
              <a:spLocks/>
            </p:cNvSpPr>
            <p:nvPr/>
          </p:nvSpPr>
          <p:spPr bwMode="auto">
            <a:xfrm>
              <a:off x="4277" y="1227"/>
              <a:ext cx="65" cy="67"/>
            </a:xfrm>
            <a:custGeom>
              <a:avLst/>
              <a:gdLst>
                <a:gd name="T0" fmla="*/ 22 w 79"/>
                <a:gd name="T1" fmla="*/ 2 h 82"/>
                <a:gd name="T2" fmla="*/ 15 w 79"/>
                <a:gd name="T3" fmla="*/ 5 h 82"/>
                <a:gd name="T4" fmla="*/ 7 w 79"/>
                <a:gd name="T5" fmla="*/ 11 h 82"/>
                <a:gd name="T6" fmla="*/ 5 w 79"/>
                <a:gd name="T7" fmla="*/ 16 h 82"/>
                <a:gd name="T8" fmla="*/ 3 w 79"/>
                <a:gd name="T9" fmla="*/ 16 h 82"/>
                <a:gd name="T10" fmla="*/ 2 w 79"/>
                <a:gd name="T11" fmla="*/ 20 h 82"/>
                <a:gd name="T12" fmla="*/ 0 w 79"/>
                <a:gd name="T13" fmla="*/ 26 h 82"/>
                <a:gd name="T14" fmla="*/ 2 w 79"/>
                <a:gd name="T15" fmla="*/ 44 h 82"/>
                <a:gd name="T16" fmla="*/ 7 w 79"/>
                <a:gd name="T17" fmla="*/ 55 h 82"/>
                <a:gd name="T18" fmla="*/ 8 w 79"/>
                <a:gd name="T19" fmla="*/ 58 h 82"/>
                <a:gd name="T20" fmla="*/ 13 w 79"/>
                <a:gd name="T21" fmla="*/ 60 h 82"/>
                <a:gd name="T22" fmla="*/ 16 w 79"/>
                <a:gd name="T23" fmla="*/ 65 h 82"/>
                <a:gd name="T24" fmla="*/ 21 w 79"/>
                <a:gd name="T25" fmla="*/ 65 h 82"/>
                <a:gd name="T26" fmla="*/ 26 w 79"/>
                <a:gd name="T27" fmla="*/ 67 h 82"/>
                <a:gd name="T28" fmla="*/ 41 w 79"/>
                <a:gd name="T29" fmla="*/ 65 h 82"/>
                <a:gd name="T30" fmla="*/ 48 w 79"/>
                <a:gd name="T31" fmla="*/ 65 h 82"/>
                <a:gd name="T32" fmla="*/ 56 w 79"/>
                <a:gd name="T33" fmla="*/ 58 h 82"/>
                <a:gd name="T34" fmla="*/ 57 w 79"/>
                <a:gd name="T35" fmla="*/ 56 h 82"/>
                <a:gd name="T36" fmla="*/ 58 w 79"/>
                <a:gd name="T37" fmla="*/ 55 h 82"/>
                <a:gd name="T38" fmla="*/ 63 w 79"/>
                <a:gd name="T39" fmla="*/ 44 h 82"/>
                <a:gd name="T40" fmla="*/ 65 w 79"/>
                <a:gd name="T41" fmla="*/ 26 h 82"/>
                <a:gd name="T42" fmla="*/ 63 w 79"/>
                <a:gd name="T43" fmla="*/ 20 h 82"/>
                <a:gd name="T44" fmla="*/ 62 w 79"/>
                <a:gd name="T45" fmla="*/ 16 h 82"/>
                <a:gd name="T46" fmla="*/ 60 w 79"/>
                <a:gd name="T47" fmla="*/ 16 h 82"/>
                <a:gd name="T48" fmla="*/ 58 w 79"/>
                <a:gd name="T49" fmla="*/ 11 h 82"/>
                <a:gd name="T50" fmla="*/ 54 w 79"/>
                <a:gd name="T51" fmla="*/ 9 h 82"/>
                <a:gd name="T52" fmla="*/ 54 w 79"/>
                <a:gd name="T53" fmla="*/ 7 h 82"/>
                <a:gd name="T54" fmla="*/ 53 w 79"/>
                <a:gd name="T55" fmla="*/ 5 h 82"/>
                <a:gd name="T56" fmla="*/ 44 w 79"/>
                <a:gd name="T57" fmla="*/ 2 h 82"/>
                <a:gd name="T58" fmla="*/ 38 w 79"/>
                <a:gd name="T59" fmla="*/ 0 h 82"/>
                <a:gd name="T60" fmla="*/ 26 w 79"/>
                <a:gd name="T61" fmla="*/ 3 h 82"/>
                <a:gd name="T62" fmla="*/ 41 w 79"/>
                <a:gd name="T63" fmla="*/ 5 h 82"/>
                <a:gd name="T64" fmla="*/ 51 w 79"/>
                <a:gd name="T65" fmla="*/ 7 h 82"/>
                <a:gd name="T66" fmla="*/ 51 w 79"/>
                <a:gd name="T67" fmla="*/ 9 h 82"/>
                <a:gd name="T68" fmla="*/ 53 w 79"/>
                <a:gd name="T69" fmla="*/ 11 h 82"/>
                <a:gd name="T70" fmla="*/ 54 w 79"/>
                <a:gd name="T71" fmla="*/ 12 h 82"/>
                <a:gd name="T72" fmla="*/ 56 w 79"/>
                <a:gd name="T73" fmla="*/ 12 h 82"/>
                <a:gd name="T74" fmla="*/ 57 w 79"/>
                <a:gd name="T75" fmla="*/ 17 h 82"/>
                <a:gd name="T76" fmla="*/ 58 w 79"/>
                <a:gd name="T77" fmla="*/ 17 h 82"/>
                <a:gd name="T78" fmla="*/ 60 w 79"/>
                <a:gd name="T79" fmla="*/ 24 h 82"/>
                <a:gd name="T80" fmla="*/ 62 w 79"/>
                <a:gd name="T81" fmla="*/ 41 h 82"/>
                <a:gd name="T82" fmla="*/ 60 w 79"/>
                <a:gd name="T83" fmla="*/ 46 h 82"/>
                <a:gd name="T84" fmla="*/ 57 w 79"/>
                <a:gd name="T85" fmla="*/ 53 h 82"/>
                <a:gd name="T86" fmla="*/ 53 w 79"/>
                <a:gd name="T87" fmla="*/ 55 h 82"/>
                <a:gd name="T88" fmla="*/ 48 w 79"/>
                <a:gd name="T89" fmla="*/ 61 h 82"/>
                <a:gd name="T90" fmla="*/ 41 w 79"/>
                <a:gd name="T91" fmla="*/ 63 h 82"/>
                <a:gd name="T92" fmla="*/ 26 w 79"/>
                <a:gd name="T93" fmla="*/ 65 h 82"/>
                <a:gd name="T94" fmla="*/ 21 w 79"/>
                <a:gd name="T95" fmla="*/ 63 h 82"/>
                <a:gd name="T96" fmla="*/ 19 w 79"/>
                <a:gd name="T97" fmla="*/ 61 h 82"/>
                <a:gd name="T98" fmla="*/ 13 w 79"/>
                <a:gd name="T99" fmla="*/ 56 h 82"/>
                <a:gd name="T100" fmla="*/ 12 w 79"/>
                <a:gd name="T101" fmla="*/ 55 h 82"/>
                <a:gd name="T102" fmla="*/ 10 w 79"/>
                <a:gd name="T103" fmla="*/ 55 h 82"/>
                <a:gd name="T104" fmla="*/ 5 w 79"/>
                <a:gd name="T105" fmla="*/ 44 h 82"/>
                <a:gd name="T106" fmla="*/ 3 w 79"/>
                <a:gd name="T107" fmla="*/ 26 h 82"/>
                <a:gd name="T108" fmla="*/ 5 w 79"/>
                <a:gd name="T109" fmla="*/ 20 h 82"/>
                <a:gd name="T110" fmla="*/ 7 w 79"/>
                <a:gd name="T111" fmla="*/ 19 h 82"/>
                <a:gd name="T112" fmla="*/ 8 w 79"/>
                <a:gd name="T113" fmla="*/ 16 h 82"/>
                <a:gd name="T114" fmla="*/ 10 w 79"/>
                <a:gd name="T115" fmla="*/ 14 h 82"/>
                <a:gd name="T116" fmla="*/ 15 w 79"/>
                <a:gd name="T117" fmla="*/ 7 h 82"/>
                <a:gd name="T118" fmla="*/ 22 w 79"/>
                <a:gd name="T119" fmla="*/ 5 h 82"/>
                <a:gd name="T120" fmla="*/ 26 w 79"/>
                <a:gd name="T121" fmla="*/ 0 h 8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"/>
                <a:gd name="T184" fmla="*/ 0 h 82"/>
                <a:gd name="T185" fmla="*/ 79 w 79"/>
                <a:gd name="T186" fmla="*/ 82 h 8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" h="82">
                  <a:moveTo>
                    <a:pt x="31" y="0"/>
                  </a:moveTo>
                  <a:lnTo>
                    <a:pt x="27" y="2"/>
                  </a:lnTo>
                  <a:lnTo>
                    <a:pt x="25" y="2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0" y="32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6" y="73"/>
                  </a:lnTo>
                  <a:lnTo>
                    <a:pt x="14" y="73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5" y="80"/>
                  </a:lnTo>
                  <a:lnTo>
                    <a:pt x="27" y="80"/>
                  </a:lnTo>
                  <a:lnTo>
                    <a:pt x="31" y="82"/>
                  </a:lnTo>
                  <a:lnTo>
                    <a:pt x="46" y="82"/>
                  </a:lnTo>
                  <a:lnTo>
                    <a:pt x="50" y="80"/>
                  </a:lnTo>
                  <a:lnTo>
                    <a:pt x="54" y="80"/>
                  </a:lnTo>
                  <a:lnTo>
                    <a:pt x="58" y="79"/>
                  </a:lnTo>
                  <a:lnTo>
                    <a:pt x="60" y="79"/>
                  </a:lnTo>
                  <a:lnTo>
                    <a:pt x="68" y="71"/>
                  </a:lnTo>
                  <a:lnTo>
                    <a:pt x="66" y="71"/>
                  </a:lnTo>
                  <a:lnTo>
                    <a:pt x="69" y="69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6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2"/>
                  </a:lnTo>
                  <a:lnTo>
                    <a:pt x="77" y="29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9" y="13"/>
                  </a:lnTo>
                  <a:lnTo>
                    <a:pt x="66" y="11"/>
                  </a:lnTo>
                  <a:lnTo>
                    <a:pt x="68" y="13"/>
                  </a:lnTo>
                  <a:lnTo>
                    <a:pt x="66" y="9"/>
                  </a:lnTo>
                  <a:lnTo>
                    <a:pt x="66" y="7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31" y="0"/>
                  </a:lnTo>
                  <a:lnTo>
                    <a:pt x="31" y="4"/>
                  </a:lnTo>
                  <a:lnTo>
                    <a:pt x="46" y="4"/>
                  </a:lnTo>
                  <a:lnTo>
                    <a:pt x="50" y="6"/>
                  </a:lnTo>
                  <a:lnTo>
                    <a:pt x="54" y="6"/>
                  </a:lnTo>
                  <a:lnTo>
                    <a:pt x="62" y="9"/>
                  </a:lnTo>
                  <a:lnTo>
                    <a:pt x="60" y="9"/>
                  </a:lnTo>
                  <a:lnTo>
                    <a:pt x="62" y="11"/>
                  </a:lnTo>
                  <a:lnTo>
                    <a:pt x="62" y="9"/>
                  </a:lnTo>
                  <a:lnTo>
                    <a:pt x="64" y="13"/>
                  </a:lnTo>
                  <a:lnTo>
                    <a:pt x="64" y="15"/>
                  </a:lnTo>
                  <a:lnTo>
                    <a:pt x="66" y="15"/>
                  </a:lnTo>
                  <a:lnTo>
                    <a:pt x="69" y="17"/>
                  </a:lnTo>
                  <a:lnTo>
                    <a:pt x="68" y="15"/>
                  </a:lnTo>
                  <a:lnTo>
                    <a:pt x="69" y="19"/>
                  </a:lnTo>
                  <a:lnTo>
                    <a:pt x="69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2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6"/>
                  </a:lnTo>
                  <a:lnTo>
                    <a:pt x="68" y="67"/>
                  </a:lnTo>
                  <a:lnTo>
                    <a:pt x="69" y="65"/>
                  </a:lnTo>
                  <a:lnTo>
                    <a:pt x="66" y="67"/>
                  </a:lnTo>
                  <a:lnTo>
                    <a:pt x="64" y="67"/>
                  </a:lnTo>
                  <a:lnTo>
                    <a:pt x="56" y="75"/>
                  </a:lnTo>
                  <a:lnTo>
                    <a:pt x="58" y="75"/>
                  </a:lnTo>
                  <a:lnTo>
                    <a:pt x="54" y="77"/>
                  </a:lnTo>
                  <a:lnTo>
                    <a:pt x="50" y="77"/>
                  </a:lnTo>
                  <a:lnTo>
                    <a:pt x="46" y="79"/>
                  </a:lnTo>
                  <a:lnTo>
                    <a:pt x="31" y="79"/>
                  </a:lnTo>
                  <a:lnTo>
                    <a:pt x="27" y="77"/>
                  </a:lnTo>
                  <a:lnTo>
                    <a:pt x="25" y="77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18" y="69"/>
                  </a:lnTo>
                  <a:lnTo>
                    <a:pt x="16" y="69"/>
                  </a:lnTo>
                  <a:lnTo>
                    <a:pt x="12" y="67"/>
                  </a:lnTo>
                  <a:lnTo>
                    <a:pt x="14" y="67"/>
                  </a:lnTo>
                  <a:lnTo>
                    <a:pt x="12" y="65"/>
                  </a:lnTo>
                  <a:lnTo>
                    <a:pt x="12" y="67"/>
                  </a:lnTo>
                  <a:lnTo>
                    <a:pt x="6" y="56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2"/>
                  </a:lnTo>
                  <a:lnTo>
                    <a:pt x="6" y="29"/>
                  </a:lnTo>
                  <a:lnTo>
                    <a:pt x="6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31" y="4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46" name="Freeform 394"/>
            <p:cNvSpPr>
              <a:spLocks/>
            </p:cNvSpPr>
            <p:nvPr/>
          </p:nvSpPr>
          <p:spPr bwMode="auto">
            <a:xfrm>
              <a:off x="4212" y="1223"/>
              <a:ext cx="62" cy="65"/>
            </a:xfrm>
            <a:custGeom>
              <a:avLst/>
              <a:gdLst>
                <a:gd name="T0" fmla="*/ 28 w 76"/>
                <a:gd name="T1" fmla="*/ 0 h 79"/>
                <a:gd name="T2" fmla="*/ 22 w 76"/>
                <a:gd name="T3" fmla="*/ 2 h 79"/>
                <a:gd name="T4" fmla="*/ 16 w 76"/>
                <a:gd name="T5" fmla="*/ 3 h 79"/>
                <a:gd name="T6" fmla="*/ 11 w 76"/>
                <a:gd name="T7" fmla="*/ 8 h 79"/>
                <a:gd name="T8" fmla="*/ 6 w 76"/>
                <a:gd name="T9" fmla="*/ 11 h 79"/>
                <a:gd name="T10" fmla="*/ 2 w 76"/>
                <a:gd name="T11" fmla="*/ 17 h 79"/>
                <a:gd name="T12" fmla="*/ 2 w 76"/>
                <a:gd name="T13" fmla="*/ 22 h 79"/>
                <a:gd name="T14" fmla="*/ 0 w 76"/>
                <a:gd name="T15" fmla="*/ 29 h 79"/>
                <a:gd name="T16" fmla="*/ 0 w 76"/>
                <a:gd name="T17" fmla="*/ 36 h 79"/>
                <a:gd name="T18" fmla="*/ 2 w 76"/>
                <a:gd name="T19" fmla="*/ 43 h 79"/>
                <a:gd name="T20" fmla="*/ 2 w 76"/>
                <a:gd name="T21" fmla="*/ 48 h 79"/>
                <a:gd name="T22" fmla="*/ 6 w 76"/>
                <a:gd name="T23" fmla="*/ 53 h 79"/>
                <a:gd name="T24" fmla="*/ 11 w 76"/>
                <a:gd name="T25" fmla="*/ 58 h 79"/>
                <a:gd name="T26" fmla="*/ 16 w 76"/>
                <a:gd name="T27" fmla="*/ 62 h 79"/>
                <a:gd name="T28" fmla="*/ 22 w 76"/>
                <a:gd name="T29" fmla="*/ 63 h 79"/>
                <a:gd name="T30" fmla="*/ 28 w 76"/>
                <a:gd name="T31" fmla="*/ 65 h 79"/>
                <a:gd name="T32" fmla="*/ 34 w 76"/>
                <a:gd name="T33" fmla="*/ 65 h 79"/>
                <a:gd name="T34" fmla="*/ 39 w 76"/>
                <a:gd name="T35" fmla="*/ 63 h 79"/>
                <a:gd name="T36" fmla="*/ 45 w 76"/>
                <a:gd name="T37" fmla="*/ 62 h 79"/>
                <a:gd name="T38" fmla="*/ 50 w 76"/>
                <a:gd name="T39" fmla="*/ 58 h 79"/>
                <a:gd name="T40" fmla="*/ 55 w 76"/>
                <a:gd name="T41" fmla="*/ 53 h 79"/>
                <a:gd name="T42" fmla="*/ 58 w 76"/>
                <a:gd name="T43" fmla="*/ 48 h 79"/>
                <a:gd name="T44" fmla="*/ 60 w 76"/>
                <a:gd name="T45" fmla="*/ 43 h 79"/>
                <a:gd name="T46" fmla="*/ 61 w 76"/>
                <a:gd name="T47" fmla="*/ 36 h 79"/>
                <a:gd name="T48" fmla="*/ 61 w 76"/>
                <a:gd name="T49" fmla="*/ 29 h 79"/>
                <a:gd name="T50" fmla="*/ 60 w 76"/>
                <a:gd name="T51" fmla="*/ 22 h 79"/>
                <a:gd name="T52" fmla="*/ 58 w 76"/>
                <a:gd name="T53" fmla="*/ 17 h 79"/>
                <a:gd name="T54" fmla="*/ 55 w 76"/>
                <a:gd name="T55" fmla="*/ 11 h 79"/>
                <a:gd name="T56" fmla="*/ 50 w 76"/>
                <a:gd name="T57" fmla="*/ 8 h 79"/>
                <a:gd name="T58" fmla="*/ 45 w 76"/>
                <a:gd name="T59" fmla="*/ 3 h 79"/>
                <a:gd name="T60" fmla="*/ 39 w 76"/>
                <a:gd name="T61" fmla="*/ 2 h 79"/>
                <a:gd name="T62" fmla="*/ 34 w 76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6"/>
                <a:gd name="T97" fmla="*/ 0 h 79"/>
                <a:gd name="T98" fmla="*/ 76 w 76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6" h="79">
                  <a:moveTo>
                    <a:pt x="38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4"/>
                  </a:lnTo>
                  <a:lnTo>
                    <a:pt x="15" y="6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7" y="13"/>
                  </a:lnTo>
                  <a:lnTo>
                    <a:pt x="5" y="17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3" y="56"/>
                  </a:lnTo>
                  <a:lnTo>
                    <a:pt x="3" y="58"/>
                  </a:lnTo>
                  <a:lnTo>
                    <a:pt x="5" y="61"/>
                  </a:lnTo>
                  <a:lnTo>
                    <a:pt x="7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0" y="79"/>
                  </a:lnTo>
                  <a:lnTo>
                    <a:pt x="34" y="79"/>
                  </a:lnTo>
                  <a:lnTo>
                    <a:pt x="38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51" y="77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8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6" y="38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1" y="10"/>
                  </a:lnTo>
                  <a:lnTo>
                    <a:pt x="59" y="6"/>
                  </a:lnTo>
                  <a:lnTo>
                    <a:pt x="55" y="4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47" name="Freeform 395"/>
            <p:cNvSpPr>
              <a:spLocks/>
            </p:cNvSpPr>
            <p:nvPr/>
          </p:nvSpPr>
          <p:spPr bwMode="auto">
            <a:xfrm>
              <a:off x="4210" y="1222"/>
              <a:ext cx="66" cy="68"/>
            </a:xfrm>
            <a:custGeom>
              <a:avLst/>
              <a:gdLst>
                <a:gd name="T0" fmla="*/ 17 w 80"/>
                <a:gd name="T1" fmla="*/ 3 h 83"/>
                <a:gd name="T2" fmla="*/ 12 w 80"/>
                <a:gd name="T3" fmla="*/ 7 h 83"/>
                <a:gd name="T4" fmla="*/ 9 w 80"/>
                <a:gd name="T5" fmla="*/ 10 h 83"/>
                <a:gd name="T6" fmla="*/ 6 w 80"/>
                <a:gd name="T7" fmla="*/ 11 h 83"/>
                <a:gd name="T8" fmla="*/ 3 w 80"/>
                <a:gd name="T9" fmla="*/ 20 h 83"/>
                <a:gd name="T10" fmla="*/ 3 w 80"/>
                <a:gd name="T11" fmla="*/ 48 h 83"/>
                <a:gd name="T12" fmla="*/ 6 w 80"/>
                <a:gd name="T13" fmla="*/ 57 h 83"/>
                <a:gd name="T14" fmla="*/ 9 w 80"/>
                <a:gd name="T15" fmla="*/ 57 h 83"/>
                <a:gd name="T16" fmla="*/ 12 w 80"/>
                <a:gd name="T17" fmla="*/ 63 h 83"/>
                <a:gd name="T18" fmla="*/ 24 w 80"/>
                <a:gd name="T19" fmla="*/ 66 h 83"/>
                <a:gd name="T20" fmla="*/ 43 w 80"/>
                <a:gd name="T21" fmla="*/ 66 h 83"/>
                <a:gd name="T22" fmla="*/ 50 w 80"/>
                <a:gd name="T23" fmla="*/ 63 h 83"/>
                <a:gd name="T24" fmla="*/ 59 w 80"/>
                <a:gd name="T25" fmla="*/ 55 h 83"/>
                <a:gd name="T26" fmla="*/ 64 w 80"/>
                <a:gd name="T27" fmla="*/ 49 h 83"/>
                <a:gd name="T28" fmla="*/ 64 w 80"/>
                <a:gd name="T29" fmla="*/ 38 h 83"/>
                <a:gd name="T30" fmla="*/ 64 w 80"/>
                <a:gd name="T31" fmla="*/ 27 h 83"/>
                <a:gd name="T32" fmla="*/ 62 w 80"/>
                <a:gd name="T33" fmla="*/ 17 h 83"/>
                <a:gd name="T34" fmla="*/ 59 w 80"/>
                <a:gd name="T35" fmla="*/ 11 h 83"/>
                <a:gd name="T36" fmla="*/ 52 w 80"/>
                <a:gd name="T37" fmla="*/ 8 h 83"/>
                <a:gd name="T38" fmla="*/ 52 w 80"/>
                <a:gd name="T39" fmla="*/ 5 h 83"/>
                <a:gd name="T40" fmla="*/ 44 w 80"/>
                <a:gd name="T41" fmla="*/ 3 h 83"/>
                <a:gd name="T42" fmla="*/ 41 w 80"/>
                <a:gd name="T43" fmla="*/ 0 h 83"/>
                <a:gd name="T44" fmla="*/ 26 w 80"/>
                <a:gd name="T45" fmla="*/ 3 h 83"/>
                <a:gd name="T46" fmla="*/ 40 w 80"/>
                <a:gd name="T47" fmla="*/ 5 h 83"/>
                <a:gd name="T48" fmla="*/ 47 w 80"/>
                <a:gd name="T49" fmla="*/ 7 h 83"/>
                <a:gd name="T50" fmla="*/ 50 w 80"/>
                <a:gd name="T51" fmla="*/ 10 h 83"/>
                <a:gd name="T52" fmla="*/ 55 w 80"/>
                <a:gd name="T53" fmla="*/ 12 h 83"/>
                <a:gd name="T54" fmla="*/ 55 w 80"/>
                <a:gd name="T55" fmla="*/ 12 h 83"/>
                <a:gd name="T56" fmla="*/ 60 w 80"/>
                <a:gd name="T57" fmla="*/ 20 h 83"/>
                <a:gd name="T58" fmla="*/ 62 w 80"/>
                <a:gd name="T59" fmla="*/ 30 h 83"/>
                <a:gd name="T60" fmla="*/ 62 w 80"/>
                <a:gd name="T61" fmla="*/ 41 h 83"/>
                <a:gd name="T62" fmla="*/ 60 w 80"/>
                <a:gd name="T63" fmla="*/ 46 h 83"/>
                <a:gd name="T64" fmla="*/ 55 w 80"/>
                <a:gd name="T65" fmla="*/ 55 h 83"/>
                <a:gd name="T66" fmla="*/ 50 w 80"/>
                <a:gd name="T67" fmla="*/ 60 h 83"/>
                <a:gd name="T68" fmla="*/ 40 w 80"/>
                <a:gd name="T69" fmla="*/ 63 h 83"/>
                <a:gd name="T70" fmla="*/ 26 w 80"/>
                <a:gd name="T71" fmla="*/ 65 h 83"/>
                <a:gd name="T72" fmla="*/ 14 w 80"/>
                <a:gd name="T73" fmla="*/ 60 h 83"/>
                <a:gd name="T74" fmla="*/ 14 w 80"/>
                <a:gd name="T75" fmla="*/ 60 h 83"/>
                <a:gd name="T76" fmla="*/ 11 w 80"/>
                <a:gd name="T77" fmla="*/ 55 h 83"/>
                <a:gd name="T78" fmla="*/ 6 w 80"/>
                <a:gd name="T79" fmla="*/ 49 h 83"/>
                <a:gd name="T80" fmla="*/ 3 w 80"/>
                <a:gd name="T81" fmla="*/ 27 h 83"/>
                <a:gd name="T82" fmla="*/ 9 w 80"/>
                <a:gd name="T83" fmla="*/ 12 h 83"/>
                <a:gd name="T84" fmla="*/ 12 w 80"/>
                <a:gd name="T85" fmla="*/ 12 h 83"/>
                <a:gd name="T86" fmla="*/ 16 w 80"/>
                <a:gd name="T87" fmla="*/ 7 h 83"/>
                <a:gd name="T88" fmla="*/ 21 w 80"/>
                <a:gd name="T89" fmla="*/ 7 h 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0"/>
                <a:gd name="T136" fmla="*/ 0 h 83"/>
                <a:gd name="T137" fmla="*/ 80 w 80"/>
                <a:gd name="T138" fmla="*/ 83 h 8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0" h="83">
                  <a:moveTo>
                    <a:pt x="32" y="0"/>
                  </a:moveTo>
                  <a:lnTo>
                    <a:pt x="25" y="4"/>
                  </a:lnTo>
                  <a:lnTo>
                    <a:pt x="21" y="4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1" y="12"/>
                  </a:lnTo>
                  <a:lnTo>
                    <a:pt x="13" y="12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7" y="15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4" y="60"/>
                  </a:lnTo>
                  <a:lnTo>
                    <a:pt x="7" y="67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5" y="81"/>
                  </a:lnTo>
                  <a:lnTo>
                    <a:pt x="29" y="81"/>
                  </a:lnTo>
                  <a:lnTo>
                    <a:pt x="32" y="83"/>
                  </a:lnTo>
                  <a:lnTo>
                    <a:pt x="50" y="83"/>
                  </a:lnTo>
                  <a:lnTo>
                    <a:pt x="52" y="81"/>
                  </a:lnTo>
                  <a:lnTo>
                    <a:pt x="50" y="81"/>
                  </a:lnTo>
                  <a:lnTo>
                    <a:pt x="53" y="81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5" y="60"/>
                  </a:lnTo>
                  <a:lnTo>
                    <a:pt x="75" y="62"/>
                  </a:lnTo>
                  <a:lnTo>
                    <a:pt x="77" y="60"/>
                  </a:lnTo>
                  <a:lnTo>
                    <a:pt x="77" y="54"/>
                  </a:lnTo>
                  <a:lnTo>
                    <a:pt x="78" y="50"/>
                  </a:lnTo>
                  <a:lnTo>
                    <a:pt x="78" y="46"/>
                  </a:lnTo>
                  <a:lnTo>
                    <a:pt x="80" y="40"/>
                  </a:lnTo>
                  <a:lnTo>
                    <a:pt x="78" y="37"/>
                  </a:lnTo>
                  <a:lnTo>
                    <a:pt x="78" y="33"/>
                  </a:lnTo>
                  <a:lnTo>
                    <a:pt x="77" y="29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3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3" y="10"/>
                  </a:lnTo>
                  <a:lnTo>
                    <a:pt x="65" y="12"/>
                  </a:lnTo>
                  <a:lnTo>
                    <a:pt x="63" y="8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57" y="4"/>
                  </a:lnTo>
                  <a:lnTo>
                    <a:pt x="53" y="4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3" y="8"/>
                  </a:lnTo>
                  <a:lnTo>
                    <a:pt x="57" y="8"/>
                  </a:lnTo>
                  <a:lnTo>
                    <a:pt x="61" y="10"/>
                  </a:lnTo>
                  <a:lnTo>
                    <a:pt x="59" y="8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3" y="13"/>
                  </a:lnTo>
                  <a:lnTo>
                    <a:pt x="67" y="15"/>
                  </a:lnTo>
                  <a:lnTo>
                    <a:pt x="65" y="15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71" y="25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3"/>
                  </a:lnTo>
                  <a:lnTo>
                    <a:pt x="75" y="37"/>
                  </a:lnTo>
                  <a:lnTo>
                    <a:pt x="77" y="40"/>
                  </a:lnTo>
                  <a:lnTo>
                    <a:pt x="75" y="46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71" y="60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3" y="77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7" y="25"/>
                  </a:lnTo>
                  <a:lnTo>
                    <a:pt x="7" y="23"/>
                  </a:lnTo>
                  <a:lnTo>
                    <a:pt x="11" y="15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17" y="10"/>
                  </a:lnTo>
                  <a:lnTo>
                    <a:pt x="21" y="8"/>
                  </a:lnTo>
                  <a:lnTo>
                    <a:pt x="25" y="8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48" name="Rectangle 396"/>
            <p:cNvSpPr>
              <a:spLocks noChangeArrowheads="1"/>
            </p:cNvSpPr>
            <p:nvPr/>
          </p:nvSpPr>
          <p:spPr bwMode="auto">
            <a:xfrm>
              <a:off x="4226" y="1227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E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49" name="Rectangle 397"/>
            <p:cNvSpPr>
              <a:spLocks noChangeArrowheads="1"/>
            </p:cNvSpPr>
            <p:nvPr/>
          </p:nvSpPr>
          <p:spPr bwMode="auto">
            <a:xfrm>
              <a:off x="4295" y="1228"/>
              <a:ext cx="3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L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50" name="Freeform 398"/>
            <p:cNvSpPr>
              <a:spLocks/>
            </p:cNvSpPr>
            <p:nvPr/>
          </p:nvSpPr>
          <p:spPr bwMode="auto">
            <a:xfrm>
              <a:off x="4928" y="1389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8 h 79"/>
                <a:gd name="T8" fmla="*/ 7 w 77"/>
                <a:gd name="T9" fmla="*/ 12 h 79"/>
                <a:gd name="T10" fmla="*/ 3 w 77"/>
                <a:gd name="T11" fmla="*/ 17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6 h 79"/>
                <a:gd name="T18" fmla="*/ 2 w 77"/>
                <a:gd name="T19" fmla="*/ 43 h 79"/>
                <a:gd name="T20" fmla="*/ 3 w 77"/>
                <a:gd name="T21" fmla="*/ 48 h 79"/>
                <a:gd name="T22" fmla="*/ 7 w 77"/>
                <a:gd name="T23" fmla="*/ 53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3 h 79"/>
                <a:gd name="T30" fmla="*/ 29 w 77"/>
                <a:gd name="T31" fmla="*/ 65 h 79"/>
                <a:gd name="T32" fmla="*/ 34 w 77"/>
                <a:gd name="T33" fmla="*/ 65 h 79"/>
                <a:gd name="T34" fmla="*/ 41 w 77"/>
                <a:gd name="T35" fmla="*/ 63 h 79"/>
                <a:gd name="T36" fmla="*/ 46 w 77"/>
                <a:gd name="T37" fmla="*/ 62 h 79"/>
                <a:gd name="T38" fmla="*/ 51 w 77"/>
                <a:gd name="T39" fmla="*/ 58 h 79"/>
                <a:gd name="T40" fmla="*/ 55 w 77"/>
                <a:gd name="T41" fmla="*/ 53 h 79"/>
                <a:gd name="T42" fmla="*/ 58 w 77"/>
                <a:gd name="T43" fmla="*/ 48 h 79"/>
                <a:gd name="T44" fmla="*/ 61 w 77"/>
                <a:gd name="T45" fmla="*/ 43 h 79"/>
                <a:gd name="T46" fmla="*/ 61 w 77"/>
                <a:gd name="T47" fmla="*/ 36 h 79"/>
                <a:gd name="T48" fmla="*/ 61 w 77"/>
                <a:gd name="T49" fmla="*/ 29 h 79"/>
                <a:gd name="T50" fmla="*/ 61 w 77"/>
                <a:gd name="T51" fmla="*/ 22 h 79"/>
                <a:gd name="T52" fmla="*/ 58 w 77"/>
                <a:gd name="T53" fmla="*/ 17 h 79"/>
                <a:gd name="T54" fmla="*/ 55 w 77"/>
                <a:gd name="T55" fmla="*/ 12 h 79"/>
                <a:gd name="T56" fmla="*/ 51 w 77"/>
                <a:gd name="T57" fmla="*/ 8 h 79"/>
                <a:gd name="T58" fmla="*/ 46 w 77"/>
                <a:gd name="T59" fmla="*/ 3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7" y="71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2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2" y="10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51" name="Freeform 399"/>
            <p:cNvSpPr>
              <a:spLocks/>
            </p:cNvSpPr>
            <p:nvPr/>
          </p:nvSpPr>
          <p:spPr bwMode="auto">
            <a:xfrm>
              <a:off x="4926" y="1388"/>
              <a:ext cx="66" cy="68"/>
            </a:xfrm>
            <a:custGeom>
              <a:avLst/>
              <a:gdLst>
                <a:gd name="T0" fmla="*/ 20 w 81"/>
                <a:gd name="T1" fmla="*/ 2 h 83"/>
                <a:gd name="T2" fmla="*/ 10 w 81"/>
                <a:gd name="T3" fmla="*/ 10 h 83"/>
                <a:gd name="T4" fmla="*/ 7 w 81"/>
                <a:gd name="T5" fmla="*/ 11 h 83"/>
                <a:gd name="T6" fmla="*/ 3 w 81"/>
                <a:gd name="T7" fmla="*/ 20 h 83"/>
                <a:gd name="T8" fmla="*/ 2 w 81"/>
                <a:gd name="T9" fmla="*/ 44 h 83"/>
                <a:gd name="T10" fmla="*/ 3 w 81"/>
                <a:gd name="T11" fmla="*/ 46 h 83"/>
                <a:gd name="T12" fmla="*/ 7 w 81"/>
                <a:gd name="T13" fmla="*/ 57 h 83"/>
                <a:gd name="T14" fmla="*/ 10 w 81"/>
                <a:gd name="T15" fmla="*/ 57 h 83"/>
                <a:gd name="T16" fmla="*/ 15 w 81"/>
                <a:gd name="T17" fmla="*/ 61 h 83"/>
                <a:gd name="T18" fmla="*/ 15 w 81"/>
                <a:gd name="T19" fmla="*/ 65 h 83"/>
                <a:gd name="T20" fmla="*/ 24 w 81"/>
                <a:gd name="T21" fmla="*/ 66 h 83"/>
                <a:gd name="T22" fmla="*/ 42 w 81"/>
                <a:gd name="T23" fmla="*/ 66 h 83"/>
                <a:gd name="T24" fmla="*/ 51 w 81"/>
                <a:gd name="T25" fmla="*/ 61 h 83"/>
                <a:gd name="T26" fmla="*/ 58 w 81"/>
                <a:gd name="T27" fmla="*/ 55 h 83"/>
                <a:gd name="T28" fmla="*/ 64 w 81"/>
                <a:gd name="T29" fmla="*/ 46 h 83"/>
                <a:gd name="T30" fmla="*/ 64 w 81"/>
                <a:gd name="T31" fmla="*/ 30 h 83"/>
                <a:gd name="T32" fmla="*/ 63 w 81"/>
                <a:gd name="T33" fmla="*/ 19 h 83"/>
                <a:gd name="T34" fmla="*/ 58 w 81"/>
                <a:gd name="T35" fmla="*/ 13 h 83"/>
                <a:gd name="T36" fmla="*/ 55 w 81"/>
                <a:gd name="T37" fmla="*/ 10 h 83"/>
                <a:gd name="T38" fmla="*/ 52 w 81"/>
                <a:gd name="T39" fmla="*/ 7 h 83"/>
                <a:gd name="T40" fmla="*/ 47 w 81"/>
                <a:gd name="T41" fmla="*/ 3 h 83"/>
                <a:gd name="T42" fmla="*/ 42 w 81"/>
                <a:gd name="T43" fmla="*/ 2 h 83"/>
                <a:gd name="T44" fmla="*/ 27 w 81"/>
                <a:gd name="T45" fmla="*/ 3 h 83"/>
                <a:gd name="T46" fmla="*/ 46 w 81"/>
                <a:gd name="T47" fmla="*/ 5 h 83"/>
                <a:gd name="T48" fmla="*/ 47 w 81"/>
                <a:gd name="T49" fmla="*/ 7 h 83"/>
                <a:gd name="T50" fmla="*/ 51 w 81"/>
                <a:gd name="T51" fmla="*/ 10 h 83"/>
                <a:gd name="T52" fmla="*/ 55 w 81"/>
                <a:gd name="T53" fmla="*/ 13 h 83"/>
                <a:gd name="T54" fmla="*/ 55 w 81"/>
                <a:gd name="T55" fmla="*/ 13 h 83"/>
                <a:gd name="T56" fmla="*/ 59 w 81"/>
                <a:gd name="T57" fmla="*/ 22 h 83"/>
                <a:gd name="T58" fmla="*/ 61 w 81"/>
                <a:gd name="T59" fmla="*/ 30 h 83"/>
                <a:gd name="T60" fmla="*/ 61 w 81"/>
                <a:gd name="T61" fmla="*/ 44 h 83"/>
                <a:gd name="T62" fmla="*/ 59 w 81"/>
                <a:gd name="T63" fmla="*/ 46 h 83"/>
                <a:gd name="T64" fmla="*/ 51 w 81"/>
                <a:gd name="T65" fmla="*/ 58 h 83"/>
                <a:gd name="T66" fmla="*/ 49 w 81"/>
                <a:gd name="T67" fmla="*/ 58 h 83"/>
                <a:gd name="T68" fmla="*/ 42 w 81"/>
                <a:gd name="T69" fmla="*/ 63 h 83"/>
                <a:gd name="T70" fmla="*/ 24 w 81"/>
                <a:gd name="T71" fmla="*/ 63 h 83"/>
                <a:gd name="T72" fmla="*/ 19 w 81"/>
                <a:gd name="T73" fmla="*/ 63 h 83"/>
                <a:gd name="T74" fmla="*/ 15 w 81"/>
                <a:gd name="T75" fmla="*/ 58 h 83"/>
                <a:gd name="T76" fmla="*/ 13 w 81"/>
                <a:gd name="T77" fmla="*/ 57 h 83"/>
                <a:gd name="T78" fmla="*/ 8 w 81"/>
                <a:gd name="T79" fmla="*/ 54 h 83"/>
                <a:gd name="T80" fmla="*/ 7 w 81"/>
                <a:gd name="T81" fmla="*/ 46 h 83"/>
                <a:gd name="T82" fmla="*/ 5 w 81"/>
                <a:gd name="T83" fmla="*/ 44 h 83"/>
                <a:gd name="T84" fmla="*/ 7 w 81"/>
                <a:gd name="T85" fmla="*/ 20 h 83"/>
                <a:gd name="T86" fmla="*/ 8 w 81"/>
                <a:gd name="T87" fmla="*/ 14 h 83"/>
                <a:gd name="T88" fmla="*/ 19 w 81"/>
                <a:gd name="T89" fmla="*/ 7 h 83"/>
                <a:gd name="T90" fmla="*/ 24 w 81"/>
                <a:gd name="T91" fmla="*/ 5 h 8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"/>
                <a:gd name="T139" fmla="*/ 0 h 83"/>
                <a:gd name="T140" fmla="*/ 81 w 81"/>
                <a:gd name="T141" fmla="*/ 83 h 8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4" y="58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9" y="75"/>
                  </a:lnTo>
                  <a:lnTo>
                    <a:pt x="18" y="73"/>
                  </a:lnTo>
                  <a:lnTo>
                    <a:pt x="19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29" y="81"/>
                  </a:lnTo>
                  <a:lnTo>
                    <a:pt x="33" y="83"/>
                  </a:lnTo>
                  <a:lnTo>
                    <a:pt x="48" y="83"/>
                  </a:lnTo>
                  <a:lnTo>
                    <a:pt x="52" y="81"/>
                  </a:lnTo>
                  <a:lnTo>
                    <a:pt x="58" y="81"/>
                  </a:lnTo>
                  <a:lnTo>
                    <a:pt x="64" y="75"/>
                  </a:lnTo>
                  <a:lnTo>
                    <a:pt x="62" y="75"/>
                  </a:lnTo>
                  <a:lnTo>
                    <a:pt x="66" y="75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7" y="56"/>
                  </a:lnTo>
                  <a:lnTo>
                    <a:pt x="77" y="58"/>
                  </a:lnTo>
                  <a:lnTo>
                    <a:pt x="79" y="56"/>
                  </a:lnTo>
                  <a:lnTo>
                    <a:pt x="79" y="46"/>
                  </a:lnTo>
                  <a:lnTo>
                    <a:pt x="81" y="41"/>
                  </a:lnTo>
                  <a:lnTo>
                    <a:pt x="79" y="37"/>
                  </a:lnTo>
                  <a:lnTo>
                    <a:pt x="79" y="29"/>
                  </a:lnTo>
                  <a:lnTo>
                    <a:pt x="77" y="25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3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4" y="10"/>
                  </a:lnTo>
                  <a:lnTo>
                    <a:pt x="66" y="12"/>
                  </a:lnTo>
                  <a:lnTo>
                    <a:pt x="64" y="8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67" y="16"/>
                  </a:lnTo>
                  <a:lnTo>
                    <a:pt x="66" y="16"/>
                  </a:lnTo>
                  <a:lnTo>
                    <a:pt x="67" y="17"/>
                  </a:lnTo>
                  <a:lnTo>
                    <a:pt x="67" y="16"/>
                  </a:lnTo>
                  <a:lnTo>
                    <a:pt x="71" y="23"/>
                  </a:lnTo>
                  <a:lnTo>
                    <a:pt x="71" y="25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5" y="29"/>
                  </a:lnTo>
                  <a:lnTo>
                    <a:pt x="75" y="37"/>
                  </a:lnTo>
                  <a:lnTo>
                    <a:pt x="77" y="41"/>
                  </a:lnTo>
                  <a:lnTo>
                    <a:pt x="75" y="46"/>
                  </a:lnTo>
                  <a:lnTo>
                    <a:pt x="75" y="54"/>
                  </a:lnTo>
                  <a:lnTo>
                    <a:pt x="75" y="52"/>
                  </a:lnTo>
                  <a:lnTo>
                    <a:pt x="73" y="54"/>
                  </a:lnTo>
                  <a:lnTo>
                    <a:pt x="73" y="5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2" y="71"/>
                  </a:lnTo>
                  <a:lnTo>
                    <a:pt x="64" y="71"/>
                  </a:lnTo>
                  <a:lnTo>
                    <a:pt x="62" y="71"/>
                  </a:lnTo>
                  <a:lnTo>
                    <a:pt x="60" y="71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6"/>
                  </a:lnTo>
                  <a:lnTo>
                    <a:pt x="12" y="67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12" y="16"/>
                  </a:lnTo>
                  <a:lnTo>
                    <a:pt x="10" y="17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52" name="Rectangle 400"/>
            <p:cNvSpPr>
              <a:spLocks noChangeArrowheads="1"/>
            </p:cNvSpPr>
            <p:nvPr/>
          </p:nvSpPr>
          <p:spPr bwMode="auto">
            <a:xfrm>
              <a:off x="4939" y="1392"/>
              <a:ext cx="36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53" name="Freeform 401"/>
            <p:cNvSpPr>
              <a:spLocks/>
            </p:cNvSpPr>
            <p:nvPr/>
          </p:nvSpPr>
          <p:spPr bwMode="auto">
            <a:xfrm>
              <a:off x="4762" y="1281"/>
              <a:ext cx="63" cy="64"/>
            </a:xfrm>
            <a:custGeom>
              <a:avLst/>
              <a:gdLst>
                <a:gd name="T0" fmla="*/ 29 w 77"/>
                <a:gd name="T1" fmla="*/ 0 h 78"/>
                <a:gd name="T2" fmla="*/ 22 w 77"/>
                <a:gd name="T3" fmla="*/ 1 h 78"/>
                <a:gd name="T4" fmla="*/ 18 w 77"/>
                <a:gd name="T5" fmla="*/ 4 h 78"/>
                <a:gd name="T6" fmla="*/ 13 w 77"/>
                <a:gd name="T7" fmla="*/ 7 h 78"/>
                <a:gd name="T8" fmla="*/ 8 w 77"/>
                <a:gd name="T9" fmla="*/ 12 h 78"/>
                <a:gd name="T10" fmla="*/ 5 w 77"/>
                <a:gd name="T11" fmla="*/ 17 h 78"/>
                <a:gd name="T12" fmla="*/ 2 w 77"/>
                <a:gd name="T13" fmla="*/ 21 h 78"/>
                <a:gd name="T14" fmla="*/ 0 w 77"/>
                <a:gd name="T15" fmla="*/ 28 h 78"/>
                <a:gd name="T16" fmla="*/ 0 w 77"/>
                <a:gd name="T17" fmla="*/ 36 h 78"/>
                <a:gd name="T18" fmla="*/ 2 w 77"/>
                <a:gd name="T19" fmla="*/ 42 h 78"/>
                <a:gd name="T20" fmla="*/ 5 w 77"/>
                <a:gd name="T21" fmla="*/ 48 h 78"/>
                <a:gd name="T22" fmla="*/ 8 w 77"/>
                <a:gd name="T23" fmla="*/ 53 h 78"/>
                <a:gd name="T24" fmla="*/ 13 w 77"/>
                <a:gd name="T25" fmla="*/ 58 h 78"/>
                <a:gd name="T26" fmla="*/ 18 w 77"/>
                <a:gd name="T27" fmla="*/ 61 h 78"/>
                <a:gd name="T28" fmla="*/ 22 w 77"/>
                <a:gd name="T29" fmla="*/ 64 h 78"/>
                <a:gd name="T30" fmla="*/ 29 w 77"/>
                <a:gd name="T31" fmla="*/ 64 h 78"/>
                <a:gd name="T32" fmla="*/ 35 w 77"/>
                <a:gd name="T33" fmla="*/ 64 h 78"/>
                <a:gd name="T34" fmla="*/ 41 w 77"/>
                <a:gd name="T35" fmla="*/ 64 h 78"/>
                <a:gd name="T36" fmla="*/ 47 w 77"/>
                <a:gd name="T37" fmla="*/ 61 h 78"/>
                <a:gd name="T38" fmla="*/ 52 w 77"/>
                <a:gd name="T39" fmla="*/ 58 h 78"/>
                <a:gd name="T40" fmla="*/ 57 w 77"/>
                <a:gd name="T41" fmla="*/ 53 h 78"/>
                <a:gd name="T42" fmla="*/ 60 w 77"/>
                <a:gd name="T43" fmla="*/ 48 h 78"/>
                <a:gd name="T44" fmla="*/ 61 w 77"/>
                <a:gd name="T45" fmla="*/ 42 h 78"/>
                <a:gd name="T46" fmla="*/ 63 w 77"/>
                <a:gd name="T47" fmla="*/ 36 h 78"/>
                <a:gd name="T48" fmla="*/ 63 w 77"/>
                <a:gd name="T49" fmla="*/ 28 h 78"/>
                <a:gd name="T50" fmla="*/ 61 w 77"/>
                <a:gd name="T51" fmla="*/ 21 h 78"/>
                <a:gd name="T52" fmla="*/ 60 w 77"/>
                <a:gd name="T53" fmla="*/ 17 h 78"/>
                <a:gd name="T54" fmla="*/ 57 w 77"/>
                <a:gd name="T55" fmla="*/ 12 h 78"/>
                <a:gd name="T56" fmla="*/ 52 w 77"/>
                <a:gd name="T57" fmla="*/ 7 h 78"/>
                <a:gd name="T58" fmla="*/ 47 w 77"/>
                <a:gd name="T59" fmla="*/ 4 h 78"/>
                <a:gd name="T60" fmla="*/ 41 w 77"/>
                <a:gd name="T61" fmla="*/ 1 h 78"/>
                <a:gd name="T62" fmla="*/ 35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9" y="0"/>
                  </a:moveTo>
                  <a:lnTo>
                    <a:pt x="35" y="0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5" y="3"/>
                  </a:lnTo>
                  <a:lnTo>
                    <a:pt x="22" y="5"/>
                  </a:lnTo>
                  <a:lnTo>
                    <a:pt x="18" y="7"/>
                  </a:lnTo>
                  <a:lnTo>
                    <a:pt x="16" y="9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1"/>
                  </a:lnTo>
                  <a:lnTo>
                    <a:pt x="4" y="55"/>
                  </a:lnTo>
                  <a:lnTo>
                    <a:pt x="6" y="59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22" y="74"/>
                  </a:lnTo>
                  <a:lnTo>
                    <a:pt x="25" y="76"/>
                  </a:lnTo>
                  <a:lnTo>
                    <a:pt x="27" y="78"/>
                  </a:lnTo>
                  <a:lnTo>
                    <a:pt x="31" y="78"/>
                  </a:lnTo>
                  <a:lnTo>
                    <a:pt x="35" y="78"/>
                  </a:lnTo>
                  <a:lnTo>
                    <a:pt x="39" y="78"/>
                  </a:lnTo>
                  <a:lnTo>
                    <a:pt x="43" y="78"/>
                  </a:lnTo>
                  <a:lnTo>
                    <a:pt x="47" y="78"/>
                  </a:lnTo>
                  <a:lnTo>
                    <a:pt x="50" y="78"/>
                  </a:lnTo>
                  <a:lnTo>
                    <a:pt x="54" y="76"/>
                  </a:lnTo>
                  <a:lnTo>
                    <a:pt x="58" y="74"/>
                  </a:lnTo>
                  <a:lnTo>
                    <a:pt x="60" y="73"/>
                  </a:lnTo>
                  <a:lnTo>
                    <a:pt x="64" y="71"/>
                  </a:lnTo>
                  <a:lnTo>
                    <a:pt x="66" y="67"/>
                  </a:lnTo>
                  <a:lnTo>
                    <a:pt x="70" y="65"/>
                  </a:lnTo>
                  <a:lnTo>
                    <a:pt x="72" y="61"/>
                  </a:lnTo>
                  <a:lnTo>
                    <a:pt x="73" y="59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4"/>
                  </a:lnTo>
                  <a:lnTo>
                    <a:pt x="77" y="32"/>
                  </a:lnTo>
                  <a:lnTo>
                    <a:pt x="75" y="26"/>
                  </a:lnTo>
                  <a:lnTo>
                    <a:pt x="73" y="25"/>
                  </a:lnTo>
                  <a:lnTo>
                    <a:pt x="73" y="21"/>
                  </a:lnTo>
                  <a:lnTo>
                    <a:pt x="72" y="17"/>
                  </a:lnTo>
                  <a:lnTo>
                    <a:pt x="70" y="15"/>
                  </a:lnTo>
                  <a:lnTo>
                    <a:pt x="66" y="11"/>
                  </a:lnTo>
                  <a:lnTo>
                    <a:pt x="64" y="9"/>
                  </a:lnTo>
                  <a:lnTo>
                    <a:pt x="60" y="7"/>
                  </a:lnTo>
                  <a:lnTo>
                    <a:pt x="58" y="5"/>
                  </a:lnTo>
                  <a:lnTo>
                    <a:pt x="54" y="3"/>
                  </a:lnTo>
                  <a:lnTo>
                    <a:pt x="50" y="1"/>
                  </a:lnTo>
                  <a:lnTo>
                    <a:pt x="47" y="1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54" name="Freeform 402"/>
            <p:cNvSpPr>
              <a:spLocks/>
            </p:cNvSpPr>
            <p:nvPr/>
          </p:nvSpPr>
          <p:spPr bwMode="auto">
            <a:xfrm>
              <a:off x="4762" y="1280"/>
              <a:ext cx="65" cy="67"/>
            </a:xfrm>
            <a:custGeom>
              <a:avLst/>
              <a:gdLst>
                <a:gd name="T0" fmla="*/ 21 w 80"/>
                <a:gd name="T1" fmla="*/ 2 h 82"/>
                <a:gd name="T2" fmla="*/ 15 w 80"/>
                <a:gd name="T3" fmla="*/ 6 h 82"/>
                <a:gd name="T4" fmla="*/ 14 w 80"/>
                <a:gd name="T5" fmla="*/ 7 h 82"/>
                <a:gd name="T6" fmla="*/ 9 w 80"/>
                <a:gd name="T7" fmla="*/ 11 h 82"/>
                <a:gd name="T8" fmla="*/ 6 w 80"/>
                <a:gd name="T9" fmla="*/ 14 h 82"/>
                <a:gd name="T10" fmla="*/ 2 w 80"/>
                <a:gd name="T11" fmla="*/ 20 h 82"/>
                <a:gd name="T12" fmla="*/ 1 w 80"/>
                <a:gd name="T13" fmla="*/ 26 h 82"/>
                <a:gd name="T14" fmla="*/ 1 w 80"/>
                <a:gd name="T15" fmla="*/ 41 h 82"/>
                <a:gd name="T16" fmla="*/ 4 w 80"/>
                <a:gd name="T17" fmla="*/ 51 h 82"/>
                <a:gd name="T18" fmla="*/ 7 w 80"/>
                <a:gd name="T19" fmla="*/ 55 h 82"/>
                <a:gd name="T20" fmla="*/ 15 w 80"/>
                <a:gd name="T21" fmla="*/ 62 h 82"/>
                <a:gd name="T22" fmla="*/ 21 w 80"/>
                <a:gd name="T23" fmla="*/ 67 h 82"/>
                <a:gd name="T24" fmla="*/ 50 w 80"/>
                <a:gd name="T25" fmla="*/ 64 h 82"/>
                <a:gd name="T26" fmla="*/ 53 w 80"/>
                <a:gd name="T27" fmla="*/ 61 h 82"/>
                <a:gd name="T28" fmla="*/ 56 w 80"/>
                <a:gd name="T29" fmla="*/ 56 h 82"/>
                <a:gd name="T30" fmla="*/ 59 w 80"/>
                <a:gd name="T31" fmla="*/ 56 h 82"/>
                <a:gd name="T32" fmla="*/ 60 w 80"/>
                <a:gd name="T33" fmla="*/ 53 h 82"/>
                <a:gd name="T34" fmla="*/ 65 w 80"/>
                <a:gd name="T35" fmla="*/ 41 h 82"/>
                <a:gd name="T36" fmla="*/ 63 w 80"/>
                <a:gd name="T37" fmla="*/ 22 h 82"/>
                <a:gd name="T38" fmla="*/ 62 w 80"/>
                <a:gd name="T39" fmla="*/ 19 h 82"/>
                <a:gd name="T40" fmla="*/ 54 w 80"/>
                <a:gd name="T41" fmla="*/ 7 h 82"/>
                <a:gd name="T42" fmla="*/ 51 w 80"/>
                <a:gd name="T43" fmla="*/ 6 h 82"/>
                <a:gd name="T44" fmla="*/ 41 w 80"/>
                <a:gd name="T45" fmla="*/ 2 h 82"/>
                <a:gd name="T46" fmla="*/ 29 w 80"/>
                <a:gd name="T47" fmla="*/ 0 h 82"/>
                <a:gd name="T48" fmla="*/ 39 w 80"/>
                <a:gd name="T49" fmla="*/ 4 h 82"/>
                <a:gd name="T50" fmla="*/ 46 w 80"/>
                <a:gd name="T51" fmla="*/ 7 h 82"/>
                <a:gd name="T52" fmla="*/ 53 w 80"/>
                <a:gd name="T53" fmla="*/ 11 h 82"/>
                <a:gd name="T54" fmla="*/ 58 w 80"/>
                <a:gd name="T55" fmla="*/ 16 h 82"/>
                <a:gd name="T56" fmla="*/ 59 w 80"/>
                <a:gd name="T57" fmla="*/ 23 h 82"/>
                <a:gd name="T58" fmla="*/ 62 w 80"/>
                <a:gd name="T59" fmla="*/ 28 h 82"/>
                <a:gd name="T60" fmla="*/ 59 w 80"/>
                <a:gd name="T61" fmla="*/ 50 h 82"/>
                <a:gd name="T62" fmla="*/ 58 w 80"/>
                <a:gd name="T63" fmla="*/ 51 h 82"/>
                <a:gd name="T64" fmla="*/ 54 w 80"/>
                <a:gd name="T65" fmla="*/ 55 h 82"/>
                <a:gd name="T66" fmla="*/ 51 w 80"/>
                <a:gd name="T67" fmla="*/ 60 h 82"/>
                <a:gd name="T68" fmla="*/ 48 w 80"/>
                <a:gd name="T69" fmla="*/ 60 h 82"/>
                <a:gd name="T70" fmla="*/ 41 w 80"/>
                <a:gd name="T71" fmla="*/ 64 h 82"/>
                <a:gd name="T72" fmla="*/ 23 w 80"/>
                <a:gd name="T73" fmla="*/ 62 h 82"/>
                <a:gd name="T74" fmla="*/ 17 w 80"/>
                <a:gd name="T75" fmla="*/ 60 h 82"/>
                <a:gd name="T76" fmla="*/ 9 w 80"/>
                <a:gd name="T77" fmla="*/ 51 h 82"/>
                <a:gd name="T78" fmla="*/ 7 w 80"/>
                <a:gd name="T79" fmla="*/ 50 h 82"/>
                <a:gd name="T80" fmla="*/ 2 w 80"/>
                <a:gd name="T81" fmla="*/ 38 h 82"/>
                <a:gd name="T82" fmla="*/ 4 w 80"/>
                <a:gd name="T83" fmla="*/ 29 h 82"/>
                <a:gd name="T84" fmla="*/ 4 w 80"/>
                <a:gd name="T85" fmla="*/ 25 h 82"/>
                <a:gd name="T86" fmla="*/ 9 w 80"/>
                <a:gd name="T87" fmla="*/ 16 h 82"/>
                <a:gd name="T88" fmla="*/ 11 w 80"/>
                <a:gd name="T89" fmla="*/ 14 h 82"/>
                <a:gd name="T90" fmla="*/ 14 w 80"/>
                <a:gd name="T91" fmla="*/ 11 h 82"/>
                <a:gd name="T92" fmla="*/ 15 w 80"/>
                <a:gd name="T93" fmla="*/ 9 h 82"/>
                <a:gd name="T94" fmla="*/ 24 w 80"/>
                <a:gd name="T95" fmla="*/ 4 h 82"/>
                <a:gd name="T96" fmla="*/ 29 w 80"/>
                <a:gd name="T97" fmla="*/ 2 h 8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0"/>
                <a:gd name="T148" fmla="*/ 0 h 82"/>
                <a:gd name="T149" fmla="*/ 80 w 80"/>
                <a:gd name="T150" fmla="*/ 82 h 8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0" h="82">
                  <a:moveTo>
                    <a:pt x="36" y="0"/>
                  </a:moveTo>
                  <a:lnTo>
                    <a:pt x="32" y="2"/>
                  </a:lnTo>
                  <a:lnTo>
                    <a:pt x="26" y="2"/>
                  </a:lnTo>
                  <a:lnTo>
                    <a:pt x="25" y="3"/>
                  </a:lnTo>
                  <a:lnTo>
                    <a:pt x="26" y="3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1" y="27"/>
                  </a:lnTo>
                  <a:lnTo>
                    <a:pt x="1" y="34"/>
                  </a:lnTo>
                  <a:lnTo>
                    <a:pt x="1" y="32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1" y="50"/>
                  </a:lnTo>
                  <a:lnTo>
                    <a:pt x="1" y="53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7" y="65"/>
                  </a:lnTo>
                  <a:lnTo>
                    <a:pt x="7" y="63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6" y="80"/>
                  </a:lnTo>
                  <a:lnTo>
                    <a:pt x="25" y="80"/>
                  </a:lnTo>
                  <a:lnTo>
                    <a:pt x="26" y="82"/>
                  </a:lnTo>
                  <a:lnTo>
                    <a:pt x="51" y="82"/>
                  </a:lnTo>
                  <a:lnTo>
                    <a:pt x="59" y="78"/>
                  </a:lnTo>
                  <a:lnTo>
                    <a:pt x="61" y="78"/>
                  </a:lnTo>
                  <a:lnTo>
                    <a:pt x="63" y="76"/>
                  </a:lnTo>
                  <a:lnTo>
                    <a:pt x="61" y="76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7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4" y="63"/>
                  </a:lnTo>
                  <a:lnTo>
                    <a:pt x="74" y="65"/>
                  </a:lnTo>
                  <a:lnTo>
                    <a:pt x="76" y="63"/>
                  </a:lnTo>
                  <a:lnTo>
                    <a:pt x="76" y="57"/>
                  </a:lnTo>
                  <a:lnTo>
                    <a:pt x="80" y="50"/>
                  </a:lnTo>
                  <a:lnTo>
                    <a:pt x="80" y="34"/>
                  </a:lnTo>
                  <a:lnTo>
                    <a:pt x="78" y="28"/>
                  </a:lnTo>
                  <a:lnTo>
                    <a:pt x="78" y="27"/>
                  </a:lnTo>
                  <a:lnTo>
                    <a:pt x="76" y="25"/>
                  </a:lnTo>
                  <a:lnTo>
                    <a:pt x="76" y="27"/>
                  </a:lnTo>
                  <a:lnTo>
                    <a:pt x="76" y="23"/>
                  </a:lnTo>
                  <a:lnTo>
                    <a:pt x="74" y="19"/>
                  </a:lnTo>
                  <a:lnTo>
                    <a:pt x="74" y="17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1" y="7"/>
                  </a:lnTo>
                  <a:lnTo>
                    <a:pt x="63" y="7"/>
                  </a:lnTo>
                  <a:lnTo>
                    <a:pt x="61" y="5"/>
                  </a:lnTo>
                  <a:lnTo>
                    <a:pt x="59" y="5"/>
                  </a:lnTo>
                  <a:lnTo>
                    <a:pt x="51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3"/>
                  </a:lnTo>
                  <a:lnTo>
                    <a:pt x="44" y="3"/>
                  </a:lnTo>
                  <a:lnTo>
                    <a:pt x="48" y="5"/>
                  </a:lnTo>
                  <a:lnTo>
                    <a:pt x="51" y="5"/>
                  </a:lnTo>
                  <a:lnTo>
                    <a:pt x="59" y="9"/>
                  </a:lnTo>
                  <a:lnTo>
                    <a:pt x="57" y="9"/>
                  </a:lnTo>
                  <a:lnTo>
                    <a:pt x="59" y="11"/>
                  </a:lnTo>
                  <a:lnTo>
                    <a:pt x="61" y="11"/>
                  </a:lnTo>
                  <a:lnTo>
                    <a:pt x="65" y="13"/>
                  </a:lnTo>
                  <a:lnTo>
                    <a:pt x="63" y="13"/>
                  </a:lnTo>
                  <a:lnTo>
                    <a:pt x="71" y="21"/>
                  </a:lnTo>
                  <a:lnTo>
                    <a:pt x="71" y="19"/>
                  </a:lnTo>
                  <a:lnTo>
                    <a:pt x="73" y="23"/>
                  </a:lnTo>
                  <a:lnTo>
                    <a:pt x="73" y="27"/>
                  </a:lnTo>
                  <a:lnTo>
                    <a:pt x="73" y="28"/>
                  </a:lnTo>
                  <a:lnTo>
                    <a:pt x="74" y="30"/>
                  </a:lnTo>
                  <a:lnTo>
                    <a:pt x="74" y="28"/>
                  </a:lnTo>
                  <a:lnTo>
                    <a:pt x="76" y="34"/>
                  </a:lnTo>
                  <a:lnTo>
                    <a:pt x="76" y="50"/>
                  </a:lnTo>
                  <a:lnTo>
                    <a:pt x="73" y="57"/>
                  </a:lnTo>
                  <a:lnTo>
                    <a:pt x="73" y="61"/>
                  </a:lnTo>
                  <a:lnTo>
                    <a:pt x="73" y="59"/>
                  </a:lnTo>
                  <a:lnTo>
                    <a:pt x="71" y="61"/>
                  </a:lnTo>
                  <a:lnTo>
                    <a:pt x="71" y="63"/>
                  </a:lnTo>
                  <a:lnTo>
                    <a:pt x="69" y="67"/>
                  </a:lnTo>
                  <a:lnTo>
                    <a:pt x="71" y="65"/>
                  </a:lnTo>
                  <a:lnTo>
                    <a:pt x="67" y="67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5" y="71"/>
                  </a:lnTo>
                  <a:lnTo>
                    <a:pt x="61" y="73"/>
                  </a:lnTo>
                  <a:lnTo>
                    <a:pt x="59" y="73"/>
                  </a:lnTo>
                  <a:lnTo>
                    <a:pt x="57" y="75"/>
                  </a:lnTo>
                  <a:lnTo>
                    <a:pt x="59" y="75"/>
                  </a:lnTo>
                  <a:lnTo>
                    <a:pt x="51" y="78"/>
                  </a:lnTo>
                  <a:lnTo>
                    <a:pt x="28" y="78"/>
                  </a:lnTo>
                  <a:lnTo>
                    <a:pt x="30" y="78"/>
                  </a:lnTo>
                  <a:lnTo>
                    <a:pt x="28" y="76"/>
                  </a:lnTo>
                  <a:lnTo>
                    <a:pt x="26" y="76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11" y="63"/>
                  </a:lnTo>
                  <a:lnTo>
                    <a:pt x="11" y="61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5" y="53"/>
                  </a:lnTo>
                  <a:lnTo>
                    <a:pt x="5" y="50"/>
                  </a:lnTo>
                  <a:lnTo>
                    <a:pt x="3" y="46"/>
                  </a:lnTo>
                  <a:lnTo>
                    <a:pt x="3" y="36"/>
                  </a:lnTo>
                  <a:lnTo>
                    <a:pt x="3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7" y="28"/>
                  </a:lnTo>
                  <a:lnTo>
                    <a:pt x="7" y="27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30" y="5"/>
                  </a:lnTo>
                  <a:lnTo>
                    <a:pt x="28" y="5"/>
                  </a:lnTo>
                  <a:lnTo>
                    <a:pt x="32" y="5"/>
                  </a:lnTo>
                  <a:lnTo>
                    <a:pt x="36" y="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55" name="Freeform 403"/>
            <p:cNvSpPr>
              <a:spLocks/>
            </p:cNvSpPr>
            <p:nvPr/>
          </p:nvSpPr>
          <p:spPr bwMode="auto">
            <a:xfrm>
              <a:off x="4868" y="1362"/>
              <a:ext cx="63" cy="63"/>
            </a:xfrm>
            <a:custGeom>
              <a:avLst/>
              <a:gdLst>
                <a:gd name="T0" fmla="*/ 29 w 77"/>
                <a:gd name="T1" fmla="*/ 0 h 78"/>
                <a:gd name="T2" fmla="*/ 22 w 77"/>
                <a:gd name="T3" fmla="*/ 1 h 78"/>
                <a:gd name="T4" fmla="*/ 16 w 77"/>
                <a:gd name="T5" fmla="*/ 4 h 78"/>
                <a:gd name="T6" fmla="*/ 11 w 77"/>
                <a:gd name="T7" fmla="*/ 7 h 78"/>
                <a:gd name="T8" fmla="*/ 7 w 77"/>
                <a:gd name="T9" fmla="*/ 10 h 78"/>
                <a:gd name="T10" fmla="*/ 3 w 77"/>
                <a:gd name="T11" fmla="*/ 17 h 78"/>
                <a:gd name="T12" fmla="*/ 2 w 77"/>
                <a:gd name="T13" fmla="*/ 21 h 78"/>
                <a:gd name="T14" fmla="*/ 0 w 77"/>
                <a:gd name="T15" fmla="*/ 27 h 78"/>
                <a:gd name="T16" fmla="*/ 0 w 77"/>
                <a:gd name="T17" fmla="*/ 36 h 78"/>
                <a:gd name="T18" fmla="*/ 2 w 77"/>
                <a:gd name="T19" fmla="*/ 41 h 78"/>
                <a:gd name="T20" fmla="*/ 3 w 77"/>
                <a:gd name="T21" fmla="*/ 46 h 78"/>
                <a:gd name="T22" fmla="*/ 7 w 77"/>
                <a:gd name="T23" fmla="*/ 53 h 78"/>
                <a:gd name="T24" fmla="*/ 11 w 77"/>
                <a:gd name="T25" fmla="*/ 57 h 78"/>
                <a:gd name="T26" fmla="*/ 16 w 77"/>
                <a:gd name="T27" fmla="*/ 60 h 78"/>
                <a:gd name="T28" fmla="*/ 22 w 77"/>
                <a:gd name="T29" fmla="*/ 61 h 78"/>
                <a:gd name="T30" fmla="*/ 29 w 77"/>
                <a:gd name="T31" fmla="*/ 63 h 78"/>
                <a:gd name="T32" fmla="*/ 34 w 77"/>
                <a:gd name="T33" fmla="*/ 63 h 78"/>
                <a:gd name="T34" fmla="*/ 39 w 77"/>
                <a:gd name="T35" fmla="*/ 61 h 78"/>
                <a:gd name="T36" fmla="*/ 46 w 77"/>
                <a:gd name="T37" fmla="*/ 60 h 78"/>
                <a:gd name="T38" fmla="*/ 51 w 77"/>
                <a:gd name="T39" fmla="*/ 57 h 78"/>
                <a:gd name="T40" fmla="*/ 55 w 77"/>
                <a:gd name="T41" fmla="*/ 53 h 78"/>
                <a:gd name="T42" fmla="*/ 58 w 77"/>
                <a:gd name="T43" fmla="*/ 46 h 78"/>
                <a:gd name="T44" fmla="*/ 60 w 77"/>
                <a:gd name="T45" fmla="*/ 41 h 78"/>
                <a:gd name="T46" fmla="*/ 61 w 77"/>
                <a:gd name="T47" fmla="*/ 36 h 78"/>
                <a:gd name="T48" fmla="*/ 61 w 77"/>
                <a:gd name="T49" fmla="*/ 27 h 78"/>
                <a:gd name="T50" fmla="*/ 60 w 77"/>
                <a:gd name="T51" fmla="*/ 21 h 78"/>
                <a:gd name="T52" fmla="*/ 58 w 77"/>
                <a:gd name="T53" fmla="*/ 17 h 78"/>
                <a:gd name="T54" fmla="*/ 55 w 77"/>
                <a:gd name="T55" fmla="*/ 10 h 78"/>
                <a:gd name="T56" fmla="*/ 51 w 77"/>
                <a:gd name="T57" fmla="*/ 7 h 78"/>
                <a:gd name="T58" fmla="*/ 46 w 77"/>
                <a:gd name="T59" fmla="*/ 4 h 78"/>
                <a:gd name="T60" fmla="*/ 39 w 77"/>
                <a:gd name="T61" fmla="*/ 1 h 78"/>
                <a:gd name="T62" fmla="*/ 34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19" y="5"/>
                  </a:lnTo>
                  <a:lnTo>
                    <a:pt x="16" y="5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1"/>
                  </a:lnTo>
                  <a:lnTo>
                    <a:pt x="4" y="55"/>
                  </a:lnTo>
                  <a:lnTo>
                    <a:pt x="4" y="57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6" y="73"/>
                  </a:lnTo>
                  <a:lnTo>
                    <a:pt x="19" y="74"/>
                  </a:lnTo>
                  <a:lnTo>
                    <a:pt x="23" y="76"/>
                  </a:lnTo>
                  <a:lnTo>
                    <a:pt x="27" y="76"/>
                  </a:lnTo>
                  <a:lnTo>
                    <a:pt x="31" y="78"/>
                  </a:lnTo>
                  <a:lnTo>
                    <a:pt x="35" y="78"/>
                  </a:lnTo>
                  <a:lnTo>
                    <a:pt x="39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48" y="76"/>
                  </a:lnTo>
                  <a:lnTo>
                    <a:pt x="52" y="76"/>
                  </a:lnTo>
                  <a:lnTo>
                    <a:pt x="56" y="74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5"/>
                  </a:lnTo>
                  <a:lnTo>
                    <a:pt x="73" y="51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38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3" y="26"/>
                  </a:lnTo>
                  <a:lnTo>
                    <a:pt x="73" y="23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2" y="9"/>
                  </a:lnTo>
                  <a:lnTo>
                    <a:pt x="60" y="5"/>
                  </a:lnTo>
                  <a:lnTo>
                    <a:pt x="56" y="5"/>
                  </a:lnTo>
                  <a:lnTo>
                    <a:pt x="52" y="3"/>
                  </a:lnTo>
                  <a:lnTo>
                    <a:pt x="48" y="1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56" name="Freeform 404"/>
            <p:cNvSpPr>
              <a:spLocks/>
            </p:cNvSpPr>
            <p:nvPr/>
          </p:nvSpPr>
          <p:spPr bwMode="auto">
            <a:xfrm>
              <a:off x="4866" y="1360"/>
              <a:ext cx="67" cy="67"/>
            </a:xfrm>
            <a:custGeom>
              <a:avLst/>
              <a:gdLst>
                <a:gd name="T0" fmla="*/ 13 w 81"/>
                <a:gd name="T1" fmla="*/ 4 h 82"/>
                <a:gd name="T2" fmla="*/ 12 w 81"/>
                <a:gd name="T3" fmla="*/ 7 h 82"/>
                <a:gd name="T4" fmla="*/ 8 w 81"/>
                <a:gd name="T5" fmla="*/ 11 h 82"/>
                <a:gd name="T6" fmla="*/ 3 w 81"/>
                <a:gd name="T7" fmla="*/ 19 h 82"/>
                <a:gd name="T8" fmla="*/ 0 w 81"/>
                <a:gd name="T9" fmla="*/ 41 h 82"/>
                <a:gd name="T10" fmla="*/ 7 w 81"/>
                <a:gd name="T11" fmla="*/ 55 h 82"/>
                <a:gd name="T12" fmla="*/ 12 w 81"/>
                <a:gd name="T13" fmla="*/ 58 h 82"/>
                <a:gd name="T14" fmla="*/ 12 w 81"/>
                <a:gd name="T15" fmla="*/ 61 h 82"/>
                <a:gd name="T16" fmla="*/ 21 w 81"/>
                <a:gd name="T17" fmla="*/ 65 h 82"/>
                <a:gd name="T18" fmla="*/ 41 w 81"/>
                <a:gd name="T19" fmla="*/ 67 h 82"/>
                <a:gd name="T20" fmla="*/ 45 w 81"/>
                <a:gd name="T21" fmla="*/ 65 h 82"/>
                <a:gd name="T22" fmla="*/ 59 w 81"/>
                <a:gd name="T23" fmla="*/ 56 h 82"/>
                <a:gd name="T24" fmla="*/ 62 w 81"/>
                <a:gd name="T25" fmla="*/ 50 h 82"/>
                <a:gd name="T26" fmla="*/ 65 w 81"/>
                <a:gd name="T27" fmla="*/ 41 h 82"/>
                <a:gd name="T28" fmla="*/ 65 w 81"/>
                <a:gd name="T29" fmla="*/ 29 h 82"/>
                <a:gd name="T30" fmla="*/ 64 w 81"/>
                <a:gd name="T31" fmla="*/ 19 h 82"/>
                <a:gd name="T32" fmla="*/ 59 w 81"/>
                <a:gd name="T33" fmla="*/ 12 h 82"/>
                <a:gd name="T34" fmla="*/ 55 w 81"/>
                <a:gd name="T35" fmla="*/ 9 h 82"/>
                <a:gd name="T36" fmla="*/ 53 w 81"/>
                <a:gd name="T37" fmla="*/ 6 h 82"/>
                <a:gd name="T38" fmla="*/ 41 w 81"/>
                <a:gd name="T39" fmla="*/ 2 h 82"/>
                <a:gd name="T40" fmla="*/ 40 w 81"/>
                <a:gd name="T41" fmla="*/ 0 h 82"/>
                <a:gd name="T42" fmla="*/ 40 w 81"/>
                <a:gd name="T43" fmla="*/ 2 h 82"/>
                <a:gd name="T44" fmla="*/ 41 w 81"/>
                <a:gd name="T45" fmla="*/ 4 h 82"/>
                <a:gd name="T46" fmla="*/ 50 w 81"/>
                <a:gd name="T47" fmla="*/ 6 h 82"/>
                <a:gd name="T48" fmla="*/ 53 w 81"/>
                <a:gd name="T49" fmla="*/ 11 h 82"/>
                <a:gd name="T50" fmla="*/ 55 w 81"/>
                <a:gd name="T51" fmla="*/ 14 h 82"/>
                <a:gd name="T52" fmla="*/ 59 w 81"/>
                <a:gd name="T53" fmla="*/ 20 h 82"/>
                <a:gd name="T54" fmla="*/ 60 w 81"/>
                <a:gd name="T55" fmla="*/ 23 h 82"/>
                <a:gd name="T56" fmla="*/ 64 w 81"/>
                <a:gd name="T57" fmla="*/ 33 h 82"/>
                <a:gd name="T58" fmla="*/ 60 w 81"/>
                <a:gd name="T59" fmla="*/ 43 h 82"/>
                <a:gd name="T60" fmla="*/ 59 w 81"/>
                <a:gd name="T61" fmla="*/ 47 h 82"/>
                <a:gd name="T62" fmla="*/ 55 w 81"/>
                <a:gd name="T63" fmla="*/ 53 h 82"/>
                <a:gd name="T64" fmla="*/ 45 w 81"/>
                <a:gd name="T65" fmla="*/ 62 h 82"/>
                <a:gd name="T66" fmla="*/ 38 w 81"/>
                <a:gd name="T67" fmla="*/ 64 h 82"/>
                <a:gd name="T68" fmla="*/ 24 w 81"/>
                <a:gd name="T69" fmla="*/ 62 h 82"/>
                <a:gd name="T70" fmla="*/ 16 w 81"/>
                <a:gd name="T71" fmla="*/ 60 h 82"/>
                <a:gd name="T72" fmla="*/ 13 w 81"/>
                <a:gd name="T73" fmla="*/ 56 h 82"/>
                <a:gd name="T74" fmla="*/ 8 w 81"/>
                <a:gd name="T75" fmla="*/ 53 h 82"/>
                <a:gd name="T76" fmla="*/ 7 w 81"/>
                <a:gd name="T77" fmla="*/ 47 h 82"/>
                <a:gd name="T78" fmla="*/ 7 w 81"/>
                <a:gd name="T79" fmla="*/ 20 h 82"/>
                <a:gd name="T80" fmla="*/ 8 w 81"/>
                <a:gd name="T81" fmla="*/ 14 h 82"/>
                <a:gd name="T82" fmla="*/ 15 w 81"/>
                <a:gd name="T83" fmla="*/ 11 h 82"/>
                <a:gd name="T84" fmla="*/ 15 w 81"/>
                <a:gd name="T85" fmla="*/ 7 h 82"/>
                <a:gd name="T86" fmla="*/ 27 w 81"/>
                <a:gd name="T87" fmla="*/ 0 h 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"/>
                <a:gd name="T133" fmla="*/ 0 h 82"/>
                <a:gd name="T134" fmla="*/ 81 w 81"/>
                <a:gd name="T135" fmla="*/ 82 h 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" h="82">
                  <a:moveTo>
                    <a:pt x="33" y="0"/>
                  </a:moveTo>
                  <a:lnTo>
                    <a:pt x="21" y="5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0" y="32"/>
                  </a:lnTo>
                  <a:lnTo>
                    <a:pt x="0" y="50"/>
                  </a:lnTo>
                  <a:lnTo>
                    <a:pt x="4" y="57"/>
                  </a:lnTo>
                  <a:lnTo>
                    <a:pt x="4" y="59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6" y="76"/>
                  </a:lnTo>
                  <a:lnTo>
                    <a:pt x="18" y="76"/>
                  </a:lnTo>
                  <a:lnTo>
                    <a:pt x="25" y="80"/>
                  </a:lnTo>
                  <a:lnTo>
                    <a:pt x="29" y="80"/>
                  </a:lnTo>
                  <a:lnTo>
                    <a:pt x="33" y="82"/>
                  </a:lnTo>
                  <a:lnTo>
                    <a:pt x="50" y="82"/>
                  </a:lnTo>
                  <a:lnTo>
                    <a:pt x="52" y="80"/>
                  </a:lnTo>
                  <a:lnTo>
                    <a:pt x="50" y="80"/>
                  </a:lnTo>
                  <a:lnTo>
                    <a:pt x="54" y="80"/>
                  </a:lnTo>
                  <a:lnTo>
                    <a:pt x="62" y="76"/>
                  </a:lnTo>
                  <a:lnTo>
                    <a:pt x="64" y="76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5" y="59"/>
                  </a:lnTo>
                  <a:lnTo>
                    <a:pt x="75" y="61"/>
                  </a:lnTo>
                  <a:lnTo>
                    <a:pt x="77" y="59"/>
                  </a:lnTo>
                  <a:lnTo>
                    <a:pt x="77" y="53"/>
                  </a:lnTo>
                  <a:lnTo>
                    <a:pt x="79" y="50"/>
                  </a:lnTo>
                  <a:lnTo>
                    <a:pt x="79" y="46"/>
                  </a:lnTo>
                  <a:lnTo>
                    <a:pt x="81" y="40"/>
                  </a:lnTo>
                  <a:lnTo>
                    <a:pt x="79" y="36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3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4" y="9"/>
                  </a:lnTo>
                  <a:lnTo>
                    <a:pt x="66" y="11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58" y="5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3"/>
                  </a:lnTo>
                  <a:lnTo>
                    <a:pt x="48" y="3"/>
                  </a:lnTo>
                  <a:lnTo>
                    <a:pt x="46" y="3"/>
                  </a:lnTo>
                  <a:lnTo>
                    <a:pt x="48" y="5"/>
                  </a:lnTo>
                  <a:lnTo>
                    <a:pt x="50" y="5"/>
                  </a:lnTo>
                  <a:lnTo>
                    <a:pt x="58" y="9"/>
                  </a:lnTo>
                  <a:lnTo>
                    <a:pt x="62" y="9"/>
                  </a:lnTo>
                  <a:lnTo>
                    <a:pt x="60" y="7"/>
                  </a:lnTo>
                  <a:lnTo>
                    <a:pt x="62" y="11"/>
                  </a:lnTo>
                  <a:lnTo>
                    <a:pt x="62" y="13"/>
                  </a:lnTo>
                  <a:lnTo>
                    <a:pt x="64" y="13"/>
                  </a:lnTo>
                  <a:lnTo>
                    <a:pt x="67" y="15"/>
                  </a:lnTo>
                  <a:lnTo>
                    <a:pt x="66" y="15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71" y="23"/>
                  </a:lnTo>
                  <a:lnTo>
                    <a:pt x="71" y="25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3" y="28"/>
                  </a:lnTo>
                  <a:lnTo>
                    <a:pt x="75" y="32"/>
                  </a:lnTo>
                  <a:lnTo>
                    <a:pt x="75" y="36"/>
                  </a:lnTo>
                  <a:lnTo>
                    <a:pt x="77" y="40"/>
                  </a:lnTo>
                  <a:lnTo>
                    <a:pt x="75" y="46"/>
                  </a:lnTo>
                  <a:lnTo>
                    <a:pt x="75" y="50"/>
                  </a:lnTo>
                  <a:lnTo>
                    <a:pt x="73" y="53"/>
                  </a:lnTo>
                  <a:lnTo>
                    <a:pt x="73" y="57"/>
                  </a:lnTo>
                  <a:lnTo>
                    <a:pt x="73" y="55"/>
                  </a:lnTo>
                  <a:lnTo>
                    <a:pt x="71" y="57"/>
                  </a:lnTo>
                  <a:lnTo>
                    <a:pt x="71" y="59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4" y="76"/>
                  </a:lnTo>
                  <a:lnTo>
                    <a:pt x="50" y="76"/>
                  </a:lnTo>
                  <a:lnTo>
                    <a:pt x="48" y="76"/>
                  </a:lnTo>
                  <a:lnTo>
                    <a:pt x="46" y="78"/>
                  </a:lnTo>
                  <a:lnTo>
                    <a:pt x="48" y="78"/>
                  </a:lnTo>
                  <a:lnTo>
                    <a:pt x="33" y="78"/>
                  </a:lnTo>
                  <a:lnTo>
                    <a:pt x="29" y="76"/>
                  </a:lnTo>
                  <a:lnTo>
                    <a:pt x="25" y="76"/>
                  </a:lnTo>
                  <a:lnTo>
                    <a:pt x="18" y="73"/>
                  </a:lnTo>
                  <a:lnTo>
                    <a:pt x="19" y="73"/>
                  </a:lnTo>
                  <a:lnTo>
                    <a:pt x="18" y="71"/>
                  </a:lnTo>
                  <a:lnTo>
                    <a:pt x="18" y="73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8" y="59"/>
                  </a:lnTo>
                  <a:lnTo>
                    <a:pt x="8" y="57"/>
                  </a:lnTo>
                  <a:lnTo>
                    <a:pt x="4" y="50"/>
                  </a:lnTo>
                  <a:lnTo>
                    <a:pt x="4" y="32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18" y="13"/>
                  </a:lnTo>
                  <a:lnTo>
                    <a:pt x="18" y="11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21" y="9"/>
                  </a:lnTo>
                  <a:lnTo>
                    <a:pt x="33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57" name="Freeform 405"/>
            <p:cNvSpPr>
              <a:spLocks/>
            </p:cNvSpPr>
            <p:nvPr/>
          </p:nvSpPr>
          <p:spPr bwMode="auto">
            <a:xfrm>
              <a:off x="4977" y="1440"/>
              <a:ext cx="63" cy="64"/>
            </a:xfrm>
            <a:custGeom>
              <a:avLst/>
              <a:gdLst>
                <a:gd name="T0" fmla="*/ 28 w 77"/>
                <a:gd name="T1" fmla="*/ 0 h 78"/>
                <a:gd name="T2" fmla="*/ 22 w 77"/>
                <a:gd name="T3" fmla="*/ 2 h 78"/>
                <a:gd name="T4" fmla="*/ 17 w 77"/>
                <a:gd name="T5" fmla="*/ 2 h 78"/>
                <a:gd name="T6" fmla="*/ 12 w 77"/>
                <a:gd name="T7" fmla="*/ 7 h 78"/>
                <a:gd name="T8" fmla="*/ 7 w 77"/>
                <a:gd name="T9" fmla="*/ 11 h 78"/>
                <a:gd name="T10" fmla="*/ 4 w 77"/>
                <a:gd name="T11" fmla="*/ 16 h 78"/>
                <a:gd name="T12" fmla="*/ 2 w 77"/>
                <a:gd name="T13" fmla="*/ 21 h 78"/>
                <a:gd name="T14" fmla="*/ 0 w 77"/>
                <a:gd name="T15" fmla="*/ 28 h 78"/>
                <a:gd name="T16" fmla="*/ 0 w 77"/>
                <a:gd name="T17" fmla="*/ 36 h 78"/>
                <a:gd name="T18" fmla="*/ 2 w 77"/>
                <a:gd name="T19" fmla="*/ 42 h 78"/>
                <a:gd name="T20" fmla="*/ 4 w 77"/>
                <a:gd name="T21" fmla="*/ 47 h 78"/>
                <a:gd name="T22" fmla="*/ 7 w 77"/>
                <a:gd name="T23" fmla="*/ 53 h 78"/>
                <a:gd name="T24" fmla="*/ 12 w 77"/>
                <a:gd name="T25" fmla="*/ 58 h 78"/>
                <a:gd name="T26" fmla="*/ 17 w 77"/>
                <a:gd name="T27" fmla="*/ 62 h 78"/>
                <a:gd name="T28" fmla="*/ 22 w 77"/>
                <a:gd name="T29" fmla="*/ 62 h 78"/>
                <a:gd name="T30" fmla="*/ 28 w 77"/>
                <a:gd name="T31" fmla="*/ 64 h 78"/>
                <a:gd name="T32" fmla="*/ 34 w 77"/>
                <a:gd name="T33" fmla="*/ 64 h 78"/>
                <a:gd name="T34" fmla="*/ 41 w 77"/>
                <a:gd name="T35" fmla="*/ 62 h 78"/>
                <a:gd name="T36" fmla="*/ 47 w 77"/>
                <a:gd name="T37" fmla="*/ 62 h 78"/>
                <a:gd name="T38" fmla="*/ 52 w 77"/>
                <a:gd name="T39" fmla="*/ 58 h 78"/>
                <a:gd name="T40" fmla="*/ 56 w 77"/>
                <a:gd name="T41" fmla="*/ 53 h 78"/>
                <a:gd name="T42" fmla="*/ 60 w 77"/>
                <a:gd name="T43" fmla="*/ 47 h 78"/>
                <a:gd name="T44" fmla="*/ 61 w 77"/>
                <a:gd name="T45" fmla="*/ 42 h 78"/>
                <a:gd name="T46" fmla="*/ 63 w 77"/>
                <a:gd name="T47" fmla="*/ 36 h 78"/>
                <a:gd name="T48" fmla="*/ 63 w 77"/>
                <a:gd name="T49" fmla="*/ 28 h 78"/>
                <a:gd name="T50" fmla="*/ 61 w 77"/>
                <a:gd name="T51" fmla="*/ 21 h 78"/>
                <a:gd name="T52" fmla="*/ 60 w 77"/>
                <a:gd name="T53" fmla="*/ 16 h 78"/>
                <a:gd name="T54" fmla="*/ 56 w 77"/>
                <a:gd name="T55" fmla="*/ 11 h 78"/>
                <a:gd name="T56" fmla="*/ 52 w 77"/>
                <a:gd name="T57" fmla="*/ 7 h 78"/>
                <a:gd name="T58" fmla="*/ 47 w 77"/>
                <a:gd name="T59" fmla="*/ 2 h 78"/>
                <a:gd name="T60" fmla="*/ 41 w 77"/>
                <a:gd name="T61" fmla="*/ 2 h 78"/>
                <a:gd name="T62" fmla="*/ 34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8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5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7"/>
                  </a:lnTo>
                  <a:lnTo>
                    <a:pt x="5" y="19"/>
                  </a:lnTo>
                  <a:lnTo>
                    <a:pt x="4" y="23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1"/>
                  </a:lnTo>
                  <a:lnTo>
                    <a:pt x="4" y="53"/>
                  </a:lnTo>
                  <a:lnTo>
                    <a:pt x="5" y="57"/>
                  </a:lnTo>
                  <a:lnTo>
                    <a:pt x="7" y="61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15" y="71"/>
                  </a:lnTo>
                  <a:lnTo>
                    <a:pt x="17" y="71"/>
                  </a:lnTo>
                  <a:lnTo>
                    <a:pt x="21" y="75"/>
                  </a:lnTo>
                  <a:lnTo>
                    <a:pt x="25" y="76"/>
                  </a:lnTo>
                  <a:lnTo>
                    <a:pt x="27" y="76"/>
                  </a:lnTo>
                  <a:lnTo>
                    <a:pt x="30" y="78"/>
                  </a:lnTo>
                  <a:lnTo>
                    <a:pt x="34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50" y="76"/>
                  </a:lnTo>
                  <a:lnTo>
                    <a:pt x="53" y="76"/>
                  </a:lnTo>
                  <a:lnTo>
                    <a:pt x="57" y="75"/>
                  </a:lnTo>
                  <a:lnTo>
                    <a:pt x="59" y="71"/>
                  </a:lnTo>
                  <a:lnTo>
                    <a:pt x="63" y="71"/>
                  </a:lnTo>
                  <a:lnTo>
                    <a:pt x="65" y="67"/>
                  </a:lnTo>
                  <a:lnTo>
                    <a:pt x="69" y="65"/>
                  </a:lnTo>
                  <a:lnTo>
                    <a:pt x="71" y="61"/>
                  </a:lnTo>
                  <a:lnTo>
                    <a:pt x="73" y="57"/>
                  </a:lnTo>
                  <a:lnTo>
                    <a:pt x="73" y="53"/>
                  </a:lnTo>
                  <a:lnTo>
                    <a:pt x="75" y="51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38"/>
                  </a:lnTo>
                  <a:lnTo>
                    <a:pt x="77" y="34"/>
                  </a:lnTo>
                  <a:lnTo>
                    <a:pt x="77" y="30"/>
                  </a:lnTo>
                  <a:lnTo>
                    <a:pt x="75" y="26"/>
                  </a:lnTo>
                  <a:lnTo>
                    <a:pt x="73" y="23"/>
                  </a:lnTo>
                  <a:lnTo>
                    <a:pt x="73" y="19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58" name="Freeform 406"/>
            <p:cNvSpPr>
              <a:spLocks/>
            </p:cNvSpPr>
            <p:nvPr/>
          </p:nvSpPr>
          <p:spPr bwMode="auto">
            <a:xfrm>
              <a:off x="4975" y="1439"/>
              <a:ext cx="66" cy="67"/>
            </a:xfrm>
            <a:custGeom>
              <a:avLst/>
              <a:gdLst>
                <a:gd name="T0" fmla="*/ 22 w 80"/>
                <a:gd name="T1" fmla="*/ 2 h 82"/>
                <a:gd name="T2" fmla="*/ 14 w 80"/>
                <a:gd name="T3" fmla="*/ 6 h 82"/>
                <a:gd name="T4" fmla="*/ 11 w 80"/>
                <a:gd name="T5" fmla="*/ 9 h 82"/>
                <a:gd name="T6" fmla="*/ 7 w 80"/>
                <a:gd name="T7" fmla="*/ 12 h 82"/>
                <a:gd name="T8" fmla="*/ 5 w 80"/>
                <a:gd name="T9" fmla="*/ 16 h 82"/>
                <a:gd name="T10" fmla="*/ 2 w 80"/>
                <a:gd name="T11" fmla="*/ 26 h 82"/>
                <a:gd name="T12" fmla="*/ 2 w 80"/>
                <a:gd name="T13" fmla="*/ 41 h 82"/>
                <a:gd name="T14" fmla="*/ 3 w 80"/>
                <a:gd name="T15" fmla="*/ 45 h 82"/>
                <a:gd name="T16" fmla="*/ 12 w 80"/>
                <a:gd name="T17" fmla="*/ 61 h 82"/>
                <a:gd name="T18" fmla="*/ 17 w 80"/>
                <a:gd name="T19" fmla="*/ 64 h 82"/>
                <a:gd name="T20" fmla="*/ 24 w 80"/>
                <a:gd name="T21" fmla="*/ 65 h 82"/>
                <a:gd name="T22" fmla="*/ 43 w 80"/>
                <a:gd name="T23" fmla="*/ 65 h 82"/>
                <a:gd name="T24" fmla="*/ 50 w 80"/>
                <a:gd name="T25" fmla="*/ 64 h 82"/>
                <a:gd name="T26" fmla="*/ 50 w 80"/>
                <a:gd name="T27" fmla="*/ 61 h 82"/>
                <a:gd name="T28" fmla="*/ 57 w 80"/>
                <a:gd name="T29" fmla="*/ 56 h 82"/>
                <a:gd name="T30" fmla="*/ 60 w 80"/>
                <a:gd name="T31" fmla="*/ 56 h 82"/>
                <a:gd name="T32" fmla="*/ 64 w 80"/>
                <a:gd name="T33" fmla="*/ 45 h 82"/>
                <a:gd name="T34" fmla="*/ 65 w 80"/>
                <a:gd name="T35" fmla="*/ 43 h 82"/>
                <a:gd name="T36" fmla="*/ 64 w 80"/>
                <a:gd name="T37" fmla="*/ 20 h 82"/>
                <a:gd name="T38" fmla="*/ 62 w 80"/>
                <a:gd name="T39" fmla="*/ 16 h 82"/>
                <a:gd name="T40" fmla="*/ 59 w 80"/>
                <a:gd name="T41" fmla="*/ 11 h 82"/>
                <a:gd name="T42" fmla="*/ 50 w 80"/>
                <a:gd name="T43" fmla="*/ 3 h 82"/>
                <a:gd name="T44" fmla="*/ 43 w 80"/>
                <a:gd name="T45" fmla="*/ 2 h 82"/>
                <a:gd name="T46" fmla="*/ 26 w 80"/>
                <a:gd name="T47" fmla="*/ 3 h 82"/>
                <a:gd name="T48" fmla="*/ 45 w 80"/>
                <a:gd name="T49" fmla="*/ 4 h 82"/>
                <a:gd name="T50" fmla="*/ 54 w 80"/>
                <a:gd name="T51" fmla="*/ 12 h 82"/>
                <a:gd name="T52" fmla="*/ 57 w 80"/>
                <a:gd name="T53" fmla="*/ 12 h 82"/>
                <a:gd name="T54" fmla="*/ 60 w 80"/>
                <a:gd name="T55" fmla="*/ 19 h 82"/>
                <a:gd name="T56" fmla="*/ 64 w 80"/>
                <a:gd name="T57" fmla="*/ 26 h 82"/>
                <a:gd name="T58" fmla="*/ 62 w 80"/>
                <a:gd name="T59" fmla="*/ 42 h 82"/>
                <a:gd name="T60" fmla="*/ 60 w 80"/>
                <a:gd name="T61" fmla="*/ 48 h 82"/>
                <a:gd name="T62" fmla="*/ 55 w 80"/>
                <a:gd name="T63" fmla="*/ 55 h 82"/>
                <a:gd name="T64" fmla="*/ 52 w 80"/>
                <a:gd name="T65" fmla="*/ 60 h 82"/>
                <a:gd name="T66" fmla="*/ 49 w 80"/>
                <a:gd name="T67" fmla="*/ 58 h 82"/>
                <a:gd name="T68" fmla="*/ 49 w 80"/>
                <a:gd name="T69" fmla="*/ 61 h 82"/>
                <a:gd name="T70" fmla="*/ 40 w 80"/>
                <a:gd name="T71" fmla="*/ 64 h 82"/>
                <a:gd name="T72" fmla="*/ 22 w 80"/>
                <a:gd name="T73" fmla="*/ 63 h 82"/>
                <a:gd name="T74" fmla="*/ 17 w 80"/>
                <a:gd name="T75" fmla="*/ 58 h 82"/>
                <a:gd name="T76" fmla="*/ 16 w 80"/>
                <a:gd name="T77" fmla="*/ 58 h 82"/>
                <a:gd name="T78" fmla="*/ 6 w 80"/>
                <a:gd name="T79" fmla="*/ 45 h 82"/>
                <a:gd name="T80" fmla="*/ 5 w 80"/>
                <a:gd name="T81" fmla="*/ 43 h 82"/>
                <a:gd name="T82" fmla="*/ 3 w 80"/>
                <a:gd name="T83" fmla="*/ 29 h 82"/>
                <a:gd name="T84" fmla="*/ 7 w 80"/>
                <a:gd name="T85" fmla="*/ 17 h 82"/>
                <a:gd name="T86" fmla="*/ 9 w 80"/>
                <a:gd name="T87" fmla="*/ 16 h 82"/>
                <a:gd name="T88" fmla="*/ 12 w 80"/>
                <a:gd name="T89" fmla="*/ 12 h 82"/>
                <a:gd name="T90" fmla="*/ 16 w 80"/>
                <a:gd name="T91" fmla="*/ 11 h 82"/>
                <a:gd name="T92" fmla="*/ 16 w 80"/>
                <a:gd name="T93" fmla="*/ 7 h 82"/>
                <a:gd name="T94" fmla="*/ 26 w 80"/>
                <a:gd name="T95" fmla="*/ 3 h 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"/>
                <a:gd name="T145" fmla="*/ 0 h 82"/>
                <a:gd name="T146" fmla="*/ 80 w 80"/>
                <a:gd name="T147" fmla="*/ 82 h 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" h="82">
                  <a:moveTo>
                    <a:pt x="32" y="0"/>
                  </a:moveTo>
                  <a:lnTo>
                    <a:pt x="29" y="2"/>
                  </a:lnTo>
                  <a:lnTo>
                    <a:pt x="27" y="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7"/>
                  </a:lnTo>
                  <a:lnTo>
                    <a:pt x="15" y="11"/>
                  </a:lnTo>
                  <a:lnTo>
                    <a:pt x="17" y="9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7" y="19"/>
                  </a:lnTo>
                  <a:lnTo>
                    <a:pt x="7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2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5"/>
                  </a:lnTo>
                  <a:lnTo>
                    <a:pt x="4" y="57"/>
                  </a:lnTo>
                  <a:lnTo>
                    <a:pt x="4" y="55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5" y="75"/>
                  </a:lnTo>
                  <a:lnTo>
                    <a:pt x="19" y="75"/>
                  </a:lnTo>
                  <a:lnTo>
                    <a:pt x="17" y="75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7" y="80"/>
                  </a:lnTo>
                  <a:lnTo>
                    <a:pt x="29" y="80"/>
                  </a:lnTo>
                  <a:lnTo>
                    <a:pt x="32" y="82"/>
                  </a:lnTo>
                  <a:lnTo>
                    <a:pt x="48" y="82"/>
                  </a:lnTo>
                  <a:lnTo>
                    <a:pt x="52" y="80"/>
                  </a:lnTo>
                  <a:lnTo>
                    <a:pt x="55" y="80"/>
                  </a:lnTo>
                  <a:lnTo>
                    <a:pt x="59" y="78"/>
                  </a:lnTo>
                  <a:lnTo>
                    <a:pt x="61" y="78"/>
                  </a:lnTo>
                  <a:lnTo>
                    <a:pt x="61" y="77"/>
                  </a:lnTo>
                  <a:lnTo>
                    <a:pt x="63" y="73"/>
                  </a:lnTo>
                  <a:lnTo>
                    <a:pt x="61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7" y="71"/>
                  </a:lnTo>
                  <a:lnTo>
                    <a:pt x="71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7" y="59"/>
                  </a:lnTo>
                  <a:lnTo>
                    <a:pt x="77" y="55"/>
                  </a:lnTo>
                  <a:lnTo>
                    <a:pt x="77" y="57"/>
                  </a:lnTo>
                  <a:lnTo>
                    <a:pt x="79" y="55"/>
                  </a:lnTo>
                  <a:lnTo>
                    <a:pt x="79" y="53"/>
                  </a:lnTo>
                  <a:lnTo>
                    <a:pt x="80" y="50"/>
                  </a:lnTo>
                  <a:lnTo>
                    <a:pt x="80" y="32"/>
                  </a:lnTo>
                  <a:lnTo>
                    <a:pt x="77" y="25"/>
                  </a:lnTo>
                  <a:lnTo>
                    <a:pt x="77" y="19"/>
                  </a:lnTo>
                  <a:lnTo>
                    <a:pt x="75" y="17"/>
                  </a:lnTo>
                  <a:lnTo>
                    <a:pt x="75" y="19"/>
                  </a:lnTo>
                  <a:lnTo>
                    <a:pt x="73" y="15"/>
                  </a:lnTo>
                  <a:lnTo>
                    <a:pt x="73" y="13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9" y="11"/>
                  </a:lnTo>
                  <a:lnTo>
                    <a:pt x="61" y="4"/>
                  </a:lnTo>
                  <a:lnTo>
                    <a:pt x="59" y="4"/>
                  </a:lnTo>
                  <a:lnTo>
                    <a:pt x="55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2" y="5"/>
                  </a:lnTo>
                  <a:lnTo>
                    <a:pt x="55" y="5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65" y="15"/>
                  </a:lnTo>
                  <a:lnTo>
                    <a:pt x="67" y="15"/>
                  </a:lnTo>
                  <a:lnTo>
                    <a:pt x="71" y="17"/>
                  </a:lnTo>
                  <a:lnTo>
                    <a:pt x="69" y="15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3" y="25"/>
                  </a:lnTo>
                  <a:lnTo>
                    <a:pt x="77" y="32"/>
                  </a:lnTo>
                  <a:lnTo>
                    <a:pt x="77" y="50"/>
                  </a:lnTo>
                  <a:lnTo>
                    <a:pt x="75" y="53"/>
                  </a:lnTo>
                  <a:lnTo>
                    <a:pt x="75" y="52"/>
                  </a:lnTo>
                  <a:lnTo>
                    <a:pt x="73" y="53"/>
                  </a:lnTo>
                  <a:lnTo>
                    <a:pt x="73" y="55"/>
                  </a:lnTo>
                  <a:lnTo>
                    <a:pt x="73" y="59"/>
                  </a:lnTo>
                  <a:lnTo>
                    <a:pt x="69" y="67"/>
                  </a:lnTo>
                  <a:lnTo>
                    <a:pt x="71" y="65"/>
                  </a:lnTo>
                  <a:lnTo>
                    <a:pt x="67" y="67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5" y="71"/>
                  </a:lnTo>
                  <a:lnTo>
                    <a:pt x="61" y="71"/>
                  </a:lnTo>
                  <a:lnTo>
                    <a:pt x="59" y="71"/>
                  </a:lnTo>
                  <a:lnTo>
                    <a:pt x="59" y="73"/>
                  </a:lnTo>
                  <a:lnTo>
                    <a:pt x="57" y="77"/>
                  </a:lnTo>
                  <a:lnTo>
                    <a:pt x="59" y="75"/>
                  </a:lnTo>
                  <a:lnTo>
                    <a:pt x="55" y="77"/>
                  </a:lnTo>
                  <a:lnTo>
                    <a:pt x="52" y="77"/>
                  </a:lnTo>
                  <a:lnTo>
                    <a:pt x="48" y="78"/>
                  </a:lnTo>
                  <a:lnTo>
                    <a:pt x="32" y="78"/>
                  </a:lnTo>
                  <a:lnTo>
                    <a:pt x="29" y="77"/>
                  </a:lnTo>
                  <a:lnTo>
                    <a:pt x="27" y="77"/>
                  </a:lnTo>
                  <a:lnTo>
                    <a:pt x="23" y="75"/>
                  </a:lnTo>
                  <a:lnTo>
                    <a:pt x="25" y="75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7" y="71"/>
                  </a:lnTo>
                  <a:lnTo>
                    <a:pt x="19" y="71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7" y="55"/>
                  </a:lnTo>
                  <a:lnTo>
                    <a:pt x="7" y="53"/>
                  </a:lnTo>
                  <a:lnTo>
                    <a:pt x="6" y="52"/>
                  </a:lnTo>
                  <a:lnTo>
                    <a:pt x="6" y="53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6"/>
                  </a:lnTo>
                  <a:lnTo>
                    <a:pt x="6" y="32"/>
                  </a:lnTo>
                  <a:lnTo>
                    <a:pt x="6" y="28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15" y="15"/>
                  </a:lnTo>
                  <a:lnTo>
                    <a:pt x="13" y="15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21" y="7"/>
                  </a:lnTo>
                  <a:lnTo>
                    <a:pt x="19" y="9"/>
                  </a:lnTo>
                  <a:lnTo>
                    <a:pt x="27" y="5"/>
                  </a:lnTo>
                  <a:lnTo>
                    <a:pt x="29" y="5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59" name="Freeform 407"/>
            <p:cNvSpPr>
              <a:spLocks/>
            </p:cNvSpPr>
            <p:nvPr/>
          </p:nvSpPr>
          <p:spPr bwMode="auto">
            <a:xfrm>
              <a:off x="4704" y="1249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8 w 77"/>
                <a:gd name="T5" fmla="*/ 3 h 79"/>
                <a:gd name="T6" fmla="*/ 13 w 77"/>
                <a:gd name="T7" fmla="*/ 8 h 79"/>
                <a:gd name="T8" fmla="*/ 8 w 77"/>
                <a:gd name="T9" fmla="*/ 12 h 79"/>
                <a:gd name="T10" fmla="*/ 5 w 77"/>
                <a:gd name="T11" fmla="*/ 17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6 h 79"/>
                <a:gd name="T18" fmla="*/ 2 w 77"/>
                <a:gd name="T19" fmla="*/ 43 h 79"/>
                <a:gd name="T20" fmla="*/ 5 w 77"/>
                <a:gd name="T21" fmla="*/ 48 h 79"/>
                <a:gd name="T22" fmla="*/ 8 w 77"/>
                <a:gd name="T23" fmla="*/ 53 h 79"/>
                <a:gd name="T24" fmla="*/ 13 w 77"/>
                <a:gd name="T25" fmla="*/ 58 h 79"/>
                <a:gd name="T26" fmla="*/ 18 w 77"/>
                <a:gd name="T27" fmla="*/ 62 h 79"/>
                <a:gd name="T28" fmla="*/ 22 w 77"/>
                <a:gd name="T29" fmla="*/ 63 h 79"/>
                <a:gd name="T30" fmla="*/ 29 w 77"/>
                <a:gd name="T31" fmla="*/ 65 h 79"/>
                <a:gd name="T32" fmla="*/ 35 w 77"/>
                <a:gd name="T33" fmla="*/ 65 h 79"/>
                <a:gd name="T34" fmla="*/ 41 w 77"/>
                <a:gd name="T35" fmla="*/ 63 h 79"/>
                <a:gd name="T36" fmla="*/ 47 w 77"/>
                <a:gd name="T37" fmla="*/ 62 h 79"/>
                <a:gd name="T38" fmla="*/ 52 w 77"/>
                <a:gd name="T39" fmla="*/ 58 h 79"/>
                <a:gd name="T40" fmla="*/ 57 w 77"/>
                <a:gd name="T41" fmla="*/ 53 h 79"/>
                <a:gd name="T42" fmla="*/ 60 w 77"/>
                <a:gd name="T43" fmla="*/ 48 h 79"/>
                <a:gd name="T44" fmla="*/ 61 w 77"/>
                <a:gd name="T45" fmla="*/ 43 h 79"/>
                <a:gd name="T46" fmla="*/ 63 w 77"/>
                <a:gd name="T47" fmla="*/ 36 h 79"/>
                <a:gd name="T48" fmla="*/ 63 w 77"/>
                <a:gd name="T49" fmla="*/ 29 h 79"/>
                <a:gd name="T50" fmla="*/ 61 w 77"/>
                <a:gd name="T51" fmla="*/ 22 h 79"/>
                <a:gd name="T52" fmla="*/ 60 w 77"/>
                <a:gd name="T53" fmla="*/ 17 h 79"/>
                <a:gd name="T54" fmla="*/ 57 w 77"/>
                <a:gd name="T55" fmla="*/ 12 h 79"/>
                <a:gd name="T56" fmla="*/ 52 w 77"/>
                <a:gd name="T57" fmla="*/ 8 h 79"/>
                <a:gd name="T58" fmla="*/ 47 w 77"/>
                <a:gd name="T59" fmla="*/ 3 h 79"/>
                <a:gd name="T60" fmla="*/ 41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2" y="4"/>
                  </a:lnTo>
                  <a:lnTo>
                    <a:pt x="18" y="6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22" y="75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8" y="75"/>
                  </a:lnTo>
                  <a:lnTo>
                    <a:pt x="60" y="73"/>
                  </a:lnTo>
                  <a:lnTo>
                    <a:pt x="64" y="71"/>
                  </a:lnTo>
                  <a:lnTo>
                    <a:pt x="66" y="67"/>
                  </a:lnTo>
                  <a:lnTo>
                    <a:pt x="70" y="65"/>
                  </a:lnTo>
                  <a:lnTo>
                    <a:pt x="71" y="62"/>
                  </a:lnTo>
                  <a:lnTo>
                    <a:pt x="73" y="58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39"/>
                  </a:lnTo>
                  <a:lnTo>
                    <a:pt x="77" y="35"/>
                  </a:lnTo>
                  <a:lnTo>
                    <a:pt x="77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1" y="17"/>
                  </a:lnTo>
                  <a:lnTo>
                    <a:pt x="70" y="14"/>
                  </a:lnTo>
                  <a:lnTo>
                    <a:pt x="66" y="12"/>
                  </a:lnTo>
                  <a:lnTo>
                    <a:pt x="64" y="10"/>
                  </a:lnTo>
                  <a:lnTo>
                    <a:pt x="60" y="6"/>
                  </a:lnTo>
                  <a:lnTo>
                    <a:pt x="58" y="4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60" name="Freeform 408"/>
            <p:cNvSpPr>
              <a:spLocks/>
            </p:cNvSpPr>
            <p:nvPr/>
          </p:nvSpPr>
          <p:spPr bwMode="auto">
            <a:xfrm>
              <a:off x="4703" y="1248"/>
              <a:ext cx="66" cy="68"/>
            </a:xfrm>
            <a:custGeom>
              <a:avLst/>
              <a:gdLst>
                <a:gd name="T0" fmla="*/ 22 w 81"/>
                <a:gd name="T1" fmla="*/ 2 h 83"/>
                <a:gd name="T2" fmla="*/ 20 w 81"/>
                <a:gd name="T3" fmla="*/ 3 h 83"/>
                <a:gd name="T4" fmla="*/ 15 w 81"/>
                <a:gd name="T5" fmla="*/ 7 h 83"/>
                <a:gd name="T6" fmla="*/ 11 w 81"/>
                <a:gd name="T7" fmla="*/ 10 h 83"/>
                <a:gd name="T8" fmla="*/ 8 w 81"/>
                <a:gd name="T9" fmla="*/ 13 h 83"/>
                <a:gd name="T10" fmla="*/ 3 w 81"/>
                <a:gd name="T11" fmla="*/ 19 h 83"/>
                <a:gd name="T12" fmla="*/ 2 w 81"/>
                <a:gd name="T13" fmla="*/ 27 h 83"/>
                <a:gd name="T14" fmla="*/ 2 w 81"/>
                <a:gd name="T15" fmla="*/ 41 h 83"/>
                <a:gd name="T16" fmla="*/ 3 w 81"/>
                <a:gd name="T17" fmla="*/ 49 h 83"/>
                <a:gd name="T18" fmla="*/ 8 w 81"/>
                <a:gd name="T19" fmla="*/ 55 h 83"/>
                <a:gd name="T20" fmla="*/ 16 w 81"/>
                <a:gd name="T21" fmla="*/ 63 h 83"/>
                <a:gd name="T22" fmla="*/ 27 w 81"/>
                <a:gd name="T23" fmla="*/ 68 h 83"/>
                <a:gd name="T24" fmla="*/ 46 w 81"/>
                <a:gd name="T25" fmla="*/ 66 h 83"/>
                <a:gd name="T26" fmla="*/ 52 w 81"/>
                <a:gd name="T27" fmla="*/ 63 h 83"/>
                <a:gd name="T28" fmla="*/ 55 w 81"/>
                <a:gd name="T29" fmla="*/ 61 h 83"/>
                <a:gd name="T30" fmla="*/ 55 w 81"/>
                <a:gd name="T31" fmla="*/ 58 h 83"/>
                <a:gd name="T32" fmla="*/ 59 w 81"/>
                <a:gd name="T33" fmla="*/ 55 h 83"/>
                <a:gd name="T34" fmla="*/ 66 w 81"/>
                <a:gd name="T35" fmla="*/ 41 h 83"/>
                <a:gd name="T36" fmla="*/ 63 w 81"/>
                <a:gd name="T37" fmla="*/ 19 h 83"/>
                <a:gd name="T38" fmla="*/ 59 w 81"/>
                <a:gd name="T39" fmla="*/ 11 h 83"/>
                <a:gd name="T40" fmla="*/ 51 w 81"/>
                <a:gd name="T41" fmla="*/ 3 h 83"/>
                <a:gd name="T42" fmla="*/ 27 w 81"/>
                <a:gd name="T43" fmla="*/ 0 h 83"/>
                <a:gd name="T44" fmla="*/ 46 w 81"/>
                <a:gd name="T45" fmla="*/ 7 h 83"/>
                <a:gd name="T46" fmla="*/ 54 w 81"/>
                <a:gd name="T47" fmla="*/ 13 h 83"/>
                <a:gd name="T48" fmla="*/ 57 w 81"/>
                <a:gd name="T49" fmla="*/ 13 h 83"/>
                <a:gd name="T50" fmla="*/ 63 w 81"/>
                <a:gd name="T51" fmla="*/ 27 h 83"/>
                <a:gd name="T52" fmla="*/ 59 w 81"/>
                <a:gd name="T53" fmla="*/ 49 h 83"/>
                <a:gd name="T54" fmla="*/ 55 w 81"/>
                <a:gd name="T55" fmla="*/ 55 h 83"/>
                <a:gd name="T56" fmla="*/ 52 w 81"/>
                <a:gd name="T57" fmla="*/ 60 h 83"/>
                <a:gd name="T58" fmla="*/ 49 w 81"/>
                <a:gd name="T59" fmla="*/ 60 h 83"/>
                <a:gd name="T60" fmla="*/ 46 w 81"/>
                <a:gd name="T61" fmla="*/ 63 h 83"/>
                <a:gd name="T62" fmla="*/ 27 w 81"/>
                <a:gd name="T63" fmla="*/ 65 h 83"/>
                <a:gd name="T64" fmla="*/ 16 w 81"/>
                <a:gd name="T65" fmla="*/ 60 h 83"/>
                <a:gd name="T66" fmla="*/ 11 w 81"/>
                <a:gd name="T67" fmla="*/ 55 h 83"/>
                <a:gd name="T68" fmla="*/ 7 w 81"/>
                <a:gd name="T69" fmla="*/ 46 h 83"/>
                <a:gd name="T70" fmla="*/ 5 w 81"/>
                <a:gd name="T71" fmla="*/ 41 h 83"/>
                <a:gd name="T72" fmla="*/ 5 w 81"/>
                <a:gd name="T73" fmla="*/ 27 h 83"/>
                <a:gd name="T74" fmla="*/ 7 w 81"/>
                <a:gd name="T75" fmla="*/ 22 h 83"/>
                <a:gd name="T76" fmla="*/ 11 w 81"/>
                <a:gd name="T77" fmla="*/ 13 h 83"/>
                <a:gd name="T78" fmla="*/ 11 w 81"/>
                <a:gd name="T79" fmla="*/ 13 h 83"/>
                <a:gd name="T80" fmla="*/ 16 w 81"/>
                <a:gd name="T81" fmla="*/ 10 h 83"/>
                <a:gd name="T82" fmla="*/ 20 w 81"/>
                <a:gd name="T83" fmla="*/ 7 h 83"/>
                <a:gd name="T84" fmla="*/ 25 w 81"/>
                <a:gd name="T85" fmla="*/ 5 h 83"/>
                <a:gd name="T86" fmla="*/ 27 w 81"/>
                <a:gd name="T87" fmla="*/ 0 h 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"/>
                <a:gd name="T133" fmla="*/ 0 h 83"/>
                <a:gd name="T134" fmla="*/ 81 w 81"/>
                <a:gd name="T135" fmla="*/ 83 h 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7" y="2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4" y="4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6" y="12"/>
                  </a:lnTo>
                  <a:lnTo>
                    <a:pt x="18" y="10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4" y="58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6" y="60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8" y="77"/>
                  </a:lnTo>
                  <a:lnTo>
                    <a:pt x="20" y="77"/>
                  </a:lnTo>
                  <a:lnTo>
                    <a:pt x="27" y="81"/>
                  </a:lnTo>
                  <a:lnTo>
                    <a:pt x="29" y="81"/>
                  </a:lnTo>
                  <a:lnTo>
                    <a:pt x="33" y="83"/>
                  </a:lnTo>
                  <a:lnTo>
                    <a:pt x="48" y="83"/>
                  </a:lnTo>
                  <a:lnTo>
                    <a:pt x="52" y="81"/>
                  </a:lnTo>
                  <a:lnTo>
                    <a:pt x="56" y="81"/>
                  </a:lnTo>
                  <a:lnTo>
                    <a:pt x="60" y="79"/>
                  </a:lnTo>
                  <a:lnTo>
                    <a:pt x="62" y="79"/>
                  </a:lnTo>
                  <a:lnTo>
                    <a:pt x="64" y="77"/>
                  </a:lnTo>
                  <a:lnTo>
                    <a:pt x="62" y="77"/>
                  </a:lnTo>
                  <a:lnTo>
                    <a:pt x="66" y="75"/>
                  </a:lnTo>
                  <a:lnTo>
                    <a:pt x="68" y="75"/>
                  </a:lnTo>
                  <a:lnTo>
                    <a:pt x="68" y="73"/>
                  </a:lnTo>
                  <a:lnTo>
                    <a:pt x="70" y="69"/>
                  </a:lnTo>
                  <a:lnTo>
                    <a:pt x="68" y="71"/>
                  </a:lnTo>
                  <a:lnTo>
                    <a:pt x="72" y="69"/>
                  </a:lnTo>
                  <a:lnTo>
                    <a:pt x="73" y="69"/>
                  </a:lnTo>
                  <a:lnTo>
                    <a:pt x="73" y="67"/>
                  </a:lnTo>
                  <a:lnTo>
                    <a:pt x="77" y="60"/>
                  </a:lnTo>
                  <a:lnTo>
                    <a:pt x="77" y="58"/>
                  </a:lnTo>
                  <a:lnTo>
                    <a:pt x="81" y="50"/>
                  </a:lnTo>
                  <a:lnTo>
                    <a:pt x="81" y="33"/>
                  </a:lnTo>
                  <a:lnTo>
                    <a:pt x="77" y="25"/>
                  </a:lnTo>
                  <a:lnTo>
                    <a:pt x="77" y="23"/>
                  </a:lnTo>
                  <a:lnTo>
                    <a:pt x="73" y="16"/>
                  </a:lnTo>
                  <a:lnTo>
                    <a:pt x="73" y="14"/>
                  </a:lnTo>
                  <a:lnTo>
                    <a:pt x="72" y="14"/>
                  </a:lnTo>
                  <a:lnTo>
                    <a:pt x="68" y="12"/>
                  </a:lnTo>
                  <a:lnTo>
                    <a:pt x="70" y="12"/>
                  </a:lnTo>
                  <a:lnTo>
                    <a:pt x="62" y="4"/>
                  </a:lnTo>
                  <a:lnTo>
                    <a:pt x="56" y="4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58" y="8"/>
                  </a:lnTo>
                  <a:lnTo>
                    <a:pt x="66" y="16"/>
                  </a:lnTo>
                  <a:lnTo>
                    <a:pt x="68" y="16"/>
                  </a:lnTo>
                  <a:lnTo>
                    <a:pt x="72" y="18"/>
                  </a:lnTo>
                  <a:lnTo>
                    <a:pt x="70" y="16"/>
                  </a:lnTo>
                  <a:lnTo>
                    <a:pt x="73" y="23"/>
                  </a:lnTo>
                  <a:lnTo>
                    <a:pt x="73" y="25"/>
                  </a:lnTo>
                  <a:lnTo>
                    <a:pt x="77" y="33"/>
                  </a:lnTo>
                  <a:lnTo>
                    <a:pt x="77" y="50"/>
                  </a:lnTo>
                  <a:lnTo>
                    <a:pt x="73" y="58"/>
                  </a:lnTo>
                  <a:lnTo>
                    <a:pt x="73" y="60"/>
                  </a:lnTo>
                  <a:lnTo>
                    <a:pt x="70" y="67"/>
                  </a:lnTo>
                  <a:lnTo>
                    <a:pt x="72" y="66"/>
                  </a:lnTo>
                  <a:lnTo>
                    <a:pt x="68" y="67"/>
                  </a:lnTo>
                  <a:lnTo>
                    <a:pt x="66" y="67"/>
                  </a:lnTo>
                  <a:lnTo>
                    <a:pt x="66" y="69"/>
                  </a:lnTo>
                  <a:lnTo>
                    <a:pt x="64" y="73"/>
                  </a:lnTo>
                  <a:lnTo>
                    <a:pt x="66" y="71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56" y="77"/>
                  </a:lnTo>
                  <a:lnTo>
                    <a:pt x="52" y="77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7" y="77"/>
                  </a:lnTo>
                  <a:lnTo>
                    <a:pt x="20" y="73"/>
                  </a:lnTo>
                  <a:lnTo>
                    <a:pt x="22" y="73"/>
                  </a:lnTo>
                  <a:lnTo>
                    <a:pt x="14" y="66"/>
                  </a:lnTo>
                  <a:lnTo>
                    <a:pt x="14" y="67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8" y="56"/>
                  </a:lnTo>
                  <a:lnTo>
                    <a:pt x="8" y="58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7"/>
                  </a:lnTo>
                  <a:lnTo>
                    <a:pt x="6" y="33"/>
                  </a:lnTo>
                  <a:lnTo>
                    <a:pt x="6" y="29"/>
                  </a:lnTo>
                  <a:lnTo>
                    <a:pt x="8" y="25"/>
                  </a:lnTo>
                  <a:lnTo>
                    <a:pt x="8" y="27"/>
                  </a:lnTo>
                  <a:lnTo>
                    <a:pt x="10" y="25"/>
                  </a:lnTo>
                  <a:lnTo>
                    <a:pt x="10" y="23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8" y="14"/>
                  </a:lnTo>
                  <a:lnTo>
                    <a:pt x="20" y="14"/>
                  </a:lnTo>
                  <a:lnTo>
                    <a:pt x="20" y="12"/>
                  </a:lnTo>
                  <a:lnTo>
                    <a:pt x="22" y="8"/>
                  </a:lnTo>
                  <a:lnTo>
                    <a:pt x="20" y="10"/>
                  </a:lnTo>
                  <a:lnTo>
                    <a:pt x="24" y="8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31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61" name="Freeform 409"/>
            <p:cNvSpPr>
              <a:spLocks/>
            </p:cNvSpPr>
            <p:nvPr/>
          </p:nvSpPr>
          <p:spPr bwMode="auto">
            <a:xfrm>
              <a:off x="4816" y="1321"/>
              <a:ext cx="63" cy="64"/>
            </a:xfrm>
            <a:custGeom>
              <a:avLst/>
              <a:gdLst>
                <a:gd name="T0" fmla="*/ 28 w 77"/>
                <a:gd name="T1" fmla="*/ 0 h 78"/>
                <a:gd name="T2" fmla="*/ 22 w 77"/>
                <a:gd name="T3" fmla="*/ 2 h 78"/>
                <a:gd name="T4" fmla="*/ 17 w 77"/>
                <a:gd name="T5" fmla="*/ 2 h 78"/>
                <a:gd name="T6" fmla="*/ 12 w 77"/>
                <a:gd name="T7" fmla="*/ 6 h 78"/>
                <a:gd name="T8" fmla="*/ 7 w 77"/>
                <a:gd name="T9" fmla="*/ 11 h 78"/>
                <a:gd name="T10" fmla="*/ 5 w 77"/>
                <a:gd name="T11" fmla="*/ 16 h 78"/>
                <a:gd name="T12" fmla="*/ 2 w 77"/>
                <a:gd name="T13" fmla="*/ 21 h 78"/>
                <a:gd name="T14" fmla="*/ 0 w 77"/>
                <a:gd name="T15" fmla="*/ 28 h 78"/>
                <a:gd name="T16" fmla="*/ 0 w 77"/>
                <a:gd name="T17" fmla="*/ 34 h 78"/>
                <a:gd name="T18" fmla="*/ 2 w 77"/>
                <a:gd name="T19" fmla="*/ 41 h 78"/>
                <a:gd name="T20" fmla="*/ 5 w 77"/>
                <a:gd name="T21" fmla="*/ 47 h 78"/>
                <a:gd name="T22" fmla="*/ 7 w 77"/>
                <a:gd name="T23" fmla="*/ 52 h 78"/>
                <a:gd name="T24" fmla="*/ 12 w 77"/>
                <a:gd name="T25" fmla="*/ 57 h 78"/>
                <a:gd name="T26" fmla="*/ 17 w 77"/>
                <a:gd name="T27" fmla="*/ 60 h 78"/>
                <a:gd name="T28" fmla="*/ 22 w 77"/>
                <a:gd name="T29" fmla="*/ 62 h 78"/>
                <a:gd name="T30" fmla="*/ 28 w 77"/>
                <a:gd name="T31" fmla="*/ 64 h 78"/>
                <a:gd name="T32" fmla="*/ 34 w 77"/>
                <a:gd name="T33" fmla="*/ 64 h 78"/>
                <a:gd name="T34" fmla="*/ 41 w 77"/>
                <a:gd name="T35" fmla="*/ 62 h 78"/>
                <a:gd name="T36" fmla="*/ 47 w 77"/>
                <a:gd name="T37" fmla="*/ 60 h 78"/>
                <a:gd name="T38" fmla="*/ 52 w 77"/>
                <a:gd name="T39" fmla="*/ 57 h 78"/>
                <a:gd name="T40" fmla="*/ 56 w 77"/>
                <a:gd name="T41" fmla="*/ 52 h 78"/>
                <a:gd name="T42" fmla="*/ 60 w 77"/>
                <a:gd name="T43" fmla="*/ 47 h 78"/>
                <a:gd name="T44" fmla="*/ 61 w 77"/>
                <a:gd name="T45" fmla="*/ 41 h 78"/>
                <a:gd name="T46" fmla="*/ 63 w 77"/>
                <a:gd name="T47" fmla="*/ 34 h 78"/>
                <a:gd name="T48" fmla="*/ 63 w 77"/>
                <a:gd name="T49" fmla="*/ 28 h 78"/>
                <a:gd name="T50" fmla="*/ 61 w 77"/>
                <a:gd name="T51" fmla="*/ 21 h 78"/>
                <a:gd name="T52" fmla="*/ 60 w 77"/>
                <a:gd name="T53" fmla="*/ 16 h 78"/>
                <a:gd name="T54" fmla="*/ 56 w 77"/>
                <a:gd name="T55" fmla="*/ 11 h 78"/>
                <a:gd name="T56" fmla="*/ 52 w 77"/>
                <a:gd name="T57" fmla="*/ 6 h 78"/>
                <a:gd name="T58" fmla="*/ 47 w 77"/>
                <a:gd name="T59" fmla="*/ 2 h 78"/>
                <a:gd name="T60" fmla="*/ 41 w 77"/>
                <a:gd name="T61" fmla="*/ 2 h 78"/>
                <a:gd name="T62" fmla="*/ 34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8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7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2" y="46"/>
                  </a:lnTo>
                  <a:lnTo>
                    <a:pt x="2" y="50"/>
                  </a:lnTo>
                  <a:lnTo>
                    <a:pt x="4" y="53"/>
                  </a:lnTo>
                  <a:lnTo>
                    <a:pt x="6" y="57"/>
                  </a:lnTo>
                  <a:lnTo>
                    <a:pt x="7" y="61"/>
                  </a:lnTo>
                  <a:lnTo>
                    <a:pt x="9" y="63"/>
                  </a:lnTo>
                  <a:lnTo>
                    <a:pt x="11" y="67"/>
                  </a:lnTo>
                  <a:lnTo>
                    <a:pt x="15" y="69"/>
                  </a:lnTo>
                  <a:lnTo>
                    <a:pt x="17" y="71"/>
                  </a:lnTo>
                  <a:lnTo>
                    <a:pt x="21" y="73"/>
                  </a:lnTo>
                  <a:lnTo>
                    <a:pt x="25" y="75"/>
                  </a:lnTo>
                  <a:lnTo>
                    <a:pt x="27" y="76"/>
                  </a:lnTo>
                  <a:lnTo>
                    <a:pt x="30" y="76"/>
                  </a:lnTo>
                  <a:lnTo>
                    <a:pt x="34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6"/>
                  </a:lnTo>
                  <a:lnTo>
                    <a:pt x="50" y="76"/>
                  </a:lnTo>
                  <a:lnTo>
                    <a:pt x="54" y="75"/>
                  </a:lnTo>
                  <a:lnTo>
                    <a:pt x="57" y="73"/>
                  </a:lnTo>
                  <a:lnTo>
                    <a:pt x="59" y="71"/>
                  </a:lnTo>
                  <a:lnTo>
                    <a:pt x="63" y="69"/>
                  </a:lnTo>
                  <a:lnTo>
                    <a:pt x="65" y="67"/>
                  </a:lnTo>
                  <a:lnTo>
                    <a:pt x="69" y="63"/>
                  </a:lnTo>
                  <a:lnTo>
                    <a:pt x="71" y="61"/>
                  </a:lnTo>
                  <a:lnTo>
                    <a:pt x="73" y="57"/>
                  </a:lnTo>
                  <a:lnTo>
                    <a:pt x="73" y="53"/>
                  </a:lnTo>
                  <a:lnTo>
                    <a:pt x="75" y="50"/>
                  </a:lnTo>
                  <a:lnTo>
                    <a:pt x="77" y="46"/>
                  </a:lnTo>
                  <a:lnTo>
                    <a:pt x="77" y="42"/>
                  </a:lnTo>
                  <a:lnTo>
                    <a:pt x="77" y="38"/>
                  </a:lnTo>
                  <a:lnTo>
                    <a:pt x="77" y="34"/>
                  </a:lnTo>
                  <a:lnTo>
                    <a:pt x="77" y="30"/>
                  </a:lnTo>
                  <a:lnTo>
                    <a:pt x="75" y="26"/>
                  </a:lnTo>
                  <a:lnTo>
                    <a:pt x="73" y="23"/>
                  </a:lnTo>
                  <a:lnTo>
                    <a:pt x="73" y="19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5" y="9"/>
                  </a:lnTo>
                  <a:lnTo>
                    <a:pt x="63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62" name="Freeform 410"/>
            <p:cNvSpPr>
              <a:spLocks/>
            </p:cNvSpPr>
            <p:nvPr/>
          </p:nvSpPr>
          <p:spPr bwMode="auto">
            <a:xfrm>
              <a:off x="4815" y="1319"/>
              <a:ext cx="66" cy="67"/>
            </a:xfrm>
            <a:custGeom>
              <a:avLst/>
              <a:gdLst>
                <a:gd name="T0" fmla="*/ 22 w 81"/>
                <a:gd name="T1" fmla="*/ 2 h 82"/>
                <a:gd name="T2" fmla="*/ 12 w 81"/>
                <a:gd name="T3" fmla="*/ 6 h 82"/>
                <a:gd name="T4" fmla="*/ 9 w 81"/>
                <a:gd name="T5" fmla="*/ 7 h 82"/>
                <a:gd name="T6" fmla="*/ 7 w 81"/>
                <a:gd name="T7" fmla="*/ 14 h 82"/>
                <a:gd name="T8" fmla="*/ 2 w 81"/>
                <a:gd name="T9" fmla="*/ 23 h 82"/>
                <a:gd name="T10" fmla="*/ 0 w 81"/>
                <a:gd name="T11" fmla="*/ 36 h 82"/>
                <a:gd name="T12" fmla="*/ 7 w 81"/>
                <a:gd name="T13" fmla="*/ 51 h 82"/>
                <a:gd name="T14" fmla="*/ 7 w 81"/>
                <a:gd name="T15" fmla="*/ 53 h 82"/>
                <a:gd name="T16" fmla="*/ 11 w 81"/>
                <a:gd name="T17" fmla="*/ 58 h 82"/>
                <a:gd name="T18" fmla="*/ 14 w 81"/>
                <a:gd name="T19" fmla="*/ 61 h 82"/>
                <a:gd name="T20" fmla="*/ 20 w 81"/>
                <a:gd name="T21" fmla="*/ 64 h 82"/>
                <a:gd name="T22" fmla="*/ 29 w 81"/>
                <a:gd name="T23" fmla="*/ 67 h 82"/>
                <a:gd name="T24" fmla="*/ 42 w 81"/>
                <a:gd name="T25" fmla="*/ 65 h 82"/>
                <a:gd name="T26" fmla="*/ 51 w 81"/>
                <a:gd name="T27" fmla="*/ 61 h 82"/>
                <a:gd name="T28" fmla="*/ 55 w 81"/>
                <a:gd name="T29" fmla="*/ 60 h 82"/>
                <a:gd name="T30" fmla="*/ 63 w 81"/>
                <a:gd name="T31" fmla="*/ 48 h 82"/>
                <a:gd name="T32" fmla="*/ 66 w 81"/>
                <a:gd name="T33" fmla="*/ 26 h 82"/>
                <a:gd name="T34" fmla="*/ 61 w 81"/>
                <a:gd name="T35" fmla="*/ 14 h 82"/>
                <a:gd name="T36" fmla="*/ 59 w 81"/>
                <a:gd name="T37" fmla="*/ 11 h 82"/>
                <a:gd name="T38" fmla="*/ 50 w 81"/>
                <a:gd name="T39" fmla="*/ 4 h 82"/>
                <a:gd name="T40" fmla="*/ 48 w 81"/>
                <a:gd name="T41" fmla="*/ 3 h 82"/>
                <a:gd name="T42" fmla="*/ 39 w 81"/>
                <a:gd name="T43" fmla="*/ 0 h 82"/>
                <a:gd name="T44" fmla="*/ 39 w 81"/>
                <a:gd name="T45" fmla="*/ 3 h 82"/>
                <a:gd name="T46" fmla="*/ 48 w 81"/>
                <a:gd name="T47" fmla="*/ 6 h 82"/>
                <a:gd name="T48" fmla="*/ 50 w 81"/>
                <a:gd name="T49" fmla="*/ 7 h 82"/>
                <a:gd name="T50" fmla="*/ 56 w 81"/>
                <a:gd name="T51" fmla="*/ 14 h 82"/>
                <a:gd name="T52" fmla="*/ 58 w 81"/>
                <a:gd name="T53" fmla="*/ 17 h 82"/>
                <a:gd name="T54" fmla="*/ 59 w 81"/>
                <a:gd name="T55" fmla="*/ 20 h 82"/>
                <a:gd name="T56" fmla="*/ 59 w 81"/>
                <a:gd name="T57" fmla="*/ 45 h 82"/>
                <a:gd name="T58" fmla="*/ 58 w 81"/>
                <a:gd name="T59" fmla="*/ 50 h 82"/>
                <a:gd name="T60" fmla="*/ 50 w 81"/>
                <a:gd name="T61" fmla="*/ 58 h 82"/>
                <a:gd name="T62" fmla="*/ 48 w 81"/>
                <a:gd name="T63" fmla="*/ 60 h 82"/>
                <a:gd name="T64" fmla="*/ 36 w 81"/>
                <a:gd name="T65" fmla="*/ 64 h 82"/>
                <a:gd name="T66" fmla="*/ 24 w 81"/>
                <a:gd name="T67" fmla="*/ 63 h 82"/>
                <a:gd name="T68" fmla="*/ 22 w 81"/>
                <a:gd name="T69" fmla="*/ 61 h 82"/>
                <a:gd name="T70" fmla="*/ 15 w 81"/>
                <a:gd name="T71" fmla="*/ 56 h 82"/>
                <a:gd name="T72" fmla="*/ 12 w 81"/>
                <a:gd name="T73" fmla="*/ 56 h 82"/>
                <a:gd name="T74" fmla="*/ 9 w 81"/>
                <a:gd name="T75" fmla="*/ 50 h 82"/>
                <a:gd name="T76" fmla="*/ 5 w 81"/>
                <a:gd name="T77" fmla="*/ 39 h 82"/>
                <a:gd name="T78" fmla="*/ 5 w 81"/>
                <a:gd name="T79" fmla="*/ 26 h 82"/>
                <a:gd name="T80" fmla="*/ 7 w 81"/>
                <a:gd name="T81" fmla="*/ 19 h 82"/>
                <a:gd name="T82" fmla="*/ 12 w 81"/>
                <a:gd name="T83" fmla="*/ 9 h 82"/>
                <a:gd name="T84" fmla="*/ 15 w 81"/>
                <a:gd name="T85" fmla="*/ 9 h 82"/>
                <a:gd name="T86" fmla="*/ 22 w 81"/>
                <a:gd name="T87" fmla="*/ 4 h 82"/>
                <a:gd name="T88" fmla="*/ 26 w 81"/>
                <a:gd name="T89" fmla="*/ 0 h 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1"/>
                <a:gd name="T136" fmla="*/ 0 h 82"/>
                <a:gd name="T137" fmla="*/ 81 w 81"/>
                <a:gd name="T138" fmla="*/ 82 h 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1" h="82">
                  <a:moveTo>
                    <a:pt x="32" y="0"/>
                  </a:moveTo>
                  <a:lnTo>
                    <a:pt x="29" y="2"/>
                  </a:lnTo>
                  <a:lnTo>
                    <a:pt x="27" y="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7" y="7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2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67"/>
                  </a:lnTo>
                  <a:lnTo>
                    <a:pt x="9" y="65"/>
                  </a:lnTo>
                  <a:lnTo>
                    <a:pt x="11" y="69"/>
                  </a:lnTo>
                  <a:lnTo>
                    <a:pt x="11" y="71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15" y="73"/>
                  </a:lnTo>
                  <a:lnTo>
                    <a:pt x="17" y="75"/>
                  </a:lnTo>
                  <a:lnTo>
                    <a:pt x="19" y="75"/>
                  </a:lnTo>
                  <a:lnTo>
                    <a:pt x="27" y="78"/>
                  </a:lnTo>
                  <a:lnTo>
                    <a:pt x="25" y="78"/>
                  </a:lnTo>
                  <a:lnTo>
                    <a:pt x="27" y="80"/>
                  </a:lnTo>
                  <a:lnTo>
                    <a:pt x="32" y="80"/>
                  </a:lnTo>
                  <a:lnTo>
                    <a:pt x="36" y="82"/>
                  </a:lnTo>
                  <a:lnTo>
                    <a:pt x="44" y="82"/>
                  </a:lnTo>
                  <a:lnTo>
                    <a:pt x="48" y="80"/>
                  </a:lnTo>
                  <a:lnTo>
                    <a:pt x="52" y="80"/>
                  </a:lnTo>
                  <a:lnTo>
                    <a:pt x="59" y="77"/>
                  </a:lnTo>
                  <a:lnTo>
                    <a:pt x="61" y="77"/>
                  </a:lnTo>
                  <a:lnTo>
                    <a:pt x="63" y="75"/>
                  </a:lnTo>
                  <a:lnTo>
                    <a:pt x="61" y="75"/>
                  </a:lnTo>
                  <a:lnTo>
                    <a:pt x="65" y="73"/>
                  </a:lnTo>
                  <a:lnTo>
                    <a:pt x="67" y="73"/>
                  </a:lnTo>
                  <a:lnTo>
                    <a:pt x="75" y="65"/>
                  </a:lnTo>
                  <a:lnTo>
                    <a:pt x="75" y="63"/>
                  </a:lnTo>
                  <a:lnTo>
                    <a:pt x="77" y="59"/>
                  </a:lnTo>
                  <a:lnTo>
                    <a:pt x="77" y="55"/>
                  </a:lnTo>
                  <a:lnTo>
                    <a:pt x="81" y="48"/>
                  </a:lnTo>
                  <a:lnTo>
                    <a:pt x="81" y="32"/>
                  </a:lnTo>
                  <a:lnTo>
                    <a:pt x="77" y="25"/>
                  </a:lnTo>
                  <a:lnTo>
                    <a:pt x="77" y="19"/>
                  </a:lnTo>
                  <a:lnTo>
                    <a:pt x="75" y="17"/>
                  </a:lnTo>
                  <a:lnTo>
                    <a:pt x="75" y="19"/>
                  </a:lnTo>
                  <a:lnTo>
                    <a:pt x="73" y="15"/>
                  </a:lnTo>
                  <a:lnTo>
                    <a:pt x="73" y="13"/>
                  </a:lnTo>
                  <a:lnTo>
                    <a:pt x="67" y="7"/>
                  </a:lnTo>
                  <a:lnTo>
                    <a:pt x="65" y="7"/>
                  </a:lnTo>
                  <a:lnTo>
                    <a:pt x="61" y="5"/>
                  </a:lnTo>
                  <a:lnTo>
                    <a:pt x="63" y="5"/>
                  </a:lnTo>
                  <a:lnTo>
                    <a:pt x="61" y="4"/>
                  </a:lnTo>
                  <a:lnTo>
                    <a:pt x="59" y="4"/>
                  </a:lnTo>
                  <a:lnTo>
                    <a:pt x="56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2" y="5"/>
                  </a:lnTo>
                  <a:lnTo>
                    <a:pt x="56" y="5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59" y="9"/>
                  </a:lnTo>
                  <a:lnTo>
                    <a:pt x="61" y="9"/>
                  </a:lnTo>
                  <a:lnTo>
                    <a:pt x="65" y="11"/>
                  </a:lnTo>
                  <a:lnTo>
                    <a:pt x="63" y="11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3" y="25"/>
                  </a:lnTo>
                  <a:lnTo>
                    <a:pt x="77" y="32"/>
                  </a:lnTo>
                  <a:lnTo>
                    <a:pt x="77" y="48"/>
                  </a:lnTo>
                  <a:lnTo>
                    <a:pt x="73" y="55"/>
                  </a:lnTo>
                  <a:lnTo>
                    <a:pt x="73" y="59"/>
                  </a:lnTo>
                  <a:lnTo>
                    <a:pt x="71" y="63"/>
                  </a:lnTo>
                  <a:lnTo>
                    <a:pt x="71" y="61"/>
                  </a:lnTo>
                  <a:lnTo>
                    <a:pt x="63" y="69"/>
                  </a:lnTo>
                  <a:lnTo>
                    <a:pt x="65" y="69"/>
                  </a:lnTo>
                  <a:lnTo>
                    <a:pt x="61" y="71"/>
                  </a:lnTo>
                  <a:lnTo>
                    <a:pt x="59" y="71"/>
                  </a:lnTo>
                  <a:lnTo>
                    <a:pt x="57" y="73"/>
                  </a:lnTo>
                  <a:lnTo>
                    <a:pt x="59" y="73"/>
                  </a:lnTo>
                  <a:lnTo>
                    <a:pt x="52" y="77"/>
                  </a:lnTo>
                  <a:lnTo>
                    <a:pt x="48" y="77"/>
                  </a:lnTo>
                  <a:lnTo>
                    <a:pt x="44" y="78"/>
                  </a:lnTo>
                  <a:lnTo>
                    <a:pt x="36" y="78"/>
                  </a:lnTo>
                  <a:lnTo>
                    <a:pt x="32" y="77"/>
                  </a:lnTo>
                  <a:lnTo>
                    <a:pt x="29" y="77"/>
                  </a:lnTo>
                  <a:lnTo>
                    <a:pt x="31" y="77"/>
                  </a:lnTo>
                  <a:lnTo>
                    <a:pt x="29" y="75"/>
                  </a:lnTo>
                  <a:lnTo>
                    <a:pt x="27" y="75"/>
                  </a:lnTo>
                  <a:lnTo>
                    <a:pt x="19" y="71"/>
                  </a:lnTo>
                  <a:lnTo>
                    <a:pt x="21" y="71"/>
                  </a:lnTo>
                  <a:lnTo>
                    <a:pt x="19" y="69"/>
                  </a:lnTo>
                  <a:lnTo>
                    <a:pt x="17" y="69"/>
                  </a:lnTo>
                  <a:lnTo>
                    <a:pt x="1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3" y="63"/>
                  </a:lnTo>
                  <a:lnTo>
                    <a:pt x="11" y="61"/>
                  </a:lnTo>
                  <a:lnTo>
                    <a:pt x="11" y="63"/>
                  </a:lnTo>
                  <a:lnTo>
                    <a:pt x="6" y="52"/>
                  </a:lnTo>
                  <a:lnTo>
                    <a:pt x="6" y="48"/>
                  </a:lnTo>
                  <a:lnTo>
                    <a:pt x="4" y="44"/>
                  </a:lnTo>
                  <a:lnTo>
                    <a:pt x="4" y="36"/>
                  </a:lnTo>
                  <a:lnTo>
                    <a:pt x="6" y="32"/>
                  </a:lnTo>
                  <a:lnTo>
                    <a:pt x="6" y="28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7" y="11"/>
                  </a:lnTo>
                  <a:lnTo>
                    <a:pt x="19" y="11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27" y="5"/>
                  </a:lnTo>
                  <a:lnTo>
                    <a:pt x="29" y="5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63" name="Rectangle 411"/>
            <p:cNvSpPr>
              <a:spLocks noChangeArrowheads="1"/>
            </p:cNvSpPr>
            <p:nvPr/>
          </p:nvSpPr>
          <p:spPr bwMode="auto">
            <a:xfrm>
              <a:off x="4834" y="1321"/>
              <a:ext cx="35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D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64" name="Rectangle 412"/>
            <p:cNvSpPr>
              <a:spLocks noChangeArrowheads="1"/>
            </p:cNvSpPr>
            <p:nvPr/>
          </p:nvSpPr>
          <p:spPr bwMode="auto">
            <a:xfrm>
              <a:off x="4884" y="1361"/>
              <a:ext cx="31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F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65" name="Rectangle 413"/>
            <p:cNvSpPr>
              <a:spLocks noChangeArrowheads="1"/>
            </p:cNvSpPr>
            <p:nvPr/>
          </p:nvSpPr>
          <p:spPr bwMode="auto">
            <a:xfrm>
              <a:off x="4717" y="1254"/>
              <a:ext cx="31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P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66" name="Rectangle 414"/>
            <p:cNvSpPr>
              <a:spLocks noChangeArrowheads="1"/>
            </p:cNvSpPr>
            <p:nvPr/>
          </p:nvSpPr>
          <p:spPr bwMode="auto">
            <a:xfrm>
              <a:off x="4776" y="1282"/>
              <a:ext cx="36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67" name="Rectangle 415"/>
            <p:cNvSpPr>
              <a:spLocks noChangeArrowheads="1"/>
            </p:cNvSpPr>
            <p:nvPr/>
          </p:nvSpPr>
          <p:spPr bwMode="auto">
            <a:xfrm>
              <a:off x="4992" y="1443"/>
              <a:ext cx="33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A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68" name="Freeform 416"/>
            <p:cNvSpPr>
              <a:spLocks/>
            </p:cNvSpPr>
            <p:nvPr/>
          </p:nvSpPr>
          <p:spPr bwMode="auto">
            <a:xfrm>
              <a:off x="4643" y="1234"/>
              <a:ext cx="61" cy="65"/>
            </a:xfrm>
            <a:custGeom>
              <a:avLst/>
              <a:gdLst>
                <a:gd name="T0" fmla="*/ 28 w 75"/>
                <a:gd name="T1" fmla="*/ 0 h 79"/>
                <a:gd name="T2" fmla="*/ 22 w 75"/>
                <a:gd name="T3" fmla="*/ 2 h 79"/>
                <a:gd name="T4" fmla="*/ 16 w 75"/>
                <a:gd name="T5" fmla="*/ 5 h 79"/>
                <a:gd name="T6" fmla="*/ 11 w 75"/>
                <a:gd name="T7" fmla="*/ 8 h 79"/>
                <a:gd name="T8" fmla="*/ 7 w 75"/>
                <a:gd name="T9" fmla="*/ 12 h 79"/>
                <a:gd name="T10" fmla="*/ 3 w 75"/>
                <a:gd name="T11" fmla="*/ 17 h 79"/>
                <a:gd name="T12" fmla="*/ 2 w 75"/>
                <a:gd name="T13" fmla="*/ 22 h 79"/>
                <a:gd name="T14" fmla="*/ 0 w 75"/>
                <a:gd name="T15" fmla="*/ 29 h 79"/>
                <a:gd name="T16" fmla="*/ 0 w 75"/>
                <a:gd name="T17" fmla="*/ 36 h 79"/>
                <a:gd name="T18" fmla="*/ 2 w 75"/>
                <a:gd name="T19" fmla="*/ 43 h 79"/>
                <a:gd name="T20" fmla="*/ 3 w 75"/>
                <a:gd name="T21" fmla="*/ 49 h 79"/>
                <a:gd name="T22" fmla="*/ 7 w 75"/>
                <a:gd name="T23" fmla="*/ 53 h 79"/>
                <a:gd name="T24" fmla="*/ 11 w 75"/>
                <a:gd name="T25" fmla="*/ 58 h 79"/>
                <a:gd name="T26" fmla="*/ 16 w 75"/>
                <a:gd name="T27" fmla="*/ 62 h 79"/>
                <a:gd name="T28" fmla="*/ 22 w 75"/>
                <a:gd name="T29" fmla="*/ 65 h 79"/>
                <a:gd name="T30" fmla="*/ 28 w 75"/>
                <a:gd name="T31" fmla="*/ 65 h 79"/>
                <a:gd name="T32" fmla="*/ 35 w 75"/>
                <a:gd name="T33" fmla="*/ 65 h 79"/>
                <a:gd name="T34" fmla="*/ 40 w 75"/>
                <a:gd name="T35" fmla="*/ 65 h 79"/>
                <a:gd name="T36" fmla="*/ 46 w 75"/>
                <a:gd name="T37" fmla="*/ 62 h 79"/>
                <a:gd name="T38" fmla="*/ 50 w 75"/>
                <a:gd name="T39" fmla="*/ 58 h 79"/>
                <a:gd name="T40" fmla="*/ 55 w 75"/>
                <a:gd name="T41" fmla="*/ 53 h 79"/>
                <a:gd name="T42" fmla="*/ 59 w 75"/>
                <a:gd name="T43" fmla="*/ 49 h 79"/>
                <a:gd name="T44" fmla="*/ 59 w 75"/>
                <a:gd name="T45" fmla="*/ 43 h 79"/>
                <a:gd name="T46" fmla="*/ 61 w 75"/>
                <a:gd name="T47" fmla="*/ 36 h 79"/>
                <a:gd name="T48" fmla="*/ 61 w 75"/>
                <a:gd name="T49" fmla="*/ 29 h 79"/>
                <a:gd name="T50" fmla="*/ 59 w 75"/>
                <a:gd name="T51" fmla="*/ 22 h 79"/>
                <a:gd name="T52" fmla="*/ 59 w 75"/>
                <a:gd name="T53" fmla="*/ 17 h 79"/>
                <a:gd name="T54" fmla="*/ 55 w 75"/>
                <a:gd name="T55" fmla="*/ 12 h 79"/>
                <a:gd name="T56" fmla="*/ 50 w 75"/>
                <a:gd name="T57" fmla="*/ 8 h 79"/>
                <a:gd name="T58" fmla="*/ 46 w 75"/>
                <a:gd name="T59" fmla="*/ 5 h 79"/>
                <a:gd name="T60" fmla="*/ 40 w 75"/>
                <a:gd name="T61" fmla="*/ 2 h 79"/>
                <a:gd name="T62" fmla="*/ 35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7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4" y="4"/>
                  </a:lnTo>
                  <a:lnTo>
                    <a:pt x="20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2" y="11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59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6" y="73"/>
                  </a:lnTo>
                  <a:lnTo>
                    <a:pt x="20" y="75"/>
                  </a:lnTo>
                  <a:lnTo>
                    <a:pt x="24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7" y="79"/>
                  </a:lnTo>
                  <a:lnTo>
                    <a:pt x="43" y="79"/>
                  </a:lnTo>
                  <a:lnTo>
                    <a:pt x="47" y="79"/>
                  </a:lnTo>
                  <a:lnTo>
                    <a:pt x="49" y="79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6" y="67"/>
                  </a:lnTo>
                  <a:lnTo>
                    <a:pt x="68" y="65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40"/>
                  </a:lnTo>
                  <a:lnTo>
                    <a:pt x="75" y="35"/>
                  </a:lnTo>
                  <a:lnTo>
                    <a:pt x="75" y="33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2" y="21"/>
                  </a:lnTo>
                  <a:lnTo>
                    <a:pt x="70" y="17"/>
                  </a:lnTo>
                  <a:lnTo>
                    <a:pt x="68" y="15"/>
                  </a:lnTo>
                  <a:lnTo>
                    <a:pt x="66" y="11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9" y="2"/>
                  </a:lnTo>
                  <a:lnTo>
                    <a:pt x="47" y="2"/>
                  </a:lnTo>
                  <a:lnTo>
                    <a:pt x="43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69" name="Freeform 417"/>
            <p:cNvSpPr>
              <a:spLocks/>
            </p:cNvSpPr>
            <p:nvPr/>
          </p:nvSpPr>
          <p:spPr bwMode="auto">
            <a:xfrm>
              <a:off x="4642" y="1232"/>
              <a:ext cx="64" cy="68"/>
            </a:xfrm>
            <a:custGeom>
              <a:avLst/>
              <a:gdLst>
                <a:gd name="T0" fmla="*/ 26 w 78"/>
                <a:gd name="T1" fmla="*/ 2 h 83"/>
                <a:gd name="T2" fmla="*/ 14 w 78"/>
                <a:gd name="T3" fmla="*/ 7 h 83"/>
                <a:gd name="T4" fmla="*/ 4 w 78"/>
                <a:gd name="T5" fmla="*/ 14 h 83"/>
                <a:gd name="T6" fmla="*/ 2 w 78"/>
                <a:gd name="T7" fmla="*/ 19 h 83"/>
                <a:gd name="T8" fmla="*/ 2 w 78"/>
                <a:gd name="T9" fmla="*/ 20 h 83"/>
                <a:gd name="T10" fmla="*/ 1 w 78"/>
                <a:gd name="T11" fmla="*/ 24 h 83"/>
                <a:gd name="T12" fmla="*/ 0 w 78"/>
                <a:gd name="T13" fmla="*/ 41 h 83"/>
                <a:gd name="T14" fmla="*/ 2 w 78"/>
                <a:gd name="T15" fmla="*/ 52 h 83"/>
                <a:gd name="T16" fmla="*/ 4 w 78"/>
                <a:gd name="T17" fmla="*/ 52 h 83"/>
                <a:gd name="T18" fmla="*/ 6 w 78"/>
                <a:gd name="T19" fmla="*/ 57 h 83"/>
                <a:gd name="T20" fmla="*/ 11 w 78"/>
                <a:gd name="T21" fmla="*/ 58 h 83"/>
                <a:gd name="T22" fmla="*/ 11 w 78"/>
                <a:gd name="T23" fmla="*/ 60 h 83"/>
                <a:gd name="T24" fmla="*/ 12 w 78"/>
                <a:gd name="T25" fmla="*/ 63 h 83"/>
                <a:gd name="T26" fmla="*/ 23 w 78"/>
                <a:gd name="T27" fmla="*/ 68 h 83"/>
                <a:gd name="T28" fmla="*/ 50 w 78"/>
                <a:gd name="T29" fmla="*/ 63 h 83"/>
                <a:gd name="T30" fmla="*/ 58 w 78"/>
                <a:gd name="T31" fmla="*/ 57 h 83"/>
                <a:gd name="T32" fmla="*/ 60 w 78"/>
                <a:gd name="T33" fmla="*/ 52 h 83"/>
                <a:gd name="T34" fmla="*/ 61 w 78"/>
                <a:gd name="T35" fmla="*/ 52 h 83"/>
                <a:gd name="T36" fmla="*/ 62 w 78"/>
                <a:gd name="T37" fmla="*/ 48 h 83"/>
                <a:gd name="T38" fmla="*/ 64 w 78"/>
                <a:gd name="T39" fmla="*/ 41 h 83"/>
                <a:gd name="T40" fmla="*/ 62 w 78"/>
                <a:gd name="T41" fmla="*/ 24 h 83"/>
                <a:gd name="T42" fmla="*/ 60 w 78"/>
                <a:gd name="T43" fmla="*/ 16 h 83"/>
                <a:gd name="T44" fmla="*/ 58 w 78"/>
                <a:gd name="T45" fmla="*/ 12 h 83"/>
                <a:gd name="T46" fmla="*/ 57 w 78"/>
                <a:gd name="T47" fmla="*/ 11 h 83"/>
                <a:gd name="T48" fmla="*/ 55 w 78"/>
                <a:gd name="T49" fmla="*/ 10 h 83"/>
                <a:gd name="T50" fmla="*/ 53 w 78"/>
                <a:gd name="T51" fmla="*/ 8 h 83"/>
                <a:gd name="T52" fmla="*/ 50 w 78"/>
                <a:gd name="T53" fmla="*/ 7 h 83"/>
                <a:gd name="T54" fmla="*/ 39 w 78"/>
                <a:gd name="T55" fmla="*/ 2 h 83"/>
                <a:gd name="T56" fmla="*/ 30 w 78"/>
                <a:gd name="T57" fmla="*/ 0 h 83"/>
                <a:gd name="T58" fmla="*/ 36 w 78"/>
                <a:gd name="T59" fmla="*/ 3 h 83"/>
                <a:gd name="T60" fmla="*/ 41 w 78"/>
                <a:gd name="T61" fmla="*/ 5 h 83"/>
                <a:gd name="T62" fmla="*/ 48 w 78"/>
                <a:gd name="T63" fmla="*/ 10 h 83"/>
                <a:gd name="T64" fmla="*/ 52 w 78"/>
                <a:gd name="T65" fmla="*/ 11 h 83"/>
                <a:gd name="T66" fmla="*/ 53 w 78"/>
                <a:gd name="T67" fmla="*/ 11 h 83"/>
                <a:gd name="T68" fmla="*/ 55 w 78"/>
                <a:gd name="T69" fmla="*/ 16 h 83"/>
                <a:gd name="T70" fmla="*/ 57 w 78"/>
                <a:gd name="T71" fmla="*/ 16 h 83"/>
                <a:gd name="T72" fmla="*/ 60 w 78"/>
                <a:gd name="T73" fmla="*/ 24 h 83"/>
                <a:gd name="T74" fmla="*/ 61 w 78"/>
                <a:gd name="T75" fmla="*/ 41 h 83"/>
                <a:gd name="T76" fmla="*/ 60 w 78"/>
                <a:gd name="T77" fmla="*/ 48 h 83"/>
                <a:gd name="T78" fmla="*/ 58 w 78"/>
                <a:gd name="T79" fmla="*/ 49 h 83"/>
                <a:gd name="T80" fmla="*/ 57 w 78"/>
                <a:gd name="T81" fmla="*/ 52 h 83"/>
                <a:gd name="T82" fmla="*/ 55 w 78"/>
                <a:gd name="T83" fmla="*/ 53 h 83"/>
                <a:gd name="T84" fmla="*/ 50 w 78"/>
                <a:gd name="T85" fmla="*/ 60 h 83"/>
                <a:gd name="T86" fmla="*/ 23 w 78"/>
                <a:gd name="T87" fmla="*/ 65 h 83"/>
                <a:gd name="T88" fmla="*/ 16 w 78"/>
                <a:gd name="T89" fmla="*/ 60 h 83"/>
                <a:gd name="T90" fmla="*/ 14 w 78"/>
                <a:gd name="T91" fmla="*/ 60 h 83"/>
                <a:gd name="T92" fmla="*/ 12 w 78"/>
                <a:gd name="T93" fmla="*/ 55 h 83"/>
                <a:gd name="T94" fmla="*/ 7 w 78"/>
                <a:gd name="T95" fmla="*/ 53 h 83"/>
                <a:gd name="T96" fmla="*/ 7 w 78"/>
                <a:gd name="T97" fmla="*/ 52 h 83"/>
                <a:gd name="T98" fmla="*/ 6 w 78"/>
                <a:gd name="T99" fmla="*/ 49 h 83"/>
                <a:gd name="T100" fmla="*/ 6 w 78"/>
                <a:gd name="T101" fmla="*/ 48 h 83"/>
                <a:gd name="T102" fmla="*/ 2 w 78"/>
                <a:gd name="T103" fmla="*/ 29 h 83"/>
                <a:gd name="T104" fmla="*/ 4 w 78"/>
                <a:gd name="T105" fmla="*/ 25 h 83"/>
                <a:gd name="T106" fmla="*/ 6 w 78"/>
                <a:gd name="T107" fmla="*/ 22 h 83"/>
                <a:gd name="T108" fmla="*/ 7 w 78"/>
                <a:gd name="T109" fmla="*/ 16 h 83"/>
                <a:gd name="T110" fmla="*/ 16 w 78"/>
                <a:gd name="T111" fmla="*/ 10 h 83"/>
                <a:gd name="T112" fmla="*/ 23 w 78"/>
                <a:gd name="T113" fmla="*/ 5 h 83"/>
                <a:gd name="T114" fmla="*/ 30 w 78"/>
                <a:gd name="T115" fmla="*/ 3 h 8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8"/>
                <a:gd name="T175" fmla="*/ 0 h 83"/>
                <a:gd name="T176" fmla="*/ 78 w 78"/>
                <a:gd name="T177" fmla="*/ 83 h 8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8" h="83">
                  <a:moveTo>
                    <a:pt x="36" y="0"/>
                  </a:moveTo>
                  <a:lnTo>
                    <a:pt x="32" y="2"/>
                  </a:lnTo>
                  <a:lnTo>
                    <a:pt x="28" y="2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3" y="23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1" y="27"/>
                  </a:lnTo>
                  <a:lnTo>
                    <a:pt x="1" y="29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3" y="58"/>
                  </a:lnTo>
                  <a:lnTo>
                    <a:pt x="3" y="63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7" y="67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8" y="83"/>
                  </a:lnTo>
                  <a:lnTo>
                    <a:pt x="50" y="83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4" y="63"/>
                  </a:lnTo>
                  <a:lnTo>
                    <a:pt x="74" y="61"/>
                  </a:lnTo>
                  <a:lnTo>
                    <a:pt x="76" y="58"/>
                  </a:lnTo>
                  <a:lnTo>
                    <a:pt x="76" y="54"/>
                  </a:lnTo>
                  <a:lnTo>
                    <a:pt x="78" y="50"/>
                  </a:lnTo>
                  <a:lnTo>
                    <a:pt x="78" y="35"/>
                  </a:lnTo>
                  <a:lnTo>
                    <a:pt x="76" y="29"/>
                  </a:lnTo>
                  <a:lnTo>
                    <a:pt x="76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3" y="10"/>
                  </a:lnTo>
                  <a:lnTo>
                    <a:pt x="65" y="10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61" y="12"/>
                  </a:lnTo>
                  <a:lnTo>
                    <a:pt x="59" y="12"/>
                  </a:lnTo>
                  <a:lnTo>
                    <a:pt x="61" y="13"/>
                  </a:lnTo>
                  <a:lnTo>
                    <a:pt x="63" y="13"/>
                  </a:lnTo>
                  <a:lnTo>
                    <a:pt x="67" y="15"/>
                  </a:lnTo>
                  <a:lnTo>
                    <a:pt x="65" y="13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4" y="35"/>
                  </a:lnTo>
                  <a:lnTo>
                    <a:pt x="74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1" y="61"/>
                  </a:lnTo>
                  <a:lnTo>
                    <a:pt x="71" y="60"/>
                  </a:lnTo>
                  <a:lnTo>
                    <a:pt x="69" y="61"/>
                  </a:lnTo>
                  <a:lnTo>
                    <a:pt x="69" y="63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0" y="79"/>
                  </a:lnTo>
                  <a:lnTo>
                    <a:pt x="28" y="79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9" y="63"/>
                  </a:lnTo>
                  <a:lnTo>
                    <a:pt x="9" y="61"/>
                  </a:lnTo>
                  <a:lnTo>
                    <a:pt x="7" y="60"/>
                  </a:lnTo>
                  <a:lnTo>
                    <a:pt x="7" y="61"/>
                  </a:lnTo>
                  <a:lnTo>
                    <a:pt x="7" y="58"/>
                  </a:lnTo>
                  <a:lnTo>
                    <a:pt x="3" y="50"/>
                  </a:lnTo>
                  <a:lnTo>
                    <a:pt x="3" y="35"/>
                  </a:lnTo>
                  <a:lnTo>
                    <a:pt x="5" y="29"/>
                  </a:lnTo>
                  <a:lnTo>
                    <a:pt x="5" y="31"/>
                  </a:lnTo>
                  <a:lnTo>
                    <a:pt x="7" y="29"/>
                  </a:lnTo>
                  <a:lnTo>
                    <a:pt x="7" y="27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70" name="Rectangle 418"/>
            <p:cNvSpPr>
              <a:spLocks noChangeArrowheads="1"/>
            </p:cNvSpPr>
            <p:nvPr/>
          </p:nvSpPr>
          <p:spPr bwMode="auto">
            <a:xfrm>
              <a:off x="4654" y="1236"/>
              <a:ext cx="36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H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71" name="Freeform 419"/>
            <p:cNvSpPr>
              <a:spLocks/>
            </p:cNvSpPr>
            <p:nvPr/>
          </p:nvSpPr>
          <p:spPr bwMode="auto">
            <a:xfrm>
              <a:off x="5098" y="1806"/>
              <a:ext cx="60" cy="66"/>
            </a:xfrm>
            <a:custGeom>
              <a:avLst/>
              <a:gdLst>
                <a:gd name="T0" fmla="*/ 28 w 74"/>
                <a:gd name="T1" fmla="*/ 0 h 81"/>
                <a:gd name="T2" fmla="*/ 20 w 74"/>
                <a:gd name="T3" fmla="*/ 2 h 81"/>
                <a:gd name="T4" fmla="*/ 15 w 74"/>
                <a:gd name="T5" fmla="*/ 5 h 81"/>
                <a:gd name="T6" fmla="*/ 11 w 74"/>
                <a:gd name="T7" fmla="*/ 8 h 81"/>
                <a:gd name="T8" fmla="*/ 6 w 74"/>
                <a:gd name="T9" fmla="*/ 13 h 81"/>
                <a:gd name="T10" fmla="*/ 2 w 74"/>
                <a:gd name="T11" fmla="*/ 17 h 81"/>
                <a:gd name="T12" fmla="*/ 1 w 74"/>
                <a:gd name="T13" fmla="*/ 24 h 81"/>
                <a:gd name="T14" fmla="*/ 0 w 74"/>
                <a:gd name="T15" fmla="*/ 30 h 81"/>
                <a:gd name="T16" fmla="*/ 0 w 74"/>
                <a:gd name="T17" fmla="*/ 36 h 81"/>
                <a:gd name="T18" fmla="*/ 1 w 74"/>
                <a:gd name="T19" fmla="*/ 42 h 81"/>
                <a:gd name="T20" fmla="*/ 2 w 74"/>
                <a:gd name="T21" fmla="*/ 49 h 81"/>
                <a:gd name="T22" fmla="*/ 6 w 74"/>
                <a:gd name="T23" fmla="*/ 53 h 81"/>
                <a:gd name="T24" fmla="*/ 11 w 74"/>
                <a:gd name="T25" fmla="*/ 58 h 81"/>
                <a:gd name="T26" fmla="*/ 15 w 74"/>
                <a:gd name="T27" fmla="*/ 61 h 81"/>
                <a:gd name="T28" fmla="*/ 20 w 74"/>
                <a:gd name="T29" fmla="*/ 64 h 81"/>
                <a:gd name="T30" fmla="*/ 28 w 74"/>
                <a:gd name="T31" fmla="*/ 66 h 81"/>
                <a:gd name="T32" fmla="*/ 32 w 74"/>
                <a:gd name="T33" fmla="*/ 66 h 81"/>
                <a:gd name="T34" fmla="*/ 39 w 74"/>
                <a:gd name="T35" fmla="*/ 64 h 81"/>
                <a:gd name="T36" fmla="*/ 45 w 74"/>
                <a:gd name="T37" fmla="*/ 61 h 81"/>
                <a:gd name="T38" fmla="*/ 49 w 74"/>
                <a:gd name="T39" fmla="*/ 58 h 81"/>
                <a:gd name="T40" fmla="*/ 54 w 74"/>
                <a:gd name="T41" fmla="*/ 53 h 81"/>
                <a:gd name="T42" fmla="*/ 58 w 74"/>
                <a:gd name="T43" fmla="*/ 49 h 81"/>
                <a:gd name="T44" fmla="*/ 59 w 74"/>
                <a:gd name="T45" fmla="*/ 42 h 81"/>
                <a:gd name="T46" fmla="*/ 60 w 74"/>
                <a:gd name="T47" fmla="*/ 36 h 81"/>
                <a:gd name="T48" fmla="*/ 60 w 74"/>
                <a:gd name="T49" fmla="*/ 30 h 81"/>
                <a:gd name="T50" fmla="*/ 59 w 74"/>
                <a:gd name="T51" fmla="*/ 24 h 81"/>
                <a:gd name="T52" fmla="*/ 58 w 74"/>
                <a:gd name="T53" fmla="*/ 17 h 81"/>
                <a:gd name="T54" fmla="*/ 54 w 74"/>
                <a:gd name="T55" fmla="*/ 13 h 81"/>
                <a:gd name="T56" fmla="*/ 49 w 74"/>
                <a:gd name="T57" fmla="*/ 8 h 81"/>
                <a:gd name="T58" fmla="*/ 45 w 74"/>
                <a:gd name="T59" fmla="*/ 5 h 81"/>
                <a:gd name="T60" fmla="*/ 39 w 74"/>
                <a:gd name="T61" fmla="*/ 2 h 81"/>
                <a:gd name="T62" fmla="*/ 32 w 74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"/>
                <a:gd name="T97" fmla="*/ 0 h 81"/>
                <a:gd name="T98" fmla="*/ 74 w 74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" h="81">
                  <a:moveTo>
                    <a:pt x="36" y="0"/>
                  </a:moveTo>
                  <a:lnTo>
                    <a:pt x="34" y="0"/>
                  </a:lnTo>
                  <a:lnTo>
                    <a:pt x="28" y="2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3" y="10"/>
                  </a:lnTo>
                  <a:lnTo>
                    <a:pt x="9" y="12"/>
                  </a:lnTo>
                  <a:lnTo>
                    <a:pt x="7" y="16"/>
                  </a:lnTo>
                  <a:lnTo>
                    <a:pt x="5" y="17"/>
                  </a:lnTo>
                  <a:lnTo>
                    <a:pt x="3" y="21"/>
                  </a:lnTo>
                  <a:lnTo>
                    <a:pt x="1" y="25"/>
                  </a:lnTo>
                  <a:lnTo>
                    <a:pt x="1" y="29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1" y="52"/>
                  </a:lnTo>
                  <a:lnTo>
                    <a:pt x="1" y="56"/>
                  </a:lnTo>
                  <a:lnTo>
                    <a:pt x="3" y="60"/>
                  </a:lnTo>
                  <a:lnTo>
                    <a:pt x="5" y="62"/>
                  </a:lnTo>
                  <a:lnTo>
                    <a:pt x="7" y="65"/>
                  </a:lnTo>
                  <a:lnTo>
                    <a:pt x="9" y="67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5" y="79"/>
                  </a:lnTo>
                  <a:lnTo>
                    <a:pt x="28" y="79"/>
                  </a:lnTo>
                  <a:lnTo>
                    <a:pt x="34" y="81"/>
                  </a:lnTo>
                  <a:lnTo>
                    <a:pt x="36" y="81"/>
                  </a:lnTo>
                  <a:lnTo>
                    <a:pt x="40" y="81"/>
                  </a:lnTo>
                  <a:lnTo>
                    <a:pt x="44" y="79"/>
                  </a:lnTo>
                  <a:lnTo>
                    <a:pt x="48" y="79"/>
                  </a:lnTo>
                  <a:lnTo>
                    <a:pt x="51" y="77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3" y="67"/>
                  </a:lnTo>
                  <a:lnTo>
                    <a:pt x="67" y="65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4" y="48"/>
                  </a:lnTo>
                  <a:lnTo>
                    <a:pt x="74" y="44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4" y="33"/>
                  </a:lnTo>
                  <a:lnTo>
                    <a:pt x="73" y="29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6"/>
                  </a:lnTo>
                  <a:lnTo>
                    <a:pt x="63" y="12"/>
                  </a:lnTo>
                  <a:lnTo>
                    <a:pt x="61" y="10"/>
                  </a:lnTo>
                  <a:lnTo>
                    <a:pt x="59" y="8"/>
                  </a:lnTo>
                  <a:lnTo>
                    <a:pt x="55" y="6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72" name="Freeform 420"/>
            <p:cNvSpPr>
              <a:spLocks/>
            </p:cNvSpPr>
            <p:nvPr/>
          </p:nvSpPr>
          <p:spPr bwMode="auto">
            <a:xfrm>
              <a:off x="5096" y="1804"/>
              <a:ext cx="64" cy="70"/>
            </a:xfrm>
            <a:custGeom>
              <a:avLst/>
              <a:gdLst>
                <a:gd name="T0" fmla="*/ 21 w 78"/>
                <a:gd name="T1" fmla="*/ 2 h 85"/>
                <a:gd name="T2" fmla="*/ 14 w 78"/>
                <a:gd name="T3" fmla="*/ 7 h 85"/>
                <a:gd name="T4" fmla="*/ 12 w 78"/>
                <a:gd name="T5" fmla="*/ 8 h 85"/>
                <a:gd name="T6" fmla="*/ 7 w 78"/>
                <a:gd name="T7" fmla="*/ 12 h 85"/>
                <a:gd name="T8" fmla="*/ 4 w 78"/>
                <a:gd name="T9" fmla="*/ 15 h 85"/>
                <a:gd name="T10" fmla="*/ 2 w 78"/>
                <a:gd name="T11" fmla="*/ 26 h 85"/>
                <a:gd name="T12" fmla="*/ 2 w 78"/>
                <a:gd name="T13" fmla="*/ 44 h 85"/>
                <a:gd name="T14" fmla="*/ 2 w 78"/>
                <a:gd name="T15" fmla="*/ 53 h 85"/>
                <a:gd name="T16" fmla="*/ 6 w 78"/>
                <a:gd name="T17" fmla="*/ 55 h 85"/>
                <a:gd name="T18" fmla="*/ 14 w 78"/>
                <a:gd name="T19" fmla="*/ 63 h 85"/>
                <a:gd name="T20" fmla="*/ 21 w 78"/>
                <a:gd name="T21" fmla="*/ 68 h 85"/>
                <a:gd name="T22" fmla="*/ 34 w 78"/>
                <a:gd name="T23" fmla="*/ 70 h 85"/>
                <a:gd name="T24" fmla="*/ 50 w 78"/>
                <a:gd name="T25" fmla="*/ 63 h 85"/>
                <a:gd name="T26" fmla="*/ 53 w 78"/>
                <a:gd name="T27" fmla="*/ 60 h 85"/>
                <a:gd name="T28" fmla="*/ 57 w 78"/>
                <a:gd name="T29" fmla="*/ 57 h 85"/>
                <a:gd name="T30" fmla="*/ 60 w 78"/>
                <a:gd name="T31" fmla="*/ 53 h 85"/>
                <a:gd name="T32" fmla="*/ 62 w 78"/>
                <a:gd name="T33" fmla="*/ 51 h 85"/>
                <a:gd name="T34" fmla="*/ 64 w 78"/>
                <a:gd name="T35" fmla="*/ 41 h 85"/>
                <a:gd name="T36" fmla="*/ 62 w 78"/>
                <a:gd name="T37" fmla="*/ 22 h 85"/>
                <a:gd name="T38" fmla="*/ 52 w 78"/>
                <a:gd name="T39" fmla="*/ 7 h 85"/>
                <a:gd name="T40" fmla="*/ 38 w 78"/>
                <a:gd name="T41" fmla="*/ 2 h 85"/>
                <a:gd name="T42" fmla="*/ 30 w 78"/>
                <a:gd name="T43" fmla="*/ 3 h 85"/>
                <a:gd name="T44" fmla="*/ 41 w 78"/>
                <a:gd name="T45" fmla="*/ 5 h 85"/>
                <a:gd name="T46" fmla="*/ 57 w 78"/>
                <a:gd name="T47" fmla="*/ 17 h 85"/>
                <a:gd name="T48" fmla="*/ 60 w 78"/>
                <a:gd name="T49" fmla="*/ 26 h 85"/>
                <a:gd name="T50" fmla="*/ 60 w 78"/>
                <a:gd name="T51" fmla="*/ 44 h 85"/>
                <a:gd name="T52" fmla="*/ 58 w 78"/>
                <a:gd name="T53" fmla="*/ 49 h 85"/>
                <a:gd name="T54" fmla="*/ 55 w 78"/>
                <a:gd name="T55" fmla="*/ 55 h 85"/>
                <a:gd name="T56" fmla="*/ 52 w 78"/>
                <a:gd name="T57" fmla="*/ 55 h 85"/>
                <a:gd name="T58" fmla="*/ 50 w 78"/>
                <a:gd name="T59" fmla="*/ 58 h 85"/>
                <a:gd name="T60" fmla="*/ 41 w 78"/>
                <a:gd name="T61" fmla="*/ 65 h 85"/>
                <a:gd name="T62" fmla="*/ 30 w 78"/>
                <a:gd name="T63" fmla="*/ 67 h 85"/>
                <a:gd name="T64" fmla="*/ 23 w 78"/>
                <a:gd name="T65" fmla="*/ 65 h 85"/>
                <a:gd name="T66" fmla="*/ 14 w 78"/>
                <a:gd name="T67" fmla="*/ 60 h 85"/>
                <a:gd name="T68" fmla="*/ 9 w 78"/>
                <a:gd name="T69" fmla="*/ 55 h 85"/>
                <a:gd name="T70" fmla="*/ 6 w 78"/>
                <a:gd name="T71" fmla="*/ 49 h 85"/>
                <a:gd name="T72" fmla="*/ 4 w 78"/>
                <a:gd name="T73" fmla="*/ 44 h 85"/>
                <a:gd name="T74" fmla="*/ 4 w 78"/>
                <a:gd name="T75" fmla="*/ 26 h 85"/>
                <a:gd name="T76" fmla="*/ 7 w 78"/>
                <a:gd name="T77" fmla="*/ 17 h 85"/>
                <a:gd name="T78" fmla="*/ 11 w 78"/>
                <a:gd name="T79" fmla="*/ 12 h 85"/>
                <a:gd name="T80" fmla="*/ 14 w 78"/>
                <a:gd name="T81" fmla="*/ 12 h 85"/>
                <a:gd name="T82" fmla="*/ 21 w 78"/>
                <a:gd name="T83" fmla="*/ 7 h 85"/>
                <a:gd name="T84" fmla="*/ 22 w 78"/>
                <a:gd name="T85" fmla="*/ 5 h 85"/>
                <a:gd name="T86" fmla="*/ 30 w 78"/>
                <a:gd name="T87" fmla="*/ 0 h 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8"/>
                <a:gd name="T133" fmla="*/ 0 h 85"/>
                <a:gd name="T134" fmla="*/ 78 w 78"/>
                <a:gd name="T135" fmla="*/ 85 h 8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8" h="85">
                  <a:moveTo>
                    <a:pt x="36" y="0"/>
                  </a:moveTo>
                  <a:lnTo>
                    <a:pt x="30" y="2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4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8"/>
                  </a:lnTo>
                  <a:lnTo>
                    <a:pt x="3" y="62"/>
                  </a:lnTo>
                  <a:lnTo>
                    <a:pt x="3" y="64"/>
                  </a:lnTo>
                  <a:lnTo>
                    <a:pt x="5" y="66"/>
                  </a:lnTo>
                  <a:lnTo>
                    <a:pt x="5" y="64"/>
                  </a:lnTo>
                  <a:lnTo>
                    <a:pt x="7" y="67"/>
                  </a:lnTo>
                  <a:lnTo>
                    <a:pt x="7" y="69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5" y="81"/>
                  </a:lnTo>
                  <a:lnTo>
                    <a:pt x="23" y="81"/>
                  </a:lnTo>
                  <a:lnTo>
                    <a:pt x="25" y="83"/>
                  </a:lnTo>
                  <a:lnTo>
                    <a:pt x="30" y="83"/>
                  </a:lnTo>
                  <a:lnTo>
                    <a:pt x="36" y="85"/>
                  </a:lnTo>
                  <a:lnTo>
                    <a:pt x="42" y="85"/>
                  </a:lnTo>
                  <a:lnTo>
                    <a:pt x="46" y="83"/>
                  </a:lnTo>
                  <a:lnTo>
                    <a:pt x="50" y="83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65" y="75"/>
                  </a:lnTo>
                  <a:lnTo>
                    <a:pt x="65" y="73"/>
                  </a:lnTo>
                  <a:lnTo>
                    <a:pt x="67" y="69"/>
                  </a:lnTo>
                  <a:lnTo>
                    <a:pt x="65" y="71"/>
                  </a:lnTo>
                  <a:lnTo>
                    <a:pt x="69" y="69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4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76" y="58"/>
                  </a:lnTo>
                  <a:lnTo>
                    <a:pt x="76" y="54"/>
                  </a:lnTo>
                  <a:lnTo>
                    <a:pt x="78" y="50"/>
                  </a:lnTo>
                  <a:lnTo>
                    <a:pt x="78" y="35"/>
                  </a:lnTo>
                  <a:lnTo>
                    <a:pt x="76" y="31"/>
                  </a:lnTo>
                  <a:lnTo>
                    <a:pt x="76" y="27"/>
                  </a:lnTo>
                  <a:lnTo>
                    <a:pt x="73" y="19"/>
                  </a:lnTo>
                  <a:lnTo>
                    <a:pt x="73" y="18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2" y="4"/>
                  </a:lnTo>
                  <a:lnTo>
                    <a:pt x="46" y="6"/>
                  </a:lnTo>
                  <a:lnTo>
                    <a:pt x="50" y="6"/>
                  </a:lnTo>
                  <a:lnTo>
                    <a:pt x="61" y="12"/>
                  </a:lnTo>
                  <a:lnTo>
                    <a:pt x="59" y="12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3" y="27"/>
                  </a:lnTo>
                  <a:lnTo>
                    <a:pt x="73" y="31"/>
                  </a:lnTo>
                  <a:lnTo>
                    <a:pt x="75" y="35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7" y="67"/>
                  </a:lnTo>
                  <a:lnTo>
                    <a:pt x="69" y="66"/>
                  </a:lnTo>
                  <a:lnTo>
                    <a:pt x="65" y="67"/>
                  </a:lnTo>
                  <a:lnTo>
                    <a:pt x="63" y="67"/>
                  </a:lnTo>
                  <a:lnTo>
                    <a:pt x="63" y="69"/>
                  </a:lnTo>
                  <a:lnTo>
                    <a:pt x="61" y="73"/>
                  </a:lnTo>
                  <a:lnTo>
                    <a:pt x="61" y="71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0" y="79"/>
                  </a:lnTo>
                  <a:lnTo>
                    <a:pt x="46" y="79"/>
                  </a:lnTo>
                  <a:lnTo>
                    <a:pt x="42" y="81"/>
                  </a:lnTo>
                  <a:lnTo>
                    <a:pt x="36" y="81"/>
                  </a:lnTo>
                  <a:lnTo>
                    <a:pt x="30" y="79"/>
                  </a:lnTo>
                  <a:lnTo>
                    <a:pt x="27" y="79"/>
                  </a:lnTo>
                  <a:lnTo>
                    <a:pt x="28" y="79"/>
                  </a:lnTo>
                  <a:lnTo>
                    <a:pt x="27" y="77"/>
                  </a:lnTo>
                  <a:lnTo>
                    <a:pt x="25" y="77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1" y="66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9" y="62"/>
                  </a:lnTo>
                  <a:lnTo>
                    <a:pt x="7" y="60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5" y="54"/>
                  </a:lnTo>
                  <a:lnTo>
                    <a:pt x="3" y="50"/>
                  </a:lnTo>
                  <a:lnTo>
                    <a:pt x="3" y="35"/>
                  </a:lnTo>
                  <a:lnTo>
                    <a:pt x="5" y="31"/>
                  </a:lnTo>
                  <a:lnTo>
                    <a:pt x="5" y="27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30" y="6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73" name="Freeform 421"/>
            <p:cNvSpPr>
              <a:spLocks/>
            </p:cNvSpPr>
            <p:nvPr/>
          </p:nvSpPr>
          <p:spPr bwMode="auto">
            <a:xfrm>
              <a:off x="5083" y="1871"/>
              <a:ext cx="63" cy="64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3 h 79"/>
                <a:gd name="T6" fmla="*/ 11 w 77"/>
                <a:gd name="T7" fmla="*/ 6 h 79"/>
                <a:gd name="T8" fmla="*/ 7 w 77"/>
                <a:gd name="T9" fmla="*/ 11 h 79"/>
                <a:gd name="T10" fmla="*/ 3 w 77"/>
                <a:gd name="T11" fmla="*/ 15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4 h 79"/>
                <a:gd name="T18" fmla="*/ 2 w 77"/>
                <a:gd name="T19" fmla="*/ 41 h 79"/>
                <a:gd name="T20" fmla="*/ 3 w 77"/>
                <a:gd name="T21" fmla="*/ 47 h 79"/>
                <a:gd name="T22" fmla="*/ 7 w 77"/>
                <a:gd name="T23" fmla="*/ 53 h 79"/>
                <a:gd name="T24" fmla="*/ 11 w 77"/>
                <a:gd name="T25" fmla="*/ 56 h 79"/>
                <a:gd name="T26" fmla="*/ 16 w 77"/>
                <a:gd name="T27" fmla="*/ 61 h 79"/>
                <a:gd name="T28" fmla="*/ 22 w 77"/>
                <a:gd name="T29" fmla="*/ 62 h 79"/>
                <a:gd name="T30" fmla="*/ 29 w 77"/>
                <a:gd name="T31" fmla="*/ 64 h 79"/>
                <a:gd name="T32" fmla="*/ 35 w 77"/>
                <a:gd name="T33" fmla="*/ 64 h 79"/>
                <a:gd name="T34" fmla="*/ 39 w 77"/>
                <a:gd name="T35" fmla="*/ 62 h 79"/>
                <a:gd name="T36" fmla="*/ 46 w 77"/>
                <a:gd name="T37" fmla="*/ 61 h 79"/>
                <a:gd name="T38" fmla="*/ 51 w 77"/>
                <a:gd name="T39" fmla="*/ 56 h 79"/>
                <a:gd name="T40" fmla="*/ 56 w 77"/>
                <a:gd name="T41" fmla="*/ 53 h 79"/>
                <a:gd name="T42" fmla="*/ 58 w 77"/>
                <a:gd name="T43" fmla="*/ 47 h 79"/>
                <a:gd name="T44" fmla="*/ 61 w 77"/>
                <a:gd name="T45" fmla="*/ 41 h 79"/>
                <a:gd name="T46" fmla="*/ 61 w 77"/>
                <a:gd name="T47" fmla="*/ 34 h 79"/>
                <a:gd name="T48" fmla="*/ 61 w 77"/>
                <a:gd name="T49" fmla="*/ 28 h 79"/>
                <a:gd name="T50" fmla="*/ 61 w 77"/>
                <a:gd name="T51" fmla="*/ 22 h 79"/>
                <a:gd name="T52" fmla="*/ 58 w 77"/>
                <a:gd name="T53" fmla="*/ 15 h 79"/>
                <a:gd name="T54" fmla="*/ 56 w 77"/>
                <a:gd name="T55" fmla="*/ 11 h 79"/>
                <a:gd name="T56" fmla="*/ 51 w 77"/>
                <a:gd name="T57" fmla="*/ 6 h 79"/>
                <a:gd name="T58" fmla="*/ 46 w 77"/>
                <a:gd name="T59" fmla="*/ 3 h 79"/>
                <a:gd name="T60" fmla="*/ 39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2" y="11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6" y="71"/>
                  </a:lnTo>
                  <a:lnTo>
                    <a:pt x="19" y="75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52" y="75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2" y="69"/>
                  </a:lnTo>
                  <a:lnTo>
                    <a:pt x="66" y="67"/>
                  </a:lnTo>
                  <a:lnTo>
                    <a:pt x="68" y="65"/>
                  </a:lnTo>
                  <a:lnTo>
                    <a:pt x="69" y="61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5" y="48"/>
                  </a:lnTo>
                  <a:lnTo>
                    <a:pt x="75" y="42"/>
                  </a:lnTo>
                  <a:lnTo>
                    <a:pt x="77" y="38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8" y="13"/>
                  </a:lnTo>
                  <a:lnTo>
                    <a:pt x="66" y="11"/>
                  </a:lnTo>
                  <a:lnTo>
                    <a:pt x="62" y="8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74" name="Freeform 422"/>
            <p:cNvSpPr>
              <a:spLocks/>
            </p:cNvSpPr>
            <p:nvPr/>
          </p:nvSpPr>
          <p:spPr bwMode="auto">
            <a:xfrm>
              <a:off x="5082" y="1869"/>
              <a:ext cx="66" cy="68"/>
            </a:xfrm>
            <a:custGeom>
              <a:avLst/>
              <a:gdLst>
                <a:gd name="T0" fmla="*/ 24 w 81"/>
                <a:gd name="T1" fmla="*/ 2 h 83"/>
                <a:gd name="T2" fmla="*/ 15 w 81"/>
                <a:gd name="T3" fmla="*/ 5 h 83"/>
                <a:gd name="T4" fmla="*/ 11 w 81"/>
                <a:gd name="T5" fmla="*/ 7 h 83"/>
                <a:gd name="T6" fmla="*/ 10 w 81"/>
                <a:gd name="T7" fmla="*/ 11 h 83"/>
                <a:gd name="T8" fmla="*/ 8 w 81"/>
                <a:gd name="T9" fmla="*/ 11 h 83"/>
                <a:gd name="T10" fmla="*/ 7 w 81"/>
                <a:gd name="T11" fmla="*/ 12 h 83"/>
                <a:gd name="T12" fmla="*/ 5 w 81"/>
                <a:gd name="T13" fmla="*/ 14 h 83"/>
                <a:gd name="T14" fmla="*/ 3 w 81"/>
                <a:gd name="T15" fmla="*/ 20 h 83"/>
                <a:gd name="T16" fmla="*/ 0 w 81"/>
                <a:gd name="T17" fmla="*/ 43 h 83"/>
                <a:gd name="T18" fmla="*/ 2 w 81"/>
                <a:gd name="T19" fmla="*/ 43 h 83"/>
                <a:gd name="T20" fmla="*/ 3 w 81"/>
                <a:gd name="T21" fmla="*/ 49 h 83"/>
                <a:gd name="T22" fmla="*/ 7 w 81"/>
                <a:gd name="T23" fmla="*/ 57 h 83"/>
                <a:gd name="T24" fmla="*/ 11 w 81"/>
                <a:gd name="T25" fmla="*/ 58 h 83"/>
                <a:gd name="T26" fmla="*/ 16 w 81"/>
                <a:gd name="T27" fmla="*/ 65 h 83"/>
                <a:gd name="T28" fmla="*/ 27 w 81"/>
                <a:gd name="T29" fmla="*/ 68 h 83"/>
                <a:gd name="T30" fmla="*/ 42 w 81"/>
                <a:gd name="T31" fmla="*/ 66 h 83"/>
                <a:gd name="T32" fmla="*/ 44 w 81"/>
                <a:gd name="T33" fmla="*/ 65 h 83"/>
                <a:gd name="T34" fmla="*/ 54 w 81"/>
                <a:gd name="T35" fmla="*/ 60 h 83"/>
                <a:gd name="T36" fmla="*/ 55 w 81"/>
                <a:gd name="T37" fmla="*/ 58 h 83"/>
                <a:gd name="T38" fmla="*/ 58 w 81"/>
                <a:gd name="T39" fmla="*/ 57 h 83"/>
                <a:gd name="T40" fmla="*/ 64 w 81"/>
                <a:gd name="T41" fmla="*/ 43 h 83"/>
                <a:gd name="T42" fmla="*/ 66 w 81"/>
                <a:gd name="T43" fmla="*/ 33 h 83"/>
                <a:gd name="T44" fmla="*/ 64 w 81"/>
                <a:gd name="T45" fmla="*/ 24 h 83"/>
                <a:gd name="T46" fmla="*/ 61 w 81"/>
                <a:gd name="T47" fmla="*/ 16 h 83"/>
                <a:gd name="T48" fmla="*/ 59 w 81"/>
                <a:gd name="T49" fmla="*/ 16 h 83"/>
                <a:gd name="T50" fmla="*/ 58 w 81"/>
                <a:gd name="T51" fmla="*/ 11 h 83"/>
                <a:gd name="T52" fmla="*/ 51 w 81"/>
                <a:gd name="T53" fmla="*/ 5 h 83"/>
                <a:gd name="T54" fmla="*/ 41 w 81"/>
                <a:gd name="T55" fmla="*/ 2 h 83"/>
                <a:gd name="T56" fmla="*/ 41 w 81"/>
                <a:gd name="T57" fmla="*/ 0 h 83"/>
                <a:gd name="T58" fmla="*/ 27 w 81"/>
                <a:gd name="T59" fmla="*/ 0 h 83"/>
                <a:gd name="T60" fmla="*/ 39 w 81"/>
                <a:gd name="T61" fmla="*/ 3 h 83"/>
                <a:gd name="T62" fmla="*/ 39 w 81"/>
                <a:gd name="T63" fmla="*/ 5 h 83"/>
                <a:gd name="T64" fmla="*/ 44 w 81"/>
                <a:gd name="T65" fmla="*/ 5 h 83"/>
                <a:gd name="T66" fmla="*/ 49 w 81"/>
                <a:gd name="T67" fmla="*/ 8 h 83"/>
                <a:gd name="T68" fmla="*/ 55 w 81"/>
                <a:gd name="T69" fmla="*/ 12 h 83"/>
                <a:gd name="T70" fmla="*/ 57 w 81"/>
                <a:gd name="T71" fmla="*/ 17 h 83"/>
                <a:gd name="T72" fmla="*/ 58 w 81"/>
                <a:gd name="T73" fmla="*/ 17 h 83"/>
                <a:gd name="T74" fmla="*/ 61 w 81"/>
                <a:gd name="T75" fmla="*/ 30 h 83"/>
                <a:gd name="T76" fmla="*/ 61 w 81"/>
                <a:gd name="T77" fmla="*/ 36 h 83"/>
                <a:gd name="T78" fmla="*/ 55 w 81"/>
                <a:gd name="T79" fmla="*/ 55 h 83"/>
                <a:gd name="T80" fmla="*/ 54 w 81"/>
                <a:gd name="T81" fmla="*/ 55 h 83"/>
                <a:gd name="T82" fmla="*/ 52 w 81"/>
                <a:gd name="T83" fmla="*/ 57 h 83"/>
                <a:gd name="T84" fmla="*/ 46 w 81"/>
                <a:gd name="T85" fmla="*/ 61 h 83"/>
                <a:gd name="T86" fmla="*/ 44 w 81"/>
                <a:gd name="T87" fmla="*/ 61 h 83"/>
                <a:gd name="T88" fmla="*/ 39 w 81"/>
                <a:gd name="T89" fmla="*/ 63 h 83"/>
                <a:gd name="T90" fmla="*/ 39 w 81"/>
                <a:gd name="T91" fmla="*/ 65 h 83"/>
                <a:gd name="T92" fmla="*/ 20 w 81"/>
                <a:gd name="T93" fmla="*/ 61 h 83"/>
                <a:gd name="T94" fmla="*/ 19 w 81"/>
                <a:gd name="T95" fmla="*/ 61 h 83"/>
                <a:gd name="T96" fmla="*/ 11 w 81"/>
                <a:gd name="T97" fmla="*/ 55 h 83"/>
                <a:gd name="T98" fmla="*/ 10 w 81"/>
                <a:gd name="T99" fmla="*/ 55 h 83"/>
                <a:gd name="T100" fmla="*/ 7 w 81"/>
                <a:gd name="T101" fmla="*/ 46 h 83"/>
                <a:gd name="T102" fmla="*/ 5 w 81"/>
                <a:gd name="T103" fmla="*/ 41 h 83"/>
                <a:gd name="T104" fmla="*/ 3 w 81"/>
                <a:gd name="T105" fmla="*/ 41 h 83"/>
                <a:gd name="T106" fmla="*/ 7 w 81"/>
                <a:gd name="T107" fmla="*/ 20 h 83"/>
                <a:gd name="T108" fmla="*/ 7 w 81"/>
                <a:gd name="T109" fmla="*/ 19 h 83"/>
                <a:gd name="T110" fmla="*/ 8 w 81"/>
                <a:gd name="T111" fmla="*/ 16 h 83"/>
                <a:gd name="T112" fmla="*/ 8 w 81"/>
                <a:gd name="T113" fmla="*/ 14 h 83"/>
                <a:gd name="T114" fmla="*/ 13 w 81"/>
                <a:gd name="T115" fmla="*/ 12 h 83"/>
                <a:gd name="T116" fmla="*/ 15 w 81"/>
                <a:gd name="T117" fmla="*/ 8 h 83"/>
                <a:gd name="T118" fmla="*/ 16 w 81"/>
                <a:gd name="T119" fmla="*/ 8 h 83"/>
                <a:gd name="T120" fmla="*/ 20 w 81"/>
                <a:gd name="T121" fmla="*/ 5 h 83"/>
                <a:gd name="T122" fmla="*/ 27 w 81"/>
                <a:gd name="T123" fmla="*/ 3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1"/>
                <a:gd name="T187" fmla="*/ 0 h 83"/>
                <a:gd name="T188" fmla="*/ 81 w 81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2" y="13"/>
                  </a:lnTo>
                  <a:lnTo>
                    <a:pt x="14" y="12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71"/>
                  </a:lnTo>
                  <a:lnTo>
                    <a:pt x="20" y="79"/>
                  </a:lnTo>
                  <a:lnTo>
                    <a:pt x="25" y="79"/>
                  </a:lnTo>
                  <a:lnTo>
                    <a:pt x="33" y="83"/>
                  </a:lnTo>
                  <a:lnTo>
                    <a:pt x="50" y="83"/>
                  </a:lnTo>
                  <a:lnTo>
                    <a:pt x="52" y="81"/>
                  </a:lnTo>
                  <a:lnTo>
                    <a:pt x="50" y="81"/>
                  </a:lnTo>
                  <a:lnTo>
                    <a:pt x="54" y="79"/>
                  </a:lnTo>
                  <a:lnTo>
                    <a:pt x="60" y="79"/>
                  </a:lnTo>
                  <a:lnTo>
                    <a:pt x="66" y="73"/>
                  </a:lnTo>
                  <a:lnTo>
                    <a:pt x="64" y="73"/>
                  </a:lnTo>
                  <a:lnTo>
                    <a:pt x="68" y="71"/>
                  </a:lnTo>
                  <a:lnTo>
                    <a:pt x="70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9" y="52"/>
                  </a:lnTo>
                  <a:lnTo>
                    <a:pt x="79" y="44"/>
                  </a:lnTo>
                  <a:lnTo>
                    <a:pt x="81" y="40"/>
                  </a:lnTo>
                  <a:lnTo>
                    <a:pt x="79" y="37"/>
                  </a:lnTo>
                  <a:lnTo>
                    <a:pt x="79" y="29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4" y="6"/>
                  </a:lnTo>
                  <a:lnTo>
                    <a:pt x="62" y="10"/>
                  </a:lnTo>
                  <a:lnTo>
                    <a:pt x="60" y="10"/>
                  </a:lnTo>
                  <a:lnTo>
                    <a:pt x="68" y="17"/>
                  </a:lnTo>
                  <a:lnTo>
                    <a:pt x="68" y="15"/>
                  </a:lnTo>
                  <a:lnTo>
                    <a:pt x="70" y="19"/>
                  </a:lnTo>
                  <a:lnTo>
                    <a:pt x="70" y="21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5" y="29"/>
                  </a:lnTo>
                  <a:lnTo>
                    <a:pt x="75" y="37"/>
                  </a:lnTo>
                  <a:lnTo>
                    <a:pt x="77" y="40"/>
                  </a:lnTo>
                  <a:lnTo>
                    <a:pt x="75" y="44"/>
                  </a:lnTo>
                  <a:lnTo>
                    <a:pt x="75" y="52"/>
                  </a:lnTo>
                  <a:lnTo>
                    <a:pt x="68" y="67"/>
                  </a:lnTo>
                  <a:lnTo>
                    <a:pt x="68" y="65"/>
                  </a:lnTo>
                  <a:lnTo>
                    <a:pt x="66" y="67"/>
                  </a:lnTo>
                  <a:lnTo>
                    <a:pt x="68" y="67"/>
                  </a:lnTo>
                  <a:lnTo>
                    <a:pt x="64" y="69"/>
                  </a:lnTo>
                  <a:lnTo>
                    <a:pt x="62" y="69"/>
                  </a:lnTo>
                  <a:lnTo>
                    <a:pt x="56" y="75"/>
                  </a:lnTo>
                  <a:lnTo>
                    <a:pt x="58" y="75"/>
                  </a:lnTo>
                  <a:lnTo>
                    <a:pt x="54" y="75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5" y="75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6" y="50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75" name="Freeform 423"/>
            <p:cNvSpPr>
              <a:spLocks/>
            </p:cNvSpPr>
            <p:nvPr/>
          </p:nvSpPr>
          <p:spPr bwMode="auto">
            <a:xfrm>
              <a:off x="5099" y="1676"/>
              <a:ext cx="63" cy="64"/>
            </a:xfrm>
            <a:custGeom>
              <a:avLst/>
              <a:gdLst>
                <a:gd name="T0" fmla="*/ 29 w 77"/>
                <a:gd name="T1" fmla="*/ 0 h 78"/>
                <a:gd name="T2" fmla="*/ 22 w 77"/>
                <a:gd name="T3" fmla="*/ 2 h 78"/>
                <a:gd name="T4" fmla="*/ 16 w 77"/>
                <a:gd name="T5" fmla="*/ 3 h 78"/>
                <a:gd name="T6" fmla="*/ 11 w 77"/>
                <a:gd name="T7" fmla="*/ 7 h 78"/>
                <a:gd name="T8" fmla="*/ 7 w 77"/>
                <a:gd name="T9" fmla="*/ 11 h 78"/>
                <a:gd name="T10" fmla="*/ 3 w 77"/>
                <a:gd name="T11" fmla="*/ 17 h 78"/>
                <a:gd name="T12" fmla="*/ 2 w 77"/>
                <a:gd name="T13" fmla="*/ 22 h 78"/>
                <a:gd name="T14" fmla="*/ 0 w 77"/>
                <a:gd name="T15" fmla="*/ 28 h 78"/>
                <a:gd name="T16" fmla="*/ 0 w 77"/>
                <a:gd name="T17" fmla="*/ 36 h 78"/>
                <a:gd name="T18" fmla="*/ 2 w 77"/>
                <a:gd name="T19" fmla="*/ 43 h 78"/>
                <a:gd name="T20" fmla="*/ 3 w 77"/>
                <a:gd name="T21" fmla="*/ 47 h 78"/>
                <a:gd name="T22" fmla="*/ 7 w 77"/>
                <a:gd name="T23" fmla="*/ 53 h 78"/>
                <a:gd name="T24" fmla="*/ 11 w 77"/>
                <a:gd name="T25" fmla="*/ 58 h 78"/>
                <a:gd name="T26" fmla="*/ 16 w 77"/>
                <a:gd name="T27" fmla="*/ 62 h 78"/>
                <a:gd name="T28" fmla="*/ 22 w 77"/>
                <a:gd name="T29" fmla="*/ 63 h 78"/>
                <a:gd name="T30" fmla="*/ 29 w 77"/>
                <a:gd name="T31" fmla="*/ 64 h 78"/>
                <a:gd name="T32" fmla="*/ 35 w 77"/>
                <a:gd name="T33" fmla="*/ 64 h 78"/>
                <a:gd name="T34" fmla="*/ 41 w 77"/>
                <a:gd name="T35" fmla="*/ 63 h 78"/>
                <a:gd name="T36" fmla="*/ 46 w 77"/>
                <a:gd name="T37" fmla="*/ 62 h 78"/>
                <a:gd name="T38" fmla="*/ 51 w 77"/>
                <a:gd name="T39" fmla="*/ 58 h 78"/>
                <a:gd name="T40" fmla="*/ 56 w 77"/>
                <a:gd name="T41" fmla="*/ 53 h 78"/>
                <a:gd name="T42" fmla="*/ 59 w 77"/>
                <a:gd name="T43" fmla="*/ 47 h 78"/>
                <a:gd name="T44" fmla="*/ 61 w 77"/>
                <a:gd name="T45" fmla="*/ 43 h 78"/>
                <a:gd name="T46" fmla="*/ 61 w 77"/>
                <a:gd name="T47" fmla="*/ 36 h 78"/>
                <a:gd name="T48" fmla="*/ 61 w 77"/>
                <a:gd name="T49" fmla="*/ 28 h 78"/>
                <a:gd name="T50" fmla="*/ 61 w 77"/>
                <a:gd name="T51" fmla="*/ 22 h 78"/>
                <a:gd name="T52" fmla="*/ 59 w 77"/>
                <a:gd name="T53" fmla="*/ 17 h 78"/>
                <a:gd name="T54" fmla="*/ 56 w 77"/>
                <a:gd name="T55" fmla="*/ 11 h 78"/>
                <a:gd name="T56" fmla="*/ 51 w 77"/>
                <a:gd name="T57" fmla="*/ 7 h 78"/>
                <a:gd name="T58" fmla="*/ 46 w 77"/>
                <a:gd name="T59" fmla="*/ 3 h 78"/>
                <a:gd name="T60" fmla="*/ 41 w 77"/>
                <a:gd name="T61" fmla="*/ 2 h 78"/>
                <a:gd name="T62" fmla="*/ 35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4" y="2"/>
                  </a:lnTo>
                  <a:lnTo>
                    <a:pt x="20" y="4"/>
                  </a:lnTo>
                  <a:lnTo>
                    <a:pt x="18" y="5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4" y="57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8" y="71"/>
                  </a:lnTo>
                  <a:lnTo>
                    <a:pt x="20" y="75"/>
                  </a:lnTo>
                  <a:lnTo>
                    <a:pt x="24" y="77"/>
                  </a:lnTo>
                  <a:lnTo>
                    <a:pt x="27" y="77"/>
                  </a:lnTo>
                  <a:lnTo>
                    <a:pt x="31" y="78"/>
                  </a:lnTo>
                  <a:lnTo>
                    <a:pt x="35" y="78"/>
                  </a:lnTo>
                  <a:lnTo>
                    <a:pt x="39" y="78"/>
                  </a:lnTo>
                  <a:lnTo>
                    <a:pt x="43" y="78"/>
                  </a:lnTo>
                  <a:lnTo>
                    <a:pt x="47" y="78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2" y="71"/>
                  </a:lnTo>
                  <a:lnTo>
                    <a:pt x="66" y="67"/>
                  </a:lnTo>
                  <a:lnTo>
                    <a:pt x="68" y="65"/>
                  </a:lnTo>
                  <a:lnTo>
                    <a:pt x="70" y="61"/>
                  </a:lnTo>
                  <a:lnTo>
                    <a:pt x="72" y="57"/>
                  </a:lnTo>
                  <a:lnTo>
                    <a:pt x="73" y="54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38"/>
                  </a:lnTo>
                  <a:lnTo>
                    <a:pt x="75" y="34"/>
                  </a:lnTo>
                  <a:lnTo>
                    <a:pt x="75" y="30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2" y="21"/>
                  </a:lnTo>
                  <a:lnTo>
                    <a:pt x="70" y="17"/>
                  </a:lnTo>
                  <a:lnTo>
                    <a:pt x="68" y="13"/>
                  </a:lnTo>
                  <a:lnTo>
                    <a:pt x="66" y="11"/>
                  </a:lnTo>
                  <a:lnTo>
                    <a:pt x="62" y="9"/>
                  </a:lnTo>
                  <a:lnTo>
                    <a:pt x="60" y="5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76" name="Freeform 424"/>
            <p:cNvSpPr>
              <a:spLocks/>
            </p:cNvSpPr>
            <p:nvPr/>
          </p:nvSpPr>
          <p:spPr bwMode="auto">
            <a:xfrm>
              <a:off x="5098" y="1674"/>
              <a:ext cx="65" cy="67"/>
            </a:xfrm>
            <a:custGeom>
              <a:avLst/>
              <a:gdLst>
                <a:gd name="T0" fmla="*/ 20 w 80"/>
                <a:gd name="T1" fmla="*/ 2 h 82"/>
                <a:gd name="T2" fmla="*/ 9 w 80"/>
                <a:gd name="T3" fmla="*/ 9 h 82"/>
                <a:gd name="T4" fmla="*/ 6 w 80"/>
                <a:gd name="T5" fmla="*/ 11 h 82"/>
                <a:gd name="T6" fmla="*/ 2 w 80"/>
                <a:gd name="T7" fmla="*/ 20 h 82"/>
                <a:gd name="T8" fmla="*/ 1 w 80"/>
                <a:gd name="T9" fmla="*/ 44 h 82"/>
                <a:gd name="T10" fmla="*/ 2 w 80"/>
                <a:gd name="T11" fmla="*/ 46 h 82"/>
                <a:gd name="T12" fmla="*/ 6 w 80"/>
                <a:gd name="T13" fmla="*/ 56 h 82"/>
                <a:gd name="T14" fmla="*/ 9 w 80"/>
                <a:gd name="T15" fmla="*/ 56 h 82"/>
                <a:gd name="T16" fmla="*/ 15 w 80"/>
                <a:gd name="T17" fmla="*/ 61 h 82"/>
                <a:gd name="T18" fmla="*/ 15 w 80"/>
                <a:gd name="T19" fmla="*/ 65 h 82"/>
                <a:gd name="T20" fmla="*/ 23 w 80"/>
                <a:gd name="T21" fmla="*/ 65 h 82"/>
                <a:gd name="T22" fmla="*/ 41 w 80"/>
                <a:gd name="T23" fmla="*/ 65 h 82"/>
                <a:gd name="T24" fmla="*/ 50 w 80"/>
                <a:gd name="T25" fmla="*/ 61 h 82"/>
                <a:gd name="T26" fmla="*/ 58 w 80"/>
                <a:gd name="T27" fmla="*/ 55 h 82"/>
                <a:gd name="T28" fmla="*/ 63 w 80"/>
                <a:gd name="T29" fmla="*/ 46 h 82"/>
                <a:gd name="T30" fmla="*/ 63 w 80"/>
                <a:gd name="T31" fmla="*/ 29 h 82"/>
                <a:gd name="T32" fmla="*/ 62 w 80"/>
                <a:gd name="T33" fmla="*/ 19 h 82"/>
                <a:gd name="T34" fmla="*/ 58 w 80"/>
                <a:gd name="T35" fmla="*/ 12 h 82"/>
                <a:gd name="T36" fmla="*/ 54 w 80"/>
                <a:gd name="T37" fmla="*/ 9 h 82"/>
                <a:gd name="T38" fmla="*/ 51 w 80"/>
                <a:gd name="T39" fmla="*/ 6 h 82"/>
                <a:gd name="T40" fmla="*/ 46 w 80"/>
                <a:gd name="T41" fmla="*/ 3 h 82"/>
                <a:gd name="T42" fmla="*/ 41 w 80"/>
                <a:gd name="T43" fmla="*/ 2 h 82"/>
                <a:gd name="T44" fmla="*/ 26 w 80"/>
                <a:gd name="T45" fmla="*/ 3 h 82"/>
                <a:gd name="T46" fmla="*/ 45 w 80"/>
                <a:gd name="T47" fmla="*/ 5 h 82"/>
                <a:gd name="T48" fmla="*/ 46 w 80"/>
                <a:gd name="T49" fmla="*/ 6 h 82"/>
                <a:gd name="T50" fmla="*/ 50 w 80"/>
                <a:gd name="T51" fmla="*/ 9 h 82"/>
                <a:gd name="T52" fmla="*/ 54 w 80"/>
                <a:gd name="T53" fmla="*/ 12 h 82"/>
                <a:gd name="T54" fmla="*/ 54 w 80"/>
                <a:gd name="T55" fmla="*/ 12 h 82"/>
                <a:gd name="T56" fmla="*/ 59 w 80"/>
                <a:gd name="T57" fmla="*/ 22 h 82"/>
                <a:gd name="T58" fmla="*/ 60 w 80"/>
                <a:gd name="T59" fmla="*/ 29 h 82"/>
                <a:gd name="T60" fmla="*/ 60 w 80"/>
                <a:gd name="T61" fmla="*/ 44 h 82"/>
                <a:gd name="T62" fmla="*/ 59 w 80"/>
                <a:gd name="T63" fmla="*/ 46 h 82"/>
                <a:gd name="T64" fmla="*/ 50 w 80"/>
                <a:gd name="T65" fmla="*/ 58 h 82"/>
                <a:gd name="T66" fmla="*/ 48 w 80"/>
                <a:gd name="T67" fmla="*/ 58 h 82"/>
                <a:gd name="T68" fmla="*/ 41 w 80"/>
                <a:gd name="T69" fmla="*/ 63 h 82"/>
                <a:gd name="T70" fmla="*/ 23 w 80"/>
                <a:gd name="T71" fmla="*/ 63 h 82"/>
                <a:gd name="T72" fmla="*/ 19 w 80"/>
                <a:gd name="T73" fmla="*/ 63 h 82"/>
                <a:gd name="T74" fmla="*/ 15 w 80"/>
                <a:gd name="T75" fmla="*/ 58 h 82"/>
                <a:gd name="T76" fmla="*/ 12 w 80"/>
                <a:gd name="T77" fmla="*/ 56 h 82"/>
                <a:gd name="T78" fmla="*/ 7 w 80"/>
                <a:gd name="T79" fmla="*/ 53 h 82"/>
                <a:gd name="T80" fmla="*/ 6 w 80"/>
                <a:gd name="T81" fmla="*/ 46 h 82"/>
                <a:gd name="T82" fmla="*/ 4 w 80"/>
                <a:gd name="T83" fmla="*/ 44 h 82"/>
                <a:gd name="T84" fmla="*/ 6 w 80"/>
                <a:gd name="T85" fmla="*/ 20 h 82"/>
                <a:gd name="T86" fmla="*/ 7 w 80"/>
                <a:gd name="T87" fmla="*/ 14 h 82"/>
                <a:gd name="T88" fmla="*/ 19 w 80"/>
                <a:gd name="T89" fmla="*/ 6 h 82"/>
                <a:gd name="T90" fmla="*/ 23 w 80"/>
                <a:gd name="T91" fmla="*/ 5 h 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0"/>
                <a:gd name="T139" fmla="*/ 0 h 82"/>
                <a:gd name="T140" fmla="*/ 80 w 80"/>
                <a:gd name="T141" fmla="*/ 82 h 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0" h="82">
                  <a:moveTo>
                    <a:pt x="32" y="0"/>
                  </a:moveTo>
                  <a:lnTo>
                    <a:pt x="28" y="2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7" y="15"/>
                  </a:lnTo>
                  <a:lnTo>
                    <a:pt x="3" y="23"/>
                  </a:lnTo>
                  <a:lnTo>
                    <a:pt x="3" y="25"/>
                  </a:lnTo>
                  <a:lnTo>
                    <a:pt x="0" y="32"/>
                  </a:lnTo>
                  <a:lnTo>
                    <a:pt x="0" y="50"/>
                  </a:lnTo>
                  <a:lnTo>
                    <a:pt x="1" y="54"/>
                  </a:lnTo>
                  <a:lnTo>
                    <a:pt x="1" y="56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9"/>
                  </a:lnTo>
                  <a:lnTo>
                    <a:pt x="7" y="67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9" y="75"/>
                  </a:lnTo>
                  <a:lnTo>
                    <a:pt x="17" y="73"/>
                  </a:lnTo>
                  <a:lnTo>
                    <a:pt x="19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5" y="80"/>
                  </a:lnTo>
                  <a:lnTo>
                    <a:pt x="28" y="80"/>
                  </a:lnTo>
                  <a:lnTo>
                    <a:pt x="32" y="82"/>
                  </a:lnTo>
                  <a:lnTo>
                    <a:pt x="48" y="82"/>
                  </a:lnTo>
                  <a:lnTo>
                    <a:pt x="51" y="80"/>
                  </a:lnTo>
                  <a:lnTo>
                    <a:pt x="57" y="80"/>
                  </a:lnTo>
                  <a:lnTo>
                    <a:pt x="63" y="75"/>
                  </a:lnTo>
                  <a:lnTo>
                    <a:pt x="61" y="75"/>
                  </a:lnTo>
                  <a:lnTo>
                    <a:pt x="65" y="75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6" y="56"/>
                  </a:lnTo>
                  <a:lnTo>
                    <a:pt x="76" y="57"/>
                  </a:lnTo>
                  <a:lnTo>
                    <a:pt x="78" y="56"/>
                  </a:lnTo>
                  <a:lnTo>
                    <a:pt x="78" y="46"/>
                  </a:lnTo>
                  <a:lnTo>
                    <a:pt x="80" y="40"/>
                  </a:lnTo>
                  <a:lnTo>
                    <a:pt x="78" y="36"/>
                  </a:lnTo>
                  <a:lnTo>
                    <a:pt x="78" y="29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4" y="21"/>
                  </a:lnTo>
                  <a:lnTo>
                    <a:pt x="74" y="23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3" y="9"/>
                  </a:lnTo>
                  <a:lnTo>
                    <a:pt x="65" y="11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57" y="2"/>
                  </a:lnTo>
                  <a:lnTo>
                    <a:pt x="51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1" y="6"/>
                  </a:lnTo>
                  <a:lnTo>
                    <a:pt x="55" y="6"/>
                  </a:lnTo>
                  <a:lnTo>
                    <a:pt x="53" y="6"/>
                  </a:lnTo>
                  <a:lnTo>
                    <a:pt x="55" y="7"/>
                  </a:lnTo>
                  <a:lnTo>
                    <a:pt x="57" y="7"/>
                  </a:lnTo>
                  <a:lnTo>
                    <a:pt x="61" y="9"/>
                  </a:lnTo>
                  <a:lnTo>
                    <a:pt x="59" y="7"/>
                  </a:lnTo>
                  <a:lnTo>
                    <a:pt x="61" y="11"/>
                  </a:lnTo>
                  <a:lnTo>
                    <a:pt x="61" y="13"/>
                  </a:lnTo>
                  <a:lnTo>
                    <a:pt x="63" y="13"/>
                  </a:lnTo>
                  <a:lnTo>
                    <a:pt x="67" y="15"/>
                  </a:lnTo>
                  <a:lnTo>
                    <a:pt x="65" y="15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71" y="23"/>
                  </a:lnTo>
                  <a:lnTo>
                    <a:pt x="71" y="25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4" y="29"/>
                  </a:lnTo>
                  <a:lnTo>
                    <a:pt x="74" y="36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54"/>
                  </a:lnTo>
                  <a:lnTo>
                    <a:pt x="74" y="52"/>
                  </a:lnTo>
                  <a:lnTo>
                    <a:pt x="73" y="54"/>
                  </a:lnTo>
                  <a:lnTo>
                    <a:pt x="73" y="56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1" y="71"/>
                  </a:lnTo>
                  <a:lnTo>
                    <a:pt x="63" y="71"/>
                  </a:lnTo>
                  <a:lnTo>
                    <a:pt x="61" y="71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5" y="77"/>
                  </a:lnTo>
                  <a:lnTo>
                    <a:pt x="51" y="77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8" y="77"/>
                  </a:lnTo>
                  <a:lnTo>
                    <a:pt x="25" y="77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7" y="59"/>
                  </a:lnTo>
                  <a:lnTo>
                    <a:pt x="7" y="56"/>
                  </a:lnTo>
                  <a:lnTo>
                    <a:pt x="7" y="54"/>
                  </a:lnTo>
                  <a:lnTo>
                    <a:pt x="5" y="52"/>
                  </a:lnTo>
                  <a:lnTo>
                    <a:pt x="5" y="54"/>
                  </a:lnTo>
                  <a:lnTo>
                    <a:pt x="3" y="50"/>
                  </a:lnTo>
                  <a:lnTo>
                    <a:pt x="3" y="32"/>
                  </a:lnTo>
                  <a:lnTo>
                    <a:pt x="7" y="25"/>
                  </a:lnTo>
                  <a:lnTo>
                    <a:pt x="7" y="23"/>
                  </a:lnTo>
                  <a:lnTo>
                    <a:pt x="11" y="15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25" y="6"/>
                  </a:lnTo>
                  <a:lnTo>
                    <a:pt x="28" y="6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77" name="Freeform 425"/>
            <p:cNvSpPr>
              <a:spLocks/>
            </p:cNvSpPr>
            <p:nvPr/>
          </p:nvSpPr>
          <p:spPr bwMode="auto">
            <a:xfrm>
              <a:off x="5083" y="1610"/>
              <a:ext cx="63" cy="64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5 h 79"/>
                <a:gd name="T6" fmla="*/ 11 w 77"/>
                <a:gd name="T7" fmla="*/ 8 h 79"/>
                <a:gd name="T8" fmla="*/ 7 w 77"/>
                <a:gd name="T9" fmla="*/ 12 h 79"/>
                <a:gd name="T10" fmla="*/ 3 w 77"/>
                <a:gd name="T11" fmla="*/ 17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6 h 79"/>
                <a:gd name="T18" fmla="*/ 2 w 77"/>
                <a:gd name="T19" fmla="*/ 42 h 79"/>
                <a:gd name="T20" fmla="*/ 3 w 77"/>
                <a:gd name="T21" fmla="*/ 49 h 79"/>
                <a:gd name="T22" fmla="*/ 7 w 77"/>
                <a:gd name="T23" fmla="*/ 53 h 79"/>
                <a:gd name="T24" fmla="*/ 11 w 77"/>
                <a:gd name="T25" fmla="*/ 58 h 79"/>
                <a:gd name="T26" fmla="*/ 16 w 77"/>
                <a:gd name="T27" fmla="*/ 61 h 79"/>
                <a:gd name="T28" fmla="*/ 22 w 77"/>
                <a:gd name="T29" fmla="*/ 62 h 79"/>
                <a:gd name="T30" fmla="*/ 29 w 77"/>
                <a:gd name="T31" fmla="*/ 64 h 79"/>
                <a:gd name="T32" fmla="*/ 35 w 77"/>
                <a:gd name="T33" fmla="*/ 64 h 79"/>
                <a:gd name="T34" fmla="*/ 39 w 77"/>
                <a:gd name="T35" fmla="*/ 62 h 79"/>
                <a:gd name="T36" fmla="*/ 46 w 77"/>
                <a:gd name="T37" fmla="*/ 61 h 79"/>
                <a:gd name="T38" fmla="*/ 51 w 77"/>
                <a:gd name="T39" fmla="*/ 58 h 79"/>
                <a:gd name="T40" fmla="*/ 56 w 77"/>
                <a:gd name="T41" fmla="*/ 53 h 79"/>
                <a:gd name="T42" fmla="*/ 58 w 77"/>
                <a:gd name="T43" fmla="*/ 49 h 79"/>
                <a:gd name="T44" fmla="*/ 60 w 77"/>
                <a:gd name="T45" fmla="*/ 42 h 79"/>
                <a:gd name="T46" fmla="*/ 61 w 77"/>
                <a:gd name="T47" fmla="*/ 36 h 79"/>
                <a:gd name="T48" fmla="*/ 61 w 77"/>
                <a:gd name="T49" fmla="*/ 28 h 79"/>
                <a:gd name="T50" fmla="*/ 60 w 77"/>
                <a:gd name="T51" fmla="*/ 22 h 79"/>
                <a:gd name="T52" fmla="*/ 58 w 77"/>
                <a:gd name="T53" fmla="*/ 17 h 79"/>
                <a:gd name="T54" fmla="*/ 56 w 77"/>
                <a:gd name="T55" fmla="*/ 12 h 79"/>
                <a:gd name="T56" fmla="*/ 51 w 77"/>
                <a:gd name="T57" fmla="*/ 8 h 79"/>
                <a:gd name="T58" fmla="*/ 46 w 77"/>
                <a:gd name="T59" fmla="*/ 5 h 79"/>
                <a:gd name="T60" fmla="*/ 39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6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6" y="67"/>
                  </a:lnTo>
                  <a:lnTo>
                    <a:pt x="68" y="65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40"/>
                  </a:lnTo>
                  <a:lnTo>
                    <a:pt x="75" y="35"/>
                  </a:lnTo>
                  <a:lnTo>
                    <a:pt x="75" y="33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8" y="15"/>
                  </a:lnTo>
                  <a:lnTo>
                    <a:pt x="66" y="12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78" name="Freeform 426"/>
            <p:cNvSpPr>
              <a:spLocks/>
            </p:cNvSpPr>
            <p:nvPr/>
          </p:nvSpPr>
          <p:spPr bwMode="auto">
            <a:xfrm>
              <a:off x="5082" y="1608"/>
              <a:ext cx="66" cy="68"/>
            </a:xfrm>
            <a:custGeom>
              <a:avLst/>
              <a:gdLst>
                <a:gd name="T0" fmla="*/ 13 w 81"/>
                <a:gd name="T1" fmla="*/ 7 h 83"/>
                <a:gd name="T2" fmla="*/ 3 w 81"/>
                <a:gd name="T3" fmla="*/ 19 h 83"/>
                <a:gd name="T4" fmla="*/ 2 w 81"/>
                <a:gd name="T5" fmla="*/ 22 h 83"/>
                <a:gd name="T6" fmla="*/ 0 w 81"/>
                <a:gd name="T7" fmla="*/ 41 h 83"/>
                <a:gd name="T8" fmla="*/ 5 w 81"/>
                <a:gd name="T9" fmla="*/ 53 h 83"/>
                <a:gd name="T10" fmla="*/ 7 w 81"/>
                <a:gd name="T11" fmla="*/ 57 h 83"/>
                <a:gd name="T12" fmla="*/ 10 w 81"/>
                <a:gd name="T13" fmla="*/ 57 h 83"/>
                <a:gd name="T14" fmla="*/ 13 w 81"/>
                <a:gd name="T15" fmla="*/ 63 h 83"/>
                <a:gd name="T16" fmla="*/ 24 w 81"/>
                <a:gd name="T17" fmla="*/ 66 h 83"/>
                <a:gd name="T18" fmla="*/ 42 w 81"/>
                <a:gd name="T19" fmla="*/ 66 h 83"/>
                <a:gd name="T20" fmla="*/ 51 w 81"/>
                <a:gd name="T21" fmla="*/ 63 h 83"/>
                <a:gd name="T22" fmla="*/ 58 w 81"/>
                <a:gd name="T23" fmla="*/ 55 h 83"/>
                <a:gd name="T24" fmla="*/ 61 w 81"/>
                <a:gd name="T25" fmla="*/ 52 h 83"/>
                <a:gd name="T26" fmla="*/ 63 w 81"/>
                <a:gd name="T27" fmla="*/ 44 h 83"/>
                <a:gd name="T28" fmla="*/ 66 w 81"/>
                <a:gd name="T29" fmla="*/ 34 h 83"/>
                <a:gd name="T30" fmla="*/ 63 w 81"/>
                <a:gd name="T31" fmla="*/ 24 h 83"/>
                <a:gd name="T32" fmla="*/ 59 w 81"/>
                <a:gd name="T33" fmla="*/ 14 h 83"/>
                <a:gd name="T34" fmla="*/ 57 w 81"/>
                <a:gd name="T35" fmla="*/ 11 h 83"/>
                <a:gd name="T36" fmla="*/ 52 w 81"/>
                <a:gd name="T37" fmla="*/ 8 h 83"/>
                <a:gd name="T38" fmla="*/ 51 w 81"/>
                <a:gd name="T39" fmla="*/ 7 h 83"/>
                <a:gd name="T40" fmla="*/ 41 w 81"/>
                <a:gd name="T41" fmla="*/ 0 h 83"/>
                <a:gd name="T42" fmla="*/ 27 w 81"/>
                <a:gd name="T43" fmla="*/ 3 h 83"/>
                <a:gd name="T44" fmla="*/ 39 w 81"/>
                <a:gd name="T45" fmla="*/ 5 h 83"/>
                <a:gd name="T46" fmla="*/ 49 w 81"/>
                <a:gd name="T47" fmla="*/ 10 h 83"/>
                <a:gd name="T48" fmla="*/ 55 w 81"/>
                <a:gd name="T49" fmla="*/ 13 h 83"/>
                <a:gd name="T50" fmla="*/ 55 w 81"/>
                <a:gd name="T51" fmla="*/ 16 h 83"/>
                <a:gd name="T52" fmla="*/ 59 w 81"/>
                <a:gd name="T53" fmla="*/ 22 h 83"/>
                <a:gd name="T54" fmla="*/ 61 w 81"/>
                <a:gd name="T55" fmla="*/ 30 h 83"/>
                <a:gd name="T56" fmla="*/ 61 w 81"/>
                <a:gd name="T57" fmla="*/ 41 h 83"/>
                <a:gd name="T58" fmla="*/ 58 w 81"/>
                <a:gd name="T59" fmla="*/ 51 h 83"/>
                <a:gd name="T60" fmla="*/ 57 w 81"/>
                <a:gd name="T61" fmla="*/ 52 h 83"/>
                <a:gd name="T62" fmla="*/ 49 w 81"/>
                <a:gd name="T63" fmla="*/ 60 h 83"/>
                <a:gd name="T64" fmla="*/ 41 w 81"/>
                <a:gd name="T65" fmla="*/ 63 h 83"/>
                <a:gd name="T66" fmla="*/ 39 w 81"/>
                <a:gd name="T67" fmla="*/ 65 h 83"/>
                <a:gd name="T68" fmla="*/ 20 w 81"/>
                <a:gd name="T69" fmla="*/ 63 h 83"/>
                <a:gd name="T70" fmla="*/ 15 w 81"/>
                <a:gd name="T71" fmla="*/ 58 h 83"/>
                <a:gd name="T72" fmla="*/ 13 w 81"/>
                <a:gd name="T73" fmla="*/ 55 h 83"/>
                <a:gd name="T74" fmla="*/ 10 w 81"/>
                <a:gd name="T75" fmla="*/ 55 h 83"/>
                <a:gd name="T76" fmla="*/ 7 w 81"/>
                <a:gd name="T77" fmla="*/ 49 h 83"/>
                <a:gd name="T78" fmla="*/ 3 w 81"/>
                <a:gd name="T79" fmla="*/ 41 h 83"/>
                <a:gd name="T80" fmla="*/ 5 w 81"/>
                <a:gd name="T81" fmla="*/ 25 h 83"/>
                <a:gd name="T82" fmla="*/ 7 w 81"/>
                <a:gd name="T83" fmla="*/ 19 h 83"/>
                <a:gd name="T84" fmla="*/ 16 w 81"/>
                <a:gd name="T85" fmla="*/ 10 h 83"/>
                <a:gd name="T86" fmla="*/ 27 w 81"/>
                <a:gd name="T87" fmla="*/ 0 h 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"/>
                <a:gd name="T133" fmla="*/ 0 h 83"/>
                <a:gd name="T134" fmla="*/ 81 w 81"/>
                <a:gd name="T135" fmla="*/ 83 h 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" h="83">
                  <a:moveTo>
                    <a:pt x="33" y="0"/>
                  </a:moveTo>
                  <a:lnTo>
                    <a:pt x="18" y="8"/>
                  </a:lnTo>
                  <a:lnTo>
                    <a:pt x="16" y="8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4" y="64"/>
                  </a:lnTo>
                  <a:lnTo>
                    <a:pt x="6" y="65"/>
                  </a:lnTo>
                  <a:lnTo>
                    <a:pt x="6" y="64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6" y="77"/>
                  </a:lnTo>
                  <a:lnTo>
                    <a:pt x="18" y="77"/>
                  </a:lnTo>
                  <a:lnTo>
                    <a:pt x="25" y="81"/>
                  </a:lnTo>
                  <a:lnTo>
                    <a:pt x="29" y="81"/>
                  </a:lnTo>
                  <a:lnTo>
                    <a:pt x="33" y="83"/>
                  </a:lnTo>
                  <a:lnTo>
                    <a:pt x="50" y="83"/>
                  </a:lnTo>
                  <a:lnTo>
                    <a:pt x="52" y="81"/>
                  </a:lnTo>
                  <a:lnTo>
                    <a:pt x="50" y="81"/>
                  </a:lnTo>
                  <a:lnTo>
                    <a:pt x="54" y="81"/>
                  </a:lnTo>
                  <a:lnTo>
                    <a:pt x="62" y="77"/>
                  </a:lnTo>
                  <a:lnTo>
                    <a:pt x="64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4"/>
                  </a:lnTo>
                  <a:lnTo>
                    <a:pt x="73" y="65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77" y="58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46"/>
                  </a:lnTo>
                  <a:lnTo>
                    <a:pt x="81" y="42"/>
                  </a:lnTo>
                  <a:lnTo>
                    <a:pt x="79" y="37"/>
                  </a:lnTo>
                  <a:lnTo>
                    <a:pt x="79" y="35"/>
                  </a:lnTo>
                  <a:lnTo>
                    <a:pt x="77" y="29"/>
                  </a:lnTo>
                  <a:lnTo>
                    <a:pt x="77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6"/>
                  </a:lnTo>
                  <a:lnTo>
                    <a:pt x="71" y="17"/>
                  </a:lnTo>
                  <a:lnTo>
                    <a:pt x="70" y="14"/>
                  </a:lnTo>
                  <a:lnTo>
                    <a:pt x="70" y="12"/>
                  </a:lnTo>
                  <a:lnTo>
                    <a:pt x="68" y="12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68" y="16"/>
                  </a:lnTo>
                  <a:lnTo>
                    <a:pt x="66" y="14"/>
                  </a:lnTo>
                  <a:lnTo>
                    <a:pt x="68" y="17"/>
                  </a:lnTo>
                  <a:lnTo>
                    <a:pt x="68" y="19"/>
                  </a:lnTo>
                  <a:lnTo>
                    <a:pt x="70" y="21"/>
                  </a:lnTo>
                  <a:lnTo>
                    <a:pt x="70" y="19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5"/>
                  </a:lnTo>
                  <a:lnTo>
                    <a:pt x="75" y="37"/>
                  </a:lnTo>
                  <a:lnTo>
                    <a:pt x="77" y="42"/>
                  </a:lnTo>
                  <a:lnTo>
                    <a:pt x="75" y="46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68" y="67"/>
                  </a:lnTo>
                  <a:lnTo>
                    <a:pt x="68" y="65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4" y="77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18" y="73"/>
                  </a:lnTo>
                  <a:lnTo>
                    <a:pt x="20" y="73"/>
                  </a:lnTo>
                  <a:lnTo>
                    <a:pt x="18" y="71"/>
                  </a:lnTo>
                  <a:lnTo>
                    <a:pt x="18" y="73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8" y="58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79" name="Rectangle 427"/>
            <p:cNvSpPr>
              <a:spLocks noChangeArrowheads="1"/>
            </p:cNvSpPr>
            <p:nvPr/>
          </p:nvSpPr>
          <p:spPr bwMode="auto">
            <a:xfrm>
              <a:off x="5107" y="1809"/>
              <a:ext cx="40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M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80" name="Rectangle 428"/>
            <p:cNvSpPr>
              <a:spLocks noChangeArrowheads="1"/>
            </p:cNvSpPr>
            <p:nvPr/>
          </p:nvSpPr>
          <p:spPr bwMode="auto">
            <a:xfrm>
              <a:off x="5094" y="1615"/>
              <a:ext cx="38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Q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81" name="Rectangle 429"/>
            <p:cNvSpPr>
              <a:spLocks noChangeArrowheads="1"/>
            </p:cNvSpPr>
            <p:nvPr/>
          </p:nvSpPr>
          <p:spPr bwMode="auto">
            <a:xfrm>
              <a:off x="5100" y="1872"/>
              <a:ext cx="28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S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82" name="Rectangle 430"/>
            <p:cNvSpPr>
              <a:spLocks noChangeArrowheads="1"/>
            </p:cNvSpPr>
            <p:nvPr/>
          </p:nvSpPr>
          <p:spPr bwMode="auto">
            <a:xfrm>
              <a:off x="5113" y="1680"/>
              <a:ext cx="35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G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83" name="Freeform 431"/>
            <p:cNvSpPr>
              <a:spLocks/>
            </p:cNvSpPr>
            <p:nvPr/>
          </p:nvSpPr>
          <p:spPr bwMode="auto">
            <a:xfrm>
              <a:off x="5020" y="1490"/>
              <a:ext cx="62" cy="66"/>
            </a:xfrm>
            <a:custGeom>
              <a:avLst/>
              <a:gdLst>
                <a:gd name="T0" fmla="*/ 29 w 75"/>
                <a:gd name="T1" fmla="*/ 0 h 81"/>
                <a:gd name="T2" fmla="*/ 22 w 75"/>
                <a:gd name="T3" fmla="*/ 2 h 81"/>
                <a:gd name="T4" fmla="*/ 17 w 75"/>
                <a:gd name="T5" fmla="*/ 5 h 81"/>
                <a:gd name="T6" fmla="*/ 12 w 75"/>
                <a:gd name="T7" fmla="*/ 8 h 81"/>
                <a:gd name="T8" fmla="*/ 7 w 75"/>
                <a:gd name="T9" fmla="*/ 12 h 81"/>
                <a:gd name="T10" fmla="*/ 3 w 75"/>
                <a:gd name="T11" fmla="*/ 17 h 81"/>
                <a:gd name="T12" fmla="*/ 2 w 75"/>
                <a:gd name="T13" fmla="*/ 24 h 81"/>
                <a:gd name="T14" fmla="*/ 0 w 75"/>
                <a:gd name="T15" fmla="*/ 30 h 81"/>
                <a:gd name="T16" fmla="*/ 0 w 75"/>
                <a:gd name="T17" fmla="*/ 36 h 81"/>
                <a:gd name="T18" fmla="*/ 2 w 75"/>
                <a:gd name="T19" fmla="*/ 42 h 81"/>
                <a:gd name="T20" fmla="*/ 3 w 75"/>
                <a:gd name="T21" fmla="*/ 49 h 81"/>
                <a:gd name="T22" fmla="*/ 7 w 75"/>
                <a:gd name="T23" fmla="*/ 53 h 81"/>
                <a:gd name="T24" fmla="*/ 12 w 75"/>
                <a:gd name="T25" fmla="*/ 58 h 81"/>
                <a:gd name="T26" fmla="*/ 17 w 75"/>
                <a:gd name="T27" fmla="*/ 61 h 81"/>
                <a:gd name="T28" fmla="*/ 22 w 75"/>
                <a:gd name="T29" fmla="*/ 64 h 81"/>
                <a:gd name="T30" fmla="*/ 29 w 75"/>
                <a:gd name="T31" fmla="*/ 66 h 81"/>
                <a:gd name="T32" fmla="*/ 34 w 75"/>
                <a:gd name="T33" fmla="*/ 66 h 81"/>
                <a:gd name="T34" fmla="*/ 40 w 75"/>
                <a:gd name="T35" fmla="*/ 64 h 81"/>
                <a:gd name="T36" fmla="*/ 46 w 75"/>
                <a:gd name="T37" fmla="*/ 61 h 81"/>
                <a:gd name="T38" fmla="*/ 51 w 75"/>
                <a:gd name="T39" fmla="*/ 58 h 81"/>
                <a:gd name="T40" fmla="*/ 56 w 75"/>
                <a:gd name="T41" fmla="*/ 53 h 81"/>
                <a:gd name="T42" fmla="*/ 60 w 75"/>
                <a:gd name="T43" fmla="*/ 49 h 81"/>
                <a:gd name="T44" fmla="*/ 60 w 75"/>
                <a:gd name="T45" fmla="*/ 42 h 81"/>
                <a:gd name="T46" fmla="*/ 62 w 75"/>
                <a:gd name="T47" fmla="*/ 36 h 81"/>
                <a:gd name="T48" fmla="*/ 62 w 75"/>
                <a:gd name="T49" fmla="*/ 30 h 81"/>
                <a:gd name="T50" fmla="*/ 60 w 75"/>
                <a:gd name="T51" fmla="*/ 24 h 81"/>
                <a:gd name="T52" fmla="*/ 60 w 75"/>
                <a:gd name="T53" fmla="*/ 17 h 81"/>
                <a:gd name="T54" fmla="*/ 56 w 75"/>
                <a:gd name="T55" fmla="*/ 12 h 81"/>
                <a:gd name="T56" fmla="*/ 51 w 75"/>
                <a:gd name="T57" fmla="*/ 8 h 81"/>
                <a:gd name="T58" fmla="*/ 46 w 75"/>
                <a:gd name="T59" fmla="*/ 5 h 81"/>
                <a:gd name="T60" fmla="*/ 40 w 75"/>
                <a:gd name="T61" fmla="*/ 2 h 81"/>
                <a:gd name="T62" fmla="*/ 34 w 75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81"/>
                <a:gd name="T98" fmla="*/ 75 w 75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81">
                  <a:moveTo>
                    <a:pt x="37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4" y="4"/>
                  </a:lnTo>
                  <a:lnTo>
                    <a:pt x="20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8" y="65"/>
                  </a:lnTo>
                  <a:lnTo>
                    <a:pt x="12" y="69"/>
                  </a:lnTo>
                  <a:lnTo>
                    <a:pt x="14" y="71"/>
                  </a:lnTo>
                  <a:lnTo>
                    <a:pt x="16" y="73"/>
                  </a:lnTo>
                  <a:lnTo>
                    <a:pt x="20" y="75"/>
                  </a:lnTo>
                  <a:lnTo>
                    <a:pt x="24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81"/>
                  </a:lnTo>
                  <a:lnTo>
                    <a:pt x="37" y="81"/>
                  </a:lnTo>
                  <a:lnTo>
                    <a:pt x="41" y="81"/>
                  </a:lnTo>
                  <a:lnTo>
                    <a:pt x="45" y="79"/>
                  </a:lnTo>
                  <a:lnTo>
                    <a:pt x="48" y="79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6" y="69"/>
                  </a:lnTo>
                  <a:lnTo>
                    <a:pt x="68" y="65"/>
                  </a:lnTo>
                  <a:lnTo>
                    <a:pt x="70" y="62"/>
                  </a:lnTo>
                  <a:lnTo>
                    <a:pt x="72" y="60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40"/>
                  </a:lnTo>
                  <a:lnTo>
                    <a:pt x="75" y="37"/>
                  </a:lnTo>
                  <a:lnTo>
                    <a:pt x="75" y="33"/>
                  </a:lnTo>
                  <a:lnTo>
                    <a:pt x="73" y="29"/>
                  </a:lnTo>
                  <a:lnTo>
                    <a:pt x="73" y="25"/>
                  </a:lnTo>
                  <a:lnTo>
                    <a:pt x="72" y="21"/>
                  </a:lnTo>
                  <a:lnTo>
                    <a:pt x="70" y="17"/>
                  </a:lnTo>
                  <a:lnTo>
                    <a:pt x="68" y="15"/>
                  </a:lnTo>
                  <a:lnTo>
                    <a:pt x="66" y="12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5" y="2"/>
                  </a:lnTo>
                  <a:lnTo>
                    <a:pt x="41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84" name="Freeform 432"/>
            <p:cNvSpPr>
              <a:spLocks/>
            </p:cNvSpPr>
            <p:nvPr/>
          </p:nvSpPr>
          <p:spPr bwMode="auto">
            <a:xfrm>
              <a:off x="5019" y="1488"/>
              <a:ext cx="64" cy="70"/>
            </a:xfrm>
            <a:custGeom>
              <a:avLst/>
              <a:gdLst>
                <a:gd name="T0" fmla="*/ 26 w 78"/>
                <a:gd name="T1" fmla="*/ 2 h 85"/>
                <a:gd name="T2" fmla="*/ 14 w 78"/>
                <a:gd name="T3" fmla="*/ 7 h 85"/>
                <a:gd name="T4" fmla="*/ 4 w 78"/>
                <a:gd name="T5" fmla="*/ 14 h 85"/>
                <a:gd name="T6" fmla="*/ 1 w 78"/>
                <a:gd name="T7" fmla="*/ 22 h 85"/>
                <a:gd name="T8" fmla="*/ 0 w 78"/>
                <a:gd name="T9" fmla="*/ 29 h 85"/>
                <a:gd name="T10" fmla="*/ 1 w 78"/>
                <a:gd name="T11" fmla="*/ 44 h 85"/>
                <a:gd name="T12" fmla="*/ 2 w 78"/>
                <a:gd name="T13" fmla="*/ 51 h 85"/>
                <a:gd name="T14" fmla="*/ 4 w 78"/>
                <a:gd name="T15" fmla="*/ 54 h 85"/>
                <a:gd name="T16" fmla="*/ 6 w 78"/>
                <a:gd name="T17" fmla="*/ 55 h 85"/>
                <a:gd name="T18" fmla="*/ 12 w 78"/>
                <a:gd name="T19" fmla="*/ 63 h 85"/>
                <a:gd name="T20" fmla="*/ 23 w 78"/>
                <a:gd name="T21" fmla="*/ 68 h 85"/>
                <a:gd name="T22" fmla="*/ 30 w 78"/>
                <a:gd name="T23" fmla="*/ 70 h 85"/>
                <a:gd name="T24" fmla="*/ 38 w 78"/>
                <a:gd name="T25" fmla="*/ 68 h 85"/>
                <a:gd name="T26" fmla="*/ 50 w 78"/>
                <a:gd name="T27" fmla="*/ 63 h 85"/>
                <a:gd name="T28" fmla="*/ 53 w 78"/>
                <a:gd name="T29" fmla="*/ 62 h 85"/>
                <a:gd name="T30" fmla="*/ 55 w 78"/>
                <a:gd name="T31" fmla="*/ 60 h 85"/>
                <a:gd name="T32" fmla="*/ 57 w 78"/>
                <a:gd name="T33" fmla="*/ 58 h 85"/>
                <a:gd name="T34" fmla="*/ 60 w 78"/>
                <a:gd name="T35" fmla="*/ 54 h 85"/>
                <a:gd name="T36" fmla="*/ 61 w 78"/>
                <a:gd name="T37" fmla="*/ 51 h 85"/>
                <a:gd name="T38" fmla="*/ 62 w 78"/>
                <a:gd name="T39" fmla="*/ 44 h 85"/>
                <a:gd name="T40" fmla="*/ 64 w 78"/>
                <a:gd name="T41" fmla="*/ 29 h 85"/>
                <a:gd name="T42" fmla="*/ 62 w 78"/>
                <a:gd name="T43" fmla="*/ 22 h 85"/>
                <a:gd name="T44" fmla="*/ 60 w 78"/>
                <a:gd name="T45" fmla="*/ 14 h 85"/>
                <a:gd name="T46" fmla="*/ 58 w 78"/>
                <a:gd name="T47" fmla="*/ 14 h 85"/>
                <a:gd name="T48" fmla="*/ 57 w 78"/>
                <a:gd name="T49" fmla="*/ 10 h 85"/>
                <a:gd name="T50" fmla="*/ 52 w 78"/>
                <a:gd name="T51" fmla="*/ 8 h 85"/>
                <a:gd name="T52" fmla="*/ 52 w 78"/>
                <a:gd name="T53" fmla="*/ 7 h 85"/>
                <a:gd name="T54" fmla="*/ 40 w 78"/>
                <a:gd name="T55" fmla="*/ 2 h 85"/>
                <a:gd name="T56" fmla="*/ 34 w 78"/>
                <a:gd name="T57" fmla="*/ 0 h 85"/>
                <a:gd name="T58" fmla="*/ 30 w 78"/>
                <a:gd name="T59" fmla="*/ 3 h 85"/>
                <a:gd name="T60" fmla="*/ 38 w 78"/>
                <a:gd name="T61" fmla="*/ 5 h 85"/>
                <a:gd name="T62" fmla="*/ 50 w 78"/>
                <a:gd name="T63" fmla="*/ 10 h 85"/>
                <a:gd name="T64" fmla="*/ 50 w 78"/>
                <a:gd name="T65" fmla="*/ 12 h 85"/>
                <a:gd name="T66" fmla="*/ 55 w 78"/>
                <a:gd name="T67" fmla="*/ 13 h 85"/>
                <a:gd name="T68" fmla="*/ 55 w 78"/>
                <a:gd name="T69" fmla="*/ 14 h 85"/>
                <a:gd name="T70" fmla="*/ 57 w 78"/>
                <a:gd name="T71" fmla="*/ 17 h 85"/>
                <a:gd name="T72" fmla="*/ 60 w 78"/>
                <a:gd name="T73" fmla="*/ 22 h 85"/>
                <a:gd name="T74" fmla="*/ 61 w 78"/>
                <a:gd name="T75" fmla="*/ 29 h 85"/>
                <a:gd name="T76" fmla="*/ 60 w 78"/>
                <a:gd name="T77" fmla="*/ 44 h 85"/>
                <a:gd name="T78" fmla="*/ 58 w 78"/>
                <a:gd name="T79" fmla="*/ 51 h 85"/>
                <a:gd name="T80" fmla="*/ 57 w 78"/>
                <a:gd name="T81" fmla="*/ 51 h 85"/>
                <a:gd name="T82" fmla="*/ 53 w 78"/>
                <a:gd name="T83" fmla="*/ 58 h 85"/>
                <a:gd name="T84" fmla="*/ 52 w 78"/>
                <a:gd name="T85" fmla="*/ 58 h 85"/>
                <a:gd name="T86" fmla="*/ 48 w 78"/>
                <a:gd name="T87" fmla="*/ 60 h 85"/>
                <a:gd name="T88" fmla="*/ 40 w 78"/>
                <a:gd name="T89" fmla="*/ 65 h 85"/>
                <a:gd name="T90" fmla="*/ 34 w 78"/>
                <a:gd name="T91" fmla="*/ 67 h 85"/>
                <a:gd name="T92" fmla="*/ 26 w 78"/>
                <a:gd name="T93" fmla="*/ 65 h 85"/>
                <a:gd name="T94" fmla="*/ 14 w 78"/>
                <a:gd name="T95" fmla="*/ 60 h 85"/>
                <a:gd name="T96" fmla="*/ 9 w 78"/>
                <a:gd name="T97" fmla="*/ 54 h 85"/>
                <a:gd name="T98" fmla="*/ 7 w 78"/>
                <a:gd name="T99" fmla="*/ 53 h 85"/>
                <a:gd name="T100" fmla="*/ 6 w 78"/>
                <a:gd name="T101" fmla="*/ 49 h 85"/>
                <a:gd name="T102" fmla="*/ 4 w 78"/>
                <a:gd name="T103" fmla="*/ 48 h 85"/>
                <a:gd name="T104" fmla="*/ 2 w 78"/>
                <a:gd name="T105" fmla="*/ 41 h 85"/>
                <a:gd name="T106" fmla="*/ 4 w 78"/>
                <a:gd name="T107" fmla="*/ 26 h 85"/>
                <a:gd name="T108" fmla="*/ 7 w 78"/>
                <a:gd name="T109" fmla="*/ 16 h 85"/>
                <a:gd name="T110" fmla="*/ 16 w 78"/>
                <a:gd name="T111" fmla="*/ 10 h 85"/>
                <a:gd name="T112" fmla="*/ 23 w 78"/>
                <a:gd name="T113" fmla="*/ 5 h 85"/>
                <a:gd name="T114" fmla="*/ 30 w 78"/>
                <a:gd name="T115" fmla="*/ 3 h 8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8"/>
                <a:gd name="T175" fmla="*/ 0 h 85"/>
                <a:gd name="T176" fmla="*/ 78 w 78"/>
                <a:gd name="T177" fmla="*/ 85 h 8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8" h="85">
                  <a:moveTo>
                    <a:pt x="36" y="0"/>
                  </a:moveTo>
                  <a:lnTo>
                    <a:pt x="32" y="2"/>
                  </a:lnTo>
                  <a:lnTo>
                    <a:pt x="28" y="2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1" y="27"/>
                  </a:lnTo>
                  <a:lnTo>
                    <a:pt x="1" y="31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1" y="54"/>
                  </a:lnTo>
                  <a:lnTo>
                    <a:pt x="1" y="58"/>
                  </a:lnTo>
                  <a:lnTo>
                    <a:pt x="3" y="62"/>
                  </a:lnTo>
                  <a:lnTo>
                    <a:pt x="3" y="64"/>
                  </a:lnTo>
                  <a:lnTo>
                    <a:pt x="5" y="65"/>
                  </a:lnTo>
                  <a:lnTo>
                    <a:pt x="5" y="64"/>
                  </a:lnTo>
                  <a:lnTo>
                    <a:pt x="7" y="67"/>
                  </a:lnTo>
                  <a:lnTo>
                    <a:pt x="7" y="69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8" y="83"/>
                  </a:lnTo>
                  <a:lnTo>
                    <a:pt x="32" y="83"/>
                  </a:lnTo>
                  <a:lnTo>
                    <a:pt x="36" y="85"/>
                  </a:lnTo>
                  <a:lnTo>
                    <a:pt x="42" y="85"/>
                  </a:lnTo>
                  <a:lnTo>
                    <a:pt x="46" y="83"/>
                  </a:lnTo>
                  <a:lnTo>
                    <a:pt x="49" y="83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65" y="75"/>
                  </a:lnTo>
                  <a:lnTo>
                    <a:pt x="63" y="75"/>
                  </a:lnTo>
                  <a:lnTo>
                    <a:pt x="67" y="73"/>
                  </a:lnTo>
                  <a:lnTo>
                    <a:pt x="69" y="73"/>
                  </a:lnTo>
                  <a:lnTo>
                    <a:pt x="69" y="71"/>
                  </a:lnTo>
                  <a:lnTo>
                    <a:pt x="73" y="64"/>
                  </a:lnTo>
                  <a:lnTo>
                    <a:pt x="73" y="65"/>
                  </a:lnTo>
                  <a:lnTo>
                    <a:pt x="74" y="64"/>
                  </a:lnTo>
                  <a:lnTo>
                    <a:pt x="74" y="62"/>
                  </a:lnTo>
                  <a:lnTo>
                    <a:pt x="76" y="58"/>
                  </a:lnTo>
                  <a:lnTo>
                    <a:pt x="76" y="54"/>
                  </a:lnTo>
                  <a:lnTo>
                    <a:pt x="78" y="50"/>
                  </a:lnTo>
                  <a:lnTo>
                    <a:pt x="78" y="35"/>
                  </a:lnTo>
                  <a:lnTo>
                    <a:pt x="76" y="31"/>
                  </a:lnTo>
                  <a:lnTo>
                    <a:pt x="76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6"/>
                  </a:lnTo>
                  <a:lnTo>
                    <a:pt x="71" y="17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3" y="10"/>
                  </a:lnTo>
                  <a:lnTo>
                    <a:pt x="65" y="10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49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2" y="4"/>
                  </a:lnTo>
                  <a:lnTo>
                    <a:pt x="46" y="6"/>
                  </a:lnTo>
                  <a:lnTo>
                    <a:pt x="49" y="6"/>
                  </a:lnTo>
                  <a:lnTo>
                    <a:pt x="61" y="12"/>
                  </a:lnTo>
                  <a:lnTo>
                    <a:pt x="59" y="12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7" y="16"/>
                  </a:lnTo>
                  <a:lnTo>
                    <a:pt x="65" y="14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3" y="27"/>
                  </a:lnTo>
                  <a:lnTo>
                    <a:pt x="73" y="31"/>
                  </a:lnTo>
                  <a:lnTo>
                    <a:pt x="74" y="35"/>
                  </a:lnTo>
                  <a:lnTo>
                    <a:pt x="74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5" y="71"/>
                  </a:lnTo>
                  <a:lnTo>
                    <a:pt x="67" y="69"/>
                  </a:lnTo>
                  <a:lnTo>
                    <a:pt x="63" y="71"/>
                  </a:lnTo>
                  <a:lnTo>
                    <a:pt x="61" y="71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49" y="79"/>
                  </a:lnTo>
                  <a:lnTo>
                    <a:pt x="46" y="79"/>
                  </a:lnTo>
                  <a:lnTo>
                    <a:pt x="42" y="81"/>
                  </a:lnTo>
                  <a:lnTo>
                    <a:pt x="36" y="81"/>
                  </a:lnTo>
                  <a:lnTo>
                    <a:pt x="32" y="79"/>
                  </a:lnTo>
                  <a:lnTo>
                    <a:pt x="28" y="79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1" y="65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9" y="62"/>
                  </a:lnTo>
                  <a:lnTo>
                    <a:pt x="7" y="60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5" y="54"/>
                  </a:lnTo>
                  <a:lnTo>
                    <a:pt x="3" y="50"/>
                  </a:lnTo>
                  <a:lnTo>
                    <a:pt x="3" y="35"/>
                  </a:lnTo>
                  <a:lnTo>
                    <a:pt x="5" y="31"/>
                  </a:lnTo>
                  <a:lnTo>
                    <a:pt x="5" y="27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85" name="Rectangle 433"/>
            <p:cNvSpPr>
              <a:spLocks noChangeArrowheads="1"/>
            </p:cNvSpPr>
            <p:nvPr/>
          </p:nvSpPr>
          <p:spPr bwMode="auto">
            <a:xfrm>
              <a:off x="5037" y="1495"/>
              <a:ext cx="34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D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86" name="Freeform 434"/>
            <p:cNvSpPr>
              <a:spLocks/>
            </p:cNvSpPr>
            <p:nvPr/>
          </p:nvSpPr>
          <p:spPr bwMode="auto">
            <a:xfrm>
              <a:off x="5061" y="1547"/>
              <a:ext cx="61" cy="66"/>
            </a:xfrm>
            <a:custGeom>
              <a:avLst/>
              <a:gdLst>
                <a:gd name="T0" fmla="*/ 27 w 75"/>
                <a:gd name="T1" fmla="*/ 0 h 81"/>
                <a:gd name="T2" fmla="*/ 20 w 75"/>
                <a:gd name="T3" fmla="*/ 2 h 81"/>
                <a:gd name="T4" fmla="*/ 16 w 75"/>
                <a:gd name="T5" fmla="*/ 5 h 81"/>
                <a:gd name="T6" fmla="*/ 11 w 75"/>
                <a:gd name="T7" fmla="*/ 8 h 81"/>
                <a:gd name="T8" fmla="*/ 7 w 75"/>
                <a:gd name="T9" fmla="*/ 13 h 81"/>
                <a:gd name="T10" fmla="*/ 3 w 75"/>
                <a:gd name="T11" fmla="*/ 17 h 81"/>
                <a:gd name="T12" fmla="*/ 2 w 75"/>
                <a:gd name="T13" fmla="*/ 24 h 81"/>
                <a:gd name="T14" fmla="*/ 0 w 75"/>
                <a:gd name="T15" fmla="*/ 30 h 81"/>
                <a:gd name="T16" fmla="*/ 0 w 75"/>
                <a:gd name="T17" fmla="*/ 36 h 81"/>
                <a:gd name="T18" fmla="*/ 2 w 75"/>
                <a:gd name="T19" fmla="*/ 42 h 81"/>
                <a:gd name="T20" fmla="*/ 3 w 75"/>
                <a:gd name="T21" fmla="*/ 49 h 81"/>
                <a:gd name="T22" fmla="*/ 7 w 75"/>
                <a:gd name="T23" fmla="*/ 54 h 81"/>
                <a:gd name="T24" fmla="*/ 11 w 75"/>
                <a:gd name="T25" fmla="*/ 58 h 81"/>
                <a:gd name="T26" fmla="*/ 16 w 75"/>
                <a:gd name="T27" fmla="*/ 61 h 81"/>
                <a:gd name="T28" fmla="*/ 20 w 75"/>
                <a:gd name="T29" fmla="*/ 64 h 81"/>
                <a:gd name="T30" fmla="*/ 27 w 75"/>
                <a:gd name="T31" fmla="*/ 66 h 81"/>
                <a:gd name="T32" fmla="*/ 33 w 75"/>
                <a:gd name="T33" fmla="*/ 66 h 81"/>
                <a:gd name="T34" fmla="*/ 39 w 75"/>
                <a:gd name="T35" fmla="*/ 64 h 81"/>
                <a:gd name="T36" fmla="*/ 46 w 75"/>
                <a:gd name="T37" fmla="*/ 61 h 81"/>
                <a:gd name="T38" fmla="*/ 50 w 75"/>
                <a:gd name="T39" fmla="*/ 58 h 81"/>
                <a:gd name="T40" fmla="*/ 55 w 75"/>
                <a:gd name="T41" fmla="*/ 54 h 81"/>
                <a:gd name="T42" fmla="*/ 58 w 75"/>
                <a:gd name="T43" fmla="*/ 49 h 81"/>
                <a:gd name="T44" fmla="*/ 59 w 75"/>
                <a:gd name="T45" fmla="*/ 42 h 81"/>
                <a:gd name="T46" fmla="*/ 61 w 75"/>
                <a:gd name="T47" fmla="*/ 36 h 81"/>
                <a:gd name="T48" fmla="*/ 61 w 75"/>
                <a:gd name="T49" fmla="*/ 30 h 81"/>
                <a:gd name="T50" fmla="*/ 59 w 75"/>
                <a:gd name="T51" fmla="*/ 24 h 81"/>
                <a:gd name="T52" fmla="*/ 58 w 75"/>
                <a:gd name="T53" fmla="*/ 17 h 81"/>
                <a:gd name="T54" fmla="*/ 55 w 75"/>
                <a:gd name="T55" fmla="*/ 13 h 81"/>
                <a:gd name="T56" fmla="*/ 50 w 75"/>
                <a:gd name="T57" fmla="*/ 8 h 81"/>
                <a:gd name="T58" fmla="*/ 46 w 75"/>
                <a:gd name="T59" fmla="*/ 5 h 81"/>
                <a:gd name="T60" fmla="*/ 39 w 75"/>
                <a:gd name="T61" fmla="*/ 2 h 81"/>
                <a:gd name="T62" fmla="*/ 33 w 75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81"/>
                <a:gd name="T98" fmla="*/ 75 w 75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81">
                  <a:moveTo>
                    <a:pt x="37" y="0"/>
                  </a:moveTo>
                  <a:lnTo>
                    <a:pt x="33" y="0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6" y="18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0" y="67"/>
                  </a:lnTo>
                  <a:lnTo>
                    <a:pt x="14" y="71"/>
                  </a:lnTo>
                  <a:lnTo>
                    <a:pt x="16" y="73"/>
                  </a:lnTo>
                  <a:lnTo>
                    <a:pt x="20" y="75"/>
                  </a:lnTo>
                  <a:lnTo>
                    <a:pt x="23" y="77"/>
                  </a:lnTo>
                  <a:lnTo>
                    <a:pt x="25" y="79"/>
                  </a:lnTo>
                  <a:lnTo>
                    <a:pt x="29" y="79"/>
                  </a:lnTo>
                  <a:lnTo>
                    <a:pt x="33" y="81"/>
                  </a:lnTo>
                  <a:lnTo>
                    <a:pt x="37" y="81"/>
                  </a:lnTo>
                  <a:lnTo>
                    <a:pt x="41" y="81"/>
                  </a:lnTo>
                  <a:lnTo>
                    <a:pt x="45" y="79"/>
                  </a:lnTo>
                  <a:lnTo>
                    <a:pt x="48" y="79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4" y="67"/>
                  </a:lnTo>
                  <a:lnTo>
                    <a:pt x="68" y="66"/>
                  </a:lnTo>
                  <a:lnTo>
                    <a:pt x="70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41"/>
                  </a:lnTo>
                  <a:lnTo>
                    <a:pt x="75" y="37"/>
                  </a:lnTo>
                  <a:lnTo>
                    <a:pt x="75" y="33"/>
                  </a:lnTo>
                  <a:lnTo>
                    <a:pt x="73" y="29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70" y="18"/>
                  </a:lnTo>
                  <a:lnTo>
                    <a:pt x="68" y="16"/>
                  </a:lnTo>
                  <a:lnTo>
                    <a:pt x="64" y="12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5" y="2"/>
                  </a:lnTo>
                  <a:lnTo>
                    <a:pt x="41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87" name="Freeform 435"/>
            <p:cNvSpPr>
              <a:spLocks/>
            </p:cNvSpPr>
            <p:nvPr/>
          </p:nvSpPr>
          <p:spPr bwMode="auto">
            <a:xfrm>
              <a:off x="5059" y="1545"/>
              <a:ext cx="65" cy="70"/>
            </a:xfrm>
            <a:custGeom>
              <a:avLst/>
              <a:gdLst>
                <a:gd name="T0" fmla="*/ 21 w 79"/>
                <a:gd name="T1" fmla="*/ 2 h 85"/>
                <a:gd name="T2" fmla="*/ 15 w 79"/>
                <a:gd name="T3" fmla="*/ 7 h 85"/>
                <a:gd name="T4" fmla="*/ 13 w 79"/>
                <a:gd name="T5" fmla="*/ 8 h 85"/>
                <a:gd name="T6" fmla="*/ 8 w 79"/>
                <a:gd name="T7" fmla="*/ 12 h 85"/>
                <a:gd name="T8" fmla="*/ 5 w 79"/>
                <a:gd name="T9" fmla="*/ 15 h 85"/>
                <a:gd name="T10" fmla="*/ 2 w 79"/>
                <a:gd name="T11" fmla="*/ 26 h 85"/>
                <a:gd name="T12" fmla="*/ 2 w 79"/>
                <a:gd name="T13" fmla="*/ 44 h 85"/>
                <a:gd name="T14" fmla="*/ 3 w 79"/>
                <a:gd name="T15" fmla="*/ 53 h 85"/>
                <a:gd name="T16" fmla="*/ 7 w 79"/>
                <a:gd name="T17" fmla="*/ 56 h 85"/>
                <a:gd name="T18" fmla="*/ 15 w 79"/>
                <a:gd name="T19" fmla="*/ 63 h 85"/>
                <a:gd name="T20" fmla="*/ 21 w 79"/>
                <a:gd name="T21" fmla="*/ 68 h 85"/>
                <a:gd name="T22" fmla="*/ 35 w 79"/>
                <a:gd name="T23" fmla="*/ 70 h 85"/>
                <a:gd name="T24" fmla="*/ 51 w 79"/>
                <a:gd name="T25" fmla="*/ 63 h 85"/>
                <a:gd name="T26" fmla="*/ 54 w 79"/>
                <a:gd name="T27" fmla="*/ 60 h 85"/>
                <a:gd name="T28" fmla="*/ 58 w 79"/>
                <a:gd name="T29" fmla="*/ 57 h 85"/>
                <a:gd name="T30" fmla="*/ 60 w 79"/>
                <a:gd name="T31" fmla="*/ 53 h 85"/>
                <a:gd name="T32" fmla="*/ 62 w 79"/>
                <a:gd name="T33" fmla="*/ 51 h 85"/>
                <a:gd name="T34" fmla="*/ 65 w 79"/>
                <a:gd name="T35" fmla="*/ 41 h 85"/>
                <a:gd name="T36" fmla="*/ 63 w 79"/>
                <a:gd name="T37" fmla="*/ 22 h 85"/>
                <a:gd name="T38" fmla="*/ 53 w 79"/>
                <a:gd name="T39" fmla="*/ 7 h 85"/>
                <a:gd name="T40" fmla="*/ 39 w 79"/>
                <a:gd name="T41" fmla="*/ 2 h 85"/>
                <a:gd name="T42" fmla="*/ 29 w 79"/>
                <a:gd name="T43" fmla="*/ 3 h 85"/>
                <a:gd name="T44" fmla="*/ 41 w 79"/>
                <a:gd name="T45" fmla="*/ 5 h 85"/>
                <a:gd name="T46" fmla="*/ 58 w 79"/>
                <a:gd name="T47" fmla="*/ 17 h 85"/>
                <a:gd name="T48" fmla="*/ 60 w 79"/>
                <a:gd name="T49" fmla="*/ 26 h 85"/>
                <a:gd name="T50" fmla="*/ 60 w 79"/>
                <a:gd name="T51" fmla="*/ 44 h 85"/>
                <a:gd name="T52" fmla="*/ 59 w 79"/>
                <a:gd name="T53" fmla="*/ 49 h 85"/>
                <a:gd name="T54" fmla="*/ 56 w 79"/>
                <a:gd name="T55" fmla="*/ 56 h 85"/>
                <a:gd name="T56" fmla="*/ 53 w 79"/>
                <a:gd name="T57" fmla="*/ 56 h 85"/>
                <a:gd name="T58" fmla="*/ 51 w 79"/>
                <a:gd name="T59" fmla="*/ 58 h 85"/>
                <a:gd name="T60" fmla="*/ 41 w 79"/>
                <a:gd name="T61" fmla="*/ 65 h 85"/>
                <a:gd name="T62" fmla="*/ 29 w 79"/>
                <a:gd name="T63" fmla="*/ 67 h 85"/>
                <a:gd name="T64" fmla="*/ 24 w 79"/>
                <a:gd name="T65" fmla="*/ 65 h 85"/>
                <a:gd name="T66" fmla="*/ 15 w 79"/>
                <a:gd name="T67" fmla="*/ 60 h 85"/>
                <a:gd name="T68" fmla="*/ 10 w 79"/>
                <a:gd name="T69" fmla="*/ 56 h 85"/>
                <a:gd name="T70" fmla="*/ 7 w 79"/>
                <a:gd name="T71" fmla="*/ 49 h 85"/>
                <a:gd name="T72" fmla="*/ 5 w 79"/>
                <a:gd name="T73" fmla="*/ 44 h 85"/>
                <a:gd name="T74" fmla="*/ 5 w 79"/>
                <a:gd name="T75" fmla="*/ 26 h 85"/>
                <a:gd name="T76" fmla="*/ 8 w 79"/>
                <a:gd name="T77" fmla="*/ 17 h 85"/>
                <a:gd name="T78" fmla="*/ 12 w 79"/>
                <a:gd name="T79" fmla="*/ 12 h 85"/>
                <a:gd name="T80" fmla="*/ 15 w 79"/>
                <a:gd name="T81" fmla="*/ 12 h 85"/>
                <a:gd name="T82" fmla="*/ 21 w 79"/>
                <a:gd name="T83" fmla="*/ 7 h 85"/>
                <a:gd name="T84" fmla="*/ 22 w 79"/>
                <a:gd name="T85" fmla="*/ 5 h 85"/>
                <a:gd name="T86" fmla="*/ 29 w 79"/>
                <a:gd name="T87" fmla="*/ 0 h 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9"/>
                <a:gd name="T133" fmla="*/ 0 h 85"/>
                <a:gd name="T134" fmla="*/ 79 w 79"/>
                <a:gd name="T135" fmla="*/ 85 h 8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9" h="85">
                  <a:moveTo>
                    <a:pt x="35" y="0"/>
                  </a:moveTo>
                  <a:lnTo>
                    <a:pt x="31" y="2"/>
                  </a:lnTo>
                  <a:lnTo>
                    <a:pt x="25" y="2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8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6" y="66"/>
                  </a:lnTo>
                  <a:lnTo>
                    <a:pt x="6" y="64"/>
                  </a:lnTo>
                  <a:lnTo>
                    <a:pt x="8" y="68"/>
                  </a:lnTo>
                  <a:lnTo>
                    <a:pt x="8" y="69"/>
                  </a:lnTo>
                  <a:lnTo>
                    <a:pt x="16" y="77"/>
                  </a:lnTo>
                  <a:lnTo>
                    <a:pt x="18" y="77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5" y="83"/>
                  </a:lnTo>
                  <a:lnTo>
                    <a:pt x="31" y="83"/>
                  </a:lnTo>
                  <a:lnTo>
                    <a:pt x="35" y="85"/>
                  </a:lnTo>
                  <a:lnTo>
                    <a:pt x="43" y="85"/>
                  </a:lnTo>
                  <a:lnTo>
                    <a:pt x="47" y="83"/>
                  </a:lnTo>
                  <a:lnTo>
                    <a:pt x="50" y="83"/>
                  </a:lnTo>
                  <a:lnTo>
                    <a:pt x="62" y="77"/>
                  </a:lnTo>
                  <a:lnTo>
                    <a:pt x="64" y="77"/>
                  </a:lnTo>
                  <a:lnTo>
                    <a:pt x="66" y="75"/>
                  </a:lnTo>
                  <a:lnTo>
                    <a:pt x="66" y="73"/>
                  </a:lnTo>
                  <a:lnTo>
                    <a:pt x="68" y="69"/>
                  </a:lnTo>
                  <a:lnTo>
                    <a:pt x="66" y="71"/>
                  </a:lnTo>
                  <a:lnTo>
                    <a:pt x="70" y="69"/>
                  </a:lnTo>
                  <a:lnTo>
                    <a:pt x="72" y="69"/>
                  </a:lnTo>
                  <a:lnTo>
                    <a:pt x="72" y="68"/>
                  </a:lnTo>
                  <a:lnTo>
                    <a:pt x="73" y="64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77" y="58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5"/>
                  </a:lnTo>
                  <a:lnTo>
                    <a:pt x="77" y="31"/>
                  </a:lnTo>
                  <a:lnTo>
                    <a:pt x="77" y="27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50" y="2"/>
                  </a:lnTo>
                  <a:lnTo>
                    <a:pt x="47" y="2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35" y="4"/>
                  </a:lnTo>
                  <a:lnTo>
                    <a:pt x="43" y="4"/>
                  </a:lnTo>
                  <a:lnTo>
                    <a:pt x="47" y="6"/>
                  </a:lnTo>
                  <a:lnTo>
                    <a:pt x="50" y="6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70" y="21"/>
                  </a:lnTo>
                  <a:lnTo>
                    <a:pt x="70" y="20"/>
                  </a:lnTo>
                  <a:lnTo>
                    <a:pt x="73" y="27"/>
                  </a:lnTo>
                  <a:lnTo>
                    <a:pt x="73" y="31"/>
                  </a:lnTo>
                  <a:lnTo>
                    <a:pt x="75" y="35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2" y="62"/>
                  </a:lnTo>
                  <a:lnTo>
                    <a:pt x="72" y="60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68" y="68"/>
                  </a:lnTo>
                  <a:lnTo>
                    <a:pt x="70" y="66"/>
                  </a:lnTo>
                  <a:lnTo>
                    <a:pt x="66" y="68"/>
                  </a:lnTo>
                  <a:lnTo>
                    <a:pt x="64" y="68"/>
                  </a:lnTo>
                  <a:lnTo>
                    <a:pt x="64" y="69"/>
                  </a:lnTo>
                  <a:lnTo>
                    <a:pt x="62" y="73"/>
                  </a:lnTo>
                  <a:lnTo>
                    <a:pt x="62" y="71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0" y="79"/>
                  </a:lnTo>
                  <a:lnTo>
                    <a:pt x="47" y="79"/>
                  </a:lnTo>
                  <a:lnTo>
                    <a:pt x="43" y="81"/>
                  </a:lnTo>
                  <a:lnTo>
                    <a:pt x="35" y="81"/>
                  </a:lnTo>
                  <a:lnTo>
                    <a:pt x="31" y="79"/>
                  </a:lnTo>
                  <a:lnTo>
                    <a:pt x="27" y="79"/>
                  </a:lnTo>
                  <a:lnTo>
                    <a:pt x="29" y="79"/>
                  </a:lnTo>
                  <a:lnTo>
                    <a:pt x="27" y="77"/>
                  </a:lnTo>
                  <a:lnTo>
                    <a:pt x="25" y="77"/>
                  </a:lnTo>
                  <a:lnTo>
                    <a:pt x="18" y="73"/>
                  </a:lnTo>
                  <a:lnTo>
                    <a:pt x="20" y="73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6" y="58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6" y="31"/>
                  </a:lnTo>
                  <a:lnTo>
                    <a:pt x="6" y="27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31" y="6"/>
                  </a:lnTo>
                  <a:lnTo>
                    <a:pt x="35" y="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88" name="Rectangle 436"/>
            <p:cNvSpPr>
              <a:spLocks noChangeArrowheads="1"/>
            </p:cNvSpPr>
            <p:nvPr/>
          </p:nvSpPr>
          <p:spPr bwMode="auto">
            <a:xfrm>
              <a:off x="5075" y="1548"/>
              <a:ext cx="33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A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89" name="Freeform 437"/>
            <p:cNvSpPr>
              <a:spLocks/>
            </p:cNvSpPr>
            <p:nvPr/>
          </p:nvSpPr>
          <p:spPr bwMode="auto">
            <a:xfrm>
              <a:off x="5100" y="1740"/>
              <a:ext cx="63" cy="64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8 w 77"/>
                <a:gd name="T5" fmla="*/ 3 h 79"/>
                <a:gd name="T6" fmla="*/ 13 w 77"/>
                <a:gd name="T7" fmla="*/ 6 h 79"/>
                <a:gd name="T8" fmla="*/ 8 w 77"/>
                <a:gd name="T9" fmla="*/ 11 h 79"/>
                <a:gd name="T10" fmla="*/ 5 w 77"/>
                <a:gd name="T11" fmla="*/ 16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5 h 79"/>
                <a:gd name="T18" fmla="*/ 2 w 77"/>
                <a:gd name="T19" fmla="*/ 41 h 79"/>
                <a:gd name="T20" fmla="*/ 5 w 77"/>
                <a:gd name="T21" fmla="*/ 47 h 79"/>
                <a:gd name="T22" fmla="*/ 8 w 77"/>
                <a:gd name="T23" fmla="*/ 52 h 79"/>
                <a:gd name="T24" fmla="*/ 13 w 77"/>
                <a:gd name="T25" fmla="*/ 57 h 79"/>
                <a:gd name="T26" fmla="*/ 18 w 77"/>
                <a:gd name="T27" fmla="*/ 59 h 79"/>
                <a:gd name="T28" fmla="*/ 22 w 77"/>
                <a:gd name="T29" fmla="*/ 62 h 79"/>
                <a:gd name="T30" fmla="*/ 29 w 77"/>
                <a:gd name="T31" fmla="*/ 64 h 79"/>
                <a:gd name="T32" fmla="*/ 35 w 77"/>
                <a:gd name="T33" fmla="*/ 64 h 79"/>
                <a:gd name="T34" fmla="*/ 41 w 77"/>
                <a:gd name="T35" fmla="*/ 62 h 79"/>
                <a:gd name="T36" fmla="*/ 47 w 77"/>
                <a:gd name="T37" fmla="*/ 59 h 79"/>
                <a:gd name="T38" fmla="*/ 52 w 77"/>
                <a:gd name="T39" fmla="*/ 57 h 79"/>
                <a:gd name="T40" fmla="*/ 57 w 77"/>
                <a:gd name="T41" fmla="*/ 52 h 79"/>
                <a:gd name="T42" fmla="*/ 60 w 77"/>
                <a:gd name="T43" fmla="*/ 47 h 79"/>
                <a:gd name="T44" fmla="*/ 61 w 77"/>
                <a:gd name="T45" fmla="*/ 41 h 79"/>
                <a:gd name="T46" fmla="*/ 63 w 77"/>
                <a:gd name="T47" fmla="*/ 35 h 79"/>
                <a:gd name="T48" fmla="*/ 63 w 77"/>
                <a:gd name="T49" fmla="*/ 28 h 79"/>
                <a:gd name="T50" fmla="*/ 61 w 77"/>
                <a:gd name="T51" fmla="*/ 22 h 79"/>
                <a:gd name="T52" fmla="*/ 60 w 77"/>
                <a:gd name="T53" fmla="*/ 16 h 79"/>
                <a:gd name="T54" fmla="*/ 57 w 77"/>
                <a:gd name="T55" fmla="*/ 11 h 79"/>
                <a:gd name="T56" fmla="*/ 52 w 77"/>
                <a:gd name="T57" fmla="*/ 6 h 79"/>
                <a:gd name="T58" fmla="*/ 47 w 77"/>
                <a:gd name="T59" fmla="*/ 3 h 79"/>
                <a:gd name="T60" fmla="*/ 41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2" y="4"/>
                  </a:lnTo>
                  <a:lnTo>
                    <a:pt x="18" y="6"/>
                  </a:lnTo>
                  <a:lnTo>
                    <a:pt x="16" y="8"/>
                  </a:lnTo>
                  <a:lnTo>
                    <a:pt x="12" y="10"/>
                  </a:lnTo>
                  <a:lnTo>
                    <a:pt x="10" y="14"/>
                  </a:lnTo>
                  <a:lnTo>
                    <a:pt x="8" y="18"/>
                  </a:lnTo>
                  <a:lnTo>
                    <a:pt x="6" y="20"/>
                  </a:lnTo>
                  <a:lnTo>
                    <a:pt x="4" y="24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2" y="47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10" y="64"/>
                  </a:lnTo>
                  <a:lnTo>
                    <a:pt x="12" y="68"/>
                  </a:lnTo>
                  <a:lnTo>
                    <a:pt x="16" y="70"/>
                  </a:lnTo>
                  <a:lnTo>
                    <a:pt x="18" y="72"/>
                  </a:lnTo>
                  <a:lnTo>
                    <a:pt x="22" y="73"/>
                  </a:lnTo>
                  <a:lnTo>
                    <a:pt x="25" y="75"/>
                  </a:lnTo>
                  <a:lnTo>
                    <a:pt x="27" y="77"/>
                  </a:lnTo>
                  <a:lnTo>
                    <a:pt x="31" y="77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7" y="77"/>
                  </a:lnTo>
                  <a:lnTo>
                    <a:pt x="50" y="77"/>
                  </a:lnTo>
                  <a:lnTo>
                    <a:pt x="54" y="75"/>
                  </a:lnTo>
                  <a:lnTo>
                    <a:pt x="58" y="73"/>
                  </a:lnTo>
                  <a:lnTo>
                    <a:pt x="60" y="72"/>
                  </a:lnTo>
                  <a:lnTo>
                    <a:pt x="64" y="70"/>
                  </a:lnTo>
                  <a:lnTo>
                    <a:pt x="66" y="68"/>
                  </a:lnTo>
                  <a:lnTo>
                    <a:pt x="70" y="64"/>
                  </a:lnTo>
                  <a:lnTo>
                    <a:pt x="71" y="62"/>
                  </a:lnTo>
                  <a:lnTo>
                    <a:pt x="73" y="58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7" y="47"/>
                  </a:lnTo>
                  <a:lnTo>
                    <a:pt x="77" y="43"/>
                  </a:lnTo>
                  <a:lnTo>
                    <a:pt x="77" y="39"/>
                  </a:lnTo>
                  <a:lnTo>
                    <a:pt x="77" y="35"/>
                  </a:lnTo>
                  <a:lnTo>
                    <a:pt x="77" y="31"/>
                  </a:lnTo>
                  <a:lnTo>
                    <a:pt x="75" y="27"/>
                  </a:lnTo>
                  <a:lnTo>
                    <a:pt x="73" y="24"/>
                  </a:lnTo>
                  <a:lnTo>
                    <a:pt x="73" y="20"/>
                  </a:lnTo>
                  <a:lnTo>
                    <a:pt x="71" y="18"/>
                  </a:lnTo>
                  <a:lnTo>
                    <a:pt x="70" y="14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0" y="6"/>
                  </a:lnTo>
                  <a:lnTo>
                    <a:pt x="58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90" name="Freeform 438"/>
            <p:cNvSpPr>
              <a:spLocks/>
            </p:cNvSpPr>
            <p:nvPr/>
          </p:nvSpPr>
          <p:spPr bwMode="auto">
            <a:xfrm>
              <a:off x="5099" y="1739"/>
              <a:ext cx="66" cy="67"/>
            </a:xfrm>
            <a:custGeom>
              <a:avLst/>
              <a:gdLst>
                <a:gd name="T0" fmla="*/ 22 w 81"/>
                <a:gd name="T1" fmla="*/ 1 h 82"/>
                <a:gd name="T2" fmla="*/ 13 w 81"/>
                <a:gd name="T3" fmla="*/ 6 h 82"/>
                <a:gd name="T4" fmla="*/ 10 w 81"/>
                <a:gd name="T5" fmla="*/ 7 h 82"/>
                <a:gd name="T6" fmla="*/ 7 w 81"/>
                <a:gd name="T7" fmla="*/ 14 h 82"/>
                <a:gd name="T8" fmla="*/ 2 w 81"/>
                <a:gd name="T9" fmla="*/ 23 h 82"/>
                <a:gd name="T10" fmla="*/ 0 w 81"/>
                <a:gd name="T11" fmla="*/ 36 h 82"/>
                <a:gd name="T12" fmla="*/ 7 w 81"/>
                <a:gd name="T13" fmla="*/ 51 h 82"/>
                <a:gd name="T14" fmla="*/ 8 w 81"/>
                <a:gd name="T15" fmla="*/ 53 h 82"/>
                <a:gd name="T16" fmla="*/ 11 w 81"/>
                <a:gd name="T17" fmla="*/ 58 h 82"/>
                <a:gd name="T18" fmla="*/ 15 w 81"/>
                <a:gd name="T19" fmla="*/ 60 h 82"/>
                <a:gd name="T20" fmla="*/ 20 w 81"/>
                <a:gd name="T21" fmla="*/ 64 h 82"/>
                <a:gd name="T22" fmla="*/ 30 w 81"/>
                <a:gd name="T23" fmla="*/ 67 h 82"/>
                <a:gd name="T24" fmla="*/ 42 w 81"/>
                <a:gd name="T25" fmla="*/ 65 h 82"/>
                <a:gd name="T26" fmla="*/ 52 w 81"/>
                <a:gd name="T27" fmla="*/ 60 h 82"/>
                <a:gd name="T28" fmla="*/ 55 w 81"/>
                <a:gd name="T29" fmla="*/ 60 h 82"/>
                <a:gd name="T30" fmla="*/ 63 w 81"/>
                <a:gd name="T31" fmla="*/ 48 h 82"/>
                <a:gd name="T32" fmla="*/ 66 w 81"/>
                <a:gd name="T33" fmla="*/ 26 h 82"/>
                <a:gd name="T34" fmla="*/ 61 w 81"/>
                <a:gd name="T35" fmla="*/ 14 h 82"/>
                <a:gd name="T36" fmla="*/ 59 w 81"/>
                <a:gd name="T37" fmla="*/ 11 h 82"/>
                <a:gd name="T38" fmla="*/ 51 w 81"/>
                <a:gd name="T39" fmla="*/ 4 h 82"/>
                <a:gd name="T40" fmla="*/ 49 w 81"/>
                <a:gd name="T41" fmla="*/ 2 h 82"/>
                <a:gd name="T42" fmla="*/ 40 w 81"/>
                <a:gd name="T43" fmla="*/ 0 h 82"/>
                <a:gd name="T44" fmla="*/ 40 w 81"/>
                <a:gd name="T45" fmla="*/ 2 h 82"/>
                <a:gd name="T46" fmla="*/ 49 w 81"/>
                <a:gd name="T47" fmla="*/ 6 h 82"/>
                <a:gd name="T48" fmla="*/ 51 w 81"/>
                <a:gd name="T49" fmla="*/ 7 h 82"/>
                <a:gd name="T50" fmla="*/ 57 w 81"/>
                <a:gd name="T51" fmla="*/ 14 h 82"/>
                <a:gd name="T52" fmla="*/ 59 w 81"/>
                <a:gd name="T53" fmla="*/ 17 h 82"/>
                <a:gd name="T54" fmla="*/ 59 w 81"/>
                <a:gd name="T55" fmla="*/ 20 h 82"/>
                <a:gd name="T56" fmla="*/ 59 w 81"/>
                <a:gd name="T57" fmla="*/ 45 h 82"/>
                <a:gd name="T58" fmla="*/ 59 w 81"/>
                <a:gd name="T59" fmla="*/ 50 h 82"/>
                <a:gd name="T60" fmla="*/ 51 w 81"/>
                <a:gd name="T61" fmla="*/ 58 h 82"/>
                <a:gd name="T62" fmla="*/ 49 w 81"/>
                <a:gd name="T63" fmla="*/ 60 h 82"/>
                <a:gd name="T64" fmla="*/ 37 w 81"/>
                <a:gd name="T65" fmla="*/ 64 h 82"/>
                <a:gd name="T66" fmla="*/ 24 w 81"/>
                <a:gd name="T67" fmla="*/ 62 h 82"/>
                <a:gd name="T68" fmla="*/ 22 w 81"/>
                <a:gd name="T69" fmla="*/ 60 h 82"/>
                <a:gd name="T70" fmla="*/ 16 w 81"/>
                <a:gd name="T71" fmla="*/ 56 h 82"/>
                <a:gd name="T72" fmla="*/ 13 w 81"/>
                <a:gd name="T73" fmla="*/ 56 h 82"/>
                <a:gd name="T74" fmla="*/ 10 w 81"/>
                <a:gd name="T75" fmla="*/ 50 h 82"/>
                <a:gd name="T76" fmla="*/ 5 w 81"/>
                <a:gd name="T77" fmla="*/ 39 h 82"/>
                <a:gd name="T78" fmla="*/ 5 w 81"/>
                <a:gd name="T79" fmla="*/ 26 h 82"/>
                <a:gd name="T80" fmla="*/ 8 w 81"/>
                <a:gd name="T81" fmla="*/ 19 h 82"/>
                <a:gd name="T82" fmla="*/ 13 w 81"/>
                <a:gd name="T83" fmla="*/ 9 h 82"/>
                <a:gd name="T84" fmla="*/ 16 w 81"/>
                <a:gd name="T85" fmla="*/ 9 h 82"/>
                <a:gd name="T86" fmla="*/ 22 w 81"/>
                <a:gd name="T87" fmla="*/ 4 h 82"/>
                <a:gd name="T88" fmla="*/ 27 w 81"/>
                <a:gd name="T89" fmla="*/ 0 h 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1"/>
                <a:gd name="T136" fmla="*/ 0 h 82"/>
                <a:gd name="T137" fmla="*/ 81 w 81"/>
                <a:gd name="T138" fmla="*/ 82 h 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1" h="82">
                  <a:moveTo>
                    <a:pt x="33" y="0"/>
                  </a:moveTo>
                  <a:lnTo>
                    <a:pt x="29" y="1"/>
                  </a:lnTo>
                  <a:lnTo>
                    <a:pt x="27" y="1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6" y="7"/>
                  </a:lnTo>
                  <a:lnTo>
                    <a:pt x="18" y="7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2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10" y="67"/>
                  </a:lnTo>
                  <a:lnTo>
                    <a:pt x="10" y="65"/>
                  </a:lnTo>
                  <a:lnTo>
                    <a:pt x="12" y="69"/>
                  </a:lnTo>
                  <a:lnTo>
                    <a:pt x="12" y="71"/>
                  </a:lnTo>
                  <a:lnTo>
                    <a:pt x="14" y="71"/>
                  </a:lnTo>
                  <a:lnTo>
                    <a:pt x="18" y="73"/>
                  </a:lnTo>
                  <a:lnTo>
                    <a:pt x="16" y="73"/>
                  </a:lnTo>
                  <a:lnTo>
                    <a:pt x="18" y="74"/>
                  </a:lnTo>
                  <a:lnTo>
                    <a:pt x="20" y="74"/>
                  </a:lnTo>
                  <a:lnTo>
                    <a:pt x="27" y="78"/>
                  </a:lnTo>
                  <a:lnTo>
                    <a:pt x="25" y="78"/>
                  </a:lnTo>
                  <a:lnTo>
                    <a:pt x="27" y="80"/>
                  </a:lnTo>
                  <a:lnTo>
                    <a:pt x="33" y="80"/>
                  </a:lnTo>
                  <a:lnTo>
                    <a:pt x="37" y="82"/>
                  </a:lnTo>
                  <a:lnTo>
                    <a:pt x="45" y="82"/>
                  </a:lnTo>
                  <a:lnTo>
                    <a:pt x="49" y="80"/>
                  </a:lnTo>
                  <a:lnTo>
                    <a:pt x="52" y="80"/>
                  </a:lnTo>
                  <a:lnTo>
                    <a:pt x="60" y="76"/>
                  </a:lnTo>
                  <a:lnTo>
                    <a:pt x="62" y="76"/>
                  </a:lnTo>
                  <a:lnTo>
                    <a:pt x="64" y="74"/>
                  </a:lnTo>
                  <a:lnTo>
                    <a:pt x="62" y="74"/>
                  </a:lnTo>
                  <a:lnTo>
                    <a:pt x="66" y="73"/>
                  </a:lnTo>
                  <a:lnTo>
                    <a:pt x="68" y="73"/>
                  </a:lnTo>
                  <a:lnTo>
                    <a:pt x="75" y="65"/>
                  </a:lnTo>
                  <a:lnTo>
                    <a:pt x="75" y="63"/>
                  </a:lnTo>
                  <a:lnTo>
                    <a:pt x="77" y="59"/>
                  </a:lnTo>
                  <a:lnTo>
                    <a:pt x="77" y="55"/>
                  </a:lnTo>
                  <a:lnTo>
                    <a:pt x="81" y="48"/>
                  </a:lnTo>
                  <a:lnTo>
                    <a:pt x="81" y="32"/>
                  </a:lnTo>
                  <a:lnTo>
                    <a:pt x="77" y="25"/>
                  </a:lnTo>
                  <a:lnTo>
                    <a:pt x="77" y="19"/>
                  </a:lnTo>
                  <a:lnTo>
                    <a:pt x="75" y="17"/>
                  </a:lnTo>
                  <a:lnTo>
                    <a:pt x="75" y="19"/>
                  </a:lnTo>
                  <a:lnTo>
                    <a:pt x="73" y="15"/>
                  </a:lnTo>
                  <a:lnTo>
                    <a:pt x="73" y="13"/>
                  </a:lnTo>
                  <a:lnTo>
                    <a:pt x="68" y="7"/>
                  </a:lnTo>
                  <a:lnTo>
                    <a:pt x="66" y="7"/>
                  </a:lnTo>
                  <a:lnTo>
                    <a:pt x="62" y="5"/>
                  </a:lnTo>
                  <a:lnTo>
                    <a:pt x="64" y="5"/>
                  </a:lnTo>
                  <a:lnTo>
                    <a:pt x="62" y="3"/>
                  </a:lnTo>
                  <a:lnTo>
                    <a:pt x="60" y="3"/>
                  </a:lnTo>
                  <a:lnTo>
                    <a:pt x="56" y="1"/>
                  </a:lnTo>
                  <a:lnTo>
                    <a:pt x="52" y="1"/>
                  </a:lnTo>
                  <a:lnTo>
                    <a:pt x="49" y="0"/>
                  </a:lnTo>
                  <a:lnTo>
                    <a:pt x="33" y="0"/>
                  </a:lnTo>
                  <a:lnTo>
                    <a:pt x="33" y="3"/>
                  </a:lnTo>
                  <a:lnTo>
                    <a:pt x="49" y="3"/>
                  </a:lnTo>
                  <a:lnTo>
                    <a:pt x="52" y="5"/>
                  </a:lnTo>
                  <a:lnTo>
                    <a:pt x="56" y="5"/>
                  </a:lnTo>
                  <a:lnTo>
                    <a:pt x="60" y="7"/>
                  </a:lnTo>
                  <a:lnTo>
                    <a:pt x="58" y="7"/>
                  </a:lnTo>
                  <a:lnTo>
                    <a:pt x="60" y="9"/>
                  </a:lnTo>
                  <a:lnTo>
                    <a:pt x="62" y="9"/>
                  </a:lnTo>
                  <a:lnTo>
                    <a:pt x="66" y="11"/>
                  </a:lnTo>
                  <a:lnTo>
                    <a:pt x="64" y="11"/>
                  </a:lnTo>
                  <a:lnTo>
                    <a:pt x="70" y="17"/>
                  </a:lnTo>
                  <a:lnTo>
                    <a:pt x="70" y="15"/>
                  </a:lnTo>
                  <a:lnTo>
                    <a:pt x="72" y="19"/>
                  </a:lnTo>
                  <a:lnTo>
                    <a:pt x="72" y="21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3" y="25"/>
                  </a:lnTo>
                  <a:lnTo>
                    <a:pt x="77" y="32"/>
                  </a:lnTo>
                  <a:lnTo>
                    <a:pt x="77" y="48"/>
                  </a:lnTo>
                  <a:lnTo>
                    <a:pt x="73" y="55"/>
                  </a:lnTo>
                  <a:lnTo>
                    <a:pt x="73" y="59"/>
                  </a:lnTo>
                  <a:lnTo>
                    <a:pt x="72" y="63"/>
                  </a:lnTo>
                  <a:lnTo>
                    <a:pt x="72" y="61"/>
                  </a:lnTo>
                  <a:lnTo>
                    <a:pt x="64" y="69"/>
                  </a:lnTo>
                  <a:lnTo>
                    <a:pt x="66" y="69"/>
                  </a:lnTo>
                  <a:lnTo>
                    <a:pt x="62" y="71"/>
                  </a:lnTo>
                  <a:lnTo>
                    <a:pt x="60" y="71"/>
                  </a:lnTo>
                  <a:lnTo>
                    <a:pt x="58" y="73"/>
                  </a:lnTo>
                  <a:lnTo>
                    <a:pt x="60" y="73"/>
                  </a:lnTo>
                  <a:lnTo>
                    <a:pt x="52" y="76"/>
                  </a:lnTo>
                  <a:lnTo>
                    <a:pt x="49" y="76"/>
                  </a:lnTo>
                  <a:lnTo>
                    <a:pt x="45" y="78"/>
                  </a:lnTo>
                  <a:lnTo>
                    <a:pt x="37" y="78"/>
                  </a:lnTo>
                  <a:lnTo>
                    <a:pt x="33" y="76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29" y="74"/>
                  </a:lnTo>
                  <a:lnTo>
                    <a:pt x="27" y="74"/>
                  </a:lnTo>
                  <a:lnTo>
                    <a:pt x="20" y="71"/>
                  </a:lnTo>
                  <a:lnTo>
                    <a:pt x="22" y="71"/>
                  </a:lnTo>
                  <a:lnTo>
                    <a:pt x="20" y="69"/>
                  </a:lnTo>
                  <a:lnTo>
                    <a:pt x="18" y="69"/>
                  </a:lnTo>
                  <a:lnTo>
                    <a:pt x="14" y="67"/>
                  </a:lnTo>
                  <a:lnTo>
                    <a:pt x="16" y="69"/>
                  </a:lnTo>
                  <a:lnTo>
                    <a:pt x="14" y="65"/>
                  </a:lnTo>
                  <a:lnTo>
                    <a:pt x="14" y="63"/>
                  </a:lnTo>
                  <a:lnTo>
                    <a:pt x="12" y="61"/>
                  </a:lnTo>
                  <a:lnTo>
                    <a:pt x="12" y="63"/>
                  </a:lnTo>
                  <a:lnTo>
                    <a:pt x="6" y="51"/>
                  </a:lnTo>
                  <a:lnTo>
                    <a:pt x="6" y="48"/>
                  </a:lnTo>
                  <a:lnTo>
                    <a:pt x="4" y="44"/>
                  </a:lnTo>
                  <a:lnTo>
                    <a:pt x="4" y="36"/>
                  </a:lnTo>
                  <a:lnTo>
                    <a:pt x="6" y="32"/>
                  </a:lnTo>
                  <a:lnTo>
                    <a:pt x="6" y="28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27" y="5"/>
                  </a:lnTo>
                  <a:lnTo>
                    <a:pt x="29" y="5"/>
                  </a:lnTo>
                  <a:lnTo>
                    <a:pt x="33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91" name="Rectangle 439"/>
            <p:cNvSpPr>
              <a:spLocks noChangeArrowheads="1"/>
            </p:cNvSpPr>
            <p:nvPr/>
          </p:nvSpPr>
          <p:spPr bwMode="auto">
            <a:xfrm>
              <a:off x="5117" y="1743"/>
              <a:ext cx="33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A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92" name="Freeform 440"/>
            <p:cNvSpPr>
              <a:spLocks/>
            </p:cNvSpPr>
            <p:nvPr/>
          </p:nvSpPr>
          <p:spPr bwMode="auto">
            <a:xfrm>
              <a:off x="5074" y="1939"/>
              <a:ext cx="63" cy="63"/>
            </a:xfrm>
            <a:custGeom>
              <a:avLst/>
              <a:gdLst>
                <a:gd name="T0" fmla="*/ 28 w 77"/>
                <a:gd name="T1" fmla="*/ 0 h 78"/>
                <a:gd name="T2" fmla="*/ 22 w 77"/>
                <a:gd name="T3" fmla="*/ 1 h 78"/>
                <a:gd name="T4" fmla="*/ 17 w 77"/>
                <a:gd name="T5" fmla="*/ 4 h 78"/>
                <a:gd name="T6" fmla="*/ 11 w 77"/>
                <a:gd name="T7" fmla="*/ 7 h 78"/>
                <a:gd name="T8" fmla="*/ 7 w 77"/>
                <a:gd name="T9" fmla="*/ 10 h 78"/>
                <a:gd name="T10" fmla="*/ 5 w 77"/>
                <a:gd name="T11" fmla="*/ 17 h 78"/>
                <a:gd name="T12" fmla="*/ 2 w 77"/>
                <a:gd name="T13" fmla="*/ 21 h 78"/>
                <a:gd name="T14" fmla="*/ 0 w 77"/>
                <a:gd name="T15" fmla="*/ 27 h 78"/>
                <a:gd name="T16" fmla="*/ 0 w 77"/>
                <a:gd name="T17" fmla="*/ 36 h 78"/>
                <a:gd name="T18" fmla="*/ 2 w 77"/>
                <a:gd name="T19" fmla="*/ 41 h 78"/>
                <a:gd name="T20" fmla="*/ 5 w 77"/>
                <a:gd name="T21" fmla="*/ 46 h 78"/>
                <a:gd name="T22" fmla="*/ 7 w 77"/>
                <a:gd name="T23" fmla="*/ 53 h 78"/>
                <a:gd name="T24" fmla="*/ 11 w 77"/>
                <a:gd name="T25" fmla="*/ 57 h 78"/>
                <a:gd name="T26" fmla="*/ 17 w 77"/>
                <a:gd name="T27" fmla="*/ 60 h 78"/>
                <a:gd name="T28" fmla="*/ 22 w 77"/>
                <a:gd name="T29" fmla="*/ 61 h 78"/>
                <a:gd name="T30" fmla="*/ 28 w 77"/>
                <a:gd name="T31" fmla="*/ 63 h 78"/>
                <a:gd name="T32" fmla="*/ 34 w 77"/>
                <a:gd name="T33" fmla="*/ 63 h 78"/>
                <a:gd name="T34" fmla="*/ 41 w 77"/>
                <a:gd name="T35" fmla="*/ 61 h 78"/>
                <a:gd name="T36" fmla="*/ 47 w 77"/>
                <a:gd name="T37" fmla="*/ 60 h 78"/>
                <a:gd name="T38" fmla="*/ 52 w 77"/>
                <a:gd name="T39" fmla="*/ 57 h 78"/>
                <a:gd name="T40" fmla="*/ 55 w 77"/>
                <a:gd name="T41" fmla="*/ 53 h 78"/>
                <a:gd name="T42" fmla="*/ 58 w 77"/>
                <a:gd name="T43" fmla="*/ 46 h 78"/>
                <a:gd name="T44" fmla="*/ 61 w 77"/>
                <a:gd name="T45" fmla="*/ 41 h 78"/>
                <a:gd name="T46" fmla="*/ 63 w 77"/>
                <a:gd name="T47" fmla="*/ 36 h 78"/>
                <a:gd name="T48" fmla="*/ 63 w 77"/>
                <a:gd name="T49" fmla="*/ 27 h 78"/>
                <a:gd name="T50" fmla="*/ 61 w 77"/>
                <a:gd name="T51" fmla="*/ 21 h 78"/>
                <a:gd name="T52" fmla="*/ 58 w 77"/>
                <a:gd name="T53" fmla="*/ 17 h 78"/>
                <a:gd name="T54" fmla="*/ 55 w 77"/>
                <a:gd name="T55" fmla="*/ 10 h 78"/>
                <a:gd name="T56" fmla="*/ 52 w 77"/>
                <a:gd name="T57" fmla="*/ 7 h 78"/>
                <a:gd name="T58" fmla="*/ 47 w 77"/>
                <a:gd name="T59" fmla="*/ 4 h 78"/>
                <a:gd name="T60" fmla="*/ 41 w 77"/>
                <a:gd name="T61" fmla="*/ 1 h 78"/>
                <a:gd name="T62" fmla="*/ 34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8" y="0"/>
                  </a:moveTo>
                  <a:lnTo>
                    <a:pt x="34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21" y="5"/>
                  </a:lnTo>
                  <a:lnTo>
                    <a:pt x="17" y="5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7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1"/>
                  </a:lnTo>
                  <a:lnTo>
                    <a:pt x="4" y="55"/>
                  </a:lnTo>
                  <a:lnTo>
                    <a:pt x="6" y="57"/>
                  </a:lnTo>
                  <a:lnTo>
                    <a:pt x="7" y="61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7" y="73"/>
                  </a:lnTo>
                  <a:lnTo>
                    <a:pt x="21" y="74"/>
                  </a:lnTo>
                  <a:lnTo>
                    <a:pt x="23" y="76"/>
                  </a:lnTo>
                  <a:lnTo>
                    <a:pt x="27" y="76"/>
                  </a:lnTo>
                  <a:lnTo>
                    <a:pt x="30" y="78"/>
                  </a:lnTo>
                  <a:lnTo>
                    <a:pt x="34" y="78"/>
                  </a:lnTo>
                  <a:lnTo>
                    <a:pt x="38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50" y="76"/>
                  </a:lnTo>
                  <a:lnTo>
                    <a:pt x="54" y="76"/>
                  </a:lnTo>
                  <a:lnTo>
                    <a:pt x="57" y="74"/>
                  </a:lnTo>
                  <a:lnTo>
                    <a:pt x="59" y="73"/>
                  </a:lnTo>
                  <a:lnTo>
                    <a:pt x="63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38"/>
                  </a:lnTo>
                  <a:lnTo>
                    <a:pt x="77" y="34"/>
                  </a:lnTo>
                  <a:lnTo>
                    <a:pt x="77" y="30"/>
                  </a:lnTo>
                  <a:lnTo>
                    <a:pt x="75" y="26"/>
                  </a:lnTo>
                  <a:lnTo>
                    <a:pt x="73" y="23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59" y="5"/>
                  </a:lnTo>
                  <a:lnTo>
                    <a:pt x="57" y="5"/>
                  </a:lnTo>
                  <a:lnTo>
                    <a:pt x="54" y="3"/>
                  </a:lnTo>
                  <a:lnTo>
                    <a:pt x="50" y="1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93" name="Freeform 441"/>
            <p:cNvSpPr>
              <a:spLocks/>
            </p:cNvSpPr>
            <p:nvPr/>
          </p:nvSpPr>
          <p:spPr bwMode="auto">
            <a:xfrm>
              <a:off x="5073" y="1937"/>
              <a:ext cx="66" cy="67"/>
            </a:xfrm>
            <a:custGeom>
              <a:avLst/>
              <a:gdLst>
                <a:gd name="T0" fmla="*/ 19 w 81"/>
                <a:gd name="T1" fmla="*/ 2 h 82"/>
                <a:gd name="T2" fmla="*/ 14 w 81"/>
                <a:gd name="T3" fmla="*/ 4 h 82"/>
                <a:gd name="T4" fmla="*/ 5 w 81"/>
                <a:gd name="T5" fmla="*/ 19 h 82"/>
                <a:gd name="T6" fmla="*/ 3 w 81"/>
                <a:gd name="T7" fmla="*/ 20 h 82"/>
                <a:gd name="T8" fmla="*/ 0 w 81"/>
                <a:gd name="T9" fmla="*/ 29 h 82"/>
                <a:gd name="T10" fmla="*/ 2 w 81"/>
                <a:gd name="T11" fmla="*/ 43 h 82"/>
                <a:gd name="T12" fmla="*/ 5 w 81"/>
                <a:gd name="T13" fmla="*/ 50 h 82"/>
                <a:gd name="T14" fmla="*/ 7 w 81"/>
                <a:gd name="T15" fmla="*/ 56 h 82"/>
                <a:gd name="T16" fmla="*/ 11 w 81"/>
                <a:gd name="T17" fmla="*/ 60 h 82"/>
                <a:gd name="T18" fmla="*/ 19 w 81"/>
                <a:gd name="T19" fmla="*/ 64 h 82"/>
                <a:gd name="T20" fmla="*/ 24 w 81"/>
                <a:gd name="T21" fmla="*/ 65 h 82"/>
                <a:gd name="T22" fmla="*/ 42 w 81"/>
                <a:gd name="T23" fmla="*/ 65 h 82"/>
                <a:gd name="T24" fmla="*/ 50 w 81"/>
                <a:gd name="T25" fmla="*/ 64 h 82"/>
                <a:gd name="T26" fmla="*/ 53 w 81"/>
                <a:gd name="T27" fmla="*/ 61 h 82"/>
                <a:gd name="T28" fmla="*/ 56 w 81"/>
                <a:gd name="T29" fmla="*/ 56 h 82"/>
                <a:gd name="T30" fmla="*/ 58 w 81"/>
                <a:gd name="T31" fmla="*/ 55 h 82"/>
                <a:gd name="T32" fmla="*/ 63 w 81"/>
                <a:gd name="T33" fmla="*/ 48 h 82"/>
                <a:gd name="T34" fmla="*/ 66 w 81"/>
                <a:gd name="T35" fmla="*/ 26 h 82"/>
                <a:gd name="T36" fmla="*/ 61 w 81"/>
                <a:gd name="T37" fmla="*/ 17 h 82"/>
                <a:gd name="T38" fmla="*/ 58 w 81"/>
                <a:gd name="T39" fmla="*/ 11 h 82"/>
                <a:gd name="T40" fmla="*/ 39 w 81"/>
                <a:gd name="T41" fmla="*/ 0 h 82"/>
                <a:gd name="T42" fmla="*/ 39 w 81"/>
                <a:gd name="T43" fmla="*/ 2 h 82"/>
                <a:gd name="T44" fmla="*/ 48 w 81"/>
                <a:gd name="T45" fmla="*/ 7 h 82"/>
                <a:gd name="T46" fmla="*/ 58 w 81"/>
                <a:gd name="T47" fmla="*/ 19 h 82"/>
                <a:gd name="T48" fmla="*/ 59 w 81"/>
                <a:gd name="T49" fmla="*/ 20 h 82"/>
                <a:gd name="T50" fmla="*/ 59 w 81"/>
                <a:gd name="T51" fmla="*/ 47 h 82"/>
                <a:gd name="T52" fmla="*/ 58 w 81"/>
                <a:gd name="T53" fmla="*/ 48 h 82"/>
                <a:gd name="T54" fmla="*/ 53 w 81"/>
                <a:gd name="T55" fmla="*/ 55 h 82"/>
                <a:gd name="T56" fmla="*/ 53 w 81"/>
                <a:gd name="T57" fmla="*/ 58 h 82"/>
                <a:gd name="T58" fmla="*/ 46 w 81"/>
                <a:gd name="T59" fmla="*/ 61 h 82"/>
                <a:gd name="T60" fmla="*/ 42 w 81"/>
                <a:gd name="T61" fmla="*/ 62 h 82"/>
                <a:gd name="T62" fmla="*/ 24 w 81"/>
                <a:gd name="T63" fmla="*/ 62 h 82"/>
                <a:gd name="T64" fmla="*/ 20 w 81"/>
                <a:gd name="T65" fmla="*/ 61 h 82"/>
                <a:gd name="T66" fmla="*/ 14 w 81"/>
                <a:gd name="T67" fmla="*/ 60 h 82"/>
                <a:gd name="T68" fmla="*/ 11 w 81"/>
                <a:gd name="T69" fmla="*/ 53 h 82"/>
                <a:gd name="T70" fmla="*/ 7 w 81"/>
                <a:gd name="T71" fmla="*/ 47 h 82"/>
                <a:gd name="T72" fmla="*/ 5 w 81"/>
                <a:gd name="T73" fmla="*/ 43 h 82"/>
                <a:gd name="T74" fmla="*/ 3 w 81"/>
                <a:gd name="T75" fmla="*/ 29 h 82"/>
                <a:gd name="T76" fmla="*/ 7 w 81"/>
                <a:gd name="T77" fmla="*/ 20 h 82"/>
                <a:gd name="T78" fmla="*/ 7 w 81"/>
                <a:gd name="T79" fmla="*/ 19 h 82"/>
                <a:gd name="T80" fmla="*/ 17 w 81"/>
                <a:gd name="T81" fmla="*/ 7 h 82"/>
                <a:gd name="T82" fmla="*/ 20 w 81"/>
                <a:gd name="T83" fmla="*/ 7 h 82"/>
                <a:gd name="T84" fmla="*/ 26 w 81"/>
                <a:gd name="T85" fmla="*/ 2 h 8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1"/>
                <a:gd name="T130" fmla="*/ 0 h 82"/>
                <a:gd name="T131" fmla="*/ 81 w 81"/>
                <a:gd name="T132" fmla="*/ 82 h 8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1" h="82">
                  <a:moveTo>
                    <a:pt x="32" y="0"/>
                  </a:moveTo>
                  <a:lnTo>
                    <a:pt x="25" y="3"/>
                  </a:lnTo>
                  <a:lnTo>
                    <a:pt x="23" y="3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17" y="5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2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3"/>
                  </a:lnTo>
                  <a:lnTo>
                    <a:pt x="4" y="57"/>
                  </a:lnTo>
                  <a:lnTo>
                    <a:pt x="4" y="59"/>
                  </a:lnTo>
                  <a:lnTo>
                    <a:pt x="6" y="61"/>
                  </a:lnTo>
                  <a:lnTo>
                    <a:pt x="6" y="59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1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5"/>
                  </a:lnTo>
                  <a:lnTo>
                    <a:pt x="23" y="78"/>
                  </a:lnTo>
                  <a:lnTo>
                    <a:pt x="21" y="78"/>
                  </a:lnTo>
                  <a:lnTo>
                    <a:pt x="23" y="80"/>
                  </a:lnTo>
                  <a:lnTo>
                    <a:pt x="29" y="80"/>
                  </a:lnTo>
                  <a:lnTo>
                    <a:pt x="32" y="82"/>
                  </a:lnTo>
                  <a:lnTo>
                    <a:pt x="48" y="82"/>
                  </a:lnTo>
                  <a:lnTo>
                    <a:pt x="52" y="80"/>
                  </a:lnTo>
                  <a:lnTo>
                    <a:pt x="56" y="80"/>
                  </a:lnTo>
                  <a:lnTo>
                    <a:pt x="59" y="78"/>
                  </a:lnTo>
                  <a:lnTo>
                    <a:pt x="61" y="78"/>
                  </a:lnTo>
                  <a:lnTo>
                    <a:pt x="63" y="76"/>
                  </a:lnTo>
                  <a:lnTo>
                    <a:pt x="61" y="76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5" y="59"/>
                  </a:lnTo>
                  <a:lnTo>
                    <a:pt x="75" y="61"/>
                  </a:lnTo>
                  <a:lnTo>
                    <a:pt x="77" y="59"/>
                  </a:lnTo>
                  <a:lnTo>
                    <a:pt x="77" y="57"/>
                  </a:lnTo>
                  <a:lnTo>
                    <a:pt x="81" y="50"/>
                  </a:lnTo>
                  <a:lnTo>
                    <a:pt x="81" y="32"/>
                  </a:lnTo>
                  <a:lnTo>
                    <a:pt x="77" y="25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3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3" y="5"/>
                  </a:lnTo>
                  <a:lnTo>
                    <a:pt x="59" y="5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48" y="3"/>
                  </a:lnTo>
                  <a:lnTo>
                    <a:pt x="59" y="9"/>
                  </a:lnTo>
                  <a:lnTo>
                    <a:pt x="61" y="9"/>
                  </a:lnTo>
                  <a:lnTo>
                    <a:pt x="59" y="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71" y="23"/>
                  </a:lnTo>
                  <a:lnTo>
                    <a:pt x="71" y="25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7" y="32"/>
                  </a:lnTo>
                  <a:lnTo>
                    <a:pt x="77" y="50"/>
                  </a:lnTo>
                  <a:lnTo>
                    <a:pt x="73" y="57"/>
                  </a:lnTo>
                  <a:lnTo>
                    <a:pt x="73" y="55"/>
                  </a:lnTo>
                  <a:lnTo>
                    <a:pt x="71" y="57"/>
                  </a:lnTo>
                  <a:lnTo>
                    <a:pt x="71" y="59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5" y="71"/>
                  </a:lnTo>
                  <a:lnTo>
                    <a:pt x="61" y="73"/>
                  </a:lnTo>
                  <a:lnTo>
                    <a:pt x="59" y="73"/>
                  </a:lnTo>
                  <a:lnTo>
                    <a:pt x="57" y="75"/>
                  </a:lnTo>
                  <a:lnTo>
                    <a:pt x="59" y="75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48" y="78"/>
                  </a:lnTo>
                  <a:lnTo>
                    <a:pt x="32" y="78"/>
                  </a:lnTo>
                  <a:lnTo>
                    <a:pt x="29" y="76"/>
                  </a:lnTo>
                  <a:lnTo>
                    <a:pt x="25" y="76"/>
                  </a:lnTo>
                  <a:lnTo>
                    <a:pt x="27" y="76"/>
                  </a:lnTo>
                  <a:lnTo>
                    <a:pt x="25" y="75"/>
                  </a:lnTo>
                  <a:lnTo>
                    <a:pt x="23" y="75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9" y="59"/>
                  </a:lnTo>
                  <a:lnTo>
                    <a:pt x="9" y="57"/>
                  </a:lnTo>
                  <a:lnTo>
                    <a:pt x="8" y="55"/>
                  </a:lnTo>
                  <a:lnTo>
                    <a:pt x="8" y="57"/>
                  </a:lnTo>
                  <a:lnTo>
                    <a:pt x="6" y="53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36"/>
                  </a:lnTo>
                  <a:lnTo>
                    <a:pt x="6" y="32"/>
                  </a:lnTo>
                  <a:lnTo>
                    <a:pt x="6" y="28"/>
                  </a:lnTo>
                  <a:lnTo>
                    <a:pt x="8" y="25"/>
                  </a:lnTo>
                  <a:lnTo>
                    <a:pt x="8" y="27"/>
                  </a:lnTo>
                  <a:lnTo>
                    <a:pt x="9" y="25"/>
                  </a:lnTo>
                  <a:lnTo>
                    <a:pt x="9" y="23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23" y="9"/>
                  </a:lnTo>
                  <a:lnTo>
                    <a:pt x="25" y="9"/>
                  </a:lnTo>
                  <a:lnTo>
                    <a:pt x="27" y="7"/>
                  </a:lnTo>
                  <a:lnTo>
                    <a:pt x="25" y="7"/>
                  </a:lnTo>
                  <a:lnTo>
                    <a:pt x="32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94" name="Rectangle 442"/>
            <p:cNvSpPr>
              <a:spLocks noChangeArrowheads="1"/>
            </p:cNvSpPr>
            <p:nvPr/>
          </p:nvSpPr>
          <p:spPr bwMode="auto">
            <a:xfrm>
              <a:off x="5085" y="1943"/>
              <a:ext cx="33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K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95" name="Freeform 443"/>
            <p:cNvSpPr>
              <a:spLocks/>
            </p:cNvSpPr>
            <p:nvPr/>
          </p:nvSpPr>
          <p:spPr bwMode="auto">
            <a:xfrm>
              <a:off x="3632" y="1288"/>
              <a:ext cx="60" cy="65"/>
            </a:xfrm>
            <a:custGeom>
              <a:avLst/>
              <a:gdLst>
                <a:gd name="T0" fmla="*/ 28 w 74"/>
                <a:gd name="T1" fmla="*/ 0 h 80"/>
                <a:gd name="T2" fmla="*/ 21 w 74"/>
                <a:gd name="T3" fmla="*/ 2 h 80"/>
                <a:gd name="T4" fmla="*/ 15 w 74"/>
                <a:gd name="T5" fmla="*/ 4 h 80"/>
                <a:gd name="T6" fmla="*/ 11 w 74"/>
                <a:gd name="T7" fmla="*/ 7 h 80"/>
                <a:gd name="T8" fmla="*/ 6 w 74"/>
                <a:gd name="T9" fmla="*/ 12 h 80"/>
                <a:gd name="T10" fmla="*/ 2 w 74"/>
                <a:gd name="T11" fmla="*/ 17 h 80"/>
                <a:gd name="T12" fmla="*/ 1 w 74"/>
                <a:gd name="T13" fmla="*/ 23 h 80"/>
                <a:gd name="T14" fmla="*/ 0 w 74"/>
                <a:gd name="T15" fmla="*/ 29 h 80"/>
                <a:gd name="T16" fmla="*/ 0 w 74"/>
                <a:gd name="T17" fmla="*/ 36 h 80"/>
                <a:gd name="T18" fmla="*/ 1 w 74"/>
                <a:gd name="T19" fmla="*/ 41 h 80"/>
                <a:gd name="T20" fmla="*/ 2 w 74"/>
                <a:gd name="T21" fmla="*/ 48 h 80"/>
                <a:gd name="T22" fmla="*/ 6 w 74"/>
                <a:gd name="T23" fmla="*/ 53 h 80"/>
                <a:gd name="T24" fmla="*/ 11 w 74"/>
                <a:gd name="T25" fmla="*/ 58 h 80"/>
                <a:gd name="T26" fmla="*/ 15 w 74"/>
                <a:gd name="T27" fmla="*/ 61 h 80"/>
                <a:gd name="T28" fmla="*/ 21 w 74"/>
                <a:gd name="T29" fmla="*/ 63 h 80"/>
                <a:gd name="T30" fmla="*/ 28 w 74"/>
                <a:gd name="T31" fmla="*/ 65 h 80"/>
                <a:gd name="T32" fmla="*/ 32 w 74"/>
                <a:gd name="T33" fmla="*/ 65 h 80"/>
                <a:gd name="T34" fmla="*/ 39 w 74"/>
                <a:gd name="T35" fmla="*/ 63 h 80"/>
                <a:gd name="T36" fmla="*/ 45 w 74"/>
                <a:gd name="T37" fmla="*/ 61 h 80"/>
                <a:gd name="T38" fmla="*/ 49 w 74"/>
                <a:gd name="T39" fmla="*/ 58 h 80"/>
                <a:gd name="T40" fmla="*/ 54 w 74"/>
                <a:gd name="T41" fmla="*/ 53 h 80"/>
                <a:gd name="T42" fmla="*/ 58 w 74"/>
                <a:gd name="T43" fmla="*/ 48 h 80"/>
                <a:gd name="T44" fmla="*/ 59 w 74"/>
                <a:gd name="T45" fmla="*/ 41 h 80"/>
                <a:gd name="T46" fmla="*/ 60 w 74"/>
                <a:gd name="T47" fmla="*/ 36 h 80"/>
                <a:gd name="T48" fmla="*/ 60 w 74"/>
                <a:gd name="T49" fmla="*/ 29 h 80"/>
                <a:gd name="T50" fmla="*/ 59 w 74"/>
                <a:gd name="T51" fmla="*/ 23 h 80"/>
                <a:gd name="T52" fmla="*/ 58 w 74"/>
                <a:gd name="T53" fmla="*/ 17 h 80"/>
                <a:gd name="T54" fmla="*/ 54 w 74"/>
                <a:gd name="T55" fmla="*/ 12 h 80"/>
                <a:gd name="T56" fmla="*/ 49 w 74"/>
                <a:gd name="T57" fmla="*/ 7 h 80"/>
                <a:gd name="T58" fmla="*/ 45 w 74"/>
                <a:gd name="T59" fmla="*/ 4 h 80"/>
                <a:gd name="T60" fmla="*/ 39 w 74"/>
                <a:gd name="T61" fmla="*/ 2 h 80"/>
                <a:gd name="T62" fmla="*/ 32 w 74"/>
                <a:gd name="T63" fmla="*/ 0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"/>
                <a:gd name="T97" fmla="*/ 0 h 80"/>
                <a:gd name="T98" fmla="*/ 74 w 74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" h="80">
                  <a:moveTo>
                    <a:pt x="36" y="0"/>
                  </a:moveTo>
                  <a:lnTo>
                    <a:pt x="34" y="0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3"/>
                  </a:lnTo>
                  <a:lnTo>
                    <a:pt x="19" y="5"/>
                  </a:lnTo>
                  <a:lnTo>
                    <a:pt x="15" y="7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7" y="15"/>
                  </a:lnTo>
                  <a:lnTo>
                    <a:pt x="5" y="17"/>
                  </a:lnTo>
                  <a:lnTo>
                    <a:pt x="3" y="21"/>
                  </a:lnTo>
                  <a:lnTo>
                    <a:pt x="1" y="25"/>
                  </a:lnTo>
                  <a:lnTo>
                    <a:pt x="1" y="28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1" y="51"/>
                  </a:lnTo>
                  <a:lnTo>
                    <a:pt x="1" y="55"/>
                  </a:lnTo>
                  <a:lnTo>
                    <a:pt x="3" y="59"/>
                  </a:lnTo>
                  <a:lnTo>
                    <a:pt x="5" y="61"/>
                  </a:lnTo>
                  <a:lnTo>
                    <a:pt x="7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6"/>
                  </a:lnTo>
                  <a:lnTo>
                    <a:pt x="26" y="78"/>
                  </a:lnTo>
                  <a:lnTo>
                    <a:pt x="30" y="78"/>
                  </a:lnTo>
                  <a:lnTo>
                    <a:pt x="34" y="80"/>
                  </a:lnTo>
                  <a:lnTo>
                    <a:pt x="36" y="80"/>
                  </a:lnTo>
                  <a:lnTo>
                    <a:pt x="40" y="80"/>
                  </a:lnTo>
                  <a:lnTo>
                    <a:pt x="46" y="78"/>
                  </a:lnTo>
                  <a:lnTo>
                    <a:pt x="48" y="78"/>
                  </a:lnTo>
                  <a:lnTo>
                    <a:pt x="51" y="76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59"/>
                  </a:lnTo>
                  <a:lnTo>
                    <a:pt x="73" y="55"/>
                  </a:lnTo>
                  <a:lnTo>
                    <a:pt x="73" y="51"/>
                  </a:lnTo>
                  <a:lnTo>
                    <a:pt x="74" y="48"/>
                  </a:lnTo>
                  <a:lnTo>
                    <a:pt x="74" y="44"/>
                  </a:lnTo>
                  <a:lnTo>
                    <a:pt x="74" y="40"/>
                  </a:lnTo>
                  <a:lnTo>
                    <a:pt x="74" y="36"/>
                  </a:lnTo>
                  <a:lnTo>
                    <a:pt x="74" y="32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5" y="11"/>
                  </a:lnTo>
                  <a:lnTo>
                    <a:pt x="61" y="9"/>
                  </a:lnTo>
                  <a:lnTo>
                    <a:pt x="59" y="7"/>
                  </a:lnTo>
                  <a:lnTo>
                    <a:pt x="55" y="5"/>
                  </a:lnTo>
                  <a:lnTo>
                    <a:pt x="51" y="3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96" name="Freeform 444"/>
            <p:cNvSpPr>
              <a:spLocks/>
            </p:cNvSpPr>
            <p:nvPr/>
          </p:nvSpPr>
          <p:spPr bwMode="auto">
            <a:xfrm>
              <a:off x="3630" y="1286"/>
              <a:ext cx="64" cy="69"/>
            </a:xfrm>
            <a:custGeom>
              <a:avLst/>
              <a:gdLst>
                <a:gd name="T0" fmla="*/ 26 w 78"/>
                <a:gd name="T1" fmla="*/ 2 h 84"/>
                <a:gd name="T2" fmla="*/ 14 w 78"/>
                <a:gd name="T3" fmla="*/ 6 h 84"/>
                <a:gd name="T4" fmla="*/ 4 w 78"/>
                <a:gd name="T5" fmla="*/ 14 h 84"/>
                <a:gd name="T6" fmla="*/ 2 w 78"/>
                <a:gd name="T7" fmla="*/ 22 h 84"/>
                <a:gd name="T8" fmla="*/ 0 w 78"/>
                <a:gd name="T9" fmla="*/ 28 h 84"/>
                <a:gd name="T10" fmla="*/ 2 w 78"/>
                <a:gd name="T11" fmla="*/ 44 h 84"/>
                <a:gd name="T12" fmla="*/ 2 w 78"/>
                <a:gd name="T13" fmla="*/ 50 h 84"/>
                <a:gd name="T14" fmla="*/ 4 w 78"/>
                <a:gd name="T15" fmla="*/ 53 h 84"/>
                <a:gd name="T16" fmla="*/ 6 w 78"/>
                <a:gd name="T17" fmla="*/ 55 h 84"/>
                <a:gd name="T18" fmla="*/ 7 w 78"/>
                <a:gd name="T19" fmla="*/ 57 h 84"/>
                <a:gd name="T20" fmla="*/ 9 w 78"/>
                <a:gd name="T21" fmla="*/ 57 h 84"/>
                <a:gd name="T22" fmla="*/ 11 w 78"/>
                <a:gd name="T23" fmla="*/ 62 h 84"/>
                <a:gd name="T24" fmla="*/ 14 w 78"/>
                <a:gd name="T25" fmla="*/ 63 h 84"/>
                <a:gd name="T26" fmla="*/ 26 w 78"/>
                <a:gd name="T27" fmla="*/ 67 h 84"/>
                <a:gd name="T28" fmla="*/ 34 w 78"/>
                <a:gd name="T29" fmla="*/ 69 h 84"/>
                <a:gd name="T30" fmla="*/ 41 w 78"/>
                <a:gd name="T31" fmla="*/ 67 h 84"/>
                <a:gd name="T32" fmla="*/ 52 w 78"/>
                <a:gd name="T33" fmla="*/ 63 h 84"/>
                <a:gd name="T34" fmla="*/ 58 w 78"/>
                <a:gd name="T35" fmla="*/ 55 h 84"/>
                <a:gd name="T36" fmla="*/ 60 w 78"/>
                <a:gd name="T37" fmla="*/ 53 h 84"/>
                <a:gd name="T38" fmla="*/ 62 w 78"/>
                <a:gd name="T39" fmla="*/ 50 h 84"/>
                <a:gd name="T40" fmla="*/ 62 w 78"/>
                <a:gd name="T41" fmla="*/ 44 h 84"/>
                <a:gd name="T42" fmla="*/ 64 w 78"/>
                <a:gd name="T43" fmla="*/ 28 h 84"/>
                <a:gd name="T44" fmla="*/ 62 w 78"/>
                <a:gd name="T45" fmla="*/ 22 h 84"/>
                <a:gd name="T46" fmla="*/ 60 w 78"/>
                <a:gd name="T47" fmla="*/ 14 h 84"/>
                <a:gd name="T48" fmla="*/ 58 w 78"/>
                <a:gd name="T49" fmla="*/ 14 h 84"/>
                <a:gd name="T50" fmla="*/ 57 w 78"/>
                <a:gd name="T51" fmla="*/ 9 h 84"/>
                <a:gd name="T52" fmla="*/ 52 w 78"/>
                <a:gd name="T53" fmla="*/ 7 h 84"/>
                <a:gd name="T54" fmla="*/ 52 w 78"/>
                <a:gd name="T55" fmla="*/ 6 h 84"/>
                <a:gd name="T56" fmla="*/ 41 w 78"/>
                <a:gd name="T57" fmla="*/ 2 h 84"/>
                <a:gd name="T58" fmla="*/ 34 w 78"/>
                <a:gd name="T59" fmla="*/ 0 h 84"/>
                <a:gd name="T60" fmla="*/ 30 w 78"/>
                <a:gd name="T61" fmla="*/ 3 h 84"/>
                <a:gd name="T62" fmla="*/ 39 w 78"/>
                <a:gd name="T63" fmla="*/ 4 h 84"/>
                <a:gd name="T64" fmla="*/ 50 w 78"/>
                <a:gd name="T65" fmla="*/ 9 h 84"/>
                <a:gd name="T66" fmla="*/ 50 w 78"/>
                <a:gd name="T67" fmla="*/ 11 h 84"/>
                <a:gd name="T68" fmla="*/ 55 w 78"/>
                <a:gd name="T69" fmla="*/ 12 h 84"/>
                <a:gd name="T70" fmla="*/ 55 w 78"/>
                <a:gd name="T71" fmla="*/ 14 h 84"/>
                <a:gd name="T72" fmla="*/ 57 w 78"/>
                <a:gd name="T73" fmla="*/ 17 h 84"/>
                <a:gd name="T74" fmla="*/ 60 w 78"/>
                <a:gd name="T75" fmla="*/ 22 h 84"/>
                <a:gd name="T76" fmla="*/ 62 w 78"/>
                <a:gd name="T77" fmla="*/ 28 h 84"/>
                <a:gd name="T78" fmla="*/ 60 w 78"/>
                <a:gd name="T79" fmla="*/ 44 h 84"/>
                <a:gd name="T80" fmla="*/ 58 w 78"/>
                <a:gd name="T81" fmla="*/ 50 h 84"/>
                <a:gd name="T82" fmla="*/ 57 w 78"/>
                <a:gd name="T83" fmla="*/ 50 h 84"/>
                <a:gd name="T84" fmla="*/ 55 w 78"/>
                <a:gd name="T85" fmla="*/ 55 h 84"/>
                <a:gd name="T86" fmla="*/ 48 w 78"/>
                <a:gd name="T87" fmla="*/ 60 h 84"/>
                <a:gd name="T88" fmla="*/ 41 w 78"/>
                <a:gd name="T89" fmla="*/ 64 h 84"/>
                <a:gd name="T90" fmla="*/ 34 w 78"/>
                <a:gd name="T91" fmla="*/ 66 h 84"/>
                <a:gd name="T92" fmla="*/ 26 w 78"/>
                <a:gd name="T93" fmla="*/ 64 h 84"/>
                <a:gd name="T94" fmla="*/ 14 w 78"/>
                <a:gd name="T95" fmla="*/ 60 h 84"/>
                <a:gd name="T96" fmla="*/ 14 w 78"/>
                <a:gd name="T97" fmla="*/ 58 h 84"/>
                <a:gd name="T98" fmla="*/ 12 w 78"/>
                <a:gd name="T99" fmla="*/ 57 h 84"/>
                <a:gd name="T100" fmla="*/ 11 w 78"/>
                <a:gd name="T101" fmla="*/ 55 h 84"/>
                <a:gd name="T102" fmla="*/ 9 w 78"/>
                <a:gd name="T103" fmla="*/ 55 h 84"/>
                <a:gd name="T104" fmla="*/ 7 w 78"/>
                <a:gd name="T105" fmla="*/ 50 h 84"/>
                <a:gd name="T106" fmla="*/ 6 w 78"/>
                <a:gd name="T107" fmla="*/ 50 h 84"/>
                <a:gd name="T108" fmla="*/ 4 w 78"/>
                <a:gd name="T109" fmla="*/ 44 h 84"/>
                <a:gd name="T110" fmla="*/ 2 w 78"/>
                <a:gd name="T111" fmla="*/ 28 h 84"/>
                <a:gd name="T112" fmla="*/ 4 w 78"/>
                <a:gd name="T113" fmla="*/ 22 h 84"/>
                <a:gd name="T114" fmla="*/ 7 w 78"/>
                <a:gd name="T115" fmla="*/ 17 h 84"/>
                <a:gd name="T116" fmla="*/ 14 w 78"/>
                <a:gd name="T117" fmla="*/ 9 h 84"/>
                <a:gd name="T118" fmla="*/ 26 w 78"/>
                <a:gd name="T119" fmla="*/ 4 h 84"/>
                <a:gd name="T120" fmla="*/ 30 w 78"/>
                <a:gd name="T121" fmla="*/ 0 h 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8"/>
                <a:gd name="T184" fmla="*/ 0 h 84"/>
                <a:gd name="T185" fmla="*/ 78 w 78"/>
                <a:gd name="T186" fmla="*/ 84 h 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8" h="84">
                  <a:moveTo>
                    <a:pt x="36" y="0"/>
                  </a:moveTo>
                  <a:lnTo>
                    <a:pt x="32" y="2"/>
                  </a:lnTo>
                  <a:lnTo>
                    <a:pt x="28" y="2"/>
                  </a:lnTo>
                  <a:lnTo>
                    <a:pt x="17" y="7"/>
                  </a:lnTo>
                  <a:lnTo>
                    <a:pt x="15" y="7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2" y="27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0" y="50"/>
                  </a:lnTo>
                  <a:lnTo>
                    <a:pt x="2" y="53"/>
                  </a:lnTo>
                  <a:lnTo>
                    <a:pt x="2" y="57"/>
                  </a:lnTo>
                  <a:lnTo>
                    <a:pt x="3" y="61"/>
                  </a:lnTo>
                  <a:lnTo>
                    <a:pt x="3" y="63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7" y="67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8" y="82"/>
                  </a:lnTo>
                  <a:lnTo>
                    <a:pt x="32" y="82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2"/>
                  </a:lnTo>
                  <a:lnTo>
                    <a:pt x="50" y="82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5" y="63"/>
                  </a:lnTo>
                  <a:lnTo>
                    <a:pt x="75" y="61"/>
                  </a:lnTo>
                  <a:lnTo>
                    <a:pt x="76" y="57"/>
                  </a:lnTo>
                  <a:lnTo>
                    <a:pt x="76" y="53"/>
                  </a:lnTo>
                  <a:lnTo>
                    <a:pt x="78" y="50"/>
                  </a:lnTo>
                  <a:lnTo>
                    <a:pt x="78" y="34"/>
                  </a:lnTo>
                  <a:lnTo>
                    <a:pt x="76" y="30"/>
                  </a:lnTo>
                  <a:lnTo>
                    <a:pt x="76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69" y="13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3" y="7"/>
                  </a:lnTo>
                  <a:lnTo>
                    <a:pt x="61" y="7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2" y="4"/>
                  </a:lnTo>
                  <a:lnTo>
                    <a:pt x="48" y="5"/>
                  </a:lnTo>
                  <a:lnTo>
                    <a:pt x="50" y="5"/>
                  </a:lnTo>
                  <a:lnTo>
                    <a:pt x="61" y="11"/>
                  </a:lnTo>
                  <a:lnTo>
                    <a:pt x="59" y="11"/>
                  </a:lnTo>
                  <a:lnTo>
                    <a:pt x="61" y="13"/>
                  </a:lnTo>
                  <a:lnTo>
                    <a:pt x="63" y="13"/>
                  </a:lnTo>
                  <a:lnTo>
                    <a:pt x="67" y="15"/>
                  </a:lnTo>
                  <a:lnTo>
                    <a:pt x="65" y="13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3" y="27"/>
                  </a:lnTo>
                  <a:lnTo>
                    <a:pt x="73" y="30"/>
                  </a:lnTo>
                  <a:lnTo>
                    <a:pt x="75" y="34"/>
                  </a:lnTo>
                  <a:lnTo>
                    <a:pt x="75" y="50"/>
                  </a:lnTo>
                  <a:lnTo>
                    <a:pt x="73" y="53"/>
                  </a:lnTo>
                  <a:lnTo>
                    <a:pt x="73" y="57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9" y="63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0" y="78"/>
                  </a:lnTo>
                  <a:lnTo>
                    <a:pt x="48" y="78"/>
                  </a:lnTo>
                  <a:lnTo>
                    <a:pt x="42" y="80"/>
                  </a:lnTo>
                  <a:lnTo>
                    <a:pt x="36" y="80"/>
                  </a:lnTo>
                  <a:lnTo>
                    <a:pt x="32" y="78"/>
                  </a:lnTo>
                  <a:lnTo>
                    <a:pt x="28" y="78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9" y="63"/>
                  </a:lnTo>
                  <a:lnTo>
                    <a:pt x="9" y="61"/>
                  </a:lnTo>
                  <a:lnTo>
                    <a:pt x="7" y="59"/>
                  </a:lnTo>
                  <a:lnTo>
                    <a:pt x="7" y="61"/>
                  </a:lnTo>
                  <a:lnTo>
                    <a:pt x="5" y="57"/>
                  </a:lnTo>
                  <a:lnTo>
                    <a:pt x="5" y="53"/>
                  </a:lnTo>
                  <a:lnTo>
                    <a:pt x="3" y="50"/>
                  </a:lnTo>
                  <a:lnTo>
                    <a:pt x="3" y="34"/>
                  </a:lnTo>
                  <a:lnTo>
                    <a:pt x="5" y="30"/>
                  </a:lnTo>
                  <a:lnTo>
                    <a:pt x="5" y="27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9" y="11"/>
                  </a:lnTo>
                  <a:lnTo>
                    <a:pt x="17" y="11"/>
                  </a:lnTo>
                  <a:lnTo>
                    <a:pt x="28" y="5"/>
                  </a:lnTo>
                  <a:lnTo>
                    <a:pt x="32" y="5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97" name="Rectangle 445"/>
            <p:cNvSpPr>
              <a:spLocks noChangeArrowheads="1"/>
            </p:cNvSpPr>
            <p:nvPr/>
          </p:nvSpPr>
          <p:spPr bwMode="auto">
            <a:xfrm>
              <a:off x="3646" y="1290"/>
              <a:ext cx="36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N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898" name="Freeform 446"/>
            <p:cNvSpPr>
              <a:spLocks/>
            </p:cNvSpPr>
            <p:nvPr/>
          </p:nvSpPr>
          <p:spPr bwMode="auto">
            <a:xfrm>
              <a:off x="3754" y="1259"/>
              <a:ext cx="61" cy="67"/>
            </a:xfrm>
            <a:custGeom>
              <a:avLst/>
              <a:gdLst>
                <a:gd name="T0" fmla="*/ 28 w 75"/>
                <a:gd name="T1" fmla="*/ 0 h 81"/>
                <a:gd name="T2" fmla="*/ 22 w 75"/>
                <a:gd name="T3" fmla="*/ 2 h 81"/>
                <a:gd name="T4" fmla="*/ 16 w 75"/>
                <a:gd name="T5" fmla="*/ 5 h 81"/>
                <a:gd name="T6" fmla="*/ 11 w 75"/>
                <a:gd name="T7" fmla="*/ 8 h 81"/>
                <a:gd name="T8" fmla="*/ 7 w 75"/>
                <a:gd name="T9" fmla="*/ 12 h 81"/>
                <a:gd name="T10" fmla="*/ 3 w 75"/>
                <a:gd name="T11" fmla="*/ 17 h 81"/>
                <a:gd name="T12" fmla="*/ 2 w 75"/>
                <a:gd name="T13" fmla="*/ 24 h 81"/>
                <a:gd name="T14" fmla="*/ 0 w 75"/>
                <a:gd name="T15" fmla="*/ 31 h 81"/>
                <a:gd name="T16" fmla="*/ 0 w 75"/>
                <a:gd name="T17" fmla="*/ 36 h 81"/>
                <a:gd name="T18" fmla="*/ 2 w 75"/>
                <a:gd name="T19" fmla="*/ 43 h 81"/>
                <a:gd name="T20" fmla="*/ 3 w 75"/>
                <a:gd name="T21" fmla="*/ 50 h 81"/>
                <a:gd name="T22" fmla="*/ 7 w 75"/>
                <a:gd name="T23" fmla="*/ 54 h 81"/>
                <a:gd name="T24" fmla="*/ 11 w 75"/>
                <a:gd name="T25" fmla="*/ 59 h 81"/>
                <a:gd name="T26" fmla="*/ 16 w 75"/>
                <a:gd name="T27" fmla="*/ 62 h 81"/>
                <a:gd name="T28" fmla="*/ 22 w 75"/>
                <a:gd name="T29" fmla="*/ 65 h 81"/>
                <a:gd name="T30" fmla="*/ 28 w 75"/>
                <a:gd name="T31" fmla="*/ 67 h 81"/>
                <a:gd name="T32" fmla="*/ 35 w 75"/>
                <a:gd name="T33" fmla="*/ 67 h 81"/>
                <a:gd name="T34" fmla="*/ 39 w 75"/>
                <a:gd name="T35" fmla="*/ 65 h 81"/>
                <a:gd name="T36" fmla="*/ 46 w 75"/>
                <a:gd name="T37" fmla="*/ 62 h 81"/>
                <a:gd name="T38" fmla="*/ 50 w 75"/>
                <a:gd name="T39" fmla="*/ 59 h 81"/>
                <a:gd name="T40" fmla="*/ 55 w 75"/>
                <a:gd name="T41" fmla="*/ 54 h 81"/>
                <a:gd name="T42" fmla="*/ 58 w 75"/>
                <a:gd name="T43" fmla="*/ 50 h 81"/>
                <a:gd name="T44" fmla="*/ 59 w 75"/>
                <a:gd name="T45" fmla="*/ 43 h 81"/>
                <a:gd name="T46" fmla="*/ 61 w 75"/>
                <a:gd name="T47" fmla="*/ 36 h 81"/>
                <a:gd name="T48" fmla="*/ 61 w 75"/>
                <a:gd name="T49" fmla="*/ 31 h 81"/>
                <a:gd name="T50" fmla="*/ 59 w 75"/>
                <a:gd name="T51" fmla="*/ 24 h 81"/>
                <a:gd name="T52" fmla="*/ 58 w 75"/>
                <a:gd name="T53" fmla="*/ 17 h 81"/>
                <a:gd name="T54" fmla="*/ 55 w 75"/>
                <a:gd name="T55" fmla="*/ 12 h 81"/>
                <a:gd name="T56" fmla="*/ 50 w 75"/>
                <a:gd name="T57" fmla="*/ 8 h 81"/>
                <a:gd name="T58" fmla="*/ 46 w 75"/>
                <a:gd name="T59" fmla="*/ 5 h 81"/>
                <a:gd name="T60" fmla="*/ 39 w 75"/>
                <a:gd name="T61" fmla="*/ 2 h 81"/>
                <a:gd name="T62" fmla="*/ 35 w 75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81"/>
                <a:gd name="T98" fmla="*/ 75 w 75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81">
                  <a:moveTo>
                    <a:pt x="37" y="0"/>
                  </a:moveTo>
                  <a:lnTo>
                    <a:pt x="35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6" y="61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6" y="73"/>
                  </a:lnTo>
                  <a:lnTo>
                    <a:pt x="20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81"/>
                  </a:lnTo>
                  <a:lnTo>
                    <a:pt x="37" y="81"/>
                  </a:lnTo>
                  <a:lnTo>
                    <a:pt x="43" y="81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6" y="67"/>
                  </a:lnTo>
                  <a:lnTo>
                    <a:pt x="68" y="65"/>
                  </a:lnTo>
                  <a:lnTo>
                    <a:pt x="70" y="61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40"/>
                  </a:lnTo>
                  <a:lnTo>
                    <a:pt x="75" y="37"/>
                  </a:lnTo>
                  <a:lnTo>
                    <a:pt x="75" y="33"/>
                  </a:lnTo>
                  <a:lnTo>
                    <a:pt x="73" y="29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70" y="17"/>
                  </a:lnTo>
                  <a:lnTo>
                    <a:pt x="68" y="15"/>
                  </a:lnTo>
                  <a:lnTo>
                    <a:pt x="66" y="12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3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99" name="Freeform 447"/>
            <p:cNvSpPr>
              <a:spLocks/>
            </p:cNvSpPr>
            <p:nvPr/>
          </p:nvSpPr>
          <p:spPr bwMode="auto">
            <a:xfrm>
              <a:off x="3752" y="1258"/>
              <a:ext cx="65" cy="69"/>
            </a:xfrm>
            <a:custGeom>
              <a:avLst/>
              <a:gdLst>
                <a:gd name="T0" fmla="*/ 27 w 79"/>
                <a:gd name="T1" fmla="*/ 2 h 85"/>
                <a:gd name="T2" fmla="*/ 15 w 79"/>
                <a:gd name="T3" fmla="*/ 6 h 85"/>
                <a:gd name="T4" fmla="*/ 5 w 79"/>
                <a:gd name="T5" fmla="*/ 14 h 85"/>
                <a:gd name="T6" fmla="*/ 3 w 79"/>
                <a:gd name="T7" fmla="*/ 19 h 85"/>
                <a:gd name="T8" fmla="*/ 0 w 79"/>
                <a:gd name="T9" fmla="*/ 28 h 85"/>
                <a:gd name="T10" fmla="*/ 3 w 79"/>
                <a:gd name="T11" fmla="*/ 47 h 85"/>
                <a:gd name="T12" fmla="*/ 5 w 79"/>
                <a:gd name="T13" fmla="*/ 53 h 85"/>
                <a:gd name="T14" fmla="*/ 7 w 79"/>
                <a:gd name="T15" fmla="*/ 54 h 85"/>
                <a:gd name="T16" fmla="*/ 8 w 79"/>
                <a:gd name="T17" fmla="*/ 56 h 85"/>
                <a:gd name="T18" fmla="*/ 10 w 79"/>
                <a:gd name="T19" fmla="*/ 56 h 85"/>
                <a:gd name="T20" fmla="*/ 12 w 79"/>
                <a:gd name="T21" fmla="*/ 61 h 85"/>
                <a:gd name="T22" fmla="*/ 15 w 79"/>
                <a:gd name="T23" fmla="*/ 63 h 85"/>
                <a:gd name="T24" fmla="*/ 27 w 79"/>
                <a:gd name="T25" fmla="*/ 67 h 85"/>
                <a:gd name="T26" fmla="*/ 37 w 79"/>
                <a:gd name="T27" fmla="*/ 69 h 85"/>
                <a:gd name="T28" fmla="*/ 41 w 79"/>
                <a:gd name="T29" fmla="*/ 67 h 85"/>
                <a:gd name="T30" fmla="*/ 53 w 79"/>
                <a:gd name="T31" fmla="*/ 63 h 85"/>
                <a:gd name="T32" fmla="*/ 59 w 79"/>
                <a:gd name="T33" fmla="*/ 54 h 85"/>
                <a:gd name="T34" fmla="*/ 60 w 79"/>
                <a:gd name="T35" fmla="*/ 53 h 85"/>
                <a:gd name="T36" fmla="*/ 62 w 79"/>
                <a:gd name="T37" fmla="*/ 50 h 85"/>
                <a:gd name="T38" fmla="*/ 63 w 79"/>
                <a:gd name="T39" fmla="*/ 44 h 85"/>
                <a:gd name="T40" fmla="*/ 65 w 79"/>
                <a:gd name="T41" fmla="*/ 28 h 85"/>
                <a:gd name="T42" fmla="*/ 63 w 79"/>
                <a:gd name="T43" fmla="*/ 22 h 85"/>
                <a:gd name="T44" fmla="*/ 60 w 79"/>
                <a:gd name="T45" fmla="*/ 14 h 85"/>
                <a:gd name="T46" fmla="*/ 59 w 79"/>
                <a:gd name="T47" fmla="*/ 14 h 85"/>
                <a:gd name="T48" fmla="*/ 58 w 79"/>
                <a:gd name="T49" fmla="*/ 10 h 85"/>
                <a:gd name="T50" fmla="*/ 53 w 79"/>
                <a:gd name="T51" fmla="*/ 8 h 85"/>
                <a:gd name="T52" fmla="*/ 53 w 79"/>
                <a:gd name="T53" fmla="*/ 6 h 85"/>
                <a:gd name="T54" fmla="*/ 41 w 79"/>
                <a:gd name="T55" fmla="*/ 2 h 85"/>
                <a:gd name="T56" fmla="*/ 37 w 79"/>
                <a:gd name="T57" fmla="*/ 0 h 85"/>
                <a:gd name="T58" fmla="*/ 30 w 79"/>
                <a:gd name="T59" fmla="*/ 3 h 85"/>
                <a:gd name="T60" fmla="*/ 39 w 79"/>
                <a:gd name="T61" fmla="*/ 5 h 85"/>
                <a:gd name="T62" fmla="*/ 51 w 79"/>
                <a:gd name="T63" fmla="*/ 10 h 85"/>
                <a:gd name="T64" fmla="*/ 51 w 79"/>
                <a:gd name="T65" fmla="*/ 11 h 85"/>
                <a:gd name="T66" fmla="*/ 56 w 79"/>
                <a:gd name="T67" fmla="*/ 12 h 85"/>
                <a:gd name="T68" fmla="*/ 56 w 79"/>
                <a:gd name="T69" fmla="*/ 14 h 85"/>
                <a:gd name="T70" fmla="*/ 58 w 79"/>
                <a:gd name="T71" fmla="*/ 17 h 85"/>
                <a:gd name="T72" fmla="*/ 60 w 79"/>
                <a:gd name="T73" fmla="*/ 22 h 85"/>
                <a:gd name="T74" fmla="*/ 62 w 79"/>
                <a:gd name="T75" fmla="*/ 28 h 85"/>
                <a:gd name="T76" fmla="*/ 60 w 79"/>
                <a:gd name="T77" fmla="*/ 44 h 85"/>
                <a:gd name="T78" fmla="*/ 59 w 79"/>
                <a:gd name="T79" fmla="*/ 50 h 85"/>
                <a:gd name="T80" fmla="*/ 58 w 79"/>
                <a:gd name="T81" fmla="*/ 50 h 85"/>
                <a:gd name="T82" fmla="*/ 56 w 79"/>
                <a:gd name="T83" fmla="*/ 54 h 85"/>
                <a:gd name="T84" fmla="*/ 49 w 79"/>
                <a:gd name="T85" fmla="*/ 59 h 85"/>
                <a:gd name="T86" fmla="*/ 41 w 79"/>
                <a:gd name="T87" fmla="*/ 64 h 85"/>
                <a:gd name="T88" fmla="*/ 37 w 79"/>
                <a:gd name="T89" fmla="*/ 66 h 85"/>
                <a:gd name="T90" fmla="*/ 27 w 79"/>
                <a:gd name="T91" fmla="*/ 64 h 85"/>
                <a:gd name="T92" fmla="*/ 15 w 79"/>
                <a:gd name="T93" fmla="*/ 59 h 85"/>
                <a:gd name="T94" fmla="*/ 15 w 79"/>
                <a:gd name="T95" fmla="*/ 58 h 85"/>
                <a:gd name="T96" fmla="*/ 13 w 79"/>
                <a:gd name="T97" fmla="*/ 56 h 85"/>
                <a:gd name="T98" fmla="*/ 12 w 79"/>
                <a:gd name="T99" fmla="*/ 54 h 85"/>
                <a:gd name="T100" fmla="*/ 10 w 79"/>
                <a:gd name="T101" fmla="*/ 54 h 85"/>
                <a:gd name="T102" fmla="*/ 8 w 79"/>
                <a:gd name="T103" fmla="*/ 50 h 85"/>
                <a:gd name="T104" fmla="*/ 7 w 79"/>
                <a:gd name="T105" fmla="*/ 50 h 85"/>
                <a:gd name="T106" fmla="*/ 3 w 79"/>
                <a:gd name="T107" fmla="*/ 41 h 85"/>
                <a:gd name="T108" fmla="*/ 7 w 79"/>
                <a:gd name="T109" fmla="*/ 22 h 85"/>
                <a:gd name="T110" fmla="*/ 8 w 79"/>
                <a:gd name="T111" fmla="*/ 15 h 85"/>
                <a:gd name="T112" fmla="*/ 16 w 79"/>
                <a:gd name="T113" fmla="*/ 10 h 85"/>
                <a:gd name="T114" fmla="*/ 24 w 79"/>
                <a:gd name="T115" fmla="*/ 5 h 85"/>
                <a:gd name="T116" fmla="*/ 30 w 79"/>
                <a:gd name="T117" fmla="*/ 3 h 8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9"/>
                <a:gd name="T178" fmla="*/ 0 h 85"/>
                <a:gd name="T179" fmla="*/ 79 w 79"/>
                <a:gd name="T180" fmla="*/ 85 h 8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9" h="85">
                  <a:moveTo>
                    <a:pt x="37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4" y="27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4" y="63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4" y="71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6" y="77"/>
                  </a:lnTo>
                  <a:lnTo>
                    <a:pt x="18" y="77"/>
                  </a:lnTo>
                  <a:lnTo>
                    <a:pt x="29" y="83"/>
                  </a:lnTo>
                  <a:lnTo>
                    <a:pt x="33" y="83"/>
                  </a:lnTo>
                  <a:lnTo>
                    <a:pt x="37" y="85"/>
                  </a:lnTo>
                  <a:lnTo>
                    <a:pt x="45" y="85"/>
                  </a:lnTo>
                  <a:lnTo>
                    <a:pt x="48" y="83"/>
                  </a:lnTo>
                  <a:lnTo>
                    <a:pt x="50" y="83"/>
                  </a:lnTo>
                  <a:lnTo>
                    <a:pt x="62" y="77"/>
                  </a:lnTo>
                  <a:lnTo>
                    <a:pt x="64" y="77"/>
                  </a:lnTo>
                  <a:lnTo>
                    <a:pt x="72" y="69"/>
                  </a:lnTo>
                  <a:lnTo>
                    <a:pt x="72" y="67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5" y="63"/>
                  </a:lnTo>
                  <a:lnTo>
                    <a:pt x="75" y="62"/>
                  </a:lnTo>
                  <a:lnTo>
                    <a:pt x="77" y="58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5"/>
                  </a:lnTo>
                  <a:lnTo>
                    <a:pt x="77" y="31"/>
                  </a:lnTo>
                  <a:lnTo>
                    <a:pt x="77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2" y="15"/>
                  </a:lnTo>
                  <a:lnTo>
                    <a:pt x="72" y="17"/>
                  </a:lnTo>
                  <a:lnTo>
                    <a:pt x="70" y="14"/>
                  </a:lnTo>
                  <a:lnTo>
                    <a:pt x="70" y="12"/>
                  </a:lnTo>
                  <a:lnTo>
                    <a:pt x="68" y="12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45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68" y="15"/>
                  </a:lnTo>
                  <a:lnTo>
                    <a:pt x="66" y="14"/>
                  </a:lnTo>
                  <a:lnTo>
                    <a:pt x="68" y="17"/>
                  </a:lnTo>
                  <a:lnTo>
                    <a:pt x="68" y="19"/>
                  </a:lnTo>
                  <a:lnTo>
                    <a:pt x="70" y="21"/>
                  </a:lnTo>
                  <a:lnTo>
                    <a:pt x="70" y="19"/>
                  </a:lnTo>
                  <a:lnTo>
                    <a:pt x="73" y="27"/>
                  </a:lnTo>
                  <a:lnTo>
                    <a:pt x="73" y="31"/>
                  </a:lnTo>
                  <a:lnTo>
                    <a:pt x="75" y="35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2" y="62"/>
                  </a:lnTo>
                  <a:lnTo>
                    <a:pt x="72" y="60"/>
                  </a:lnTo>
                  <a:lnTo>
                    <a:pt x="70" y="62"/>
                  </a:lnTo>
                  <a:lnTo>
                    <a:pt x="70" y="63"/>
                  </a:lnTo>
                  <a:lnTo>
                    <a:pt x="68" y="67"/>
                  </a:lnTo>
                  <a:lnTo>
                    <a:pt x="68" y="65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0" y="79"/>
                  </a:lnTo>
                  <a:lnTo>
                    <a:pt x="48" y="79"/>
                  </a:lnTo>
                  <a:lnTo>
                    <a:pt x="45" y="81"/>
                  </a:lnTo>
                  <a:lnTo>
                    <a:pt x="37" y="81"/>
                  </a:lnTo>
                  <a:lnTo>
                    <a:pt x="33" y="79"/>
                  </a:lnTo>
                  <a:lnTo>
                    <a:pt x="29" y="79"/>
                  </a:lnTo>
                  <a:lnTo>
                    <a:pt x="18" y="73"/>
                  </a:lnTo>
                  <a:lnTo>
                    <a:pt x="20" y="73"/>
                  </a:lnTo>
                  <a:lnTo>
                    <a:pt x="18" y="71"/>
                  </a:lnTo>
                  <a:lnTo>
                    <a:pt x="18" y="73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0" y="63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8" y="58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00" name="Rectangle 448"/>
            <p:cNvSpPr>
              <a:spLocks noChangeArrowheads="1"/>
            </p:cNvSpPr>
            <p:nvPr/>
          </p:nvSpPr>
          <p:spPr bwMode="auto">
            <a:xfrm>
              <a:off x="3765" y="1264"/>
              <a:ext cx="40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M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901" name="Freeform 449"/>
            <p:cNvSpPr>
              <a:spLocks/>
            </p:cNvSpPr>
            <p:nvPr/>
          </p:nvSpPr>
          <p:spPr bwMode="auto">
            <a:xfrm>
              <a:off x="3884" y="1259"/>
              <a:ext cx="63" cy="67"/>
            </a:xfrm>
            <a:custGeom>
              <a:avLst/>
              <a:gdLst>
                <a:gd name="T0" fmla="*/ 28 w 77"/>
                <a:gd name="T1" fmla="*/ 0 h 81"/>
                <a:gd name="T2" fmla="*/ 22 w 77"/>
                <a:gd name="T3" fmla="*/ 2 h 81"/>
                <a:gd name="T4" fmla="*/ 16 w 77"/>
                <a:gd name="T5" fmla="*/ 5 h 81"/>
                <a:gd name="T6" fmla="*/ 11 w 77"/>
                <a:gd name="T7" fmla="*/ 8 h 81"/>
                <a:gd name="T8" fmla="*/ 6 w 77"/>
                <a:gd name="T9" fmla="*/ 12 h 81"/>
                <a:gd name="T10" fmla="*/ 3 w 77"/>
                <a:gd name="T11" fmla="*/ 17 h 81"/>
                <a:gd name="T12" fmla="*/ 2 w 77"/>
                <a:gd name="T13" fmla="*/ 24 h 81"/>
                <a:gd name="T14" fmla="*/ 0 w 77"/>
                <a:gd name="T15" fmla="*/ 31 h 81"/>
                <a:gd name="T16" fmla="*/ 0 w 77"/>
                <a:gd name="T17" fmla="*/ 36 h 81"/>
                <a:gd name="T18" fmla="*/ 2 w 77"/>
                <a:gd name="T19" fmla="*/ 43 h 81"/>
                <a:gd name="T20" fmla="*/ 3 w 77"/>
                <a:gd name="T21" fmla="*/ 50 h 81"/>
                <a:gd name="T22" fmla="*/ 6 w 77"/>
                <a:gd name="T23" fmla="*/ 54 h 81"/>
                <a:gd name="T24" fmla="*/ 11 w 77"/>
                <a:gd name="T25" fmla="*/ 59 h 81"/>
                <a:gd name="T26" fmla="*/ 16 w 77"/>
                <a:gd name="T27" fmla="*/ 62 h 81"/>
                <a:gd name="T28" fmla="*/ 22 w 77"/>
                <a:gd name="T29" fmla="*/ 65 h 81"/>
                <a:gd name="T30" fmla="*/ 28 w 77"/>
                <a:gd name="T31" fmla="*/ 67 h 81"/>
                <a:gd name="T32" fmla="*/ 34 w 77"/>
                <a:gd name="T33" fmla="*/ 67 h 81"/>
                <a:gd name="T34" fmla="*/ 39 w 77"/>
                <a:gd name="T35" fmla="*/ 65 h 81"/>
                <a:gd name="T36" fmla="*/ 46 w 77"/>
                <a:gd name="T37" fmla="*/ 62 h 81"/>
                <a:gd name="T38" fmla="*/ 50 w 77"/>
                <a:gd name="T39" fmla="*/ 59 h 81"/>
                <a:gd name="T40" fmla="*/ 55 w 77"/>
                <a:gd name="T41" fmla="*/ 54 h 81"/>
                <a:gd name="T42" fmla="*/ 58 w 77"/>
                <a:gd name="T43" fmla="*/ 50 h 81"/>
                <a:gd name="T44" fmla="*/ 60 w 77"/>
                <a:gd name="T45" fmla="*/ 43 h 81"/>
                <a:gd name="T46" fmla="*/ 61 w 77"/>
                <a:gd name="T47" fmla="*/ 36 h 81"/>
                <a:gd name="T48" fmla="*/ 61 w 77"/>
                <a:gd name="T49" fmla="*/ 31 h 81"/>
                <a:gd name="T50" fmla="*/ 60 w 77"/>
                <a:gd name="T51" fmla="*/ 24 h 81"/>
                <a:gd name="T52" fmla="*/ 58 w 77"/>
                <a:gd name="T53" fmla="*/ 17 h 81"/>
                <a:gd name="T54" fmla="*/ 55 w 77"/>
                <a:gd name="T55" fmla="*/ 12 h 81"/>
                <a:gd name="T56" fmla="*/ 50 w 77"/>
                <a:gd name="T57" fmla="*/ 8 h 81"/>
                <a:gd name="T58" fmla="*/ 46 w 77"/>
                <a:gd name="T59" fmla="*/ 5 h 81"/>
                <a:gd name="T60" fmla="*/ 39 w 77"/>
                <a:gd name="T61" fmla="*/ 2 h 81"/>
                <a:gd name="T62" fmla="*/ 34 w 77"/>
                <a:gd name="T63" fmla="*/ 0 h 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81"/>
                <a:gd name="T98" fmla="*/ 77 w 77"/>
                <a:gd name="T99" fmla="*/ 81 h 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81">
                  <a:moveTo>
                    <a:pt x="38" y="0"/>
                  </a:moveTo>
                  <a:lnTo>
                    <a:pt x="34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13" y="10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6" y="61"/>
                  </a:lnTo>
                  <a:lnTo>
                    <a:pt x="7" y="65"/>
                  </a:lnTo>
                  <a:lnTo>
                    <a:pt x="11" y="67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4" y="81"/>
                  </a:lnTo>
                  <a:lnTo>
                    <a:pt x="38" y="81"/>
                  </a:lnTo>
                  <a:lnTo>
                    <a:pt x="42" y="81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59" y="73"/>
                  </a:lnTo>
                  <a:lnTo>
                    <a:pt x="61" y="71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9" y="61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40"/>
                  </a:lnTo>
                  <a:lnTo>
                    <a:pt x="75" y="37"/>
                  </a:lnTo>
                  <a:lnTo>
                    <a:pt x="75" y="33"/>
                  </a:lnTo>
                  <a:lnTo>
                    <a:pt x="73" y="29"/>
                  </a:lnTo>
                  <a:lnTo>
                    <a:pt x="73" y="25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7" y="15"/>
                  </a:lnTo>
                  <a:lnTo>
                    <a:pt x="65" y="12"/>
                  </a:lnTo>
                  <a:lnTo>
                    <a:pt x="61" y="10"/>
                  </a:lnTo>
                  <a:lnTo>
                    <a:pt x="59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02" name="Freeform 450"/>
            <p:cNvSpPr>
              <a:spLocks/>
            </p:cNvSpPr>
            <p:nvPr/>
          </p:nvSpPr>
          <p:spPr bwMode="auto">
            <a:xfrm>
              <a:off x="3883" y="1258"/>
              <a:ext cx="66" cy="69"/>
            </a:xfrm>
            <a:custGeom>
              <a:avLst/>
              <a:gdLst>
                <a:gd name="T0" fmla="*/ 27 w 81"/>
                <a:gd name="T1" fmla="*/ 2 h 85"/>
                <a:gd name="T2" fmla="*/ 14 w 81"/>
                <a:gd name="T3" fmla="*/ 6 h 85"/>
                <a:gd name="T4" fmla="*/ 5 w 81"/>
                <a:gd name="T5" fmla="*/ 14 h 85"/>
                <a:gd name="T6" fmla="*/ 3 w 81"/>
                <a:gd name="T7" fmla="*/ 19 h 85"/>
                <a:gd name="T8" fmla="*/ 0 w 81"/>
                <a:gd name="T9" fmla="*/ 28 h 85"/>
                <a:gd name="T10" fmla="*/ 3 w 81"/>
                <a:gd name="T11" fmla="*/ 47 h 85"/>
                <a:gd name="T12" fmla="*/ 5 w 81"/>
                <a:gd name="T13" fmla="*/ 53 h 85"/>
                <a:gd name="T14" fmla="*/ 7 w 81"/>
                <a:gd name="T15" fmla="*/ 54 h 85"/>
                <a:gd name="T16" fmla="*/ 7 w 81"/>
                <a:gd name="T17" fmla="*/ 56 h 85"/>
                <a:gd name="T18" fmla="*/ 9 w 81"/>
                <a:gd name="T19" fmla="*/ 56 h 85"/>
                <a:gd name="T20" fmla="*/ 11 w 81"/>
                <a:gd name="T21" fmla="*/ 61 h 85"/>
                <a:gd name="T22" fmla="*/ 14 w 81"/>
                <a:gd name="T23" fmla="*/ 63 h 85"/>
                <a:gd name="T24" fmla="*/ 27 w 81"/>
                <a:gd name="T25" fmla="*/ 67 h 85"/>
                <a:gd name="T26" fmla="*/ 36 w 81"/>
                <a:gd name="T27" fmla="*/ 69 h 85"/>
                <a:gd name="T28" fmla="*/ 41 w 81"/>
                <a:gd name="T29" fmla="*/ 67 h 85"/>
                <a:gd name="T30" fmla="*/ 51 w 81"/>
                <a:gd name="T31" fmla="*/ 63 h 85"/>
                <a:gd name="T32" fmla="*/ 58 w 81"/>
                <a:gd name="T33" fmla="*/ 54 h 85"/>
                <a:gd name="T34" fmla="*/ 59 w 81"/>
                <a:gd name="T35" fmla="*/ 53 h 85"/>
                <a:gd name="T36" fmla="*/ 61 w 81"/>
                <a:gd name="T37" fmla="*/ 50 h 85"/>
                <a:gd name="T38" fmla="*/ 63 w 81"/>
                <a:gd name="T39" fmla="*/ 44 h 85"/>
                <a:gd name="T40" fmla="*/ 64 w 81"/>
                <a:gd name="T41" fmla="*/ 37 h 85"/>
                <a:gd name="T42" fmla="*/ 64 w 81"/>
                <a:gd name="T43" fmla="*/ 32 h 85"/>
                <a:gd name="T44" fmla="*/ 63 w 81"/>
                <a:gd name="T45" fmla="*/ 25 h 85"/>
                <a:gd name="T46" fmla="*/ 59 w 81"/>
                <a:gd name="T47" fmla="*/ 15 h 85"/>
                <a:gd name="T48" fmla="*/ 58 w 81"/>
                <a:gd name="T49" fmla="*/ 12 h 85"/>
                <a:gd name="T50" fmla="*/ 56 w 81"/>
                <a:gd name="T51" fmla="*/ 11 h 85"/>
                <a:gd name="T52" fmla="*/ 55 w 81"/>
                <a:gd name="T53" fmla="*/ 10 h 85"/>
                <a:gd name="T54" fmla="*/ 53 w 81"/>
                <a:gd name="T55" fmla="*/ 8 h 85"/>
                <a:gd name="T56" fmla="*/ 50 w 81"/>
                <a:gd name="T57" fmla="*/ 6 h 85"/>
                <a:gd name="T58" fmla="*/ 39 w 81"/>
                <a:gd name="T59" fmla="*/ 2 h 85"/>
                <a:gd name="T60" fmla="*/ 29 w 81"/>
                <a:gd name="T61" fmla="*/ 0 h 85"/>
                <a:gd name="T62" fmla="*/ 36 w 81"/>
                <a:gd name="T63" fmla="*/ 3 h 85"/>
                <a:gd name="T64" fmla="*/ 41 w 81"/>
                <a:gd name="T65" fmla="*/ 5 h 85"/>
                <a:gd name="T66" fmla="*/ 48 w 81"/>
                <a:gd name="T67" fmla="*/ 10 h 85"/>
                <a:gd name="T68" fmla="*/ 51 w 81"/>
                <a:gd name="T69" fmla="*/ 11 h 85"/>
                <a:gd name="T70" fmla="*/ 53 w 81"/>
                <a:gd name="T71" fmla="*/ 11 h 85"/>
                <a:gd name="T72" fmla="*/ 55 w 81"/>
                <a:gd name="T73" fmla="*/ 15 h 85"/>
                <a:gd name="T74" fmla="*/ 56 w 81"/>
                <a:gd name="T75" fmla="*/ 15 h 85"/>
                <a:gd name="T76" fmla="*/ 59 w 81"/>
                <a:gd name="T77" fmla="*/ 25 h 85"/>
                <a:gd name="T78" fmla="*/ 61 w 81"/>
                <a:gd name="T79" fmla="*/ 32 h 85"/>
                <a:gd name="T80" fmla="*/ 61 w 81"/>
                <a:gd name="T81" fmla="*/ 37 h 85"/>
                <a:gd name="T82" fmla="*/ 59 w 81"/>
                <a:gd name="T83" fmla="*/ 44 h 85"/>
                <a:gd name="T84" fmla="*/ 58 w 81"/>
                <a:gd name="T85" fmla="*/ 50 h 85"/>
                <a:gd name="T86" fmla="*/ 56 w 81"/>
                <a:gd name="T87" fmla="*/ 50 h 85"/>
                <a:gd name="T88" fmla="*/ 55 w 81"/>
                <a:gd name="T89" fmla="*/ 54 h 85"/>
                <a:gd name="T90" fmla="*/ 48 w 81"/>
                <a:gd name="T91" fmla="*/ 59 h 85"/>
                <a:gd name="T92" fmla="*/ 41 w 81"/>
                <a:gd name="T93" fmla="*/ 64 h 85"/>
                <a:gd name="T94" fmla="*/ 36 w 81"/>
                <a:gd name="T95" fmla="*/ 66 h 85"/>
                <a:gd name="T96" fmla="*/ 27 w 81"/>
                <a:gd name="T97" fmla="*/ 64 h 85"/>
                <a:gd name="T98" fmla="*/ 14 w 81"/>
                <a:gd name="T99" fmla="*/ 59 h 85"/>
                <a:gd name="T100" fmla="*/ 14 w 81"/>
                <a:gd name="T101" fmla="*/ 58 h 85"/>
                <a:gd name="T102" fmla="*/ 12 w 81"/>
                <a:gd name="T103" fmla="*/ 56 h 85"/>
                <a:gd name="T104" fmla="*/ 11 w 81"/>
                <a:gd name="T105" fmla="*/ 54 h 85"/>
                <a:gd name="T106" fmla="*/ 9 w 81"/>
                <a:gd name="T107" fmla="*/ 54 h 85"/>
                <a:gd name="T108" fmla="*/ 7 w 81"/>
                <a:gd name="T109" fmla="*/ 50 h 85"/>
                <a:gd name="T110" fmla="*/ 7 w 81"/>
                <a:gd name="T111" fmla="*/ 50 h 85"/>
                <a:gd name="T112" fmla="*/ 3 w 81"/>
                <a:gd name="T113" fmla="*/ 41 h 85"/>
                <a:gd name="T114" fmla="*/ 7 w 81"/>
                <a:gd name="T115" fmla="*/ 22 h 85"/>
                <a:gd name="T116" fmla="*/ 7 w 81"/>
                <a:gd name="T117" fmla="*/ 15 h 85"/>
                <a:gd name="T118" fmla="*/ 15 w 81"/>
                <a:gd name="T119" fmla="*/ 10 h 85"/>
                <a:gd name="T120" fmla="*/ 24 w 81"/>
                <a:gd name="T121" fmla="*/ 5 h 85"/>
                <a:gd name="T122" fmla="*/ 29 w 81"/>
                <a:gd name="T123" fmla="*/ 3 h 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1"/>
                <a:gd name="T187" fmla="*/ 0 h 85"/>
                <a:gd name="T188" fmla="*/ 81 w 81"/>
                <a:gd name="T189" fmla="*/ 85 h 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1" h="85">
                  <a:moveTo>
                    <a:pt x="36" y="0"/>
                  </a:moveTo>
                  <a:lnTo>
                    <a:pt x="33" y="2"/>
                  </a:lnTo>
                  <a:lnTo>
                    <a:pt x="29" y="2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4" y="27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4" y="63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9" y="83"/>
                  </a:lnTo>
                  <a:lnTo>
                    <a:pt x="33" y="83"/>
                  </a:lnTo>
                  <a:lnTo>
                    <a:pt x="36" y="85"/>
                  </a:lnTo>
                  <a:lnTo>
                    <a:pt x="44" y="85"/>
                  </a:lnTo>
                  <a:lnTo>
                    <a:pt x="48" y="83"/>
                  </a:lnTo>
                  <a:lnTo>
                    <a:pt x="50" y="83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5" y="63"/>
                  </a:lnTo>
                  <a:lnTo>
                    <a:pt x="75" y="62"/>
                  </a:lnTo>
                  <a:lnTo>
                    <a:pt x="77" y="58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46"/>
                  </a:lnTo>
                  <a:lnTo>
                    <a:pt x="81" y="42"/>
                  </a:lnTo>
                  <a:lnTo>
                    <a:pt x="79" y="39"/>
                  </a:lnTo>
                  <a:lnTo>
                    <a:pt x="79" y="35"/>
                  </a:lnTo>
                  <a:lnTo>
                    <a:pt x="77" y="31"/>
                  </a:lnTo>
                  <a:lnTo>
                    <a:pt x="77" y="27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3" y="10"/>
                  </a:lnTo>
                  <a:lnTo>
                    <a:pt x="65" y="10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61" y="12"/>
                  </a:lnTo>
                  <a:lnTo>
                    <a:pt x="59" y="12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7" y="15"/>
                  </a:lnTo>
                  <a:lnTo>
                    <a:pt x="65" y="14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3" y="27"/>
                  </a:lnTo>
                  <a:lnTo>
                    <a:pt x="73" y="31"/>
                  </a:lnTo>
                  <a:lnTo>
                    <a:pt x="75" y="35"/>
                  </a:lnTo>
                  <a:lnTo>
                    <a:pt x="75" y="39"/>
                  </a:lnTo>
                  <a:lnTo>
                    <a:pt x="77" y="42"/>
                  </a:lnTo>
                  <a:lnTo>
                    <a:pt x="75" y="46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8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3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0" y="79"/>
                  </a:lnTo>
                  <a:lnTo>
                    <a:pt x="48" y="79"/>
                  </a:lnTo>
                  <a:lnTo>
                    <a:pt x="44" y="81"/>
                  </a:lnTo>
                  <a:lnTo>
                    <a:pt x="36" y="81"/>
                  </a:lnTo>
                  <a:lnTo>
                    <a:pt x="33" y="79"/>
                  </a:lnTo>
                  <a:lnTo>
                    <a:pt x="29" y="79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9" y="63"/>
                  </a:lnTo>
                  <a:lnTo>
                    <a:pt x="9" y="62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8" y="58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6" y="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03" name="Freeform 451"/>
            <p:cNvSpPr>
              <a:spLocks/>
            </p:cNvSpPr>
            <p:nvPr/>
          </p:nvSpPr>
          <p:spPr bwMode="auto">
            <a:xfrm>
              <a:off x="3694" y="1273"/>
              <a:ext cx="61" cy="65"/>
            </a:xfrm>
            <a:custGeom>
              <a:avLst/>
              <a:gdLst>
                <a:gd name="T0" fmla="*/ 28 w 75"/>
                <a:gd name="T1" fmla="*/ 0 h 79"/>
                <a:gd name="T2" fmla="*/ 22 w 75"/>
                <a:gd name="T3" fmla="*/ 2 h 79"/>
                <a:gd name="T4" fmla="*/ 16 w 75"/>
                <a:gd name="T5" fmla="*/ 3 h 79"/>
                <a:gd name="T6" fmla="*/ 11 w 75"/>
                <a:gd name="T7" fmla="*/ 8 h 79"/>
                <a:gd name="T8" fmla="*/ 7 w 75"/>
                <a:gd name="T9" fmla="*/ 12 h 79"/>
                <a:gd name="T10" fmla="*/ 3 w 75"/>
                <a:gd name="T11" fmla="*/ 16 h 79"/>
                <a:gd name="T12" fmla="*/ 2 w 75"/>
                <a:gd name="T13" fmla="*/ 22 h 79"/>
                <a:gd name="T14" fmla="*/ 0 w 75"/>
                <a:gd name="T15" fmla="*/ 29 h 79"/>
                <a:gd name="T16" fmla="*/ 0 w 75"/>
                <a:gd name="T17" fmla="*/ 36 h 79"/>
                <a:gd name="T18" fmla="*/ 2 w 75"/>
                <a:gd name="T19" fmla="*/ 43 h 79"/>
                <a:gd name="T20" fmla="*/ 3 w 75"/>
                <a:gd name="T21" fmla="*/ 48 h 79"/>
                <a:gd name="T22" fmla="*/ 7 w 75"/>
                <a:gd name="T23" fmla="*/ 54 h 79"/>
                <a:gd name="T24" fmla="*/ 11 w 75"/>
                <a:gd name="T25" fmla="*/ 58 h 79"/>
                <a:gd name="T26" fmla="*/ 16 w 75"/>
                <a:gd name="T27" fmla="*/ 62 h 79"/>
                <a:gd name="T28" fmla="*/ 22 w 75"/>
                <a:gd name="T29" fmla="*/ 63 h 79"/>
                <a:gd name="T30" fmla="*/ 28 w 75"/>
                <a:gd name="T31" fmla="*/ 65 h 79"/>
                <a:gd name="T32" fmla="*/ 33 w 75"/>
                <a:gd name="T33" fmla="*/ 65 h 79"/>
                <a:gd name="T34" fmla="*/ 39 w 75"/>
                <a:gd name="T35" fmla="*/ 63 h 79"/>
                <a:gd name="T36" fmla="*/ 46 w 75"/>
                <a:gd name="T37" fmla="*/ 62 h 79"/>
                <a:gd name="T38" fmla="*/ 50 w 75"/>
                <a:gd name="T39" fmla="*/ 58 h 79"/>
                <a:gd name="T40" fmla="*/ 55 w 75"/>
                <a:gd name="T41" fmla="*/ 54 h 79"/>
                <a:gd name="T42" fmla="*/ 58 w 75"/>
                <a:gd name="T43" fmla="*/ 48 h 79"/>
                <a:gd name="T44" fmla="*/ 59 w 75"/>
                <a:gd name="T45" fmla="*/ 43 h 79"/>
                <a:gd name="T46" fmla="*/ 61 w 75"/>
                <a:gd name="T47" fmla="*/ 36 h 79"/>
                <a:gd name="T48" fmla="*/ 61 w 75"/>
                <a:gd name="T49" fmla="*/ 29 h 79"/>
                <a:gd name="T50" fmla="*/ 59 w 75"/>
                <a:gd name="T51" fmla="*/ 22 h 79"/>
                <a:gd name="T52" fmla="*/ 58 w 75"/>
                <a:gd name="T53" fmla="*/ 16 h 79"/>
                <a:gd name="T54" fmla="*/ 55 w 75"/>
                <a:gd name="T55" fmla="*/ 12 h 79"/>
                <a:gd name="T56" fmla="*/ 50 w 75"/>
                <a:gd name="T57" fmla="*/ 8 h 79"/>
                <a:gd name="T58" fmla="*/ 46 w 75"/>
                <a:gd name="T59" fmla="*/ 3 h 79"/>
                <a:gd name="T60" fmla="*/ 39 w 75"/>
                <a:gd name="T61" fmla="*/ 2 h 79"/>
                <a:gd name="T62" fmla="*/ 33 w 75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79"/>
                <a:gd name="T98" fmla="*/ 75 w 7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79">
                  <a:moveTo>
                    <a:pt x="37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0" y="4"/>
                  </a:lnTo>
                  <a:lnTo>
                    <a:pt x="16" y="6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2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2" y="68"/>
                  </a:lnTo>
                  <a:lnTo>
                    <a:pt x="14" y="71"/>
                  </a:lnTo>
                  <a:lnTo>
                    <a:pt x="16" y="71"/>
                  </a:lnTo>
                  <a:lnTo>
                    <a:pt x="20" y="75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7" y="79"/>
                  </a:lnTo>
                  <a:lnTo>
                    <a:pt x="41" y="79"/>
                  </a:lnTo>
                  <a:lnTo>
                    <a:pt x="45" y="79"/>
                  </a:lnTo>
                  <a:lnTo>
                    <a:pt x="48" y="77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1"/>
                  </a:lnTo>
                  <a:lnTo>
                    <a:pt x="62" y="71"/>
                  </a:lnTo>
                  <a:lnTo>
                    <a:pt x="66" y="68"/>
                  </a:lnTo>
                  <a:lnTo>
                    <a:pt x="68" y="66"/>
                  </a:lnTo>
                  <a:lnTo>
                    <a:pt x="70" y="62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5" y="39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70" y="18"/>
                  </a:lnTo>
                  <a:lnTo>
                    <a:pt x="68" y="14"/>
                  </a:lnTo>
                  <a:lnTo>
                    <a:pt x="66" y="12"/>
                  </a:lnTo>
                  <a:lnTo>
                    <a:pt x="62" y="10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5" y="0"/>
                  </a:lnTo>
                  <a:lnTo>
                    <a:pt x="41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04" name="Freeform 452"/>
            <p:cNvSpPr>
              <a:spLocks/>
            </p:cNvSpPr>
            <p:nvPr/>
          </p:nvSpPr>
          <p:spPr bwMode="auto">
            <a:xfrm>
              <a:off x="3692" y="1272"/>
              <a:ext cx="65" cy="67"/>
            </a:xfrm>
            <a:custGeom>
              <a:avLst/>
              <a:gdLst>
                <a:gd name="T0" fmla="*/ 21 w 79"/>
                <a:gd name="T1" fmla="*/ 2 h 83"/>
                <a:gd name="T2" fmla="*/ 13 w 79"/>
                <a:gd name="T3" fmla="*/ 6 h 83"/>
                <a:gd name="T4" fmla="*/ 10 w 79"/>
                <a:gd name="T5" fmla="*/ 10 h 83"/>
                <a:gd name="T6" fmla="*/ 7 w 79"/>
                <a:gd name="T7" fmla="*/ 11 h 83"/>
                <a:gd name="T8" fmla="*/ 5 w 79"/>
                <a:gd name="T9" fmla="*/ 15 h 83"/>
                <a:gd name="T10" fmla="*/ 2 w 79"/>
                <a:gd name="T11" fmla="*/ 20 h 83"/>
                <a:gd name="T12" fmla="*/ 0 w 79"/>
                <a:gd name="T13" fmla="*/ 40 h 83"/>
                <a:gd name="T14" fmla="*/ 7 w 79"/>
                <a:gd name="T15" fmla="*/ 55 h 83"/>
                <a:gd name="T16" fmla="*/ 12 w 79"/>
                <a:gd name="T17" fmla="*/ 57 h 83"/>
                <a:gd name="T18" fmla="*/ 12 w 79"/>
                <a:gd name="T19" fmla="*/ 61 h 83"/>
                <a:gd name="T20" fmla="*/ 16 w 79"/>
                <a:gd name="T21" fmla="*/ 64 h 83"/>
                <a:gd name="T22" fmla="*/ 24 w 79"/>
                <a:gd name="T23" fmla="*/ 65 h 83"/>
                <a:gd name="T24" fmla="*/ 41 w 79"/>
                <a:gd name="T25" fmla="*/ 65 h 83"/>
                <a:gd name="T26" fmla="*/ 49 w 79"/>
                <a:gd name="T27" fmla="*/ 64 h 83"/>
                <a:gd name="T28" fmla="*/ 54 w 79"/>
                <a:gd name="T29" fmla="*/ 61 h 83"/>
                <a:gd name="T30" fmla="*/ 63 w 79"/>
                <a:gd name="T31" fmla="*/ 45 h 83"/>
                <a:gd name="T32" fmla="*/ 65 w 79"/>
                <a:gd name="T33" fmla="*/ 27 h 83"/>
                <a:gd name="T34" fmla="*/ 62 w 79"/>
                <a:gd name="T35" fmla="*/ 18 h 83"/>
                <a:gd name="T36" fmla="*/ 60 w 79"/>
                <a:gd name="T37" fmla="*/ 16 h 83"/>
                <a:gd name="T38" fmla="*/ 58 w 79"/>
                <a:gd name="T39" fmla="*/ 10 h 83"/>
                <a:gd name="T40" fmla="*/ 54 w 79"/>
                <a:gd name="T41" fmla="*/ 10 h 83"/>
                <a:gd name="T42" fmla="*/ 51 w 79"/>
                <a:gd name="T43" fmla="*/ 5 h 83"/>
                <a:gd name="T44" fmla="*/ 39 w 79"/>
                <a:gd name="T45" fmla="*/ 0 h 83"/>
                <a:gd name="T46" fmla="*/ 39 w 79"/>
                <a:gd name="T47" fmla="*/ 3 h 83"/>
                <a:gd name="T48" fmla="*/ 51 w 79"/>
                <a:gd name="T49" fmla="*/ 8 h 83"/>
                <a:gd name="T50" fmla="*/ 51 w 79"/>
                <a:gd name="T51" fmla="*/ 11 h 83"/>
                <a:gd name="T52" fmla="*/ 54 w 79"/>
                <a:gd name="T53" fmla="*/ 13 h 83"/>
                <a:gd name="T54" fmla="*/ 58 w 79"/>
                <a:gd name="T55" fmla="*/ 16 h 83"/>
                <a:gd name="T56" fmla="*/ 59 w 79"/>
                <a:gd name="T57" fmla="*/ 18 h 83"/>
                <a:gd name="T58" fmla="*/ 62 w 79"/>
                <a:gd name="T59" fmla="*/ 27 h 83"/>
                <a:gd name="T60" fmla="*/ 60 w 79"/>
                <a:gd name="T61" fmla="*/ 45 h 83"/>
                <a:gd name="T62" fmla="*/ 51 w 79"/>
                <a:gd name="T63" fmla="*/ 57 h 83"/>
                <a:gd name="T64" fmla="*/ 49 w 79"/>
                <a:gd name="T65" fmla="*/ 57 h 83"/>
                <a:gd name="T66" fmla="*/ 44 w 79"/>
                <a:gd name="T67" fmla="*/ 62 h 83"/>
                <a:gd name="T68" fmla="*/ 27 w 79"/>
                <a:gd name="T69" fmla="*/ 64 h 83"/>
                <a:gd name="T70" fmla="*/ 18 w 79"/>
                <a:gd name="T71" fmla="*/ 61 h 83"/>
                <a:gd name="T72" fmla="*/ 15 w 79"/>
                <a:gd name="T73" fmla="*/ 57 h 83"/>
                <a:gd name="T74" fmla="*/ 13 w 79"/>
                <a:gd name="T75" fmla="*/ 57 h 83"/>
                <a:gd name="T76" fmla="*/ 8 w 79"/>
                <a:gd name="T77" fmla="*/ 53 h 83"/>
                <a:gd name="T78" fmla="*/ 5 w 79"/>
                <a:gd name="T79" fmla="*/ 44 h 83"/>
                <a:gd name="T80" fmla="*/ 5 w 79"/>
                <a:gd name="T81" fmla="*/ 23 h 83"/>
                <a:gd name="T82" fmla="*/ 7 w 79"/>
                <a:gd name="T83" fmla="*/ 19 h 83"/>
                <a:gd name="T84" fmla="*/ 10 w 79"/>
                <a:gd name="T85" fmla="*/ 13 h 83"/>
                <a:gd name="T86" fmla="*/ 13 w 79"/>
                <a:gd name="T87" fmla="*/ 13 h 83"/>
                <a:gd name="T88" fmla="*/ 16 w 79"/>
                <a:gd name="T89" fmla="*/ 6 h 83"/>
                <a:gd name="T90" fmla="*/ 24 w 79"/>
                <a:gd name="T91" fmla="*/ 5 h 8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9"/>
                <a:gd name="T139" fmla="*/ 0 h 83"/>
                <a:gd name="T140" fmla="*/ 79 w 79"/>
                <a:gd name="T141" fmla="*/ 83 h 8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9" h="83">
                  <a:moveTo>
                    <a:pt x="33" y="0"/>
                  </a:moveTo>
                  <a:lnTo>
                    <a:pt x="29" y="2"/>
                  </a:lnTo>
                  <a:lnTo>
                    <a:pt x="25" y="2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8" y="68"/>
                  </a:lnTo>
                  <a:lnTo>
                    <a:pt x="8" y="70"/>
                  </a:lnTo>
                  <a:lnTo>
                    <a:pt x="10" y="70"/>
                  </a:lnTo>
                  <a:lnTo>
                    <a:pt x="14" y="71"/>
                  </a:lnTo>
                  <a:lnTo>
                    <a:pt x="12" y="70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8" y="75"/>
                  </a:lnTo>
                  <a:lnTo>
                    <a:pt x="16" y="75"/>
                  </a:lnTo>
                  <a:lnTo>
                    <a:pt x="20" y="79"/>
                  </a:lnTo>
                  <a:lnTo>
                    <a:pt x="22" y="79"/>
                  </a:lnTo>
                  <a:lnTo>
                    <a:pt x="25" y="81"/>
                  </a:lnTo>
                  <a:lnTo>
                    <a:pt x="29" y="81"/>
                  </a:lnTo>
                  <a:lnTo>
                    <a:pt x="33" y="83"/>
                  </a:lnTo>
                  <a:lnTo>
                    <a:pt x="47" y="83"/>
                  </a:lnTo>
                  <a:lnTo>
                    <a:pt x="50" y="81"/>
                  </a:lnTo>
                  <a:lnTo>
                    <a:pt x="54" y="81"/>
                  </a:lnTo>
                  <a:lnTo>
                    <a:pt x="58" y="79"/>
                  </a:lnTo>
                  <a:lnTo>
                    <a:pt x="60" y="79"/>
                  </a:lnTo>
                  <a:lnTo>
                    <a:pt x="64" y="75"/>
                  </a:lnTo>
                  <a:lnTo>
                    <a:pt x="62" y="75"/>
                  </a:lnTo>
                  <a:lnTo>
                    <a:pt x="66" y="75"/>
                  </a:lnTo>
                  <a:lnTo>
                    <a:pt x="72" y="70"/>
                  </a:lnTo>
                  <a:lnTo>
                    <a:pt x="72" y="68"/>
                  </a:lnTo>
                  <a:lnTo>
                    <a:pt x="77" y="56"/>
                  </a:lnTo>
                  <a:lnTo>
                    <a:pt x="77" y="54"/>
                  </a:lnTo>
                  <a:lnTo>
                    <a:pt x="79" y="50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7" y="25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3" y="18"/>
                  </a:lnTo>
                  <a:lnTo>
                    <a:pt x="73" y="20"/>
                  </a:lnTo>
                  <a:lnTo>
                    <a:pt x="72" y="16"/>
                  </a:lnTo>
                  <a:lnTo>
                    <a:pt x="72" y="14"/>
                  </a:lnTo>
                  <a:lnTo>
                    <a:pt x="70" y="12"/>
                  </a:lnTo>
                  <a:lnTo>
                    <a:pt x="68" y="12"/>
                  </a:lnTo>
                  <a:lnTo>
                    <a:pt x="64" y="10"/>
                  </a:lnTo>
                  <a:lnTo>
                    <a:pt x="66" y="12"/>
                  </a:lnTo>
                  <a:lnTo>
                    <a:pt x="64" y="8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7" y="4"/>
                  </a:lnTo>
                  <a:lnTo>
                    <a:pt x="50" y="6"/>
                  </a:lnTo>
                  <a:lnTo>
                    <a:pt x="54" y="6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68" y="16"/>
                  </a:lnTo>
                  <a:lnTo>
                    <a:pt x="66" y="16"/>
                  </a:lnTo>
                  <a:lnTo>
                    <a:pt x="68" y="18"/>
                  </a:lnTo>
                  <a:lnTo>
                    <a:pt x="68" y="16"/>
                  </a:lnTo>
                  <a:lnTo>
                    <a:pt x="70" y="20"/>
                  </a:lnTo>
                  <a:lnTo>
                    <a:pt x="70" y="22"/>
                  </a:lnTo>
                  <a:lnTo>
                    <a:pt x="72" y="23"/>
                  </a:lnTo>
                  <a:lnTo>
                    <a:pt x="72" y="22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33"/>
                  </a:lnTo>
                  <a:lnTo>
                    <a:pt x="75" y="50"/>
                  </a:lnTo>
                  <a:lnTo>
                    <a:pt x="73" y="54"/>
                  </a:lnTo>
                  <a:lnTo>
                    <a:pt x="73" y="56"/>
                  </a:lnTo>
                  <a:lnTo>
                    <a:pt x="68" y="68"/>
                  </a:lnTo>
                  <a:lnTo>
                    <a:pt x="68" y="66"/>
                  </a:lnTo>
                  <a:lnTo>
                    <a:pt x="62" y="71"/>
                  </a:lnTo>
                  <a:lnTo>
                    <a:pt x="64" y="71"/>
                  </a:lnTo>
                  <a:lnTo>
                    <a:pt x="62" y="71"/>
                  </a:lnTo>
                  <a:lnTo>
                    <a:pt x="60" y="71"/>
                  </a:lnTo>
                  <a:lnTo>
                    <a:pt x="56" y="75"/>
                  </a:lnTo>
                  <a:lnTo>
                    <a:pt x="58" y="75"/>
                  </a:lnTo>
                  <a:lnTo>
                    <a:pt x="54" y="77"/>
                  </a:lnTo>
                  <a:lnTo>
                    <a:pt x="50" y="77"/>
                  </a:lnTo>
                  <a:lnTo>
                    <a:pt x="47" y="79"/>
                  </a:lnTo>
                  <a:lnTo>
                    <a:pt x="33" y="79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2" y="75"/>
                  </a:lnTo>
                  <a:lnTo>
                    <a:pt x="24" y="75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6" y="71"/>
                  </a:lnTo>
                  <a:lnTo>
                    <a:pt x="18" y="73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4" y="68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6" y="56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6" y="29"/>
                  </a:lnTo>
                  <a:lnTo>
                    <a:pt x="6" y="25"/>
                  </a:lnTo>
                  <a:lnTo>
                    <a:pt x="8" y="22"/>
                  </a:lnTo>
                  <a:lnTo>
                    <a:pt x="8" y="23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8" y="12"/>
                  </a:lnTo>
                  <a:lnTo>
                    <a:pt x="20" y="8"/>
                  </a:lnTo>
                  <a:lnTo>
                    <a:pt x="18" y="10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05" name="Rectangle 453"/>
            <p:cNvSpPr>
              <a:spLocks noChangeArrowheads="1"/>
            </p:cNvSpPr>
            <p:nvPr/>
          </p:nvSpPr>
          <p:spPr bwMode="auto">
            <a:xfrm>
              <a:off x="3707" y="1275"/>
              <a:ext cx="34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D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906" name="Rectangle 454"/>
            <p:cNvSpPr>
              <a:spLocks noChangeArrowheads="1"/>
            </p:cNvSpPr>
            <p:nvPr/>
          </p:nvSpPr>
          <p:spPr bwMode="auto">
            <a:xfrm>
              <a:off x="3896" y="1262"/>
              <a:ext cx="34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A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907" name="Freeform 455"/>
            <p:cNvSpPr>
              <a:spLocks/>
            </p:cNvSpPr>
            <p:nvPr/>
          </p:nvSpPr>
          <p:spPr bwMode="auto">
            <a:xfrm>
              <a:off x="3817" y="1263"/>
              <a:ext cx="63" cy="64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7 w 77"/>
                <a:gd name="T5" fmla="*/ 3 h 79"/>
                <a:gd name="T6" fmla="*/ 11 w 77"/>
                <a:gd name="T7" fmla="*/ 6 h 79"/>
                <a:gd name="T8" fmla="*/ 8 w 77"/>
                <a:gd name="T9" fmla="*/ 11 h 79"/>
                <a:gd name="T10" fmla="*/ 5 w 77"/>
                <a:gd name="T11" fmla="*/ 15 h 79"/>
                <a:gd name="T12" fmla="*/ 2 w 77"/>
                <a:gd name="T13" fmla="*/ 22 h 79"/>
                <a:gd name="T14" fmla="*/ 0 w 77"/>
                <a:gd name="T15" fmla="*/ 28 h 79"/>
                <a:gd name="T16" fmla="*/ 0 w 77"/>
                <a:gd name="T17" fmla="*/ 34 h 79"/>
                <a:gd name="T18" fmla="*/ 2 w 77"/>
                <a:gd name="T19" fmla="*/ 41 h 79"/>
                <a:gd name="T20" fmla="*/ 5 w 77"/>
                <a:gd name="T21" fmla="*/ 46 h 79"/>
                <a:gd name="T22" fmla="*/ 8 w 77"/>
                <a:gd name="T23" fmla="*/ 51 h 79"/>
                <a:gd name="T24" fmla="*/ 11 w 77"/>
                <a:gd name="T25" fmla="*/ 56 h 79"/>
                <a:gd name="T26" fmla="*/ 17 w 77"/>
                <a:gd name="T27" fmla="*/ 59 h 79"/>
                <a:gd name="T28" fmla="*/ 22 w 77"/>
                <a:gd name="T29" fmla="*/ 62 h 79"/>
                <a:gd name="T30" fmla="*/ 29 w 77"/>
                <a:gd name="T31" fmla="*/ 64 h 79"/>
                <a:gd name="T32" fmla="*/ 34 w 77"/>
                <a:gd name="T33" fmla="*/ 64 h 79"/>
                <a:gd name="T34" fmla="*/ 41 w 77"/>
                <a:gd name="T35" fmla="*/ 62 h 79"/>
                <a:gd name="T36" fmla="*/ 47 w 77"/>
                <a:gd name="T37" fmla="*/ 59 h 79"/>
                <a:gd name="T38" fmla="*/ 52 w 77"/>
                <a:gd name="T39" fmla="*/ 56 h 79"/>
                <a:gd name="T40" fmla="*/ 55 w 77"/>
                <a:gd name="T41" fmla="*/ 51 h 79"/>
                <a:gd name="T42" fmla="*/ 60 w 77"/>
                <a:gd name="T43" fmla="*/ 46 h 79"/>
                <a:gd name="T44" fmla="*/ 61 w 77"/>
                <a:gd name="T45" fmla="*/ 41 h 79"/>
                <a:gd name="T46" fmla="*/ 63 w 77"/>
                <a:gd name="T47" fmla="*/ 34 h 79"/>
                <a:gd name="T48" fmla="*/ 63 w 77"/>
                <a:gd name="T49" fmla="*/ 28 h 79"/>
                <a:gd name="T50" fmla="*/ 61 w 77"/>
                <a:gd name="T51" fmla="*/ 22 h 79"/>
                <a:gd name="T52" fmla="*/ 60 w 77"/>
                <a:gd name="T53" fmla="*/ 15 h 79"/>
                <a:gd name="T54" fmla="*/ 55 w 77"/>
                <a:gd name="T55" fmla="*/ 11 h 79"/>
                <a:gd name="T56" fmla="*/ 52 w 77"/>
                <a:gd name="T57" fmla="*/ 6 h 79"/>
                <a:gd name="T58" fmla="*/ 47 w 77"/>
                <a:gd name="T59" fmla="*/ 3 h 79"/>
                <a:gd name="T60" fmla="*/ 41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18" y="6"/>
                  </a:lnTo>
                  <a:lnTo>
                    <a:pt x="14" y="8"/>
                  </a:lnTo>
                  <a:lnTo>
                    <a:pt x="12" y="11"/>
                  </a:lnTo>
                  <a:lnTo>
                    <a:pt x="10" y="13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2" y="46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6" y="57"/>
                  </a:lnTo>
                  <a:lnTo>
                    <a:pt x="8" y="61"/>
                  </a:lnTo>
                  <a:lnTo>
                    <a:pt x="10" y="63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8" y="71"/>
                  </a:lnTo>
                  <a:lnTo>
                    <a:pt x="21" y="73"/>
                  </a:lnTo>
                  <a:lnTo>
                    <a:pt x="23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50" y="77"/>
                  </a:lnTo>
                  <a:lnTo>
                    <a:pt x="54" y="75"/>
                  </a:lnTo>
                  <a:lnTo>
                    <a:pt x="58" y="73"/>
                  </a:lnTo>
                  <a:lnTo>
                    <a:pt x="60" y="71"/>
                  </a:lnTo>
                  <a:lnTo>
                    <a:pt x="64" y="69"/>
                  </a:lnTo>
                  <a:lnTo>
                    <a:pt x="66" y="67"/>
                  </a:lnTo>
                  <a:lnTo>
                    <a:pt x="67" y="63"/>
                  </a:lnTo>
                  <a:lnTo>
                    <a:pt x="71" y="61"/>
                  </a:lnTo>
                  <a:lnTo>
                    <a:pt x="73" y="57"/>
                  </a:lnTo>
                  <a:lnTo>
                    <a:pt x="73" y="54"/>
                  </a:lnTo>
                  <a:lnTo>
                    <a:pt x="75" y="50"/>
                  </a:lnTo>
                  <a:lnTo>
                    <a:pt x="77" y="46"/>
                  </a:lnTo>
                  <a:lnTo>
                    <a:pt x="77" y="42"/>
                  </a:lnTo>
                  <a:lnTo>
                    <a:pt x="77" y="38"/>
                  </a:lnTo>
                  <a:lnTo>
                    <a:pt x="77" y="34"/>
                  </a:lnTo>
                  <a:lnTo>
                    <a:pt x="77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3" y="19"/>
                  </a:lnTo>
                  <a:lnTo>
                    <a:pt x="71" y="17"/>
                  </a:lnTo>
                  <a:lnTo>
                    <a:pt x="67" y="13"/>
                  </a:lnTo>
                  <a:lnTo>
                    <a:pt x="66" y="11"/>
                  </a:lnTo>
                  <a:lnTo>
                    <a:pt x="64" y="8"/>
                  </a:lnTo>
                  <a:lnTo>
                    <a:pt x="60" y="6"/>
                  </a:lnTo>
                  <a:lnTo>
                    <a:pt x="58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08" name="Freeform 456"/>
            <p:cNvSpPr>
              <a:spLocks/>
            </p:cNvSpPr>
            <p:nvPr/>
          </p:nvSpPr>
          <p:spPr bwMode="auto">
            <a:xfrm>
              <a:off x="3815" y="1261"/>
              <a:ext cx="66" cy="68"/>
            </a:xfrm>
            <a:custGeom>
              <a:avLst/>
              <a:gdLst>
                <a:gd name="T0" fmla="*/ 19 w 81"/>
                <a:gd name="T1" fmla="*/ 2 h 83"/>
                <a:gd name="T2" fmla="*/ 13 w 81"/>
                <a:gd name="T3" fmla="*/ 7 h 83"/>
                <a:gd name="T4" fmla="*/ 10 w 81"/>
                <a:gd name="T5" fmla="*/ 11 h 83"/>
                <a:gd name="T6" fmla="*/ 8 w 81"/>
                <a:gd name="T7" fmla="*/ 12 h 83"/>
                <a:gd name="T8" fmla="*/ 5 w 81"/>
                <a:gd name="T9" fmla="*/ 16 h 83"/>
                <a:gd name="T10" fmla="*/ 2 w 81"/>
                <a:gd name="T11" fmla="*/ 27 h 83"/>
                <a:gd name="T12" fmla="*/ 2 w 81"/>
                <a:gd name="T13" fmla="*/ 39 h 83"/>
                <a:gd name="T14" fmla="*/ 7 w 81"/>
                <a:gd name="T15" fmla="*/ 53 h 83"/>
                <a:gd name="T16" fmla="*/ 10 w 81"/>
                <a:gd name="T17" fmla="*/ 57 h 83"/>
                <a:gd name="T18" fmla="*/ 13 w 81"/>
                <a:gd name="T19" fmla="*/ 60 h 83"/>
                <a:gd name="T20" fmla="*/ 19 w 81"/>
                <a:gd name="T21" fmla="*/ 65 h 83"/>
                <a:gd name="T22" fmla="*/ 39 w 81"/>
                <a:gd name="T23" fmla="*/ 68 h 83"/>
                <a:gd name="T24" fmla="*/ 52 w 81"/>
                <a:gd name="T25" fmla="*/ 61 h 83"/>
                <a:gd name="T26" fmla="*/ 55 w 81"/>
                <a:gd name="T27" fmla="*/ 60 h 83"/>
                <a:gd name="T28" fmla="*/ 58 w 81"/>
                <a:gd name="T29" fmla="*/ 53 h 83"/>
                <a:gd name="T30" fmla="*/ 61 w 81"/>
                <a:gd name="T31" fmla="*/ 53 h 83"/>
                <a:gd name="T32" fmla="*/ 63 w 81"/>
                <a:gd name="T33" fmla="*/ 46 h 83"/>
                <a:gd name="T34" fmla="*/ 63 w 81"/>
                <a:gd name="T35" fmla="*/ 20 h 83"/>
                <a:gd name="T36" fmla="*/ 56 w 81"/>
                <a:gd name="T37" fmla="*/ 11 h 83"/>
                <a:gd name="T38" fmla="*/ 54 w 81"/>
                <a:gd name="T39" fmla="*/ 7 h 83"/>
                <a:gd name="T40" fmla="*/ 51 w 81"/>
                <a:gd name="T41" fmla="*/ 3 h 83"/>
                <a:gd name="T42" fmla="*/ 42 w 81"/>
                <a:gd name="T43" fmla="*/ 2 h 83"/>
                <a:gd name="T44" fmla="*/ 27 w 81"/>
                <a:gd name="T45" fmla="*/ 3 h 83"/>
                <a:gd name="T46" fmla="*/ 46 w 81"/>
                <a:gd name="T47" fmla="*/ 5 h 83"/>
                <a:gd name="T48" fmla="*/ 49 w 81"/>
                <a:gd name="T49" fmla="*/ 8 h 83"/>
                <a:gd name="T50" fmla="*/ 52 w 81"/>
                <a:gd name="T51" fmla="*/ 8 h 83"/>
                <a:gd name="T52" fmla="*/ 59 w 81"/>
                <a:gd name="T53" fmla="*/ 19 h 83"/>
                <a:gd name="T54" fmla="*/ 63 w 81"/>
                <a:gd name="T55" fmla="*/ 27 h 83"/>
                <a:gd name="T56" fmla="*/ 59 w 81"/>
                <a:gd name="T57" fmla="*/ 48 h 83"/>
                <a:gd name="T58" fmla="*/ 56 w 81"/>
                <a:gd name="T59" fmla="*/ 52 h 83"/>
                <a:gd name="T60" fmla="*/ 54 w 81"/>
                <a:gd name="T61" fmla="*/ 57 h 83"/>
                <a:gd name="T62" fmla="*/ 54 w 81"/>
                <a:gd name="T63" fmla="*/ 57 h 83"/>
                <a:gd name="T64" fmla="*/ 47 w 81"/>
                <a:gd name="T65" fmla="*/ 60 h 83"/>
                <a:gd name="T66" fmla="*/ 27 w 81"/>
                <a:gd name="T67" fmla="*/ 65 h 83"/>
                <a:gd name="T68" fmla="*/ 20 w 81"/>
                <a:gd name="T69" fmla="*/ 60 h 83"/>
                <a:gd name="T70" fmla="*/ 15 w 81"/>
                <a:gd name="T71" fmla="*/ 57 h 83"/>
                <a:gd name="T72" fmla="*/ 11 w 81"/>
                <a:gd name="T73" fmla="*/ 53 h 83"/>
                <a:gd name="T74" fmla="*/ 10 w 81"/>
                <a:gd name="T75" fmla="*/ 52 h 83"/>
                <a:gd name="T76" fmla="*/ 3 w 81"/>
                <a:gd name="T77" fmla="*/ 36 h 83"/>
                <a:gd name="T78" fmla="*/ 5 w 81"/>
                <a:gd name="T79" fmla="*/ 24 h 83"/>
                <a:gd name="T80" fmla="*/ 10 w 81"/>
                <a:gd name="T81" fmla="*/ 17 h 83"/>
                <a:gd name="T82" fmla="*/ 11 w 81"/>
                <a:gd name="T83" fmla="*/ 14 h 83"/>
                <a:gd name="T84" fmla="*/ 15 w 81"/>
                <a:gd name="T85" fmla="*/ 8 h 83"/>
                <a:gd name="T86" fmla="*/ 20 w 81"/>
                <a:gd name="T87" fmla="*/ 7 h 83"/>
                <a:gd name="T88" fmla="*/ 24 w 81"/>
                <a:gd name="T89" fmla="*/ 5 h 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1"/>
                <a:gd name="T136" fmla="*/ 0 h 83"/>
                <a:gd name="T137" fmla="*/ 81 w 81"/>
                <a:gd name="T138" fmla="*/ 83 h 8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1" h="83">
                  <a:moveTo>
                    <a:pt x="33" y="0"/>
                  </a:moveTo>
                  <a:lnTo>
                    <a:pt x="29" y="2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2" y="13"/>
                  </a:lnTo>
                  <a:lnTo>
                    <a:pt x="12" y="11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10" y="67"/>
                  </a:lnTo>
                  <a:lnTo>
                    <a:pt x="10" y="65"/>
                  </a:lnTo>
                  <a:lnTo>
                    <a:pt x="12" y="69"/>
                  </a:lnTo>
                  <a:lnTo>
                    <a:pt x="12" y="71"/>
                  </a:lnTo>
                  <a:lnTo>
                    <a:pt x="14" y="73"/>
                  </a:lnTo>
                  <a:lnTo>
                    <a:pt x="16" y="73"/>
                  </a:lnTo>
                  <a:lnTo>
                    <a:pt x="23" y="77"/>
                  </a:lnTo>
                  <a:lnTo>
                    <a:pt x="21" y="77"/>
                  </a:lnTo>
                  <a:lnTo>
                    <a:pt x="23" y="79"/>
                  </a:lnTo>
                  <a:lnTo>
                    <a:pt x="25" y="79"/>
                  </a:lnTo>
                  <a:lnTo>
                    <a:pt x="33" y="83"/>
                  </a:lnTo>
                  <a:lnTo>
                    <a:pt x="48" y="83"/>
                  </a:lnTo>
                  <a:lnTo>
                    <a:pt x="60" y="77"/>
                  </a:lnTo>
                  <a:lnTo>
                    <a:pt x="62" y="77"/>
                  </a:lnTo>
                  <a:lnTo>
                    <a:pt x="64" y="75"/>
                  </a:lnTo>
                  <a:lnTo>
                    <a:pt x="62" y="75"/>
                  </a:lnTo>
                  <a:lnTo>
                    <a:pt x="66" y="73"/>
                  </a:lnTo>
                  <a:lnTo>
                    <a:pt x="68" y="73"/>
                  </a:lnTo>
                  <a:lnTo>
                    <a:pt x="69" y="71"/>
                  </a:lnTo>
                  <a:lnTo>
                    <a:pt x="69" y="69"/>
                  </a:lnTo>
                  <a:lnTo>
                    <a:pt x="71" y="65"/>
                  </a:lnTo>
                  <a:lnTo>
                    <a:pt x="69" y="67"/>
                  </a:lnTo>
                  <a:lnTo>
                    <a:pt x="73" y="65"/>
                  </a:lnTo>
                  <a:lnTo>
                    <a:pt x="75" y="65"/>
                  </a:lnTo>
                  <a:lnTo>
                    <a:pt x="75" y="63"/>
                  </a:lnTo>
                  <a:lnTo>
                    <a:pt x="77" y="59"/>
                  </a:lnTo>
                  <a:lnTo>
                    <a:pt x="77" y="56"/>
                  </a:lnTo>
                  <a:lnTo>
                    <a:pt x="81" y="48"/>
                  </a:lnTo>
                  <a:lnTo>
                    <a:pt x="81" y="33"/>
                  </a:lnTo>
                  <a:lnTo>
                    <a:pt x="77" y="25"/>
                  </a:lnTo>
                  <a:lnTo>
                    <a:pt x="77" y="19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8" y="10"/>
                  </a:lnTo>
                  <a:lnTo>
                    <a:pt x="68" y="8"/>
                  </a:lnTo>
                  <a:lnTo>
                    <a:pt x="66" y="8"/>
                  </a:lnTo>
                  <a:lnTo>
                    <a:pt x="62" y="6"/>
                  </a:lnTo>
                  <a:lnTo>
                    <a:pt x="64" y="6"/>
                  </a:lnTo>
                  <a:lnTo>
                    <a:pt x="62" y="4"/>
                  </a:lnTo>
                  <a:lnTo>
                    <a:pt x="60" y="4"/>
                  </a:lnTo>
                  <a:lnTo>
                    <a:pt x="56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60" y="8"/>
                  </a:lnTo>
                  <a:lnTo>
                    <a:pt x="58" y="8"/>
                  </a:lnTo>
                  <a:lnTo>
                    <a:pt x="60" y="10"/>
                  </a:lnTo>
                  <a:lnTo>
                    <a:pt x="62" y="10"/>
                  </a:lnTo>
                  <a:lnTo>
                    <a:pt x="66" y="11"/>
                  </a:lnTo>
                  <a:lnTo>
                    <a:pt x="64" y="10"/>
                  </a:lnTo>
                  <a:lnTo>
                    <a:pt x="66" y="13"/>
                  </a:lnTo>
                  <a:lnTo>
                    <a:pt x="66" y="15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3" y="25"/>
                  </a:lnTo>
                  <a:lnTo>
                    <a:pt x="77" y="33"/>
                  </a:lnTo>
                  <a:lnTo>
                    <a:pt x="77" y="48"/>
                  </a:lnTo>
                  <a:lnTo>
                    <a:pt x="73" y="56"/>
                  </a:lnTo>
                  <a:lnTo>
                    <a:pt x="73" y="59"/>
                  </a:lnTo>
                  <a:lnTo>
                    <a:pt x="71" y="63"/>
                  </a:lnTo>
                  <a:lnTo>
                    <a:pt x="73" y="61"/>
                  </a:lnTo>
                  <a:lnTo>
                    <a:pt x="69" y="63"/>
                  </a:lnTo>
                  <a:lnTo>
                    <a:pt x="68" y="63"/>
                  </a:lnTo>
                  <a:lnTo>
                    <a:pt x="68" y="65"/>
                  </a:lnTo>
                  <a:lnTo>
                    <a:pt x="66" y="69"/>
                  </a:lnTo>
                  <a:lnTo>
                    <a:pt x="66" y="67"/>
                  </a:lnTo>
                  <a:lnTo>
                    <a:pt x="64" y="69"/>
                  </a:lnTo>
                  <a:lnTo>
                    <a:pt x="66" y="69"/>
                  </a:lnTo>
                  <a:lnTo>
                    <a:pt x="62" y="71"/>
                  </a:lnTo>
                  <a:lnTo>
                    <a:pt x="60" y="71"/>
                  </a:lnTo>
                  <a:lnTo>
                    <a:pt x="58" y="73"/>
                  </a:lnTo>
                  <a:lnTo>
                    <a:pt x="60" y="73"/>
                  </a:lnTo>
                  <a:lnTo>
                    <a:pt x="48" y="79"/>
                  </a:lnTo>
                  <a:lnTo>
                    <a:pt x="33" y="79"/>
                  </a:lnTo>
                  <a:lnTo>
                    <a:pt x="25" y="75"/>
                  </a:lnTo>
                  <a:lnTo>
                    <a:pt x="27" y="75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16" y="67"/>
                  </a:lnTo>
                  <a:lnTo>
                    <a:pt x="16" y="69"/>
                  </a:lnTo>
                  <a:lnTo>
                    <a:pt x="14" y="65"/>
                  </a:lnTo>
                  <a:lnTo>
                    <a:pt x="14" y="63"/>
                  </a:lnTo>
                  <a:lnTo>
                    <a:pt x="12" y="61"/>
                  </a:lnTo>
                  <a:lnTo>
                    <a:pt x="12" y="63"/>
                  </a:lnTo>
                  <a:lnTo>
                    <a:pt x="6" y="52"/>
                  </a:lnTo>
                  <a:lnTo>
                    <a:pt x="6" y="48"/>
                  </a:lnTo>
                  <a:lnTo>
                    <a:pt x="4" y="44"/>
                  </a:lnTo>
                  <a:lnTo>
                    <a:pt x="4" y="36"/>
                  </a:lnTo>
                  <a:lnTo>
                    <a:pt x="6" y="33"/>
                  </a:lnTo>
                  <a:lnTo>
                    <a:pt x="6" y="29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4" y="15"/>
                  </a:lnTo>
                  <a:lnTo>
                    <a:pt x="14" y="17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8" y="10"/>
                  </a:lnTo>
                  <a:lnTo>
                    <a:pt x="16" y="11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09" name="Rectangle 457"/>
            <p:cNvSpPr>
              <a:spLocks noChangeArrowheads="1"/>
            </p:cNvSpPr>
            <p:nvPr/>
          </p:nvSpPr>
          <p:spPr bwMode="auto">
            <a:xfrm>
              <a:off x="3829" y="1263"/>
              <a:ext cx="34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A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910" name="Freeform 458"/>
            <p:cNvSpPr>
              <a:spLocks/>
            </p:cNvSpPr>
            <p:nvPr/>
          </p:nvSpPr>
          <p:spPr bwMode="auto">
            <a:xfrm>
              <a:off x="3950" y="1256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5 h 79"/>
                <a:gd name="T6" fmla="*/ 11 w 77"/>
                <a:gd name="T7" fmla="*/ 8 h 79"/>
                <a:gd name="T8" fmla="*/ 7 w 77"/>
                <a:gd name="T9" fmla="*/ 12 h 79"/>
                <a:gd name="T10" fmla="*/ 3 w 77"/>
                <a:gd name="T11" fmla="*/ 17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6 h 79"/>
                <a:gd name="T18" fmla="*/ 2 w 77"/>
                <a:gd name="T19" fmla="*/ 43 h 79"/>
                <a:gd name="T20" fmla="*/ 3 w 77"/>
                <a:gd name="T21" fmla="*/ 48 h 79"/>
                <a:gd name="T22" fmla="*/ 7 w 77"/>
                <a:gd name="T23" fmla="*/ 53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3 h 79"/>
                <a:gd name="T30" fmla="*/ 29 w 77"/>
                <a:gd name="T31" fmla="*/ 65 h 79"/>
                <a:gd name="T32" fmla="*/ 35 w 77"/>
                <a:gd name="T33" fmla="*/ 65 h 79"/>
                <a:gd name="T34" fmla="*/ 41 w 77"/>
                <a:gd name="T35" fmla="*/ 63 h 79"/>
                <a:gd name="T36" fmla="*/ 46 w 77"/>
                <a:gd name="T37" fmla="*/ 62 h 79"/>
                <a:gd name="T38" fmla="*/ 51 w 77"/>
                <a:gd name="T39" fmla="*/ 58 h 79"/>
                <a:gd name="T40" fmla="*/ 56 w 77"/>
                <a:gd name="T41" fmla="*/ 53 h 79"/>
                <a:gd name="T42" fmla="*/ 59 w 77"/>
                <a:gd name="T43" fmla="*/ 48 h 79"/>
                <a:gd name="T44" fmla="*/ 61 w 77"/>
                <a:gd name="T45" fmla="*/ 43 h 79"/>
                <a:gd name="T46" fmla="*/ 61 w 77"/>
                <a:gd name="T47" fmla="*/ 36 h 79"/>
                <a:gd name="T48" fmla="*/ 61 w 77"/>
                <a:gd name="T49" fmla="*/ 29 h 79"/>
                <a:gd name="T50" fmla="*/ 61 w 77"/>
                <a:gd name="T51" fmla="*/ 22 h 79"/>
                <a:gd name="T52" fmla="*/ 59 w 77"/>
                <a:gd name="T53" fmla="*/ 17 h 79"/>
                <a:gd name="T54" fmla="*/ 56 w 77"/>
                <a:gd name="T55" fmla="*/ 12 h 79"/>
                <a:gd name="T56" fmla="*/ 51 w 77"/>
                <a:gd name="T57" fmla="*/ 8 h 79"/>
                <a:gd name="T58" fmla="*/ 46 w 77"/>
                <a:gd name="T59" fmla="*/ 5 h 79"/>
                <a:gd name="T60" fmla="*/ 41 w 77"/>
                <a:gd name="T61" fmla="*/ 2 h 79"/>
                <a:gd name="T62" fmla="*/ 35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4" y="4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58"/>
                  </a:lnTo>
                  <a:lnTo>
                    <a:pt x="6" y="62"/>
                  </a:lnTo>
                  <a:lnTo>
                    <a:pt x="8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8" y="73"/>
                  </a:lnTo>
                  <a:lnTo>
                    <a:pt x="20" y="75"/>
                  </a:lnTo>
                  <a:lnTo>
                    <a:pt x="24" y="77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3" y="79"/>
                  </a:lnTo>
                  <a:lnTo>
                    <a:pt x="47" y="79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6" y="67"/>
                  </a:lnTo>
                  <a:lnTo>
                    <a:pt x="68" y="65"/>
                  </a:lnTo>
                  <a:lnTo>
                    <a:pt x="70" y="62"/>
                  </a:lnTo>
                  <a:lnTo>
                    <a:pt x="72" y="58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77" y="41"/>
                  </a:lnTo>
                  <a:lnTo>
                    <a:pt x="75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3" y="23"/>
                  </a:lnTo>
                  <a:lnTo>
                    <a:pt x="72" y="21"/>
                  </a:lnTo>
                  <a:lnTo>
                    <a:pt x="70" y="17"/>
                  </a:lnTo>
                  <a:lnTo>
                    <a:pt x="68" y="14"/>
                  </a:lnTo>
                  <a:lnTo>
                    <a:pt x="66" y="12"/>
                  </a:lnTo>
                  <a:lnTo>
                    <a:pt x="62" y="10"/>
                  </a:lnTo>
                  <a:lnTo>
                    <a:pt x="60" y="6"/>
                  </a:lnTo>
                  <a:lnTo>
                    <a:pt x="56" y="6"/>
                  </a:lnTo>
                  <a:lnTo>
                    <a:pt x="54" y="4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11" name="Freeform 459"/>
            <p:cNvSpPr>
              <a:spLocks/>
            </p:cNvSpPr>
            <p:nvPr/>
          </p:nvSpPr>
          <p:spPr bwMode="auto">
            <a:xfrm>
              <a:off x="3949" y="1254"/>
              <a:ext cx="66" cy="68"/>
            </a:xfrm>
            <a:custGeom>
              <a:avLst/>
              <a:gdLst>
                <a:gd name="T0" fmla="*/ 14 w 80"/>
                <a:gd name="T1" fmla="*/ 5 h 83"/>
                <a:gd name="T2" fmla="*/ 7 w 80"/>
                <a:gd name="T3" fmla="*/ 11 h 83"/>
                <a:gd name="T4" fmla="*/ 2 w 80"/>
                <a:gd name="T5" fmla="*/ 19 h 83"/>
                <a:gd name="T6" fmla="*/ 0 w 80"/>
                <a:gd name="T7" fmla="*/ 41 h 83"/>
                <a:gd name="T8" fmla="*/ 6 w 80"/>
                <a:gd name="T9" fmla="*/ 55 h 83"/>
                <a:gd name="T10" fmla="*/ 11 w 80"/>
                <a:gd name="T11" fmla="*/ 58 h 83"/>
                <a:gd name="T12" fmla="*/ 11 w 80"/>
                <a:gd name="T13" fmla="*/ 61 h 83"/>
                <a:gd name="T14" fmla="*/ 14 w 80"/>
                <a:gd name="T15" fmla="*/ 63 h 83"/>
                <a:gd name="T16" fmla="*/ 21 w 80"/>
                <a:gd name="T17" fmla="*/ 66 h 83"/>
                <a:gd name="T18" fmla="*/ 40 w 80"/>
                <a:gd name="T19" fmla="*/ 68 h 83"/>
                <a:gd name="T20" fmla="*/ 49 w 80"/>
                <a:gd name="T21" fmla="*/ 65 h 83"/>
                <a:gd name="T22" fmla="*/ 52 w 80"/>
                <a:gd name="T23" fmla="*/ 63 h 83"/>
                <a:gd name="T24" fmla="*/ 61 w 80"/>
                <a:gd name="T25" fmla="*/ 49 h 83"/>
                <a:gd name="T26" fmla="*/ 63 w 80"/>
                <a:gd name="T27" fmla="*/ 48 h 83"/>
                <a:gd name="T28" fmla="*/ 66 w 80"/>
                <a:gd name="T29" fmla="*/ 35 h 83"/>
                <a:gd name="T30" fmla="*/ 63 w 80"/>
                <a:gd name="T31" fmla="*/ 20 h 83"/>
                <a:gd name="T32" fmla="*/ 61 w 80"/>
                <a:gd name="T33" fmla="*/ 19 h 83"/>
                <a:gd name="T34" fmla="*/ 57 w 80"/>
                <a:gd name="T35" fmla="*/ 10 h 83"/>
                <a:gd name="T36" fmla="*/ 54 w 80"/>
                <a:gd name="T37" fmla="*/ 10 h 83"/>
                <a:gd name="T38" fmla="*/ 47 w 80"/>
                <a:gd name="T39" fmla="*/ 5 h 83"/>
                <a:gd name="T40" fmla="*/ 45 w 80"/>
                <a:gd name="T41" fmla="*/ 3 h 83"/>
                <a:gd name="T42" fmla="*/ 26 w 80"/>
                <a:gd name="T43" fmla="*/ 3 h 83"/>
                <a:gd name="T44" fmla="*/ 44 w 80"/>
                <a:gd name="T45" fmla="*/ 7 h 83"/>
                <a:gd name="T46" fmla="*/ 50 w 80"/>
                <a:gd name="T47" fmla="*/ 8 h 83"/>
                <a:gd name="T48" fmla="*/ 50 w 80"/>
                <a:gd name="T49" fmla="*/ 11 h 83"/>
                <a:gd name="T50" fmla="*/ 54 w 80"/>
                <a:gd name="T51" fmla="*/ 13 h 83"/>
                <a:gd name="T52" fmla="*/ 59 w 80"/>
                <a:gd name="T53" fmla="*/ 19 h 83"/>
                <a:gd name="T54" fmla="*/ 60 w 80"/>
                <a:gd name="T55" fmla="*/ 20 h 83"/>
                <a:gd name="T56" fmla="*/ 63 w 80"/>
                <a:gd name="T57" fmla="*/ 35 h 83"/>
                <a:gd name="T58" fmla="*/ 60 w 80"/>
                <a:gd name="T59" fmla="*/ 48 h 83"/>
                <a:gd name="T60" fmla="*/ 59 w 80"/>
                <a:gd name="T61" fmla="*/ 49 h 83"/>
                <a:gd name="T62" fmla="*/ 49 w 80"/>
                <a:gd name="T63" fmla="*/ 60 h 83"/>
                <a:gd name="T64" fmla="*/ 45 w 80"/>
                <a:gd name="T65" fmla="*/ 61 h 83"/>
                <a:gd name="T66" fmla="*/ 42 w 80"/>
                <a:gd name="T67" fmla="*/ 63 h 83"/>
                <a:gd name="T68" fmla="*/ 23 w 80"/>
                <a:gd name="T69" fmla="*/ 63 h 83"/>
                <a:gd name="T70" fmla="*/ 19 w 80"/>
                <a:gd name="T71" fmla="*/ 61 h 83"/>
                <a:gd name="T72" fmla="*/ 12 w 80"/>
                <a:gd name="T73" fmla="*/ 58 h 83"/>
                <a:gd name="T74" fmla="*/ 12 w 80"/>
                <a:gd name="T75" fmla="*/ 55 h 83"/>
                <a:gd name="T76" fmla="*/ 9 w 80"/>
                <a:gd name="T77" fmla="*/ 55 h 83"/>
                <a:gd name="T78" fmla="*/ 2 w 80"/>
                <a:gd name="T79" fmla="*/ 41 h 83"/>
                <a:gd name="T80" fmla="*/ 6 w 80"/>
                <a:gd name="T81" fmla="*/ 19 h 83"/>
                <a:gd name="T82" fmla="*/ 11 w 80"/>
                <a:gd name="T83" fmla="*/ 13 h 83"/>
                <a:gd name="T84" fmla="*/ 16 w 80"/>
                <a:gd name="T85" fmla="*/ 8 h 83"/>
                <a:gd name="T86" fmla="*/ 26 w 80"/>
                <a:gd name="T87" fmla="*/ 0 h 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"/>
                <a:gd name="T133" fmla="*/ 0 h 83"/>
                <a:gd name="T134" fmla="*/ 80 w 80"/>
                <a:gd name="T135" fmla="*/ 83 h 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" h="83">
                  <a:moveTo>
                    <a:pt x="32" y="0"/>
                  </a:moveTo>
                  <a:lnTo>
                    <a:pt x="21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3" y="12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3" y="23"/>
                  </a:lnTo>
                  <a:lnTo>
                    <a:pt x="3" y="25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3" y="58"/>
                  </a:lnTo>
                  <a:lnTo>
                    <a:pt x="3" y="60"/>
                  </a:lnTo>
                  <a:lnTo>
                    <a:pt x="7" y="67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3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5"/>
                  </a:lnTo>
                  <a:lnTo>
                    <a:pt x="19" y="77"/>
                  </a:lnTo>
                  <a:lnTo>
                    <a:pt x="17" y="77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28" y="81"/>
                  </a:lnTo>
                  <a:lnTo>
                    <a:pt x="32" y="83"/>
                  </a:lnTo>
                  <a:lnTo>
                    <a:pt x="48" y="83"/>
                  </a:lnTo>
                  <a:lnTo>
                    <a:pt x="51" y="81"/>
                  </a:lnTo>
                  <a:lnTo>
                    <a:pt x="57" y="81"/>
                  </a:lnTo>
                  <a:lnTo>
                    <a:pt x="59" y="79"/>
                  </a:lnTo>
                  <a:lnTo>
                    <a:pt x="57" y="79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4" y="60"/>
                  </a:lnTo>
                  <a:lnTo>
                    <a:pt x="74" y="62"/>
                  </a:lnTo>
                  <a:lnTo>
                    <a:pt x="76" y="60"/>
                  </a:lnTo>
                  <a:lnTo>
                    <a:pt x="76" y="58"/>
                  </a:lnTo>
                  <a:lnTo>
                    <a:pt x="78" y="54"/>
                  </a:lnTo>
                  <a:lnTo>
                    <a:pt x="78" y="46"/>
                  </a:lnTo>
                  <a:lnTo>
                    <a:pt x="80" y="43"/>
                  </a:lnTo>
                  <a:lnTo>
                    <a:pt x="78" y="37"/>
                  </a:lnTo>
                  <a:lnTo>
                    <a:pt x="78" y="29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4" y="21"/>
                  </a:lnTo>
                  <a:lnTo>
                    <a:pt x="74" y="23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3" y="10"/>
                  </a:lnTo>
                  <a:lnTo>
                    <a:pt x="65" y="12"/>
                  </a:lnTo>
                  <a:lnTo>
                    <a:pt x="63" y="8"/>
                  </a:lnTo>
                  <a:lnTo>
                    <a:pt x="63" y="6"/>
                  </a:lnTo>
                  <a:lnTo>
                    <a:pt x="57" y="6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55" y="4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5" y="8"/>
                  </a:lnTo>
                  <a:lnTo>
                    <a:pt x="53" y="8"/>
                  </a:lnTo>
                  <a:lnTo>
                    <a:pt x="55" y="10"/>
                  </a:lnTo>
                  <a:lnTo>
                    <a:pt x="57" y="10"/>
                  </a:lnTo>
                  <a:lnTo>
                    <a:pt x="61" y="10"/>
                  </a:lnTo>
                  <a:lnTo>
                    <a:pt x="59" y="8"/>
                  </a:lnTo>
                  <a:lnTo>
                    <a:pt x="61" y="12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7" y="16"/>
                  </a:lnTo>
                  <a:lnTo>
                    <a:pt x="65" y="16"/>
                  </a:lnTo>
                  <a:lnTo>
                    <a:pt x="67" y="18"/>
                  </a:lnTo>
                  <a:lnTo>
                    <a:pt x="67" y="16"/>
                  </a:lnTo>
                  <a:lnTo>
                    <a:pt x="71" y="23"/>
                  </a:lnTo>
                  <a:lnTo>
                    <a:pt x="71" y="25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4" y="29"/>
                  </a:lnTo>
                  <a:lnTo>
                    <a:pt x="74" y="37"/>
                  </a:lnTo>
                  <a:lnTo>
                    <a:pt x="76" y="43"/>
                  </a:lnTo>
                  <a:lnTo>
                    <a:pt x="74" y="46"/>
                  </a:lnTo>
                  <a:lnTo>
                    <a:pt x="74" y="54"/>
                  </a:lnTo>
                  <a:lnTo>
                    <a:pt x="73" y="58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71" y="60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59" y="73"/>
                  </a:lnTo>
                  <a:lnTo>
                    <a:pt x="61" y="73"/>
                  </a:lnTo>
                  <a:lnTo>
                    <a:pt x="57" y="75"/>
                  </a:lnTo>
                  <a:lnTo>
                    <a:pt x="55" y="75"/>
                  </a:lnTo>
                  <a:lnTo>
                    <a:pt x="53" y="77"/>
                  </a:lnTo>
                  <a:lnTo>
                    <a:pt x="55" y="77"/>
                  </a:lnTo>
                  <a:lnTo>
                    <a:pt x="51" y="77"/>
                  </a:lnTo>
                  <a:lnTo>
                    <a:pt x="48" y="79"/>
                  </a:lnTo>
                  <a:lnTo>
                    <a:pt x="32" y="79"/>
                  </a:lnTo>
                  <a:lnTo>
                    <a:pt x="28" y="77"/>
                  </a:lnTo>
                  <a:lnTo>
                    <a:pt x="25" y="77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1" y="73"/>
                  </a:lnTo>
                  <a:lnTo>
                    <a:pt x="19" y="73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9" y="66"/>
                  </a:lnTo>
                  <a:lnTo>
                    <a:pt x="11" y="67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3" y="50"/>
                  </a:lnTo>
                  <a:lnTo>
                    <a:pt x="3" y="33"/>
                  </a:lnTo>
                  <a:lnTo>
                    <a:pt x="7" y="25"/>
                  </a:lnTo>
                  <a:lnTo>
                    <a:pt x="7" y="23"/>
                  </a:lnTo>
                  <a:lnTo>
                    <a:pt x="11" y="16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6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12" name="Rectangle 460"/>
            <p:cNvSpPr>
              <a:spLocks noChangeArrowheads="1"/>
            </p:cNvSpPr>
            <p:nvPr/>
          </p:nvSpPr>
          <p:spPr bwMode="auto">
            <a:xfrm>
              <a:off x="3961" y="1262"/>
              <a:ext cx="34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K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913" name="Freeform 461"/>
            <p:cNvSpPr>
              <a:spLocks/>
            </p:cNvSpPr>
            <p:nvPr/>
          </p:nvSpPr>
          <p:spPr bwMode="auto">
            <a:xfrm>
              <a:off x="3828" y="1596"/>
              <a:ext cx="63" cy="64"/>
            </a:xfrm>
            <a:custGeom>
              <a:avLst/>
              <a:gdLst>
                <a:gd name="T0" fmla="*/ 29 w 77"/>
                <a:gd name="T1" fmla="*/ 0 h 78"/>
                <a:gd name="T2" fmla="*/ 22 w 77"/>
                <a:gd name="T3" fmla="*/ 2 h 78"/>
                <a:gd name="T4" fmla="*/ 18 w 77"/>
                <a:gd name="T5" fmla="*/ 4 h 78"/>
                <a:gd name="T6" fmla="*/ 11 w 77"/>
                <a:gd name="T7" fmla="*/ 7 h 78"/>
                <a:gd name="T8" fmla="*/ 8 w 77"/>
                <a:gd name="T9" fmla="*/ 11 h 78"/>
                <a:gd name="T10" fmla="*/ 5 w 77"/>
                <a:gd name="T11" fmla="*/ 17 h 78"/>
                <a:gd name="T12" fmla="*/ 2 w 77"/>
                <a:gd name="T13" fmla="*/ 21 h 78"/>
                <a:gd name="T14" fmla="*/ 0 w 77"/>
                <a:gd name="T15" fmla="*/ 28 h 78"/>
                <a:gd name="T16" fmla="*/ 0 w 77"/>
                <a:gd name="T17" fmla="*/ 36 h 78"/>
                <a:gd name="T18" fmla="*/ 2 w 77"/>
                <a:gd name="T19" fmla="*/ 42 h 78"/>
                <a:gd name="T20" fmla="*/ 5 w 77"/>
                <a:gd name="T21" fmla="*/ 47 h 78"/>
                <a:gd name="T22" fmla="*/ 8 w 77"/>
                <a:gd name="T23" fmla="*/ 53 h 78"/>
                <a:gd name="T24" fmla="*/ 11 w 77"/>
                <a:gd name="T25" fmla="*/ 58 h 78"/>
                <a:gd name="T26" fmla="*/ 18 w 77"/>
                <a:gd name="T27" fmla="*/ 62 h 78"/>
                <a:gd name="T28" fmla="*/ 22 w 77"/>
                <a:gd name="T29" fmla="*/ 62 h 78"/>
                <a:gd name="T30" fmla="*/ 29 w 77"/>
                <a:gd name="T31" fmla="*/ 64 h 78"/>
                <a:gd name="T32" fmla="*/ 35 w 77"/>
                <a:gd name="T33" fmla="*/ 64 h 78"/>
                <a:gd name="T34" fmla="*/ 41 w 77"/>
                <a:gd name="T35" fmla="*/ 62 h 78"/>
                <a:gd name="T36" fmla="*/ 47 w 77"/>
                <a:gd name="T37" fmla="*/ 62 h 78"/>
                <a:gd name="T38" fmla="*/ 52 w 77"/>
                <a:gd name="T39" fmla="*/ 58 h 78"/>
                <a:gd name="T40" fmla="*/ 56 w 77"/>
                <a:gd name="T41" fmla="*/ 53 h 78"/>
                <a:gd name="T42" fmla="*/ 59 w 77"/>
                <a:gd name="T43" fmla="*/ 47 h 78"/>
                <a:gd name="T44" fmla="*/ 61 w 77"/>
                <a:gd name="T45" fmla="*/ 42 h 78"/>
                <a:gd name="T46" fmla="*/ 63 w 77"/>
                <a:gd name="T47" fmla="*/ 36 h 78"/>
                <a:gd name="T48" fmla="*/ 63 w 77"/>
                <a:gd name="T49" fmla="*/ 28 h 78"/>
                <a:gd name="T50" fmla="*/ 61 w 77"/>
                <a:gd name="T51" fmla="*/ 21 h 78"/>
                <a:gd name="T52" fmla="*/ 59 w 77"/>
                <a:gd name="T53" fmla="*/ 17 h 78"/>
                <a:gd name="T54" fmla="*/ 56 w 77"/>
                <a:gd name="T55" fmla="*/ 11 h 78"/>
                <a:gd name="T56" fmla="*/ 52 w 77"/>
                <a:gd name="T57" fmla="*/ 7 h 78"/>
                <a:gd name="T58" fmla="*/ 47 w 77"/>
                <a:gd name="T59" fmla="*/ 4 h 78"/>
                <a:gd name="T60" fmla="*/ 41 w 77"/>
                <a:gd name="T61" fmla="*/ 2 h 78"/>
                <a:gd name="T62" fmla="*/ 35 w 77"/>
                <a:gd name="T63" fmla="*/ 0 h 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8"/>
                <a:gd name="T98" fmla="*/ 77 w 77"/>
                <a:gd name="T99" fmla="*/ 78 h 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8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4" y="3"/>
                  </a:lnTo>
                  <a:lnTo>
                    <a:pt x="22" y="5"/>
                  </a:lnTo>
                  <a:lnTo>
                    <a:pt x="18" y="5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0" y="13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1"/>
                  </a:lnTo>
                  <a:lnTo>
                    <a:pt x="4" y="55"/>
                  </a:lnTo>
                  <a:lnTo>
                    <a:pt x="6" y="57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2" y="67"/>
                  </a:lnTo>
                  <a:lnTo>
                    <a:pt x="14" y="71"/>
                  </a:lnTo>
                  <a:lnTo>
                    <a:pt x="18" y="73"/>
                  </a:lnTo>
                  <a:lnTo>
                    <a:pt x="22" y="75"/>
                  </a:lnTo>
                  <a:lnTo>
                    <a:pt x="24" y="76"/>
                  </a:lnTo>
                  <a:lnTo>
                    <a:pt x="27" y="76"/>
                  </a:lnTo>
                  <a:lnTo>
                    <a:pt x="31" y="78"/>
                  </a:lnTo>
                  <a:lnTo>
                    <a:pt x="35" y="78"/>
                  </a:lnTo>
                  <a:lnTo>
                    <a:pt x="39" y="78"/>
                  </a:lnTo>
                  <a:lnTo>
                    <a:pt x="43" y="78"/>
                  </a:lnTo>
                  <a:lnTo>
                    <a:pt x="47" y="78"/>
                  </a:lnTo>
                  <a:lnTo>
                    <a:pt x="50" y="76"/>
                  </a:lnTo>
                  <a:lnTo>
                    <a:pt x="54" y="76"/>
                  </a:lnTo>
                  <a:lnTo>
                    <a:pt x="58" y="75"/>
                  </a:lnTo>
                  <a:lnTo>
                    <a:pt x="60" y="73"/>
                  </a:lnTo>
                  <a:lnTo>
                    <a:pt x="64" y="71"/>
                  </a:lnTo>
                  <a:lnTo>
                    <a:pt x="66" y="67"/>
                  </a:lnTo>
                  <a:lnTo>
                    <a:pt x="68" y="65"/>
                  </a:lnTo>
                  <a:lnTo>
                    <a:pt x="70" y="61"/>
                  </a:lnTo>
                  <a:lnTo>
                    <a:pt x="72" y="57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7" y="48"/>
                  </a:lnTo>
                  <a:lnTo>
                    <a:pt x="77" y="44"/>
                  </a:lnTo>
                  <a:lnTo>
                    <a:pt x="77" y="40"/>
                  </a:lnTo>
                  <a:lnTo>
                    <a:pt x="77" y="34"/>
                  </a:lnTo>
                  <a:lnTo>
                    <a:pt x="77" y="30"/>
                  </a:lnTo>
                  <a:lnTo>
                    <a:pt x="75" y="26"/>
                  </a:lnTo>
                  <a:lnTo>
                    <a:pt x="73" y="23"/>
                  </a:lnTo>
                  <a:lnTo>
                    <a:pt x="72" y="21"/>
                  </a:lnTo>
                  <a:lnTo>
                    <a:pt x="70" y="17"/>
                  </a:lnTo>
                  <a:lnTo>
                    <a:pt x="68" y="13"/>
                  </a:lnTo>
                  <a:lnTo>
                    <a:pt x="66" y="11"/>
                  </a:lnTo>
                  <a:lnTo>
                    <a:pt x="64" y="9"/>
                  </a:lnTo>
                  <a:lnTo>
                    <a:pt x="60" y="5"/>
                  </a:lnTo>
                  <a:lnTo>
                    <a:pt x="58" y="5"/>
                  </a:lnTo>
                  <a:lnTo>
                    <a:pt x="54" y="3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14" name="Freeform 462"/>
            <p:cNvSpPr>
              <a:spLocks/>
            </p:cNvSpPr>
            <p:nvPr/>
          </p:nvSpPr>
          <p:spPr bwMode="auto">
            <a:xfrm>
              <a:off x="3827" y="1594"/>
              <a:ext cx="66" cy="67"/>
            </a:xfrm>
            <a:custGeom>
              <a:avLst/>
              <a:gdLst>
                <a:gd name="T0" fmla="*/ 19 w 80"/>
                <a:gd name="T1" fmla="*/ 3 h 82"/>
                <a:gd name="T2" fmla="*/ 14 w 80"/>
                <a:gd name="T3" fmla="*/ 4 h 82"/>
                <a:gd name="T4" fmla="*/ 4 w 80"/>
                <a:gd name="T5" fmla="*/ 19 h 82"/>
                <a:gd name="T6" fmla="*/ 2 w 80"/>
                <a:gd name="T7" fmla="*/ 20 h 82"/>
                <a:gd name="T8" fmla="*/ 0 w 80"/>
                <a:gd name="T9" fmla="*/ 29 h 82"/>
                <a:gd name="T10" fmla="*/ 1 w 80"/>
                <a:gd name="T11" fmla="*/ 43 h 82"/>
                <a:gd name="T12" fmla="*/ 4 w 80"/>
                <a:gd name="T13" fmla="*/ 50 h 82"/>
                <a:gd name="T14" fmla="*/ 7 w 80"/>
                <a:gd name="T15" fmla="*/ 56 h 82"/>
                <a:gd name="T16" fmla="*/ 11 w 80"/>
                <a:gd name="T17" fmla="*/ 60 h 82"/>
                <a:gd name="T18" fmla="*/ 19 w 80"/>
                <a:gd name="T19" fmla="*/ 64 h 82"/>
                <a:gd name="T20" fmla="*/ 23 w 80"/>
                <a:gd name="T21" fmla="*/ 65 h 82"/>
                <a:gd name="T22" fmla="*/ 42 w 80"/>
                <a:gd name="T23" fmla="*/ 65 h 82"/>
                <a:gd name="T24" fmla="*/ 50 w 80"/>
                <a:gd name="T25" fmla="*/ 64 h 82"/>
                <a:gd name="T26" fmla="*/ 54 w 80"/>
                <a:gd name="T27" fmla="*/ 61 h 82"/>
                <a:gd name="T28" fmla="*/ 57 w 80"/>
                <a:gd name="T29" fmla="*/ 56 h 82"/>
                <a:gd name="T30" fmla="*/ 59 w 80"/>
                <a:gd name="T31" fmla="*/ 55 h 82"/>
                <a:gd name="T32" fmla="*/ 63 w 80"/>
                <a:gd name="T33" fmla="*/ 48 h 82"/>
                <a:gd name="T34" fmla="*/ 66 w 80"/>
                <a:gd name="T35" fmla="*/ 26 h 82"/>
                <a:gd name="T36" fmla="*/ 61 w 80"/>
                <a:gd name="T37" fmla="*/ 17 h 82"/>
                <a:gd name="T38" fmla="*/ 59 w 80"/>
                <a:gd name="T39" fmla="*/ 11 h 82"/>
                <a:gd name="T40" fmla="*/ 40 w 80"/>
                <a:gd name="T41" fmla="*/ 0 h 82"/>
                <a:gd name="T42" fmla="*/ 40 w 80"/>
                <a:gd name="T43" fmla="*/ 3 h 82"/>
                <a:gd name="T44" fmla="*/ 49 w 80"/>
                <a:gd name="T45" fmla="*/ 7 h 82"/>
                <a:gd name="T46" fmla="*/ 59 w 80"/>
                <a:gd name="T47" fmla="*/ 19 h 82"/>
                <a:gd name="T48" fmla="*/ 60 w 80"/>
                <a:gd name="T49" fmla="*/ 20 h 82"/>
                <a:gd name="T50" fmla="*/ 60 w 80"/>
                <a:gd name="T51" fmla="*/ 47 h 82"/>
                <a:gd name="T52" fmla="*/ 59 w 80"/>
                <a:gd name="T53" fmla="*/ 48 h 82"/>
                <a:gd name="T54" fmla="*/ 54 w 80"/>
                <a:gd name="T55" fmla="*/ 55 h 82"/>
                <a:gd name="T56" fmla="*/ 54 w 80"/>
                <a:gd name="T57" fmla="*/ 58 h 82"/>
                <a:gd name="T58" fmla="*/ 47 w 80"/>
                <a:gd name="T59" fmla="*/ 61 h 82"/>
                <a:gd name="T60" fmla="*/ 42 w 80"/>
                <a:gd name="T61" fmla="*/ 63 h 82"/>
                <a:gd name="T62" fmla="*/ 23 w 80"/>
                <a:gd name="T63" fmla="*/ 63 h 82"/>
                <a:gd name="T64" fmla="*/ 21 w 80"/>
                <a:gd name="T65" fmla="*/ 61 h 82"/>
                <a:gd name="T66" fmla="*/ 14 w 80"/>
                <a:gd name="T67" fmla="*/ 60 h 82"/>
                <a:gd name="T68" fmla="*/ 11 w 80"/>
                <a:gd name="T69" fmla="*/ 53 h 82"/>
                <a:gd name="T70" fmla="*/ 7 w 80"/>
                <a:gd name="T71" fmla="*/ 47 h 82"/>
                <a:gd name="T72" fmla="*/ 4 w 80"/>
                <a:gd name="T73" fmla="*/ 43 h 82"/>
                <a:gd name="T74" fmla="*/ 2 w 80"/>
                <a:gd name="T75" fmla="*/ 29 h 82"/>
                <a:gd name="T76" fmla="*/ 6 w 80"/>
                <a:gd name="T77" fmla="*/ 20 h 82"/>
                <a:gd name="T78" fmla="*/ 7 w 80"/>
                <a:gd name="T79" fmla="*/ 19 h 82"/>
                <a:gd name="T80" fmla="*/ 17 w 80"/>
                <a:gd name="T81" fmla="*/ 7 h 82"/>
                <a:gd name="T82" fmla="*/ 21 w 80"/>
                <a:gd name="T83" fmla="*/ 7 h 82"/>
                <a:gd name="T84" fmla="*/ 26 w 80"/>
                <a:gd name="T85" fmla="*/ 3 h 8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0"/>
                <a:gd name="T130" fmla="*/ 0 h 82"/>
                <a:gd name="T131" fmla="*/ 80 w 80"/>
                <a:gd name="T132" fmla="*/ 82 h 8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0" h="82">
                  <a:moveTo>
                    <a:pt x="32" y="0"/>
                  </a:moveTo>
                  <a:lnTo>
                    <a:pt x="25" y="4"/>
                  </a:lnTo>
                  <a:lnTo>
                    <a:pt x="23" y="4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17" y="5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5" y="23"/>
                  </a:lnTo>
                  <a:lnTo>
                    <a:pt x="5" y="21"/>
                  </a:lnTo>
                  <a:lnTo>
                    <a:pt x="3" y="23"/>
                  </a:lnTo>
                  <a:lnTo>
                    <a:pt x="3" y="25"/>
                  </a:lnTo>
                  <a:lnTo>
                    <a:pt x="1" y="28"/>
                  </a:lnTo>
                  <a:lnTo>
                    <a:pt x="1" y="32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1" y="50"/>
                  </a:lnTo>
                  <a:lnTo>
                    <a:pt x="1" y="53"/>
                  </a:lnTo>
                  <a:lnTo>
                    <a:pt x="3" y="57"/>
                  </a:lnTo>
                  <a:lnTo>
                    <a:pt x="3" y="59"/>
                  </a:lnTo>
                  <a:lnTo>
                    <a:pt x="5" y="61"/>
                  </a:lnTo>
                  <a:lnTo>
                    <a:pt x="5" y="59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1" y="71"/>
                  </a:lnTo>
                  <a:lnTo>
                    <a:pt x="11" y="6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5" y="75"/>
                  </a:lnTo>
                  <a:lnTo>
                    <a:pt x="23" y="78"/>
                  </a:lnTo>
                  <a:lnTo>
                    <a:pt x="21" y="78"/>
                  </a:lnTo>
                  <a:lnTo>
                    <a:pt x="23" y="80"/>
                  </a:lnTo>
                  <a:lnTo>
                    <a:pt x="28" y="80"/>
                  </a:lnTo>
                  <a:lnTo>
                    <a:pt x="32" y="82"/>
                  </a:lnTo>
                  <a:lnTo>
                    <a:pt x="48" y="82"/>
                  </a:lnTo>
                  <a:lnTo>
                    <a:pt x="51" y="80"/>
                  </a:lnTo>
                  <a:lnTo>
                    <a:pt x="55" y="80"/>
                  </a:lnTo>
                  <a:lnTo>
                    <a:pt x="59" y="78"/>
                  </a:lnTo>
                  <a:lnTo>
                    <a:pt x="61" y="78"/>
                  </a:lnTo>
                  <a:lnTo>
                    <a:pt x="63" y="77"/>
                  </a:lnTo>
                  <a:lnTo>
                    <a:pt x="61" y="77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69"/>
                  </a:lnTo>
                  <a:lnTo>
                    <a:pt x="69" y="71"/>
                  </a:lnTo>
                  <a:lnTo>
                    <a:pt x="71" y="69"/>
                  </a:lnTo>
                  <a:lnTo>
                    <a:pt x="71" y="67"/>
                  </a:lnTo>
                  <a:lnTo>
                    <a:pt x="74" y="59"/>
                  </a:lnTo>
                  <a:lnTo>
                    <a:pt x="74" y="61"/>
                  </a:lnTo>
                  <a:lnTo>
                    <a:pt x="76" y="59"/>
                  </a:lnTo>
                  <a:lnTo>
                    <a:pt x="76" y="57"/>
                  </a:lnTo>
                  <a:lnTo>
                    <a:pt x="80" y="50"/>
                  </a:lnTo>
                  <a:lnTo>
                    <a:pt x="80" y="32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4" y="21"/>
                  </a:lnTo>
                  <a:lnTo>
                    <a:pt x="74" y="23"/>
                  </a:lnTo>
                  <a:lnTo>
                    <a:pt x="71" y="15"/>
                  </a:lnTo>
                  <a:lnTo>
                    <a:pt x="71" y="13"/>
                  </a:lnTo>
                  <a:lnTo>
                    <a:pt x="63" y="5"/>
                  </a:lnTo>
                  <a:lnTo>
                    <a:pt x="59" y="5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48" y="4"/>
                  </a:lnTo>
                  <a:lnTo>
                    <a:pt x="59" y="9"/>
                  </a:lnTo>
                  <a:lnTo>
                    <a:pt x="61" y="9"/>
                  </a:lnTo>
                  <a:lnTo>
                    <a:pt x="59" y="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71" y="23"/>
                  </a:lnTo>
                  <a:lnTo>
                    <a:pt x="71" y="25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6" y="32"/>
                  </a:lnTo>
                  <a:lnTo>
                    <a:pt x="76" y="50"/>
                  </a:lnTo>
                  <a:lnTo>
                    <a:pt x="73" y="57"/>
                  </a:lnTo>
                  <a:lnTo>
                    <a:pt x="73" y="55"/>
                  </a:lnTo>
                  <a:lnTo>
                    <a:pt x="71" y="57"/>
                  </a:lnTo>
                  <a:lnTo>
                    <a:pt x="71" y="59"/>
                  </a:lnTo>
                  <a:lnTo>
                    <a:pt x="67" y="67"/>
                  </a:lnTo>
                  <a:lnTo>
                    <a:pt x="67" y="65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3" y="73"/>
                  </a:lnTo>
                  <a:lnTo>
                    <a:pt x="65" y="71"/>
                  </a:lnTo>
                  <a:lnTo>
                    <a:pt x="61" y="73"/>
                  </a:lnTo>
                  <a:lnTo>
                    <a:pt x="59" y="73"/>
                  </a:lnTo>
                  <a:lnTo>
                    <a:pt x="57" y="75"/>
                  </a:lnTo>
                  <a:lnTo>
                    <a:pt x="59" y="75"/>
                  </a:lnTo>
                  <a:lnTo>
                    <a:pt x="55" y="77"/>
                  </a:lnTo>
                  <a:lnTo>
                    <a:pt x="51" y="77"/>
                  </a:lnTo>
                  <a:lnTo>
                    <a:pt x="48" y="78"/>
                  </a:lnTo>
                  <a:lnTo>
                    <a:pt x="32" y="78"/>
                  </a:lnTo>
                  <a:lnTo>
                    <a:pt x="28" y="77"/>
                  </a:lnTo>
                  <a:lnTo>
                    <a:pt x="25" y="77"/>
                  </a:lnTo>
                  <a:lnTo>
                    <a:pt x="26" y="77"/>
                  </a:lnTo>
                  <a:lnTo>
                    <a:pt x="25" y="75"/>
                  </a:lnTo>
                  <a:lnTo>
                    <a:pt x="23" y="75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9" y="59"/>
                  </a:lnTo>
                  <a:lnTo>
                    <a:pt x="9" y="57"/>
                  </a:lnTo>
                  <a:lnTo>
                    <a:pt x="7" y="55"/>
                  </a:lnTo>
                  <a:lnTo>
                    <a:pt x="7" y="57"/>
                  </a:lnTo>
                  <a:lnTo>
                    <a:pt x="5" y="53"/>
                  </a:lnTo>
                  <a:lnTo>
                    <a:pt x="5" y="50"/>
                  </a:lnTo>
                  <a:lnTo>
                    <a:pt x="3" y="46"/>
                  </a:lnTo>
                  <a:lnTo>
                    <a:pt x="3" y="36"/>
                  </a:lnTo>
                  <a:lnTo>
                    <a:pt x="5" y="32"/>
                  </a:lnTo>
                  <a:lnTo>
                    <a:pt x="5" y="28"/>
                  </a:lnTo>
                  <a:lnTo>
                    <a:pt x="7" y="25"/>
                  </a:lnTo>
                  <a:lnTo>
                    <a:pt x="7" y="27"/>
                  </a:lnTo>
                  <a:lnTo>
                    <a:pt x="9" y="25"/>
                  </a:lnTo>
                  <a:lnTo>
                    <a:pt x="9" y="23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23" y="9"/>
                  </a:lnTo>
                  <a:lnTo>
                    <a:pt x="25" y="9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15" name="Rectangle 463"/>
            <p:cNvSpPr>
              <a:spLocks noChangeArrowheads="1"/>
            </p:cNvSpPr>
            <p:nvPr/>
          </p:nvSpPr>
          <p:spPr bwMode="auto">
            <a:xfrm>
              <a:off x="3845" y="1598"/>
              <a:ext cx="3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Y</a:t>
              </a:r>
              <a:endParaRPr lang="de-DE" sz="2400">
                <a:solidFill>
                  <a:srgbClr val="FAFD00"/>
                </a:solidFill>
              </a:endParaRPr>
            </a:p>
          </p:txBody>
        </p:sp>
        <p:sp>
          <p:nvSpPr>
            <p:cNvPr id="12916" name="Freeform 464"/>
            <p:cNvSpPr>
              <a:spLocks/>
            </p:cNvSpPr>
            <p:nvPr/>
          </p:nvSpPr>
          <p:spPr bwMode="auto">
            <a:xfrm>
              <a:off x="3893" y="1579"/>
              <a:ext cx="63" cy="65"/>
            </a:xfrm>
            <a:custGeom>
              <a:avLst/>
              <a:gdLst>
                <a:gd name="T0" fmla="*/ 29 w 77"/>
                <a:gd name="T1" fmla="*/ 0 h 79"/>
                <a:gd name="T2" fmla="*/ 22 w 77"/>
                <a:gd name="T3" fmla="*/ 2 h 79"/>
                <a:gd name="T4" fmla="*/ 16 w 77"/>
                <a:gd name="T5" fmla="*/ 5 h 79"/>
                <a:gd name="T6" fmla="*/ 11 w 77"/>
                <a:gd name="T7" fmla="*/ 8 h 79"/>
                <a:gd name="T8" fmla="*/ 7 w 77"/>
                <a:gd name="T9" fmla="*/ 13 h 79"/>
                <a:gd name="T10" fmla="*/ 3 w 77"/>
                <a:gd name="T11" fmla="*/ 18 h 79"/>
                <a:gd name="T12" fmla="*/ 2 w 77"/>
                <a:gd name="T13" fmla="*/ 22 h 79"/>
                <a:gd name="T14" fmla="*/ 0 w 77"/>
                <a:gd name="T15" fmla="*/ 29 h 79"/>
                <a:gd name="T16" fmla="*/ 0 w 77"/>
                <a:gd name="T17" fmla="*/ 37 h 79"/>
                <a:gd name="T18" fmla="*/ 2 w 77"/>
                <a:gd name="T19" fmla="*/ 43 h 79"/>
                <a:gd name="T20" fmla="*/ 3 w 77"/>
                <a:gd name="T21" fmla="*/ 49 h 79"/>
                <a:gd name="T22" fmla="*/ 7 w 77"/>
                <a:gd name="T23" fmla="*/ 54 h 79"/>
                <a:gd name="T24" fmla="*/ 11 w 77"/>
                <a:gd name="T25" fmla="*/ 58 h 79"/>
                <a:gd name="T26" fmla="*/ 16 w 77"/>
                <a:gd name="T27" fmla="*/ 62 h 79"/>
                <a:gd name="T28" fmla="*/ 22 w 77"/>
                <a:gd name="T29" fmla="*/ 65 h 79"/>
                <a:gd name="T30" fmla="*/ 29 w 77"/>
                <a:gd name="T31" fmla="*/ 65 h 79"/>
                <a:gd name="T32" fmla="*/ 34 w 77"/>
                <a:gd name="T33" fmla="*/ 65 h 79"/>
                <a:gd name="T34" fmla="*/ 39 w 77"/>
                <a:gd name="T35" fmla="*/ 65 h 79"/>
                <a:gd name="T36" fmla="*/ 46 w 77"/>
                <a:gd name="T37" fmla="*/ 62 h 79"/>
                <a:gd name="T38" fmla="*/ 51 w 77"/>
                <a:gd name="T39" fmla="*/ 58 h 79"/>
                <a:gd name="T40" fmla="*/ 55 w 77"/>
                <a:gd name="T41" fmla="*/ 54 h 79"/>
                <a:gd name="T42" fmla="*/ 58 w 77"/>
                <a:gd name="T43" fmla="*/ 49 h 79"/>
                <a:gd name="T44" fmla="*/ 61 w 77"/>
                <a:gd name="T45" fmla="*/ 43 h 79"/>
                <a:gd name="T46" fmla="*/ 61 w 77"/>
                <a:gd name="T47" fmla="*/ 37 h 79"/>
                <a:gd name="T48" fmla="*/ 61 w 77"/>
                <a:gd name="T49" fmla="*/ 29 h 79"/>
                <a:gd name="T50" fmla="*/ 61 w 77"/>
                <a:gd name="T51" fmla="*/ 22 h 79"/>
                <a:gd name="T52" fmla="*/ 58 w 77"/>
                <a:gd name="T53" fmla="*/ 18 h 79"/>
                <a:gd name="T54" fmla="*/ 55 w 77"/>
                <a:gd name="T55" fmla="*/ 13 h 79"/>
                <a:gd name="T56" fmla="*/ 51 w 77"/>
                <a:gd name="T57" fmla="*/ 8 h 79"/>
                <a:gd name="T58" fmla="*/ 46 w 77"/>
                <a:gd name="T59" fmla="*/ 5 h 79"/>
                <a:gd name="T60" fmla="*/ 39 w 77"/>
                <a:gd name="T61" fmla="*/ 2 h 79"/>
                <a:gd name="T62" fmla="*/ 34 w 77"/>
                <a:gd name="T63" fmla="*/ 0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7"/>
                <a:gd name="T97" fmla="*/ 0 h 79"/>
                <a:gd name="T98" fmla="*/ 77 w 77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7" h="79">
                  <a:moveTo>
                    <a:pt x="39" y="0"/>
                  </a:moveTo>
                  <a:lnTo>
                    <a:pt x="35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19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8" y="16"/>
                  </a:lnTo>
                  <a:lnTo>
                    <a:pt x="6" y="18"/>
                  </a:lnTo>
                  <a:lnTo>
                    <a:pt x="4" y="22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8" y="66"/>
                  </a:lnTo>
                  <a:lnTo>
                    <a:pt x="12" y="68"/>
                  </a:lnTo>
                  <a:lnTo>
                    <a:pt x="14" y="71"/>
                  </a:lnTo>
                  <a:lnTo>
                    <a:pt x="16" y="73"/>
                  </a:lnTo>
                  <a:lnTo>
                    <a:pt x="19" y="75"/>
                  </a:lnTo>
                  <a:lnTo>
                    <a:pt x="23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42" y="79"/>
                  </a:lnTo>
                  <a:lnTo>
                    <a:pt x="46" y="79"/>
                  </a:lnTo>
                  <a:lnTo>
                    <a:pt x="48" y="79"/>
                  </a:lnTo>
                  <a:lnTo>
                    <a:pt x="52" y="77"/>
                  </a:lnTo>
                  <a:lnTo>
                    <a:pt x="56" y="75"/>
                  </a:lnTo>
                  <a:lnTo>
                    <a:pt x="60" y="73"/>
                  </a:lnTo>
                  <a:lnTo>
                    <a:pt x="62" y="71"/>
                  </a:lnTo>
                  <a:lnTo>
                    <a:pt x="66" y="68"/>
                  </a:lnTo>
                  <a:lnTo>
                    <a:pt x="67" y="66"/>
                  </a:lnTo>
                  <a:lnTo>
                    <a:pt x="69" y="62"/>
                  </a:lnTo>
                  <a:lnTo>
                    <a:pt x="71" y="60"/>
                  </a:lnTo>
                  <a:lnTo>
                    <a:pt x="73" y="56"/>
                  </a:lnTo>
                  <a:lnTo>
                    <a:pt x="75" y="52"/>
                  </a:lnTo>
                  <a:lnTo>
                    <a:pt x="75" y="48"/>
                  </a:lnTo>
                  <a:lnTo>
                    <a:pt x="75" y="45"/>
                  </a:lnTo>
                  <a:lnTo>
                    <a:pt x="77" y="41"/>
                  </a:lnTo>
                  <a:lnTo>
                    <a:pt x="75" y="35"/>
                  </a:lnTo>
                  <a:lnTo>
                    <a:pt x="75" y="33"/>
                  </a:lnTo>
                  <a:lnTo>
                    <a:pt x="75" y="27"/>
                  </a:lnTo>
                  <a:lnTo>
                    <a:pt x="73" y="25"/>
                  </a:lnTo>
                  <a:lnTo>
                    <a:pt x="71" y="22"/>
                  </a:lnTo>
                  <a:lnTo>
                    <a:pt x="69" y="18"/>
                  </a:lnTo>
                  <a:lnTo>
                    <a:pt x="67" y="16"/>
                  </a:lnTo>
                  <a:lnTo>
                    <a:pt x="66" y="12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17" name="Freeform 465"/>
            <p:cNvSpPr>
              <a:spLocks/>
            </p:cNvSpPr>
            <p:nvPr/>
          </p:nvSpPr>
          <p:spPr bwMode="auto">
            <a:xfrm>
              <a:off x="3891" y="1578"/>
              <a:ext cx="66" cy="68"/>
            </a:xfrm>
            <a:custGeom>
              <a:avLst/>
              <a:gdLst>
                <a:gd name="T0" fmla="*/ 15 w 81"/>
                <a:gd name="T1" fmla="*/ 7 h 83"/>
                <a:gd name="T2" fmla="*/ 5 w 81"/>
                <a:gd name="T3" fmla="*/ 15 h 83"/>
                <a:gd name="T4" fmla="*/ 3 w 81"/>
                <a:gd name="T5" fmla="*/ 20 h 83"/>
                <a:gd name="T6" fmla="*/ 3 w 81"/>
                <a:gd name="T7" fmla="*/ 20 h 83"/>
                <a:gd name="T8" fmla="*/ 2 w 81"/>
                <a:gd name="T9" fmla="*/ 24 h 83"/>
                <a:gd name="T10" fmla="*/ 0 w 81"/>
                <a:gd name="T11" fmla="*/ 41 h 83"/>
                <a:gd name="T12" fmla="*/ 3 w 81"/>
                <a:gd name="T13" fmla="*/ 52 h 83"/>
                <a:gd name="T14" fmla="*/ 5 w 81"/>
                <a:gd name="T15" fmla="*/ 52 h 83"/>
                <a:gd name="T16" fmla="*/ 7 w 81"/>
                <a:gd name="T17" fmla="*/ 57 h 83"/>
                <a:gd name="T18" fmla="*/ 11 w 81"/>
                <a:gd name="T19" fmla="*/ 59 h 83"/>
                <a:gd name="T20" fmla="*/ 11 w 81"/>
                <a:gd name="T21" fmla="*/ 60 h 83"/>
                <a:gd name="T22" fmla="*/ 13 w 81"/>
                <a:gd name="T23" fmla="*/ 63 h 83"/>
                <a:gd name="T24" fmla="*/ 24 w 81"/>
                <a:gd name="T25" fmla="*/ 68 h 83"/>
                <a:gd name="T26" fmla="*/ 51 w 81"/>
                <a:gd name="T27" fmla="*/ 63 h 83"/>
                <a:gd name="T28" fmla="*/ 58 w 81"/>
                <a:gd name="T29" fmla="*/ 57 h 83"/>
                <a:gd name="T30" fmla="*/ 59 w 81"/>
                <a:gd name="T31" fmla="*/ 52 h 83"/>
                <a:gd name="T32" fmla="*/ 61 w 81"/>
                <a:gd name="T33" fmla="*/ 52 h 83"/>
                <a:gd name="T34" fmla="*/ 64 w 81"/>
                <a:gd name="T35" fmla="*/ 44 h 83"/>
                <a:gd name="T36" fmla="*/ 66 w 81"/>
                <a:gd name="T37" fmla="*/ 35 h 83"/>
                <a:gd name="T38" fmla="*/ 64 w 81"/>
                <a:gd name="T39" fmla="*/ 22 h 83"/>
                <a:gd name="T40" fmla="*/ 63 w 81"/>
                <a:gd name="T41" fmla="*/ 22 h 83"/>
                <a:gd name="T42" fmla="*/ 59 w 81"/>
                <a:gd name="T43" fmla="*/ 15 h 83"/>
                <a:gd name="T44" fmla="*/ 58 w 81"/>
                <a:gd name="T45" fmla="*/ 15 h 83"/>
                <a:gd name="T46" fmla="*/ 56 w 81"/>
                <a:gd name="T47" fmla="*/ 10 h 83"/>
                <a:gd name="T48" fmla="*/ 52 w 81"/>
                <a:gd name="T49" fmla="*/ 8 h 83"/>
                <a:gd name="T50" fmla="*/ 52 w 81"/>
                <a:gd name="T51" fmla="*/ 7 h 83"/>
                <a:gd name="T52" fmla="*/ 41 w 81"/>
                <a:gd name="T53" fmla="*/ 2 h 83"/>
                <a:gd name="T54" fmla="*/ 41 w 81"/>
                <a:gd name="T55" fmla="*/ 0 h 83"/>
                <a:gd name="T56" fmla="*/ 27 w 81"/>
                <a:gd name="T57" fmla="*/ 0 h 83"/>
                <a:gd name="T58" fmla="*/ 39 w 81"/>
                <a:gd name="T59" fmla="*/ 3 h 83"/>
                <a:gd name="T60" fmla="*/ 39 w 81"/>
                <a:gd name="T61" fmla="*/ 5 h 83"/>
                <a:gd name="T62" fmla="*/ 51 w 81"/>
                <a:gd name="T63" fmla="*/ 10 h 83"/>
                <a:gd name="T64" fmla="*/ 51 w 81"/>
                <a:gd name="T65" fmla="*/ 11 h 83"/>
                <a:gd name="T66" fmla="*/ 55 w 81"/>
                <a:gd name="T67" fmla="*/ 13 h 83"/>
                <a:gd name="T68" fmla="*/ 55 w 81"/>
                <a:gd name="T69" fmla="*/ 15 h 83"/>
                <a:gd name="T70" fmla="*/ 56 w 81"/>
                <a:gd name="T71" fmla="*/ 18 h 83"/>
                <a:gd name="T72" fmla="*/ 59 w 81"/>
                <a:gd name="T73" fmla="*/ 22 h 83"/>
                <a:gd name="T74" fmla="*/ 61 w 81"/>
                <a:gd name="T75" fmla="*/ 25 h 83"/>
                <a:gd name="T76" fmla="*/ 61 w 81"/>
                <a:gd name="T77" fmla="*/ 30 h 83"/>
                <a:gd name="T78" fmla="*/ 61 w 81"/>
                <a:gd name="T79" fmla="*/ 39 h 83"/>
                <a:gd name="T80" fmla="*/ 58 w 81"/>
                <a:gd name="T81" fmla="*/ 51 h 83"/>
                <a:gd name="T82" fmla="*/ 56 w 81"/>
                <a:gd name="T83" fmla="*/ 51 h 83"/>
                <a:gd name="T84" fmla="*/ 55 w 81"/>
                <a:gd name="T85" fmla="*/ 56 h 83"/>
                <a:gd name="T86" fmla="*/ 49 w 81"/>
                <a:gd name="T87" fmla="*/ 60 h 83"/>
                <a:gd name="T88" fmla="*/ 41 w 81"/>
                <a:gd name="T89" fmla="*/ 65 h 83"/>
                <a:gd name="T90" fmla="*/ 15 w 81"/>
                <a:gd name="T91" fmla="*/ 60 h 83"/>
                <a:gd name="T92" fmla="*/ 15 w 81"/>
                <a:gd name="T93" fmla="*/ 59 h 83"/>
                <a:gd name="T94" fmla="*/ 13 w 81"/>
                <a:gd name="T95" fmla="*/ 57 h 83"/>
                <a:gd name="T96" fmla="*/ 11 w 81"/>
                <a:gd name="T97" fmla="*/ 56 h 83"/>
                <a:gd name="T98" fmla="*/ 10 w 81"/>
                <a:gd name="T99" fmla="*/ 56 h 83"/>
                <a:gd name="T100" fmla="*/ 8 w 81"/>
                <a:gd name="T101" fmla="*/ 51 h 83"/>
                <a:gd name="T102" fmla="*/ 7 w 81"/>
                <a:gd name="T103" fmla="*/ 51 h 83"/>
                <a:gd name="T104" fmla="*/ 3 w 81"/>
                <a:gd name="T105" fmla="*/ 41 h 83"/>
                <a:gd name="T106" fmla="*/ 5 w 81"/>
                <a:gd name="T107" fmla="*/ 24 h 83"/>
                <a:gd name="T108" fmla="*/ 7 w 81"/>
                <a:gd name="T109" fmla="*/ 24 h 83"/>
                <a:gd name="T110" fmla="*/ 7 w 81"/>
                <a:gd name="T111" fmla="*/ 20 h 83"/>
                <a:gd name="T112" fmla="*/ 8 w 81"/>
                <a:gd name="T113" fmla="*/ 18 h 83"/>
                <a:gd name="T114" fmla="*/ 15 w 81"/>
                <a:gd name="T115" fmla="*/ 10 h 83"/>
                <a:gd name="T116" fmla="*/ 27 w 81"/>
                <a:gd name="T117" fmla="*/ 0 h 8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1"/>
                <a:gd name="T178" fmla="*/ 0 h 83"/>
                <a:gd name="T179" fmla="*/ 81 w 81"/>
                <a:gd name="T180" fmla="*/ 83 h 8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1" h="83">
                  <a:moveTo>
                    <a:pt x="33" y="0"/>
                  </a:moveTo>
                  <a:lnTo>
                    <a:pt x="18" y="8"/>
                  </a:lnTo>
                  <a:lnTo>
                    <a:pt x="16" y="8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4" y="24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35"/>
                  </a:lnTo>
                  <a:lnTo>
                    <a:pt x="0" y="50"/>
                  </a:lnTo>
                  <a:lnTo>
                    <a:pt x="4" y="58"/>
                  </a:lnTo>
                  <a:lnTo>
                    <a:pt x="4" y="64"/>
                  </a:lnTo>
                  <a:lnTo>
                    <a:pt x="6" y="66"/>
                  </a:lnTo>
                  <a:lnTo>
                    <a:pt x="6" y="64"/>
                  </a:lnTo>
                  <a:lnTo>
                    <a:pt x="8" y="68"/>
                  </a:lnTo>
                  <a:lnTo>
                    <a:pt x="8" y="70"/>
                  </a:lnTo>
                  <a:lnTo>
                    <a:pt x="10" y="70"/>
                  </a:lnTo>
                  <a:lnTo>
                    <a:pt x="14" y="72"/>
                  </a:lnTo>
                  <a:lnTo>
                    <a:pt x="12" y="70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6" y="77"/>
                  </a:lnTo>
                  <a:lnTo>
                    <a:pt x="18" y="77"/>
                  </a:lnTo>
                  <a:lnTo>
                    <a:pt x="29" y="83"/>
                  </a:lnTo>
                  <a:lnTo>
                    <a:pt x="50" y="83"/>
                  </a:lnTo>
                  <a:lnTo>
                    <a:pt x="62" y="77"/>
                  </a:lnTo>
                  <a:lnTo>
                    <a:pt x="64" y="77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3" y="64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75" y="62"/>
                  </a:lnTo>
                  <a:lnTo>
                    <a:pt x="79" y="54"/>
                  </a:lnTo>
                  <a:lnTo>
                    <a:pt x="79" y="47"/>
                  </a:lnTo>
                  <a:lnTo>
                    <a:pt x="81" y="43"/>
                  </a:lnTo>
                  <a:lnTo>
                    <a:pt x="79" y="37"/>
                  </a:lnTo>
                  <a:lnTo>
                    <a:pt x="79" y="27"/>
                  </a:lnTo>
                  <a:lnTo>
                    <a:pt x="77" y="25"/>
                  </a:lnTo>
                  <a:lnTo>
                    <a:pt x="77" y="27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71" y="18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8" y="12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68" y="16"/>
                  </a:lnTo>
                  <a:lnTo>
                    <a:pt x="66" y="14"/>
                  </a:lnTo>
                  <a:lnTo>
                    <a:pt x="68" y="18"/>
                  </a:lnTo>
                  <a:lnTo>
                    <a:pt x="68" y="20"/>
                  </a:lnTo>
                  <a:lnTo>
                    <a:pt x="69" y="22"/>
                  </a:lnTo>
                  <a:lnTo>
                    <a:pt x="69" y="20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5" y="31"/>
                  </a:lnTo>
                  <a:lnTo>
                    <a:pt x="75" y="29"/>
                  </a:lnTo>
                  <a:lnTo>
                    <a:pt x="75" y="37"/>
                  </a:lnTo>
                  <a:lnTo>
                    <a:pt x="77" y="43"/>
                  </a:lnTo>
                  <a:lnTo>
                    <a:pt x="75" y="47"/>
                  </a:lnTo>
                  <a:lnTo>
                    <a:pt x="75" y="54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68" y="68"/>
                  </a:lnTo>
                  <a:lnTo>
                    <a:pt x="68" y="66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50" y="79"/>
                  </a:lnTo>
                  <a:lnTo>
                    <a:pt x="29" y="79"/>
                  </a:lnTo>
                  <a:lnTo>
                    <a:pt x="18" y="73"/>
                  </a:lnTo>
                  <a:lnTo>
                    <a:pt x="20" y="73"/>
                  </a:lnTo>
                  <a:lnTo>
                    <a:pt x="18" y="72"/>
                  </a:lnTo>
                  <a:lnTo>
                    <a:pt x="18" y="73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4" y="68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8" y="58"/>
                  </a:lnTo>
                  <a:lnTo>
                    <a:pt x="4" y="50"/>
                  </a:lnTo>
                  <a:lnTo>
                    <a:pt x="4" y="35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8" y="24"/>
                  </a:lnTo>
                  <a:lnTo>
                    <a:pt x="10" y="20"/>
                  </a:lnTo>
                  <a:lnTo>
                    <a:pt x="10" y="22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33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18" name="Rectangle 466"/>
            <p:cNvSpPr>
              <a:spLocks noChangeArrowheads="1"/>
            </p:cNvSpPr>
            <p:nvPr/>
          </p:nvSpPr>
          <p:spPr bwMode="auto">
            <a:xfrm>
              <a:off x="3908" y="1584"/>
              <a:ext cx="33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de-DE" sz="600">
                  <a:solidFill>
                    <a:srgbClr val="FFFFFF"/>
                  </a:solidFill>
                </a:rPr>
                <a:t>K</a:t>
              </a:r>
              <a:endParaRPr lang="de-DE" sz="2400">
                <a:solidFill>
                  <a:srgbClr val="FAFD00"/>
                </a:solidFill>
              </a:endParaRPr>
            </a:p>
          </p:txBody>
        </p:sp>
      </p:grpSp>
      <p:sp>
        <p:nvSpPr>
          <p:cNvPr id="12293" name="Text Box 467"/>
          <p:cNvSpPr txBox="1">
            <a:spLocks noChangeArrowheads="1"/>
          </p:cNvSpPr>
          <p:nvPr/>
        </p:nvSpPr>
        <p:spPr bwMode="auto">
          <a:xfrm>
            <a:off x="4189413" y="2859781"/>
            <a:ext cx="95885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de-DE" sz="1800">
                <a:solidFill>
                  <a:schemeClr val="tx1"/>
                </a:solidFill>
              </a:rPr>
              <a:t>Peptid-</a:t>
            </a:r>
          </a:p>
          <a:p>
            <a:pPr algn="l"/>
            <a:r>
              <a:rPr lang="de-DE" sz="1800">
                <a:solidFill>
                  <a:schemeClr val="tx1"/>
                </a:solidFill>
              </a:rPr>
              <a:t>digest</a:t>
            </a:r>
          </a:p>
        </p:txBody>
      </p:sp>
      <p:sp>
        <p:nvSpPr>
          <p:cNvPr id="12294" name="Text Box 468"/>
          <p:cNvSpPr txBox="1">
            <a:spLocks noChangeArrowheads="1"/>
          </p:cNvSpPr>
          <p:nvPr/>
        </p:nvSpPr>
        <p:spPr bwMode="auto">
          <a:xfrm>
            <a:off x="2230438" y="2205731"/>
            <a:ext cx="1152525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de-DE" sz="1800">
                <a:solidFill>
                  <a:schemeClr val="tx1"/>
                </a:solidFill>
              </a:rPr>
              <a:t>digestion</a:t>
            </a:r>
          </a:p>
        </p:txBody>
      </p:sp>
      <p:sp>
        <p:nvSpPr>
          <p:cNvPr id="1268181" name="Line 469"/>
          <p:cNvSpPr>
            <a:spLocks noChangeShapeType="1"/>
          </p:cNvSpPr>
          <p:nvPr/>
        </p:nvSpPr>
        <p:spPr bwMode="auto">
          <a:xfrm>
            <a:off x="2195513" y="2132706"/>
            <a:ext cx="1296987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none" w="sm" len="sm"/>
            <a:tailEnd type="triangle" w="med" len="lg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2296" name="Picture 470" descr="myoglobin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20325">
            <a:off x="539750" y="1269106"/>
            <a:ext cx="1120775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Text Box 471"/>
          <p:cNvSpPr txBox="1">
            <a:spLocks noChangeArrowheads="1"/>
          </p:cNvSpPr>
          <p:nvPr/>
        </p:nvSpPr>
        <p:spPr bwMode="auto">
          <a:xfrm>
            <a:off x="611188" y="2924868"/>
            <a:ext cx="1069975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de-DE" sz="1800" dirty="0">
                <a:solidFill>
                  <a:schemeClr val="tx1"/>
                </a:solidFill>
              </a:rPr>
              <a:t>Proteins</a:t>
            </a:r>
          </a:p>
        </p:txBody>
      </p:sp>
      <p:sp>
        <p:nvSpPr>
          <p:cNvPr id="12298" name="Text Box 472"/>
          <p:cNvSpPr txBox="1">
            <a:spLocks noChangeArrowheads="1"/>
          </p:cNvSpPr>
          <p:nvPr/>
        </p:nvSpPr>
        <p:spPr bwMode="auto">
          <a:xfrm>
            <a:off x="6027738" y="2205731"/>
            <a:ext cx="1331912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de-DE" sz="1800">
                <a:solidFill>
                  <a:schemeClr val="tx1"/>
                </a:solidFill>
              </a:rPr>
              <a:t>Separation</a:t>
            </a:r>
          </a:p>
        </p:txBody>
      </p:sp>
      <p:sp>
        <p:nvSpPr>
          <p:cNvPr id="1268185" name="Line 473"/>
          <p:cNvSpPr>
            <a:spLocks noChangeShapeType="1"/>
          </p:cNvSpPr>
          <p:nvPr/>
        </p:nvSpPr>
        <p:spPr bwMode="auto">
          <a:xfrm>
            <a:off x="6096000" y="2132706"/>
            <a:ext cx="121285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none" w="sm" len="sm"/>
            <a:tailEnd type="triangle" w="med" len="lg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3" name="Group 474"/>
          <p:cNvGrpSpPr>
            <a:grpSpLocks/>
          </p:cNvGrpSpPr>
          <p:nvPr/>
        </p:nvGrpSpPr>
        <p:grpSpPr bwMode="auto">
          <a:xfrm>
            <a:off x="7456488" y="3606800"/>
            <a:ext cx="1652587" cy="109538"/>
            <a:chOff x="3923" y="1797"/>
            <a:chExt cx="1041" cy="69"/>
          </a:xfrm>
        </p:grpSpPr>
        <p:sp>
          <p:nvSpPr>
            <p:cNvPr id="12440" name="Oval 475"/>
            <p:cNvSpPr>
              <a:spLocks noChangeArrowheads="1"/>
            </p:cNvSpPr>
            <p:nvPr/>
          </p:nvSpPr>
          <p:spPr bwMode="auto">
            <a:xfrm>
              <a:off x="3923" y="1797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M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41" name="Oval 476"/>
            <p:cNvSpPr>
              <a:spLocks noChangeArrowheads="1"/>
            </p:cNvSpPr>
            <p:nvPr/>
          </p:nvSpPr>
          <p:spPr bwMode="auto">
            <a:xfrm>
              <a:off x="3984" y="179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G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42" name="Oval 477"/>
            <p:cNvSpPr>
              <a:spLocks noChangeArrowheads="1"/>
            </p:cNvSpPr>
            <p:nvPr/>
          </p:nvSpPr>
          <p:spPr bwMode="auto">
            <a:xfrm>
              <a:off x="4045" y="1799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L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43" name="Oval 478"/>
            <p:cNvSpPr>
              <a:spLocks noChangeArrowheads="1"/>
            </p:cNvSpPr>
            <p:nvPr/>
          </p:nvSpPr>
          <p:spPr bwMode="auto">
            <a:xfrm>
              <a:off x="4107" y="179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S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44" name="Oval 479"/>
            <p:cNvSpPr>
              <a:spLocks noChangeArrowheads="1"/>
            </p:cNvSpPr>
            <p:nvPr/>
          </p:nvSpPr>
          <p:spPr bwMode="auto">
            <a:xfrm>
              <a:off x="4168" y="1799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D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45" name="Oval 480"/>
            <p:cNvSpPr>
              <a:spLocks noChangeArrowheads="1"/>
            </p:cNvSpPr>
            <p:nvPr/>
          </p:nvSpPr>
          <p:spPr bwMode="auto">
            <a:xfrm>
              <a:off x="4229" y="1800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G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46" name="Oval 481"/>
            <p:cNvSpPr>
              <a:spLocks noChangeArrowheads="1"/>
            </p:cNvSpPr>
            <p:nvPr/>
          </p:nvSpPr>
          <p:spPr bwMode="auto">
            <a:xfrm>
              <a:off x="4290" y="1801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E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47" name="Oval 482"/>
            <p:cNvSpPr>
              <a:spLocks noChangeArrowheads="1"/>
            </p:cNvSpPr>
            <p:nvPr/>
          </p:nvSpPr>
          <p:spPr bwMode="auto">
            <a:xfrm>
              <a:off x="4351" y="1802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W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48" name="Oval 483"/>
            <p:cNvSpPr>
              <a:spLocks noChangeArrowheads="1"/>
            </p:cNvSpPr>
            <p:nvPr/>
          </p:nvSpPr>
          <p:spPr bwMode="auto">
            <a:xfrm>
              <a:off x="4412" y="180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Q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49" name="Oval 484"/>
            <p:cNvSpPr>
              <a:spLocks noChangeArrowheads="1"/>
            </p:cNvSpPr>
            <p:nvPr/>
          </p:nvSpPr>
          <p:spPr bwMode="auto">
            <a:xfrm>
              <a:off x="4474" y="1802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L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50" name="Oval 485"/>
            <p:cNvSpPr>
              <a:spLocks noChangeArrowheads="1"/>
            </p:cNvSpPr>
            <p:nvPr/>
          </p:nvSpPr>
          <p:spPr bwMode="auto">
            <a:xfrm>
              <a:off x="4535" y="180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V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51" name="Oval 486"/>
            <p:cNvSpPr>
              <a:spLocks noChangeArrowheads="1"/>
            </p:cNvSpPr>
            <p:nvPr/>
          </p:nvSpPr>
          <p:spPr bwMode="auto">
            <a:xfrm>
              <a:off x="4596" y="1804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L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52" name="Oval 487"/>
            <p:cNvSpPr>
              <a:spLocks noChangeArrowheads="1"/>
            </p:cNvSpPr>
            <p:nvPr/>
          </p:nvSpPr>
          <p:spPr bwMode="auto">
            <a:xfrm>
              <a:off x="4658" y="180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N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53" name="Oval 488"/>
            <p:cNvSpPr>
              <a:spLocks noChangeArrowheads="1"/>
            </p:cNvSpPr>
            <p:nvPr/>
          </p:nvSpPr>
          <p:spPr bwMode="auto">
            <a:xfrm>
              <a:off x="4719" y="1804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V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54" name="Oval 489"/>
            <p:cNvSpPr>
              <a:spLocks noChangeArrowheads="1"/>
            </p:cNvSpPr>
            <p:nvPr/>
          </p:nvSpPr>
          <p:spPr bwMode="auto">
            <a:xfrm>
              <a:off x="4781" y="180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W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55" name="Oval 490"/>
            <p:cNvSpPr>
              <a:spLocks noChangeArrowheads="1"/>
            </p:cNvSpPr>
            <p:nvPr/>
          </p:nvSpPr>
          <p:spPr bwMode="auto">
            <a:xfrm>
              <a:off x="4842" y="1804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G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56" name="Oval 491"/>
            <p:cNvSpPr>
              <a:spLocks noChangeArrowheads="1"/>
            </p:cNvSpPr>
            <p:nvPr/>
          </p:nvSpPr>
          <p:spPr bwMode="auto">
            <a:xfrm>
              <a:off x="4903" y="1805"/>
              <a:ext cx="61" cy="61"/>
            </a:xfrm>
            <a:prstGeom prst="ellipse">
              <a:avLst/>
            </a:prstGeom>
            <a:solidFill>
              <a:srgbClr val="0000FF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K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492"/>
          <p:cNvGrpSpPr>
            <a:grpSpLocks/>
          </p:cNvGrpSpPr>
          <p:nvPr/>
        </p:nvGrpSpPr>
        <p:grpSpPr bwMode="auto">
          <a:xfrm>
            <a:off x="7456488" y="3030538"/>
            <a:ext cx="1458912" cy="107950"/>
            <a:chOff x="3606" y="1797"/>
            <a:chExt cx="919" cy="68"/>
          </a:xfrm>
        </p:grpSpPr>
        <p:sp>
          <p:nvSpPr>
            <p:cNvPr id="12425" name="Oval 493"/>
            <p:cNvSpPr>
              <a:spLocks noChangeArrowheads="1"/>
            </p:cNvSpPr>
            <p:nvPr/>
          </p:nvSpPr>
          <p:spPr bwMode="auto">
            <a:xfrm>
              <a:off x="3606" y="1797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H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26" name="Oval 494"/>
            <p:cNvSpPr>
              <a:spLocks noChangeArrowheads="1"/>
            </p:cNvSpPr>
            <p:nvPr/>
          </p:nvSpPr>
          <p:spPr bwMode="auto">
            <a:xfrm>
              <a:off x="3667" y="179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P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27" name="Oval 495"/>
            <p:cNvSpPr>
              <a:spLocks noChangeArrowheads="1"/>
            </p:cNvSpPr>
            <p:nvPr/>
          </p:nvSpPr>
          <p:spPr bwMode="auto">
            <a:xfrm>
              <a:off x="3728" y="1799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G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28" name="Oval 496"/>
            <p:cNvSpPr>
              <a:spLocks noChangeArrowheads="1"/>
            </p:cNvSpPr>
            <p:nvPr/>
          </p:nvSpPr>
          <p:spPr bwMode="auto">
            <a:xfrm>
              <a:off x="3790" y="179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D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29" name="Oval 497"/>
            <p:cNvSpPr>
              <a:spLocks noChangeArrowheads="1"/>
            </p:cNvSpPr>
            <p:nvPr/>
          </p:nvSpPr>
          <p:spPr bwMode="auto">
            <a:xfrm>
              <a:off x="3851" y="1799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F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30" name="Oval 498"/>
            <p:cNvSpPr>
              <a:spLocks noChangeArrowheads="1"/>
            </p:cNvSpPr>
            <p:nvPr/>
          </p:nvSpPr>
          <p:spPr bwMode="auto">
            <a:xfrm>
              <a:off x="3912" y="1800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G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31" name="Oval 499"/>
            <p:cNvSpPr>
              <a:spLocks noChangeArrowheads="1"/>
            </p:cNvSpPr>
            <p:nvPr/>
          </p:nvSpPr>
          <p:spPr bwMode="auto">
            <a:xfrm>
              <a:off x="3973" y="1801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A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32" name="Oval 500"/>
            <p:cNvSpPr>
              <a:spLocks noChangeArrowheads="1"/>
            </p:cNvSpPr>
            <p:nvPr/>
          </p:nvSpPr>
          <p:spPr bwMode="auto">
            <a:xfrm>
              <a:off x="4034" y="1802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D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33" name="Oval 501"/>
            <p:cNvSpPr>
              <a:spLocks noChangeArrowheads="1"/>
            </p:cNvSpPr>
            <p:nvPr/>
          </p:nvSpPr>
          <p:spPr bwMode="auto">
            <a:xfrm>
              <a:off x="4095" y="180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A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34" name="Oval 502"/>
            <p:cNvSpPr>
              <a:spLocks noChangeArrowheads="1"/>
            </p:cNvSpPr>
            <p:nvPr/>
          </p:nvSpPr>
          <p:spPr bwMode="auto">
            <a:xfrm>
              <a:off x="4157" y="1802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Q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35" name="Oval 503"/>
            <p:cNvSpPr>
              <a:spLocks noChangeArrowheads="1"/>
            </p:cNvSpPr>
            <p:nvPr/>
          </p:nvSpPr>
          <p:spPr bwMode="auto">
            <a:xfrm>
              <a:off x="4218" y="180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G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36" name="Oval 504"/>
            <p:cNvSpPr>
              <a:spLocks noChangeArrowheads="1"/>
            </p:cNvSpPr>
            <p:nvPr/>
          </p:nvSpPr>
          <p:spPr bwMode="auto">
            <a:xfrm>
              <a:off x="4279" y="1804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A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37" name="Oval 505"/>
            <p:cNvSpPr>
              <a:spLocks noChangeArrowheads="1"/>
            </p:cNvSpPr>
            <p:nvPr/>
          </p:nvSpPr>
          <p:spPr bwMode="auto">
            <a:xfrm>
              <a:off x="4341" y="180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M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38" name="Oval 506"/>
            <p:cNvSpPr>
              <a:spLocks noChangeArrowheads="1"/>
            </p:cNvSpPr>
            <p:nvPr/>
          </p:nvSpPr>
          <p:spPr bwMode="auto">
            <a:xfrm>
              <a:off x="4402" y="1804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S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39" name="Oval 507"/>
            <p:cNvSpPr>
              <a:spLocks noChangeArrowheads="1"/>
            </p:cNvSpPr>
            <p:nvPr/>
          </p:nvSpPr>
          <p:spPr bwMode="auto">
            <a:xfrm>
              <a:off x="4464" y="1803"/>
              <a:ext cx="61" cy="61"/>
            </a:xfrm>
            <a:prstGeom prst="ellipse">
              <a:avLst/>
            </a:prstGeom>
            <a:solidFill>
              <a:srgbClr val="0000FF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K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508"/>
          <p:cNvGrpSpPr>
            <a:grpSpLocks/>
          </p:cNvGrpSpPr>
          <p:nvPr/>
        </p:nvGrpSpPr>
        <p:grpSpPr bwMode="auto">
          <a:xfrm>
            <a:off x="7456488" y="3317875"/>
            <a:ext cx="1555750" cy="107950"/>
            <a:chOff x="3651" y="1797"/>
            <a:chExt cx="980" cy="68"/>
          </a:xfrm>
        </p:grpSpPr>
        <p:sp>
          <p:nvSpPr>
            <p:cNvPr id="12409" name="Oval 509"/>
            <p:cNvSpPr>
              <a:spLocks noChangeArrowheads="1"/>
            </p:cNvSpPr>
            <p:nvPr/>
          </p:nvSpPr>
          <p:spPr bwMode="auto">
            <a:xfrm>
              <a:off x="3651" y="1797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Y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10" name="Oval 510"/>
            <p:cNvSpPr>
              <a:spLocks noChangeArrowheads="1"/>
            </p:cNvSpPr>
            <p:nvPr/>
          </p:nvSpPr>
          <p:spPr bwMode="auto">
            <a:xfrm>
              <a:off x="3712" y="179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L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11" name="Oval 511"/>
            <p:cNvSpPr>
              <a:spLocks noChangeArrowheads="1"/>
            </p:cNvSpPr>
            <p:nvPr/>
          </p:nvSpPr>
          <p:spPr bwMode="auto">
            <a:xfrm>
              <a:off x="3773" y="1799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E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12" name="Oval 512"/>
            <p:cNvSpPr>
              <a:spLocks noChangeArrowheads="1"/>
            </p:cNvSpPr>
            <p:nvPr/>
          </p:nvSpPr>
          <p:spPr bwMode="auto">
            <a:xfrm>
              <a:off x="3835" y="179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F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13" name="Oval 513"/>
            <p:cNvSpPr>
              <a:spLocks noChangeArrowheads="1"/>
            </p:cNvSpPr>
            <p:nvPr/>
          </p:nvSpPr>
          <p:spPr bwMode="auto">
            <a:xfrm>
              <a:off x="3896" y="1799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I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14" name="Oval 514"/>
            <p:cNvSpPr>
              <a:spLocks noChangeArrowheads="1"/>
            </p:cNvSpPr>
            <p:nvPr/>
          </p:nvSpPr>
          <p:spPr bwMode="auto">
            <a:xfrm>
              <a:off x="3957" y="1800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S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15" name="Oval 515"/>
            <p:cNvSpPr>
              <a:spLocks noChangeArrowheads="1"/>
            </p:cNvSpPr>
            <p:nvPr/>
          </p:nvSpPr>
          <p:spPr bwMode="auto">
            <a:xfrm>
              <a:off x="4018" y="1801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E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16" name="Oval 516"/>
            <p:cNvSpPr>
              <a:spLocks noChangeArrowheads="1"/>
            </p:cNvSpPr>
            <p:nvPr/>
          </p:nvSpPr>
          <p:spPr bwMode="auto">
            <a:xfrm>
              <a:off x="4079" y="1802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A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17" name="Oval 517"/>
            <p:cNvSpPr>
              <a:spLocks noChangeArrowheads="1"/>
            </p:cNvSpPr>
            <p:nvPr/>
          </p:nvSpPr>
          <p:spPr bwMode="auto">
            <a:xfrm>
              <a:off x="4140" y="180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I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18" name="Oval 518"/>
            <p:cNvSpPr>
              <a:spLocks noChangeArrowheads="1"/>
            </p:cNvSpPr>
            <p:nvPr/>
          </p:nvSpPr>
          <p:spPr bwMode="auto">
            <a:xfrm>
              <a:off x="4202" y="1802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I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19" name="Oval 519"/>
            <p:cNvSpPr>
              <a:spLocks noChangeArrowheads="1"/>
            </p:cNvSpPr>
            <p:nvPr/>
          </p:nvSpPr>
          <p:spPr bwMode="auto">
            <a:xfrm>
              <a:off x="4263" y="180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Q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20" name="Oval 520"/>
            <p:cNvSpPr>
              <a:spLocks noChangeArrowheads="1"/>
            </p:cNvSpPr>
            <p:nvPr/>
          </p:nvSpPr>
          <p:spPr bwMode="auto">
            <a:xfrm>
              <a:off x="4324" y="1804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V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21" name="Oval 521"/>
            <p:cNvSpPr>
              <a:spLocks noChangeArrowheads="1"/>
            </p:cNvSpPr>
            <p:nvPr/>
          </p:nvSpPr>
          <p:spPr bwMode="auto">
            <a:xfrm>
              <a:off x="4386" y="180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L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22" name="Oval 522"/>
            <p:cNvSpPr>
              <a:spLocks noChangeArrowheads="1"/>
            </p:cNvSpPr>
            <p:nvPr/>
          </p:nvSpPr>
          <p:spPr bwMode="auto">
            <a:xfrm>
              <a:off x="4447" y="1804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Q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23" name="Oval 523"/>
            <p:cNvSpPr>
              <a:spLocks noChangeArrowheads="1"/>
            </p:cNvSpPr>
            <p:nvPr/>
          </p:nvSpPr>
          <p:spPr bwMode="auto">
            <a:xfrm>
              <a:off x="4509" y="180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S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24" name="Oval 524"/>
            <p:cNvSpPr>
              <a:spLocks noChangeArrowheads="1"/>
            </p:cNvSpPr>
            <p:nvPr/>
          </p:nvSpPr>
          <p:spPr bwMode="auto">
            <a:xfrm>
              <a:off x="4570" y="1804"/>
              <a:ext cx="61" cy="61"/>
            </a:xfrm>
            <a:prstGeom prst="ellipse">
              <a:avLst/>
            </a:prstGeom>
            <a:solidFill>
              <a:srgbClr val="0000FF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K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25"/>
          <p:cNvGrpSpPr>
            <a:grpSpLocks/>
          </p:cNvGrpSpPr>
          <p:nvPr/>
        </p:nvGrpSpPr>
        <p:grpSpPr bwMode="auto">
          <a:xfrm>
            <a:off x="7456488" y="3462338"/>
            <a:ext cx="1555750" cy="107950"/>
            <a:chOff x="3470" y="2024"/>
            <a:chExt cx="980" cy="68"/>
          </a:xfrm>
        </p:grpSpPr>
        <p:sp>
          <p:nvSpPr>
            <p:cNvPr id="12393" name="Oval 526"/>
            <p:cNvSpPr>
              <a:spLocks noChangeArrowheads="1"/>
            </p:cNvSpPr>
            <p:nvPr/>
          </p:nvSpPr>
          <p:spPr bwMode="auto">
            <a:xfrm>
              <a:off x="3470" y="2024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G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94" name="Oval 527"/>
            <p:cNvSpPr>
              <a:spLocks noChangeArrowheads="1"/>
            </p:cNvSpPr>
            <p:nvPr/>
          </p:nvSpPr>
          <p:spPr bwMode="auto">
            <a:xfrm>
              <a:off x="3531" y="2025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H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95" name="Oval 528"/>
            <p:cNvSpPr>
              <a:spLocks noChangeArrowheads="1"/>
            </p:cNvSpPr>
            <p:nvPr/>
          </p:nvSpPr>
          <p:spPr bwMode="auto">
            <a:xfrm>
              <a:off x="3592" y="2026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H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96" name="Oval 529"/>
            <p:cNvSpPr>
              <a:spLocks noChangeArrowheads="1"/>
            </p:cNvSpPr>
            <p:nvPr/>
          </p:nvSpPr>
          <p:spPr bwMode="auto">
            <a:xfrm>
              <a:off x="3654" y="2025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E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97" name="Oval 530"/>
            <p:cNvSpPr>
              <a:spLocks noChangeArrowheads="1"/>
            </p:cNvSpPr>
            <p:nvPr/>
          </p:nvSpPr>
          <p:spPr bwMode="auto">
            <a:xfrm>
              <a:off x="3715" y="2026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A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98" name="Oval 531"/>
            <p:cNvSpPr>
              <a:spLocks noChangeArrowheads="1"/>
            </p:cNvSpPr>
            <p:nvPr/>
          </p:nvSpPr>
          <p:spPr bwMode="auto">
            <a:xfrm>
              <a:off x="3776" y="2027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E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99" name="Oval 532"/>
            <p:cNvSpPr>
              <a:spLocks noChangeArrowheads="1"/>
            </p:cNvSpPr>
            <p:nvPr/>
          </p:nvSpPr>
          <p:spPr bwMode="auto">
            <a:xfrm>
              <a:off x="3837" y="202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L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00" name="Oval 533"/>
            <p:cNvSpPr>
              <a:spLocks noChangeArrowheads="1"/>
            </p:cNvSpPr>
            <p:nvPr/>
          </p:nvSpPr>
          <p:spPr bwMode="auto">
            <a:xfrm>
              <a:off x="3898" y="2029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T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01" name="Oval 534"/>
            <p:cNvSpPr>
              <a:spLocks noChangeArrowheads="1"/>
            </p:cNvSpPr>
            <p:nvPr/>
          </p:nvSpPr>
          <p:spPr bwMode="auto">
            <a:xfrm>
              <a:off x="3959" y="2030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P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02" name="Oval 535"/>
            <p:cNvSpPr>
              <a:spLocks noChangeArrowheads="1"/>
            </p:cNvSpPr>
            <p:nvPr/>
          </p:nvSpPr>
          <p:spPr bwMode="auto">
            <a:xfrm>
              <a:off x="4021" y="2029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A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03" name="Oval 536"/>
            <p:cNvSpPr>
              <a:spLocks noChangeArrowheads="1"/>
            </p:cNvSpPr>
            <p:nvPr/>
          </p:nvSpPr>
          <p:spPr bwMode="auto">
            <a:xfrm>
              <a:off x="4082" y="2030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Q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04" name="Oval 537"/>
            <p:cNvSpPr>
              <a:spLocks noChangeArrowheads="1"/>
            </p:cNvSpPr>
            <p:nvPr/>
          </p:nvSpPr>
          <p:spPr bwMode="auto">
            <a:xfrm>
              <a:off x="4143" y="2031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S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05" name="Oval 538"/>
            <p:cNvSpPr>
              <a:spLocks noChangeArrowheads="1"/>
            </p:cNvSpPr>
            <p:nvPr/>
          </p:nvSpPr>
          <p:spPr bwMode="auto">
            <a:xfrm>
              <a:off x="4205" y="2030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H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06" name="Oval 539"/>
            <p:cNvSpPr>
              <a:spLocks noChangeArrowheads="1"/>
            </p:cNvSpPr>
            <p:nvPr/>
          </p:nvSpPr>
          <p:spPr bwMode="auto">
            <a:xfrm>
              <a:off x="4266" y="2031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A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07" name="Oval 540"/>
            <p:cNvSpPr>
              <a:spLocks noChangeArrowheads="1"/>
            </p:cNvSpPr>
            <p:nvPr/>
          </p:nvSpPr>
          <p:spPr bwMode="auto">
            <a:xfrm>
              <a:off x="4328" y="2030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T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408" name="Oval 541"/>
            <p:cNvSpPr>
              <a:spLocks noChangeArrowheads="1"/>
            </p:cNvSpPr>
            <p:nvPr/>
          </p:nvSpPr>
          <p:spPr bwMode="auto">
            <a:xfrm>
              <a:off x="4389" y="2031"/>
              <a:ext cx="61" cy="61"/>
            </a:xfrm>
            <a:prstGeom prst="ellipse">
              <a:avLst/>
            </a:prstGeom>
            <a:solidFill>
              <a:srgbClr val="0000FF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K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542"/>
          <p:cNvGrpSpPr>
            <a:grpSpLocks/>
          </p:cNvGrpSpPr>
          <p:nvPr/>
        </p:nvGrpSpPr>
        <p:grpSpPr bwMode="auto">
          <a:xfrm>
            <a:off x="7456488" y="3173413"/>
            <a:ext cx="1454150" cy="98425"/>
            <a:chOff x="3515" y="2027"/>
            <a:chExt cx="916" cy="62"/>
          </a:xfrm>
        </p:grpSpPr>
        <p:sp>
          <p:nvSpPr>
            <p:cNvPr id="12378" name="Oval 543"/>
            <p:cNvSpPr>
              <a:spLocks noChangeArrowheads="1"/>
            </p:cNvSpPr>
            <p:nvPr/>
          </p:nvSpPr>
          <p:spPr bwMode="auto">
            <a:xfrm>
              <a:off x="3515" y="2027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V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79" name="Oval 544"/>
            <p:cNvSpPr>
              <a:spLocks noChangeArrowheads="1"/>
            </p:cNvSpPr>
            <p:nvPr/>
          </p:nvSpPr>
          <p:spPr bwMode="auto">
            <a:xfrm>
              <a:off x="3576" y="2027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E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80" name="Oval 545"/>
            <p:cNvSpPr>
              <a:spLocks noChangeArrowheads="1"/>
            </p:cNvSpPr>
            <p:nvPr/>
          </p:nvSpPr>
          <p:spPr bwMode="auto">
            <a:xfrm>
              <a:off x="3637" y="2027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A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81" name="Oval 546"/>
            <p:cNvSpPr>
              <a:spLocks noChangeArrowheads="1"/>
            </p:cNvSpPr>
            <p:nvPr/>
          </p:nvSpPr>
          <p:spPr bwMode="auto">
            <a:xfrm>
              <a:off x="3699" y="2027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D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82" name="Oval 547"/>
            <p:cNvSpPr>
              <a:spLocks noChangeArrowheads="1"/>
            </p:cNvSpPr>
            <p:nvPr/>
          </p:nvSpPr>
          <p:spPr bwMode="auto">
            <a:xfrm>
              <a:off x="3760" y="2027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V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83" name="Oval 548"/>
            <p:cNvSpPr>
              <a:spLocks noChangeArrowheads="1"/>
            </p:cNvSpPr>
            <p:nvPr/>
          </p:nvSpPr>
          <p:spPr bwMode="auto">
            <a:xfrm>
              <a:off x="3821" y="2027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A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84" name="Oval 549"/>
            <p:cNvSpPr>
              <a:spLocks noChangeArrowheads="1"/>
            </p:cNvSpPr>
            <p:nvPr/>
          </p:nvSpPr>
          <p:spPr bwMode="auto">
            <a:xfrm>
              <a:off x="3882" y="202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G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85" name="Oval 550"/>
            <p:cNvSpPr>
              <a:spLocks noChangeArrowheads="1"/>
            </p:cNvSpPr>
            <p:nvPr/>
          </p:nvSpPr>
          <p:spPr bwMode="auto">
            <a:xfrm>
              <a:off x="3943" y="202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H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86" name="Oval 551"/>
            <p:cNvSpPr>
              <a:spLocks noChangeArrowheads="1"/>
            </p:cNvSpPr>
            <p:nvPr/>
          </p:nvSpPr>
          <p:spPr bwMode="auto">
            <a:xfrm>
              <a:off x="4004" y="202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G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87" name="Oval 552"/>
            <p:cNvSpPr>
              <a:spLocks noChangeArrowheads="1"/>
            </p:cNvSpPr>
            <p:nvPr/>
          </p:nvSpPr>
          <p:spPr bwMode="auto">
            <a:xfrm>
              <a:off x="4066" y="202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Q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88" name="Oval 553"/>
            <p:cNvSpPr>
              <a:spLocks noChangeArrowheads="1"/>
            </p:cNvSpPr>
            <p:nvPr/>
          </p:nvSpPr>
          <p:spPr bwMode="auto">
            <a:xfrm>
              <a:off x="4127" y="202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E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89" name="Oval 554"/>
            <p:cNvSpPr>
              <a:spLocks noChangeArrowheads="1"/>
            </p:cNvSpPr>
            <p:nvPr/>
          </p:nvSpPr>
          <p:spPr bwMode="auto">
            <a:xfrm>
              <a:off x="4188" y="202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V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90" name="Oval 555"/>
            <p:cNvSpPr>
              <a:spLocks noChangeArrowheads="1"/>
            </p:cNvSpPr>
            <p:nvPr/>
          </p:nvSpPr>
          <p:spPr bwMode="auto">
            <a:xfrm>
              <a:off x="4250" y="202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L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91" name="Oval 556"/>
            <p:cNvSpPr>
              <a:spLocks noChangeArrowheads="1"/>
            </p:cNvSpPr>
            <p:nvPr/>
          </p:nvSpPr>
          <p:spPr bwMode="auto">
            <a:xfrm>
              <a:off x="4370" y="2028"/>
              <a:ext cx="61" cy="61"/>
            </a:xfrm>
            <a:prstGeom prst="ellipse">
              <a:avLst/>
            </a:prstGeom>
            <a:solidFill>
              <a:srgbClr val="0000FF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R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92" name="Oval 557"/>
            <p:cNvSpPr>
              <a:spLocks noChangeArrowheads="1"/>
            </p:cNvSpPr>
            <p:nvPr/>
          </p:nvSpPr>
          <p:spPr bwMode="auto">
            <a:xfrm>
              <a:off x="4311" y="202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I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558"/>
          <p:cNvGrpSpPr>
            <a:grpSpLocks/>
          </p:cNvGrpSpPr>
          <p:nvPr/>
        </p:nvGrpSpPr>
        <p:grpSpPr bwMode="auto">
          <a:xfrm>
            <a:off x="7456488" y="2309813"/>
            <a:ext cx="582612" cy="96837"/>
            <a:chOff x="3696" y="1933"/>
            <a:chExt cx="367" cy="61"/>
          </a:xfrm>
        </p:grpSpPr>
        <p:sp>
          <p:nvSpPr>
            <p:cNvPr id="12372" name="Oval 559"/>
            <p:cNvSpPr>
              <a:spLocks noChangeArrowheads="1"/>
            </p:cNvSpPr>
            <p:nvPr/>
          </p:nvSpPr>
          <p:spPr bwMode="auto">
            <a:xfrm>
              <a:off x="3696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S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73" name="Oval 560"/>
            <p:cNvSpPr>
              <a:spLocks noChangeArrowheads="1"/>
            </p:cNvSpPr>
            <p:nvPr/>
          </p:nvSpPr>
          <p:spPr bwMode="auto">
            <a:xfrm>
              <a:off x="3757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E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74" name="Oval 561"/>
            <p:cNvSpPr>
              <a:spLocks noChangeArrowheads="1"/>
            </p:cNvSpPr>
            <p:nvPr/>
          </p:nvSpPr>
          <p:spPr bwMode="auto">
            <a:xfrm>
              <a:off x="3818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D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75" name="Oval 562"/>
            <p:cNvSpPr>
              <a:spLocks noChangeArrowheads="1"/>
            </p:cNvSpPr>
            <p:nvPr/>
          </p:nvSpPr>
          <p:spPr bwMode="auto">
            <a:xfrm>
              <a:off x="3880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E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76" name="Oval 563"/>
            <p:cNvSpPr>
              <a:spLocks noChangeArrowheads="1"/>
            </p:cNvSpPr>
            <p:nvPr/>
          </p:nvSpPr>
          <p:spPr bwMode="auto">
            <a:xfrm>
              <a:off x="3941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M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77" name="Oval 564"/>
            <p:cNvSpPr>
              <a:spLocks noChangeArrowheads="1"/>
            </p:cNvSpPr>
            <p:nvPr/>
          </p:nvSpPr>
          <p:spPr bwMode="auto">
            <a:xfrm>
              <a:off x="4002" y="1933"/>
              <a:ext cx="61" cy="61"/>
            </a:xfrm>
            <a:prstGeom prst="ellipse">
              <a:avLst/>
            </a:prstGeom>
            <a:solidFill>
              <a:srgbClr val="0000FF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K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565"/>
          <p:cNvGrpSpPr>
            <a:grpSpLocks/>
          </p:cNvGrpSpPr>
          <p:nvPr/>
        </p:nvGrpSpPr>
        <p:grpSpPr bwMode="auto">
          <a:xfrm>
            <a:off x="7456488" y="2598738"/>
            <a:ext cx="582612" cy="96837"/>
            <a:chOff x="3696" y="1933"/>
            <a:chExt cx="367" cy="61"/>
          </a:xfrm>
        </p:grpSpPr>
        <p:sp>
          <p:nvSpPr>
            <p:cNvPr id="12366" name="Oval 566"/>
            <p:cNvSpPr>
              <a:spLocks noChangeArrowheads="1"/>
            </p:cNvSpPr>
            <p:nvPr/>
          </p:nvSpPr>
          <p:spPr bwMode="auto">
            <a:xfrm>
              <a:off x="3696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A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67" name="Oval 567"/>
            <p:cNvSpPr>
              <a:spLocks noChangeArrowheads="1"/>
            </p:cNvSpPr>
            <p:nvPr/>
          </p:nvSpPr>
          <p:spPr bwMode="auto">
            <a:xfrm>
              <a:off x="3757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S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68" name="Oval 568"/>
            <p:cNvSpPr>
              <a:spLocks noChangeArrowheads="1"/>
            </p:cNvSpPr>
            <p:nvPr/>
          </p:nvSpPr>
          <p:spPr bwMode="auto">
            <a:xfrm>
              <a:off x="3818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E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69" name="Oval 569"/>
            <p:cNvSpPr>
              <a:spLocks noChangeArrowheads="1"/>
            </p:cNvSpPr>
            <p:nvPr/>
          </p:nvSpPr>
          <p:spPr bwMode="auto">
            <a:xfrm>
              <a:off x="3880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D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70" name="Oval 570"/>
            <p:cNvSpPr>
              <a:spLocks noChangeArrowheads="1"/>
            </p:cNvSpPr>
            <p:nvPr/>
          </p:nvSpPr>
          <p:spPr bwMode="auto">
            <a:xfrm>
              <a:off x="3941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L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71" name="Oval 571"/>
            <p:cNvSpPr>
              <a:spLocks noChangeArrowheads="1"/>
            </p:cNvSpPr>
            <p:nvPr/>
          </p:nvSpPr>
          <p:spPr bwMode="auto">
            <a:xfrm>
              <a:off x="4002" y="1933"/>
              <a:ext cx="61" cy="61"/>
            </a:xfrm>
            <a:prstGeom prst="ellipse">
              <a:avLst/>
            </a:prstGeom>
            <a:solidFill>
              <a:srgbClr val="0000FF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K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572"/>
          <p:cNvGrpSpPr>
            <a:grpSpLocks/>
          </p:cNvGrpSpPr>
          <p:nvPr/>
        </p:nvGrpSpPr>
        <p:grpSpPr bwMode="auto">
          <a:xfrm>
            <a:off x="7456488" y="2165350"/>
            <a:ext cx="582612" cy="96838"/>
            <a:chOff x="3696" y="1933"/>
            <a:chExt cx="367" cy="61"/>
          </a:xfrm>
        </p:grpSpPr>
        <p:sp>
          <p:nvSpPr>
            <p:cNvPr id="12360" name="Oval 573"/>
            <p:cNvSpPr>
              <a:spLocks noChangeArrowheads="1"/>
            </p:cNvSpPr>
            <p:nvPr/>
          </p:nvSpPr>
          <p:spPr bwMode="auto">
            <a:xfrm>
              <a:off x="3696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A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61" name="Oval 574"/>
            <p:cNvSpPr>
              <a:spLocks noChangeArrowheads="1"/>
            </p:cNvSpPr>
            <p:nvPr/>
          </p:nvSpPr>
          <p:spPr bwMode="auto">
            <a:xfrm>
              <a:off x="3757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L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62" name="Oval 575"/>
            <p:cNvSpPr>
              <a:spLocks noChangeArrowheads="1"/>
            </p:cNvSpPr>
            <p:nvPr/>
          </p:nvSpPr>
          <p:spPr bwMode="auto">
            <a:xfrm>
              <a:off x="3818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E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63" name="Oval 576"/>
            <p:cNvSpPr>
              <a:spLocks noChangeArrowheads="1"/>
            </p:cNvSpPr>
            <p:nvPr/>
          </p:nvSpPr>
          <p:spPr bwMode="auto">
            <a:xfrm>
              <a:off x="3880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L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64" name="Oval 577"/>
            <p:cNvSpPr>
              <a:spLocks noChangeArrowheads="1"/>
            </p:cNvSpPr>
            <p:nvPr/>
          </p:nvSpPr>
          <p:spPr bwMode="auto">
            <a:xfrm>
              <a:off x="3941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F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65" name="Oval 578"/>
            <p:cNvSpPr>
              <a:spLocks noChangeArrowheads="1"/>
            </p:cNvSpPr>
            <p:nvPr/>
          </p:nvSpPr>
          <p:spPr bwMode="auto">
            <a:xfrm>
              <a:off x="4002" y="1933"/>
              <a:ext cx="61" cy="61"/>
            </a:xfrm>
            <a:prstGeom prst="ellipse">
              <a:avLst/>
            </a:prstGeom>
            <a:solidFill>
              <a:srgbClr val="0000FF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R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579"/>
          <p:cNvGrpSpPr>
            <a:grpSpLocks/>
          </p:cNvGrpSpPr>
          <p:nvPr/>
        </p:nvGrpSpPr>
        <p:grpSpPr bwMode="auto">
          <a:xfrm>
            <a:off x="7456488" y="2741613"/>
            <a:ext cx="582612" cy="96837"/>
            <a:chOff x="3696" y="1933"/>
            <a:chExt cx="367" cy="61"/>
          </a:xfrm>
        </p:grpSpPr>
        <p:sp>
          <p:nvSpPr>
            <p:cNvPr id="12354" name="Oval 580"/>
            <p:cNvSpPr>
              <a:spLocks noChangeArrowheads="1"/>
            </p:cNvSpPr>
            <p:nvPr/>
          </p:nvSpPr>
          <p:spPr bwMode="auto">
            <a:xfrm>
              <a:off x="3696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E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55" name="Oval 581"/>
            <p:cNvSpPr>
              <a:spLocks noChangeArrowheads="1"/>
            </p:cNvSpPr>
            <p:nvPr/>
          </p:nvSpPr>
          <p:spPr bwMode="auto">
            <a:xfrm>
              <a:off x="3757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L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56" name="Oval 582"/>
            <p:cNvSpPr>
              <a:spLocks noChangeArrowheads="1"/>
            </p:cNvSpPr>
            <p:nvPr/>
          </p:nvSpPr>
          <p:spPr bwMode="auto">
            <a:xfrm>
              <a:off x="3818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G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57" name="Oval 583"/>
            <p:cNvSpPr>
              <a:spLocks noChangeArrowheads="1"/>
            </p:cNvSpPr>
            <p:nvPr/>
          </p:nvSpPr>
          <p:spPr bwMode="auto">
            <a:xfrm>
              <a:off x="3880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F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58" name="Oval 584"/>
            <p:cNvSpPr>
              <a:spLocks noChangeArrowheads="1"/>
            </p:cNvSpPr>
            <p:nvPr/>
          </p:nvSpPr>
          <p:spPr bwMode="auto">
            <a:xfrm>
              <a:off x="3941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Q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59" name="Oval 585"/>
            <p:cNvSpPr>
              <a:spLocks noChangeArrowheads="1"/>
            </p:cNvSpPr>
            <p:nvPr/>
          </p:nvSpPr>
          <p:spPr bwMode="auto">
            <a:xfrm>
              <a:off x="4002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G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586"/>
          <p:cNvGrpSpPr>
            <a:grpSpLocks/>
          </p:cNvGrpSpPr>
          <p:nvPr/>
        </p:nvGrpSpPr>
        <p:grpSpPr bwMode="auto">
          <a:xfrm>
            <a:off x="7456488" y="2454275"/>
            <a:ext cx="582612" cy="96838"/>
            <a:chOff x="3696" y="1933"/>
            <a:chExt cx="367" cy="61"/>
          </a:xfrm>
        </p:grpSpPr>
        <p:sp>
          <p:nvSpPr>
            <p:cNvPr id="12348" name="Oval 587"/>
            <p:cNvSpPr>
              <a:spLocks noChangeArrowheads="1"/>
            </p:cNvSpPr>
            <p:nvPr/>
          </p:nvSpPr>
          <p:spPr bwMode="auto">
            <a:xfrm>
              <a:off x="3696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N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49" name="Oval 588"/>
            <p:cNvSpPr>
              <a:spLocks noChangeArrowheads="1"/>
            </p:cNvSpPr>
            <p:nvPr/>
          </p:nvSpPr>
          <p:spPr bwMode="auto">
            <a:xfrm>
              <a:off x="3757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D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50" name="Oval 589"/>
            <p:cNvSpPr>
              <a:spLocks noChangeArrowheads="1"/>
            </p:cNvSpPr>
            <p:nvPr/>
          </p:nvSpPr>
          <p:spPr bwMode="auto">
            <a:xfrm>
              <a:off x="3818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M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51" name="Oval 590"/>
            <p:cNvSpPr>
              <a:spLocks noChangeArrowheads="1"/>
            </p:cNvSpPr>
            <p:nvPr/>
          </p:nvSpPr>
          <p:spPr bwMode="auto">
            <a:xfrm>
              <a:off x="3880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A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52" name="Oval 591"/>
            <p:cNvSpPr>
              <a:spLocks noChangeArrowheads="1"/>
            </p:cNvSpPr>
            <p:nvPr/>
          </p:nvSpPr>
          <p:spPr bwMode="auto">
            <a:xfrm>
              <a:off x="3941" y="1933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A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53" name="Oval 592"/>
            <p:cNvSpPr>
              <a:spLocks noChangeArrowheads="1"/>
            </p:cNvSpPr>
            <p:nvPr/>
          </p:nvSpPr>
          <p:spPr bwMode="auto">
            <a:xfrm>
              <a:off x="4002" y="1933"/>
              <a:ext cx="61" cy="61"/>
            </a:xfrm>
            <a:prstGeom prst="ellipse">
              <a:avLst/>
            </a:prstGeom>
            <a:solidFill>
              <a:srgbClr val="0000FF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K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593"/>
          <p:cNvGrpSpPr>
            <a:grpSpLocks/>
          </p:cNvGrpSpPr>
          <p:nvPr/>
        </p:nvGrpSpPr>
        <p:grpSpPr bwMode="auto">
          <a:xfrm>
            <a:off x="7456488" y="2022475"/>
            <a:ext cx="388937" cy="96838"/>
            <a:chOff x="4680" y="1842"/>
            <a:chExt cx="245" cy="61"/>
          </a:xfrm>
        </p:grpSpPr>
        <p:sp>
          <p:nvSpPr>
            <p:cNvPr id="12344" name="Oval 594"/>
            <p:cNvSpPr>
              <a:spLocks noChangeArrowheads="1"/>
            </p:cNvSpPr>
            <p:nvPr/>
          </p:nvSpPr>
          <p:spPr bwMode="auto">
            <a:xfrm>
              <a:off x="4680" y="1842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I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45" name="Oval 595"/>
            <p:cNvSpPr>
              <a:spLocks noChangeArrowheads="1"/>
            </p:cNvSpPr>
            <p:nvPr/>
          </p:nvSpPr>
          <p:spPr bwMode="auto">
            <a:xfrm>
              <a:off x="4742" y="1842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P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46" name="Oval 596"/>
            <p:cNvSpPr>
              <a:spLocks noChangeArrowheads="1"/>
            </p:cNvSpPr>
            <p:nvPr/>
          </p:nvSpPr>
          <p:spPr bwMode="auto">
            <a:xfrm>
              <a:off x="4803" y="1842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V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47" name="Oval 597"/>
            <p:cNvSpPr>
              <a:spLocks noChangeArrowheads="1"/>
            </p:cNvSpPr>
            <p:nvPr/>
          </p:nvSpPr>
          <p:spPr bwMode="auto">
            <a:xfrm>
              <a:off x="4864" y="1842"/>
              <a:ext cx="61" cy="61"/>
            </a:xfrm>
            <a:prstGeom prst="ellipse">
              <a:avLst/>
            </a:prstGeom>
            <a:solidFill>
              <a:srgbClr val="0000FF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K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598"/>
          <p:cNvGrpSpPr>
            <a:grpSpLocks/>
          </p:cNvGrpSpPr>
          <p:nvPr/>
        </p:nvGrpSpPr>
        <p:grpSpPr bwMode="auto">
          <a:xfrm>
            <a:off x="7456488" y="1590675"/>
            <a:ext cx="290512" cy="96838"/>
            <a:chOff x="4121" y="1979"/>
            <a:chExt cx="183" cy="61"/>
          </a:xfrm>
        </p:grpSpPr>
        <p:sp>
          <p:nvSpPr>
            <p:cNvPr id="12341" name="Oval 599"/>
            <p:cNvSpPr>
              <a:spLocks noChangeArrowheads="1"/>
            </p:cNvSpPr>
            <p:nvPr/>
          </p:nvSpPr>
          <p:spPr bwMode="auto">
            <a:xfrm>
              <a:off x="4121" y="1979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H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42" name="Oval 600"/>
            <p:cNvSpPr>
              <a:spLocks noChangeArrowheads="1"/>
            </p:cNvSpPr>
            <p:nvPr/>
          </p:nvSpPr>
          <p:spPr bwMode="auto">
            <a:xfrm>
              <a:off x="4182" y="1979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L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43" name="Oval 601"/>
            <p:cNvSpPr>
              <a:spLocks noChangeArrowheads="1"/>
            </p:cNvSpPr>
            <p:nvPr/>
          </p:nvSpPr>
          <p:spPr bwMode="auto">
            <a:xfrm>
              <a:off x="4243" y="1979"/>
              <a:ext cx="61" cy="61"/>
            </a:xfrm>
            <a:prstGeom prst="ellipse">
              <a:avLst/>
            </a:prstGeom>
            <a:solidFill>
              <a:srgbClr val="0000FF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K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602"/>
          <p:cNvGrpSpPr>
            <a:grpSpLocks/>
          </p:cNvGrpSpPr>
          <p:nvPr/>
        </p:nvGrpSpPr>
        <p:grpSpPr bwMode="auto">
          <a:xfrm>
            <a:off x="7456488" y="1733550"/>
            <a:ext cx="290512" cy="96838"/>
            <a:chOff x="4121" y="1979"/>
            <a:chExt cx="183" cy="61"/>
          </a:xfrm>
        </p:grpSpPr>
        <p:sp>
          <p:nvSpPr>
            <p:cNvPr id="12338" name="Oval 603"/>
            <p:cNvSpPr>
              <a:spLocks noChangeArrowheads="1"/>
            </p:cNvSpPr>
            <p:nvPr/>
          </p:nvSpPr>
          <p:spPr bwMode="auto">
            <a:xfrm>
              <a:off x="4121" y="1979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F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39" name="Oval 604"/>
            <p:cNvSpPr>
              <a:spLocks noChangeArrowheads="1"/>
            </p:cNvSpPr>
            <p:nvPr/>
          </p:nvSpPr>
          <p:spPr bwMode="auto">
            <a:xfrm>
              <a:off x="4182" y="1979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D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40" name="Oval 605"/>
            <p:cNvSpPr>
              <a:spLocks noChangeArrowheads="1"/>
            </p:cNvSpPr>
            <p:nvPr/>
          </p:nvSpPr>
          <p:spPr bwMode="auto">
            <a:xfrm>
              <a:off x="4243" y="1979"/>
              <a:ext cx="61" cy="61"/>
            </a:xfrm>
            <a:prstGeom prst="ellipse">
              <a:avLst/>
            </a:prstGeom>
            <a:solidFill>
              <a:srgbClr val="0000FF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K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606"/>
          <p:cNvGrpSpPr>
            <a:grpSpLocks/>
          </p:cNvGrpSpPr>
          <p:nvPr/>
        </p:nvGrpSpPr>
        <p:grpSpPr bwMode="auto">
          <a:xfrm>
            <a:off x="7456488" y="1878013"/>
            <a:ext cx="290512" cy="96837"/>
            <a:chOff x="4121" y="1979"/>
            <a:chExt cx="183" cy="61"/>
          </a:xfrm>
        </p:grpSpPr>
        <p:sp>
          <p:nvSpPr>
            <p:cNvPr id="12335" name="Oval 607"/>
            <p:cNvSpPr>
              <a:spLocks noChangeArrowheads="1"/>
            </p:cNvSpPr>
            <p:nvPr/>
          </p:nvSpPr>
          <p:spPr bwMode="auto">
            <a:xfrm>
              <a:off x="4121" y="1979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L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36" name="Oval 608"/>
            <p:cNvSpPr>
              <a:spLocks noChangeArrowheads="1"/>
            </p:cNvSpPr>
            <p:nvPr/>
          </p:nvSpPr>
          <p:spPr bwMode="auto">
            <a:xfrm>
              <a:off x="4182" y="1979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F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37" name="Oval 609"/>
            <p:cNvSpPr>
              <a:spLocks noChangeArrowheads="1"/>
            </p:cNvSpPr>
            <p:nvPr/>
          </p:nvSpPr>
          <p:spPr bwMode="auto">
            <a:xfrm>
              <a:off x="4243" y="1979"/>
              <a:ext cx="61" cy="61"/>
            </a:xfrm>
            <a:prstGeom prst="ellipse">
              <a:avLst/>
            </a:prstGeom>
            <a:solidFill>
              <a:srgbClr val="0000FF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K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610"/>
          <p:cNvGrpSpPr>
            <a:grpSpLocks/>
          </p:cNvGrpSpPr>
          <p:nvPr/>
        </p:nvGrpSpPr>
        <p:grpSpPr bwMode="auto">
          <a:xfrm>
            <a:off x="7456488" y="1301750"/>
            <a:ext cx="193675" cy="96838"/>
            <a:chOff x="4393" y="1888"/>
            <a:chExt cx="122" cy="61"/>
          </a:xfrm>
        </p:grpSpPr>
        <p:sp>
          <p:nvSpPr>
            <p:cNvPr id="12333" name="Oval 611"/>
            <p:cNvSpPr>
              <a:spLocks noChangeArrowheads="1"/>
            </p:cNvSpPr>
            <p:nvPr/>
          </p:nvSpPr>
          <p:spPr bwMode="auto">
            <a:xfrm>
              <a:off x="4393" y="188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F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34" name="Oval 612"/>
            <p:cNvSpPr>
              <a:spLocks noChangeArrowheads="1"/>
            </p:cNvSpPr>
            <p:nvPr/>
          </p:nvSpPr>
          <p:spPr bwMode="auto">
            <a:xfrm>
              <a:off x="4454" y="1888"/>
              <a:ext cx="61" cy="61"/>
            </a:xfrm>
            <a:prstGeom prst="ellipse">
              <a:avLst/>
            </a:prstGeom>
            <a:solidFill>
              <a:srgbClr val="0000FF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K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613"/>
          <p:cNvGrpSpPr>
            <a:grpSpLocks/>
          </p:cNvGrpSpPr>
          <p:nvPr/>
        </p:nvGrpSpPr>
        <p:grpSpPr bwMode="auto">
          <a:xfrm>
            <a:off x="7456488" y="1157288"/>
            <a:ext cx="193675" cy="96837"/>
            <a:chOff x="4393" y="1888"/>
            <a:chExt cx="122" cy="61"/>
          </a:xfrm>
        </p:grpSpPr>
        <p:sp>
          <p:nvSpPr>
            <p:cNvPr id="12331" name="Oval 614"/>
            <p:cNvSpPr>
              <a:spLocks noChangeArrowheads="1"/>
            </p:cNvSpPr>
            <p:nvPr/>
          </p:nvSpPr>
          <p:spPr bwMode="auto">
            <a:xfrm>
              <a:off x="4393" y="188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Y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32" name="Oval 615"/>
            <p:cNvSpPr>
              <a:spLocks noChangeArrowheads="1"/>
            </p:cNvSpPr>
            <p:nvPr/>
          </p:nvSpPr>
          <p:spPr bwMode="auto">
            <a:xfrm>
              <a:off x="4454" y="1888"/>
              <a:ext cx="61" cy="61"/>
            </a:xfrm>
            <a:prstGeom prst="ellipse">
              <a:avLst/>
            </a:prstGeom>
            <a:solidFill>
              <a:srgbClr val="0000FF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K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616"/>
          <p:cNvGrpSpPr>
            <a:grpSpLocks/>
          </p:cNvGrpSpPr>
          <p:nvPr/>
        </p:nvGrpSpPr>
        <p:grpSpPr bwMode="auto">
          <a:xfrm>
            <a:off x="7456488" y="1446213"/>
            <a:ext cx="193675" cy="96837"/>
            <a:chOff x="4393" y="1888"/>
            <a:chExt cx="122" cy="61"/>
          </a:xfrm>
        </p:grpSpPr>
        <p:sp>
          <p:nvSpPr>
            <p:cNvPr id="12329" name="Oval 617"/>
            <p:cNvSpPr>
              <a:spLocks noChangeArrowheads="1"/>
            </p:cNvSpPr>
            <p:nvPr/>
          </p:nvSpPr>
          <p:spPr bwMode="auto">
            <a:xfrm>
              <a:off x="4393" y="1888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H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30" name="Oval 618"/>
            <p:cNvSpPr>
              <a:spLocks noChangeArrowheads="1"/>
            </p:cNvSpPr>
            <p:nvPr/>
          </p:nvSpPr>
          <p:spPr bwMode="auto">
            <a:xfrm>
              <a:off x="4454" y="1888"/>
              <a:ext cx="61" cy="61"/>
            </a:xfrm>
            <a:prstGeom prst="ellipse">
              <a:avLst/>
            </a:prstGeom>
            <a:solidFill>
              <a:srgbClr val="0000FF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K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sp>
        <p:nvSpPr>
          <p:cNvPr id="12317" name="Oval 619"/>
          <p:cNvSpPr>
            <a:spLocks noChangeArrowheads="1"/>
          </p:cNvSpPr>
          <p:nvPr/>
        </p:nvSpPr>
        <p:spPr bwMode="auto">
          <a:xfrm>
            <a:off x="7456488" y="1014413"/>
            <a:ext cx="96837" cy="96837"/>
          </a:xfrm>
          <a:prstGeom prst="ellipse">
            <a:avLst/>
          </a:prstGeom>
          <a:solidFill>
            <a:srgbClr val="0000FF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">
                <a:solidFill>
                  <a:schemeClr val="bg1"/>
                </a:solidFill>
              </a:rPr>
              <a:t>K</a:t>
            </a:r>
            <a:endParaRPr lang="de-DE" sz="600">
              <a:solidFill>
                <a:schemeClr val="bg1"/>
              </a:solidFill>
            </a:endParaRPr>
          </a:p>
        </p:txBody>
      </p:sp>
      <p:grpSp>
        <p:nvGrpSpPr>
          <p:cNvPr id="20" name="Group 620"/>
          <p:cNvGrpSpPr>
            <a:grpSpLocks/>
          </p:cNvGrpSpPr>
          <p:nvPr/>
        </p:nvGrpSpPr>
        <p:grpSpPr bwMode="auto">
          <a:xfrm>
            <a:off x="7456488" y="2886075"/>
            <a:ext cx="774700" cy="96838"/>
            <a:chOff x="4623" y="1027"/>
            <a:chExt cx="488" cy="61"/>
          </a:xfrm>
        </p:grpSpPr>
        <p:sp>
          <p:nvSpPr>
            <p:cNvPr id="12321" name="Oval 621"/>
            <p:cNvSpPr>
              <a:spLocks noChangeArrowheads="1"/>
            </p:cNvSpPr>
            <p:nvPr/>
          </p:nvSpPr>
          <p:spPr bwMode="auto">
            <a:xfrm>
              <a:off x="4623" y="1027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G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22" name="Oval 622"/>
            <p:cNvSpPr>
              <a:spLocks noChangeArrowheads="1"/>
            </p:cNvSpPr>
            <p:nvPr/>
          </p:nvSpPr>
          <p:spPr bwMode="auto">
            <a:xfrm>
              <a:off x="4684" y="1027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H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23" name="Oval 623"/>
            <p:cNvSpPr>
              <a:spLocks noChangeArrowheads="1"/>
            </p:cNvSpPr>
            <p:nvPr/>
          </p:nvSpPr>
          <p:spPr bwMode="auto">
            <a:xfrm>
              <a:off x="4746" y="1027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P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24" name="Oval 624"/>
            <p:cNvSpPr>
              <a:spLocks noChangeArrowheads="1"/>
            </p:cNvSpPr>
            <p:nvPr/>
          </p:nvSpPr>
          <p:spPr bwMode="auto">
            <a:xfrm>
              <a:off x="4807" y="1027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E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25" name="Oval 625"/>
            <p:cNvSpPr>
              <a:spLocks noChangeArrowheads="1"/>
            </p:cNvSpPr>
            <p:nvPr/>
          </p:nvSpPr>
          <p:spPr bwMode="auto">
            <a:xfrm>
              <a:off x="4868" y="1027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T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26" name="Oval 626"/>
            <p:cNvSpPr>
              <a:spLocks noChangeArrowheads="1"/>
            </p:cNvSpPr>
            <p:nvPr/>
          </p:nvSpPr>
          <p:spPr bwMode="auto">
            <a:xfrm>
              <a:off x="4930" y="1027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L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27" name="Oval 627"/>
            <p:cNvSpPr>
              <a:spLocks noChangeArrowheads="1"/>
            </p:cNvSpPr>
            <p:nvPr/>
          </p:nvSpPr>
          <p:spPr bwMode="auto">
            <a:xfrm>
              <a:off x="5050" y="1027"/>
              <a:ext cx="61" cy="61"/>
            </a:xfrm>
            <a:prstGeom prst="ellipse">
              <a:avLst/>
            </a:prstGeom>
            <a:solidFill>
              <a:srgbClr val="0000FF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K</a:t>
              </a:r>
              <a:endParaRPr lang="de-DE" sz="600">
                <a:solidFill>
                  <a:schemeClr val="bg1"/>
                </a:solidFill>
              </a:endParaRPr>
            </a:p>
          </p:txBody>
        </p:sp>
        <p:sp>
          <p:nvSpPr>
            <p:cNvPr id="12328" name="Oval 628"/>
            <p:cNvSpPr>
              <a:spLocks noChangeArrowheads="1"/>
            </p:cNvSpPr>
            <p:nvPr/>
          </p:nvSpPr>
          <p:spPr bwMode="auto">
            <a:xfrm>
              <a:off x="4991" y="1027"/>
              <a:ext cx="61" cy="61"/>
            </a:xfrm>
            <a:prstGeom prst="ellipse">
              <a:avLst/>
            </a:prstGeom>
            <a:solidFill>
              <a:schemeClr val="folHlink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E</a:t>
              </a:r>
              <a:endParaRPr lang="de-DE" sz="600">
                <a:solidFill>
                  <a:schemeClr val="bg1"/>
                </a:solidFill>
              </a:endParaRPr>
            </a:p>
          </p:txBody>
        </p:sp>
      </p:grpSp>
      <p:pic>
        <p:nvPicPr>
          <p:cNvPr id="12319" name="Picture 629" descr="myoglobin0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977702">
            <a:off x="71438" y="2061268"/>
            <a:ext cx="998537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0" name="Picture 630" descr="myoglobin0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320325">
            <a:off x="1114425" y="2061268"/>
            <a:ext cx="104933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48520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Amino Acid Masses</a:t>
            </a:r>
            <a:endParaRPr lang="en-US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109568658"/>
              </p:ext>
            </p:extLst>
          </p:nvPr>
        </p:nvGraphicFramePr>
        <p:xfrm>
          <a:off x="152400" y="762000"/>
          <a:ext cx="4191000" cy="520541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762000"/>
                <a:gridCol w="1066800"/>
                <a:gridCol w="1314450"/>
                <a:gridCol w="1047750"/>
              </a:tblGrid>
              <a:tr h="799152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AA</a:t>
                      </a:r>
                      <a:endParaRPr lang="de-DE" sz="1600" dirty="0"/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Chemical </a:t>
                      </a:r>
                      <a:r>
                        <a:rPr lang="de-DE" sz="1600" dirty="0" err="1"/>
                        <a:t>formula</a:t>
                      </a:r>
                      <a:endParaRPr lang="de-DE" sz="1600" dirty="0"/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Mono-</a:t>
                      </a:r>
                      <a:r>
                        <a:rPr lang="de-DE" sz="1600" dirty="0" err="1" smtClean="0"/>
                        <a:t>isotopic</a:t>
                      </a:r>
                      <a:r>
                        <a:rPr lang="de-DE" sz="1600" dirty="0" smtClean="0"/>
                        <a:t> [Da]</a:t>
                      </a:r>
                      <a:endParaRPr lang="de-DE" sz="1600" dirty="0"/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Average</a:t>
                      </a:r>
                      <a:endParaRPr lang="de-DE" sz="1600" dirty="0" smtClean="0"/>
                    </a:p>
                    <a:p>
                      <a:r>
                        <a:rPr lang="de-DE" sz="1600" dirty="0" smtClean="0"/>
                        <a:t>[Da]</a:t>
                      </a:r>
                      <a:endParaRPr lang="de-DE" sz="1600" dirty="0"/>
                    </a:p>
                  </a:txBody>
                  <a:tcPr marL="91620" marR="91620"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Ala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3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5</a:t>
                      </a:r>
                      <a:r>
                        <a:rPr lang="de-DE" sz="1600" dirty="0"/>
                        <a:t>ON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71.03711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71.0788</a:t>
                      </a:r>
                    </a:p>
                  </a:txBody>
                  <a:tcPr marL="91620" marR="91620"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Arg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6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12</a:t>
                      </a:r>
                      <a:r>
                        <a:rPr lang="de-DE" sz="1600" dirty="0"/>
                        <a:t>ON</a:t>
                      </a:r>
                      <a:r>
                        <a:rPr lang="de-DE" sz="1600" baseline="-25000" dirty="0"/>
                        <a:t>4</a:t>
                      </a:r>
                      <a:endParaRPr lang="de-DE" sz="1600" dirty="0"/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156.10111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156.1875</a:t>
                      </a:r>
                    </a:p>
                  </a:txBody>
                  <a:tcPr marL="91620" marR="91620"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Asn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4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6</a:t>
                      </a:r>
                      <a:r>
                        <a:rPr lang="de-DE" sz="1600" dirty="0"/>
                        <a:t>O</a:t>
                      </a:r>
                      <a:r>
                        <a:rPr lang="de-DE" sz="1600" baseline="-25000" dirty="0"/>
                        <a:t>2</a:t>
                      </a:r>
                      <a:r>
                        <a:rPr lang="de-DE" sz="1600" dirty="0"/>
                        <a:t>N</a:t>
                      </a:r>
                      <a:r>
                        <a:rPr lang="de-DE" sz="1600" baseline="-25000" dirty="0"/>
                        <a:t>2</a:t>
                      </a:r>
                      <a:endParaRPr lang="de-DE" sz="1600" dirty="0"/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114.04293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114.1038</a:t>
                      </a:r>
                    </a:p>
                  </a:txBody>
                  <a:tcPr marL="91620" marR="91620"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Asp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4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5</a:t>
                      </a:r>
                      <a:r>
                        <a:rPr lang="de-DE" sz="1600" dirty="0"/>
                        <a:t>O</a:t>
                      </a:r>
                      <a:r>
                        <a:rPr lang="de-DE" sz="1600" baseline="-25000" dirty="0"/>
                        <a:t>3</a:t>
                      </a:r>
                      <a:r>
                        <a:rPr lang="de-DE" sz="1600" dirty="0"/>
                        <a:t>N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115.02694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115.0886</a:t>
                      </a:r>
                    </a:p>
                  </a:txBody>
                  <a:tcPr marL="91620" marR="91620"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Cys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3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5</a:t>
                      </a:r>
                      <a:r>
                        <a:rPr lang="de-DE" sz="1600" dirty="0"/>
                        <a:t>ONS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103.00919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103.1388</a:t>
                      </a:r>
                    </a:p>
                  </a:txBody>
                  <a:tcPr marL="91620" marR="91620"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Glu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5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7</a:t>
                      </a:r>
                      <a:r>
                        <a:rPr lang="de-DE" sz="1600" dirty="0"/>
                        <a:t>O</a:t>
                      </a:r>
                      <a:r>
                        <a:rPr lang="de-DE" sz="1600" baseline="-25000" dirty="0"/>
                        <a:t>3</a:t>
                      </a:r>
                      <a:r>
                        <a:rPr lang="de-DE" sz="1600" dirty="0"/>
                        <a:t>N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129.04259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129.1155</a:t>
                      </a:r>
                    </a:p>
                  </a:txBody>
                  <a:tcPr marL="91620" marR="91620"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Gln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5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8</a:t>
                      </a:r>
                      <a:r>
                        <a:rPr lang="de-DE" sz="1600" dirty="0"/>
                        <a:t>O</a:t>
                      </a:r>
                      <a:r>
                        <a:rPr lang="de-DE" sz="1600" baseline="-25000" dirty="0"/>
                        <a:t>2</a:t>
                      </a:r>
                      <a:r>
                        <a:rPr lang="de-DE" sz="1600" dirty="0"/>
                        <a:t>N</a:t>
                      </a:r>
                      <a:r>
                        <a:rPr lang="de-DE" sz="1600" baseline="-25000" dirty="0"/>
                        <a:t>2</a:t>
                      </a:r>
                      <a:endParaRPr lang="de-DE" sz="1600" dirty="0"/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128.05858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128.1307</a:t>
                      </a:r>
                    </a:p>
                  </a:txBody>
                  <a:tcPr marL="91620" marR="91620"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Gly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2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3</a:t>
                      </a:r>
                      <a:r>
                        <a:rPr lang="de-DE" sz="1600" dirty="0"/>
                        <a:t>ON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57.02146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57.0519</a:t>
                      </a:r>
                    </a:p>
                  </a:txBody>
                  <a:tcPr marL="91620" marR="91620"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His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6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7</a:t>
                      </a:r>
                      <a:r>
                        <a:rPr lang="de-DE" sz="1600" dirty="0"/>
                        <a:t>ON</a:t>
                      </a:r>
                      <a:r>
                        <a:rPr lang="de-DE" sz="1600" baseline="-25000" dirty="0"/>
                        <a:t>3</a:t>
                      </a:r>
                      <a:endParaRPr lang="de-DE" sz="1600" dirty="0"/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137.05891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137.1411</a:t>
                      </a:r>
                    </a:p>
                  </a:txBody>
                  <a:tcPr marL="91620" marR="91620"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Ile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6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11</a:t>
                      </a:r>
                      <a:r>
                        <a:rPr lang="de-DE" sz="1600" dirty="0"/>
                        <a:t>ON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113.08406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113.1594</a:t>
                      </a:r>
                    </a:p>
                  </a:txBody>
                  <a:tcPr marL="91620" marR="91620" anchor="ctr"/>
                </a:tc>
              </a:tr>
            </a:tbl>
          </a:graphicData>
        </a:graphic>
      </p:graphicFrame>
      <p:graphicFrame>
        <p:nvGraphicFramePr>
          <p:cNvPr id="8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7812036"/>
              </p:ext>
            </p:extLst>
          </p:nvPr>
        </p:nvGraphicFramePr>
        <p:xfrm>
          <a:off x="4800600" y="762000"/>
          <a:ext cx="4191000" cy="520541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762000"/>
                <a:gridCol w="1066800"/>
                <a:gridCol w="1314450"/>
                <a:gridCol w="1047750"/>
              </a:tblGrid>
              <a:tr h="799152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AA</a:t>
                      </a:r>
                      <a:endParaRPr lang="de-DE" sz="1600" dirty="0"/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Chemical </a:t>
                      </a:r>
                      <a:r>
                        <a:rPr lang="de-DE" sz="1600" dirty="0" err="1"/>
                        <a:t>formula</a:t>
                      </a:r>
                      <a:endParaRPr lang="de-DE" sz="1600" dirty="0"/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Mono-</a:t>
                      </a:r>
                      <a:r>
                        <a:rPr lang="de-DE" sz="1600" dirty="0" err="1" smtClean="0"/>
                        <a:t>isotopic</a:t>
                      </a:r>
                      <a:r>
                        <a:rPr lang="de-DE" sz="1600" dirty="0" smtClean="0"/>
                        <a:t> [Da]</a:t>
                      </a:r>
                      <a:endParaRPr lang="de-DE" sz="1600" dirty="0"/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Average</a:t>
                      </a:r>
                      <a:endParaRPr lang="de-DE" sz="1600" dirty="0" smtClean="0"/>
                    </a:p>
                    <a:p>
                      <a:r>
                        <a:rPr lang="de-DE" sz="1600" dirty="0" smtClean="0"/>
                        <a:t>[Da]</a:t>
                      </a:r>
                      <a:endParaRPr lang="de-DE" sz="1600" dirty="0"/>
                    </a:p>
                  </a:txBody>
                  <a:tcPr marL="91620" marR="91620"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Leu</a:t>
                      </a:r>
                      <a:endParaRPr lang="de-DE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6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11</a:t>
                      </a:r>
                      <a:r>
                        <a:rPr lang="de-DE" sz="1600" dirty="0"/>
                        <a:t>ON</a:t>
                      </a:r>
                      <a:endParaRPr lang="de-DE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113.08406</a:t>
                      </a:r>
                      <a:endParaRPr lang="de-DE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113.1594</a:t>
                      </a:r>
                      <a:endParaRPr lang="de-DE" sz="1600" b="0" dirty="0"/>
                    </a:p>
                  </a:txBody>
                  <a:tcPr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Lys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6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12</a:t>
                      </a:r>
                      <a:r>
                        <a:rPr lang="de-DE" sz="1600" dirty="0"/>
                        <a:t>ON</a:t>
                      </a:r>
                      <a:r>
                        <a:rPr lang="de-DE" sz="1600" baseline="-25000" dirty="0"/>
                        <a:t>2</a:t>
                      </a:r>
                      <a:endParaRPr lang="de-D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128.09496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128.1741</a:t>
                      </a:r>
                    </a:p>
                  </a:txBody>
                  <a:tcPr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Met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5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9</a:t>
                      </a:r>
                      <a:r>
                        <a:rPr lang="de-DE" sz="1600" dirty="0"/>
                        <a:t>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131.04049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131.1926</a:t>
                      </a:r>
                    </a:p>
                  </a:txBody>
                  <a:tcPr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Phe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9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9</a:t>
                      </a:r>
                      <a:r>
                        <a:rPr lang="de-DE" sz="1600" dirty="0"/>
                        <a:t>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147.06841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147.1766</a:t>
                      </a:r>
                    </a:p>
                  </a:txBody>
                  <a:tcPr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5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7</a:t>
                      </a:r>
                      <a:r>
                        <a:rPr lang="de-DE" sz="1600" dirty="0"/>
                        <a:t>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97.05276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97.1167</a:t>
                      </a:r>
                    </a:p>
                  </a:txBody>
                  <a:tcPr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3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5</a:t>
                      </a:r>
                      <a:r>
                        <a:rPr lang="de-DE" sz="1600" dirty="0"/>
                        <a:t>O</a:t>
                      </a:r>
                      <a:r>
                        <a:rPr lang="de-DE" sz="1600" baseline="-25000" dirty="0"/>
                        <a:t>2</a:t>
                      </a:r>
                      <a:r>
                        <a:rPr lang="de-DE" sz="16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87.03203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87.0782</a:t>
                      </a:r>
                    </a:p>
                  </a:txBody>
                  <a:tcPr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Thr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C</a:t>
                      </a:r>
                      <a:r>
                        <a:rPr lang="de-DE" sz="1600" baseline="-25000"/>
                        <a:t>4</a:t>
                      </a:r>
                      <a:r>
                        <a:rPr lang="de-DE" sz="1600"/>
                        <a:t>H</a:t>
                      </a:r>
                      <a:r>
                        <a:rPr lang="de-DE" sz="1600" baseline="-25000"/>
                        <a:t>7</a:t>
                      </a:r>
                      <a:r>
                        <a:rPr lang="de-DE" sz="1600"/>
                        <a:t>O</a:t>
                      </a:r>
                      <a:r>
                        <a:rPr lang="de-DE" sz="1600" baseline="-25000"/>
                        <a:t>2</a:t>
                      </a:r>
                      <a:r>
                        <a:rPr lang="de-DE" sz="160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101.04768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101.1051</a:t>
                      </a:r>
                    </a:p>
                  </a:txBody>
                  <a:tcPr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Trp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C</a:t>
                      </a:r>
                      <a:r>
                        <a:rPr lang="de-DE" sz="1600" baseline="-25000"/>
                        <a:t>11</a:t>
                      </a:r>
                      <a:r>
                        <a:rPr lang="de-DE" sz="1600"/>
                        <a:t>H</a:t>
                      </a:r>
                      <a:r>
                        <a:rPr lang="de-DE" sz="1600" baseline="-25000"/>
                        <a:t>10</a:t>
                      </a:r>
                      <a:r>
                        <a:rPr lang="de-DE" sz="1600"/>
                        <a:t>ON</a:t>
                      </a:r>
                      <a:r>
                        <a:rPr lang="de-DE" sz="1600" baseline="-25000"/>
                        <a:t>2</a:t>
                      </a:r>
                      <a:endParaRPr lang="de-DE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186.07931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186.2132</a:t>
                      </a:r>
                    </a:p>
                  </a:txBody>
                  <a:tcPr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Tyr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C</a:t>
                      </a:r>
                      <a:r>
                        <a:rPr lang="de-DE" sz="1600" baseline="-25000"/>
                        <a:t>9</a:t>
                      </a:r>
                      <a:r>
                        <a:rPr lang="de-DE" sz="1600"/>
                        <a:t>H</a:t>
                      </a:r>
                      <a:r>
                        <a:rPr lang="de-DE" sz="1600" baseline="-25000"/>
                        <a:t>9</a:t>
                      </a:r>
                      <a:r>
                        <a:rPr lang="de-DE" sz="1600"/>
                        <a:t>O</a:t>
                      </a:r>
                      <a:r>
                        <a:rPr lang="de-DE" sz="1600" baseline="-25000"/>
                        <a:t>2</a:t>
                      </a:r>
                      <a:r>
                        <a:rPr lang="de-DE" sz="160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163.06333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163.1760</a:t>
                      </a:r>
                    </a:p>
                  </a:txBody>
                  <a:tcPr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Val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C</a:t>
                      </a:r>
                      <a:r>
                        <a:rPr lang="de-DE" sz="1600" baseline="-25000"/>
                        <a:t>5</a:t>
                      </a:r>
                      <a:r>
                        <a:rPr lang="de-DE" sz="1600"/>
                        <a:t>H</a:t>
                      </a:r>
                      <a:r>
                        <a:rPr lang="de-DE" sz="1600" baseline="-25000"/>
                        <a:t>9</a:t>
                      </a:r>
                      <a:r>
                        <a:rPr lang="de-DE" sz="1600"/>
                        <a:t>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99.06841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99.1326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-1" y="6019800"/>
            <a:ext cx="91684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Note:</a:t>
            </a:r>
            <a:r>
              <a:rPr lang="en-US" sz="1600" b="0" dirty="0" smtClean="0"/>
              <a:t> these masses are for </a:t>
            </a:r>
            <a:r>
              <a:rPr lang="en-US" sz="1600" dirty="0" smtClean="0">
                <a:solidFill>
                  <a:srgbClr val="D06B20"/>
                </a:solidFill>
              </a:rPr>
              <a:t>amino acid residues </a:t>
            </a:r>
            <a:r>
              <a:rPr lang="en-US" sz="1600" b="0" dirty="0" smtClean="0"/>
              <a:t>– HN-CHR-CO, not the full amino acid! It is thus the mass by which a protein mass increases, if this amino acid is inserted in the sequence.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4989493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Amplification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Sequencing-based methods have one massive advantage: </a:t>
            </a:r>
            <a:r>
              <a:rPr lang="en-US" b="1" dirty="0" smtClean="0">
                <a:solidFill>
                  <a:srgbClr val="D06B20"/>
                </a:solidFill>
              </a:rPr>
              <a:t>DNA can be amplified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D06B20"/>
                </a:solidFill>
              </a:rPr>
              <a:t>PCR</a:t>
            </a:r>
            <a:r>
              <a:rPr lang="en-US" dirty="0" smtClean="0">
                <a:solidFill>
                  <a:srgbClr val="D06B20"/>
                </a:solidFill>
              </a:rPr>
              <a:t> </a:t>
            </a:r>
            <a:r>
              <a:rPr lang="en-US" dirty="0" smtClean="0"/>
              <a:t>(polymerase chain reaction) can exponentially amplify existing DNA fragments with a low error rate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10 rounds of PCR increase the concentration of DNA in the sample by three orders of magnitude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Metabolites and proteins cannot be amplified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Methods for detecting and identifying metabolites and proteins thus need to be </a:t>
            </a:r>
            <a:r>
              <a:rPr lang="en-US" b="1" dirty="0" smtClean="0">
                <a:solidFill>
                  <a:schemeClr val="accent5"/>
                </a:solidFill>
              </a:rPr>
              <a:t>more sensitive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527348"/>
      </p:ext>
    </p:extLst>
  </p:cSld>
  <p:clrMapOvr>
    <a:masterClrMapping/>
  </p:clrMapOvr>
  <p:transition xmlns:p14="http://schemas.microsoft.com/office/powerpoint/2010/main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Amino Acid Masses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152400" y="990600"/>
            <a:ext cx="4343400" cy="5410200"/>
          </a:xfrm>
        </p:spPr>
        <p:txBody>
          <a:bodyPr/>
          <a:lstStyle/>
          <a:p>
            <a:r>
              <a:rPr lang="en-US" sz="2400" dirty="0" err="1" smtClean="0"/>
              <a:t>Leu</a:t>
            </a:r>
            <a:r>
              <a:rPr lang="en-US" sz="2400" dirty="0" smtClean="0"/>
              <a:t> and Ile (L/I) are structural isomers</a:t>
            </a:r>
          </a:p>
          <a:p>
            <a:r>
              <a:rPr lang="en-US" sz="2400" dirty="0" smtClean="0"/>
              <a:t>They thus have identical mass and cannot be distinguished by their mass alone!</a:t>
            </a:r>
          </a:p>
          <a:p>
            <a:r>
              <a:rPr lang="en-US" sz="2400" dirty="0" smtClean="0"/>
              <a:t>Fragments with same mass are called isobaric</a:t>
            </a:r>
          </a:p>
          <a:p>
            <a:r>
              <a:rPr lang="en-US" sz="2400" dirty="0" smtClean="0"/>
              <a:t>Gln and Lys (Q/K) have nearly identical masses: </a:t>
            </a:r>
            <a:r>
              <a:rPr lang="en-US" sz="2400" b="1" dirty="0" smtClean="0"/>
              <a:t>128</a:t>
            </a:r>
            <a:r>
              <a:rPr lang="en-US" sz="2400" dirty="0" smtClean="0"/>
              <a:t>.09496 </a:t>
            </a:r>
            <a:r>
              <a:rPr lang="en-US" sz="2400" dirty="0" err="1" smtClean="0"/>
              <a:t>Da</a:t>
            </a:r>
            <a:r>
              <a:rPr lang="en-US" sz="2400" dirty="0" smtClean="0"/>
              <a:t> and </a:t>
            </a:r>
            <a:r>
              <a:rPr lang="en-US" sz="2400" b="1" dirty="0" smtClean="0"/>
              <a:t>128</a:t>
            </a:r>
            <a:r>
              <a:rPr lang="en-US" sz="2400" dirty="0" smtClean="0"/>
              <a:t>.05858 </a:t>
            </a:r>
            <a:r>
              <a:rPr lang="en-US" sz="2400" dirty="0" err="1" smtClean="0"/>
              <a:t>Da</a:t>
            </a:r>
            <a:endParaRPr lang="en-US" sz="2400" dirty="0" smtClean="0"/>
          </a:p>
          <a:p>
            <a:r>
              <a:rPr lang="en-US" sz="2400" dirty="0" smtClean="0"/>
              <a:t>For low-resolution instruments they are indistinguishable, too</a:t>
            </a:r>
          </a:p>
          <a:p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8B94F-023B-48CF-8FC6-5AE4FACDB598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graphicFrame>
        <p:nvGraphicFramePr>
          <p:cNvPr id="8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3711352"/>
              </p:ext>
            </p:extLst>
          </p:nvPr>
        </p:nvGraphicFramePr>
        <p:xfrm>
          <a:off x="4648200" y="1066800"/>
          <a:ext cx="4191000" cy="301418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762000"/>
                <a:gridCol w="1066800"/>
                <a:gridCol w="1314450"/>
                <a:gridCol w="1047750"/>
              </a:tblGrid>
              <a:tr h="799152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AA</a:t>
                      </a:r>
                      <a:endParaRPr lang="de-DE" sz="1600" dirty="0"/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Chemical </a:t>
                      </a:r>
                      <a:r>
                        <a:rPr lang="de-DE" sz="1600" dirty="0" err="1"/>
                        <a:t>formula</a:t>
                      </a:r>
                      <a:endParaRPr lang="de-DE" sz="1600" dirty="0"/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Mono-</a:t>
                      </a:r>
                      <a:r>
                        <a:rPr lang="de-DE" sz="1600" dirty="0" err="1" smtClean="0"/>
                        <a:t>isotopic</a:t>
                      </a:r>
                      <a:r>
                        <a:rPr lang="de-DE" sz="1600" dirty="0" smtClean="0"/>
                        <a:t>  [Da]</a:t>
                      </a:r>
                      <a:endParaRPr lang="de-DE" sz="1600" dirty="0"/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Average</a:t>
                      </a:r>
                      <a:endParaRPr lang="de-DE" sz="1600" dirty="0" smtClean="0"/>
                    </a:p>
                    <a:p>
                      <a:r>
                        <a:rPr lang="de-DE" sz="1600" dirty="0" smtClean="0"/>
                        <a:t>[Da]</a:t>
                      </a:r>
                      <a:endParaRPr lang="de-DE" sz="1600" dirty="0"/>
                    </a:p>
                  </a:txBody>
                  <a:tcPr marL="91620" marR="91620"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Leu</a:t>
                      </a:r>
                      <a:endParaRPr lang="de-DE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6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11</a:t>
                      </a:r>
                      <a:r>
                        <a:rPr lang="de-DE" sz="1600" dirty="0"/>
                        <a:t>ON</a:t>
                      </a:r>
                      <a:endParaRPr lang="de-DE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113.08406</a:t>
                      </a:r>
                      <a:endParaRPr lang="de-DE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113.1594</a:t>
                      </a:r>
                      <a:endParaRPr lang="de-DE" sz="1600" b="0" dirty="0"/>
                    </a:p>
                  </a:txBody>
                  <a:tcPr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Ile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6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11</a:t>
                      </a:r>
                      <a:r>
                        <a:rPr lang="de-DE" sz="1600" dirty="0"/>
                        <a:t>ON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113.08406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113.1594</a:t>
                      </a:r>
                    </a:p>
                  </a:txBody>
                  <a:tcPr marL="91620" marR="91620"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endParaRPr lang="de-D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/>
                    </a:p>
                  </a:txBody>
                  <a:tcPr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Gln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5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8</a:t>
                      </a:r>
                      <a:r>
                        <a:rPr lang="de-DE" sz="1600" dirty="0"/>
                        <a:t>O</a:t>
                      </a:r>
                      <a:r>
                        <a:rPr lang="de-DE" sz="1600" baseline="-25000" dirty="0"/>
                        <a:t>2</a:t>
                      </a:r>
                      <a:r>
                        <a:rPr lang="de-DE" sz="1600" dirty="0"/>
                        <a:t>N</a:t>
                      </a:r>
                      <a:r>
                        <a:rPr lang="de-DE" sz="1600" baseline="-25000" dirty="0"/>
                        <a:t>2</a:t>
                      </a:r>
                      <a:endParaRPr lang="de-DE" sz="1600" dirty="0"/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128.05858</a:t>
                      </a:r>
                    </a:p>
                  </a:txBody>
                  <a:tcPr marL="91620" marR="91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128.1307</a:t>
                      </a:r>
                    </a:p>
                  </a:txBody>
                  <a:tcPr marL="91620" marR="91620" anchor="ctr"/>
                </a:tc>
              </a:tr>
              <a:tr h="438245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Lys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</a:t>
                      </a:r>
                      <a:r>
                        <a:rPr lang="de-DE" sz="1600" baseline="-25000" dirty="0"/>
                        <a:t>6</a:t>
                      </a:r>
                      <a:r>
                        <a:rPr lang="de-DE" sz="1600" dirty="0"/>
                        <a:t>H</a:t>
                      </a:r>
                      <a:r>
                        <a:rPr lang="de-DE" sz="1600" baseline="-25000" dirty="0"/>
                        <a:t>12</a:t>
                      </a:r>
                      <a:r>
                        <a:rPr lang="de-DE" sz="1600" dirty="0"/>
                        <a:t>ON</a:t>
                      </a:r>
                      <a:r>
                        <a:rPr lang="de-DE" sz="1600" baseline="-25000" dirty="0"/>
                        <a:t>2</a:t>
                      </a:r>
                      <a:endParaRPr lang="de-D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128.09496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128.1741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629090"/>
            <a:ext cx="1899332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4781490"/>
            <a:ext cx="175323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1383" y="5772090"/>
            <a:ext cx="625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Leu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571269" y="5772090"/>
            <a:ext cx="479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37883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Post-Translational Modifications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3810000"/>
          </a:xfrm>
        </p:spPr>
        <p:txBody>
          <a:bodyPr/>
          <a:lstStyle/>
          <a:p>
            <a:r>
              <a:rPr lang="en-US" sz="2800" dirty="0" smtClean="0"/>
              <a:t>Alterations to the chemical structure of proteins after the translation are called </a:t>
            </a:r>
            <a:r>
              <a:rPr lang="en-US" sz="2800" b="1" dirty="0" smtClean="0">
                <a:solidFill>
                  <a:srgbClr val="D06B20"/>
                </a:solidFill>
              </a:rPr>
              <a:t>post-translational modifications </a:t>
            </a:r>
            <a:r>
              <a:rPr lang="en-US" sz="2800" dirty="0" smtClean="0"/>
              <a:t>(</a:t>
            </a:r>
            <a:r>
              <a:rPr lang="en-US" sz="2800" b="1" dirty="0" smtClean="0">
                <a:solidFill>
                  <a:srgbClr val="D06B20"/>
                </a:solidFill>
              </a:rPr>
              <a:t>PTMs</a:t>
            </a:r>
            <a:r>
              <a:rPr lang="en-US" sz="2800" dirty="0" smtClean="0"/>
              <a:t>)</a:t>
            </a:r>
          </a:p>
          <a:p>
            <a:r>
              <a:rPr lang="en-US" sz="2800" b="1" dirty="0" smtClean="0">
                <a:solidFill>
                  <a:srgbClr val="D06B20"/>
                </a:solidFill>
              </a:rPr>
              <a:t>Chemical modifications</a:t>
            </a:r>
            <a:r>
              <a:rPr lang="en-US" sz="2800" dirty="0" smtClean="0"/>
              <a:t> (e.g., isotopic labels) are not PTMs</a:t>
            </a:r>
          </a:p>
          <a:p>
            <a:r>
              <a:rPr lang="en-US" sz="2800" dirty="0" smtClean="0"/>
              <a:t>The </a:t>
            </a:r>
            <a:r>
              <a:rPr lang="en-US" sz="2800" dirty="0" err="1" smtClean="0"/>
              <a:t>UniMod</a:t>
            </a:r>
            <a:r>
              <a:rPr lang="en-US" sz="2800" dirty="0" smtClean="0"/>
              <a:t> database (www.unimod.org) contains a wide range of potential modifications to </a:t>
            </a:r>
          </a:p>
          <a:p>
            <a:r>
              <a:rPr lang="en-US" sz="2800" dirty="0"/>
              <a:t>PTMs play very important roles in cellular signaling</a:t>
            </a:r>
          </a:p>
          <a:p>
            <a:r>
              <a:rPr lang="en-US" sz="2800" dirty="0" smtClean="0"/>
              <a:t>Best known example: </a:t>
            </a:r>
            <a:r>
              <a:rPr lang="en-US" sz="2800" b="1" dirty="0" smtClean="0">
                <a:solidFill>
                  <a:srgbClr val="D06B20"/>
                </a:solidFill>
              </a:rPr>
              <a:t>phosphorylation</a:t>
            </a:r>
          </a:p>
          <a:p>
            <a:pPr lvl="1"/>
            <a:r>
              <a:rPr lang="en-US" sz="2400" dirty="0" smtClean="0"/>
              <a:t>Phosphorylation of amino acids (primarily </a:t>
            </a:r>
            <a:r>
              <a:rPr lang="en-US" sz="2400" dirty="0" err="1" smtClean="0"/>
              <a:t>Ser</a:t>
            </a:r>
            <a:r>
              <a:rPr lang="en-US" sz="2400" dirty="0" smtClean="0"/>
              <a:t>, </a:t>
            </a:r>
            <a:r>
              <a:rPr lang="en-US" sz="2400" dirty="0" err="1" smtClean="0"/>
              <a:t>Thr</a:t>
            </a:r>
            <a:r>
              <a:rPr lang="en-US" sz="2400" dirty="0" smtClean="0"/>
              <a:t>, Tyr) can activate or inactivate protein function</a:t>
            </a:r>
          </a:p>
          <a:p>
            <a:pPr lvl="1"/>
            <a:r>
              <a:rPr lang="en-US" sz="2400" dirty="0" smtClean="0"/>
              <a:t>Example: MAP kinase pathway</a:t>
            </a:r>
          </a:p>
          <a:p>
            <a:pPr lvl="1"/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00834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Post-Translational Modifications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914400"/>
            <a:ext cx="4495800" cy="5410200"/>
          </a:xfrm>
        </p:spPr>
        <p:txBody>
          <a:bodyPr/>
          <a:lstStyle/>
          <a:p>
            <a:pPr marL="0" indent="0">
              <a:buNone/>
            </a:pPr>
            <a:r>
              <a:rPr lang="en-US" sz="2600" b="1" dirty="0" smtClean="0"/>
              <a:t>Most common </a:t>
            </a:r>
            <a:r>
              <a:rPr lang="en-US" sz="2600" b="1" i="1" dirty="0" smtClean="0"/>
              <a:t>in vivo</a:t>
            </a:r>
            <a:r>
              <a:rPr lang="en-US" sz="2600" b="1" dirty="0" smtClean="0"/>
              <a:t> PTMs</a:t>
            </a:r>
          </a:p>
          <a:p>
            <a:r>
              <a:rPr lang="en-US" sz="2600" dirty="0" smtClean="0"/>
              <a:t>Phosphorylation</a:t>
            </a:r>
          </a:p>
          <a:p>
            <a:r>
              <a:rPr lang="en-US" sz="2600" dirty="0" smtClean="0"/>
              <a:t>Acetylation</a:t>
            </a:r>
          </a:p>
          <a:p>
            <a:r>
              <a:rPr lang="en-US" sz="2600" dirty="0" smtClean="0"/>
              <a:t>Oxidation</a:t>
            </a:r>
          </a:p>
          <a:p>
            <a:r>
              <a:rPr lang="en-US" sz="2600" dirty="0" smtClean="0"/>
              <a:t>Methylation</a:t>
            </a:r>
          </a:p>
          <a:p>
            <a:r>
              <a:rPr lang="en-US" sz="2600" dirty="0" smtClean="0"/>
              <a:t>Glycosylation</a:t>
            </a:r>
          </a:p>
          <a:p>
            <a:r>
              <a:rPr lang="en-US" sz="2600" dirty="0" smtClean="0"/>
              <a:t>…</a:t>
            </a:r>
          </a:p>
          <a:p>
            <a:pPr marL="0" indent="0">
              <a:buNone/>
            </a:pPr>
            <a:r>
              <a:rPr lang="en-US" sz="2600" b="1" dirty="0"/>
              <a:t>Mechanisms inducing PTMs</a:t>
            </a:r>
          </a:p>
          <a:p>
            <a:r>
              <a:rPr lang="en-US" sz="2600" dirty="0"/>
              <a:t>Enzymes</a:t>
            </a:r>
          </a:p>
          <a:p>
            <a:r>
              <a:rPr lang="en-US" sz="2600" dirty="0"/>
              <a:t>Covalent </a:t>
            </a:r>
            <a:r>
              <a:rPr lang="en-US" sz="2600" dirty="0" smtClean="0"/>
              <a:t>linking </a:t>
            </a:r>
            <a:r>
              <a:rPr lang="en-US" sz="2600" dirty="0"/>
              <a:t>to other proteins</a:t>
            </a:r>
          </a:p>
          <a:p>
            <a:r>
              <a:rPr lang="en-US" sz="2600" dirty="0" smtClean="0"/>
              <a:t>Change of cellular conditions</a:t>
            </a:r>
            <a:endParaRPr lang="en-US" sz="2600" dirty="0"/>
          </a:p>
          <a:p>
            <a:endParaRPr lang="en-US" sz="2600" dirty="0"/>
          </a:p>
          <a:p>
            <a:pPr marL="0" indent="0">
              <a:buNone/>
            </a:pPr>
            <a:endParaRPr lang="en-US" sz="2600" dirty="0" smtClean="0"/>
          </a:p>
          <a:p>
            <a:endParaRPr lang="en-US" sz="2600" dirty="0" smtClean="0"/>
          </a:p>
          <a:p>
            <a:endParaRPr lang="en-US" sz="2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2000"/>
            <a:ext cx="4419600" cy="5791886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11181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000" b="0" dirty="0">
                <a:solidFill>
                  <a:schemeClr val="tx1"/>
                </a:solidFill>
              </a:rPr>
              <a:t>http://www.enotes.com/topic/Posttranslational_modification</a:t>
            </a:r>
          </a:p>
        </p:txBody>
      </p:sp>
    </p:spTree>
    <p:extLst>
      <p:ext uri="{BB962C8B-B14F-4D97-AF65-F5344CB8AC3E}">
        <p14:creationId xmlns:p14="http://schemas.microsoft.com/office/powerpoint/2010/main" val="4539083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P53 Phosphorylation </a:t>
            </a:r>
            <a:r>
              <a:rPr lang="en-US" dirty="0"/>
              <a:t>S</a:t>
            </a:r>
            <a:r>
              <a:rPr lang="en-US" dirty="0" smtClean="0"/>
              <a:t>ites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12208"/>
            <a:ext cx="7924800" cy="591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2232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 Sequence </a:t>
            </a:r>
            <a:r>
              <a:rPr lang="en-US" dirty="0"/>
              <a:t>D</a:t>
            </a:r>
            <a:r>
              <a:rPr lang="en-US" dirty="0" smtClean="0"/>
              <a:t>atabases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Protein </a:t>
            </a:r>
            <a:r>
              <a:rPr lang="en-US" sz="2800" dirty="0" smtClean="0"/>
              <a:t>sequence databases </a:t>
            </a:r>
            <a:r>
              <a:rPr lang="en-US" sz="2800" dirty="0"/>
              <a:t>are important to link mass spectra to proteins</a:t>
            </a:r>
          </a:p>
          <a:p>
            <a:r>
              <a:rPr lang="en-US" sz="2800" dirty="0"/>
              <a:t>These </a:t>
            </a:r>
            <a:r>
              <a:rPr lang="en-US" sz="2800" dirty="0" smtClean="0"/>
              <a:t>databases </a:t>
            </a:r>
            <a:r>
              <a:rPr lang="en-US" sz="2800" dirty="0"/>
              <a:t>do not only provide sequence information, but also:</a:t>
            </a:r>
          </a:p>
          <a:p>
            <a:pPr lvl="1"/>
            <a:r>
              <a:rPr lang="en-US" sz="2400" dirty="0"/>
              <a:t>Names</a:t>
            </a:r>
          </a:p>
          <a:p>
            <a:pPr lvl="1"/>
            <a:r>
              <a:rPr lang="en-US" sz="2400" dirty="0"/>
              <a:t>Taxonomy</a:t>
            </a:r>
          </a:p>
          <a:p>
            <a:pPr lvl="1"/>
            <a:r>
              <a:rPr lang="en-US" sz="2400" dirty="0"/>
              <a:t>Polymorphisms, isoforms, PTMs, etc</a:t>
            </a:r>
            <a:r>
              <a:rPr lang="en-US" sz="2400" dirty="0" smtClean="0"/>
              <a:t>.</a:t>
            </a:r>
          </a:p>
          <a:p>
            <a:r>
              <a:rPr lang="en-US" sz="2800" dirty="0" smtClean="0"/>
              <a:t>Important databases</a:t>
            </a:r>
          </a:p>
          <a:p>
            <a:pPr lvl="1"/>
            <a:r>
              <a:rPr lang="en-US" sz="2400" b="1" dirty="0" err="1" smtClean="0">
                <a:solidFill>
                  <a:srgbClr val="D06B20"/>
                </a:solidFill>
              </a:rPr>
              <a:t>UniProt</a:t>
            </a:r>
            <a:r>
              <a:rPr lang="en-US" sz="2400" dirty="0" smtClean="0">
                <a:solidFill>
                  <a:srgbClr val="D06B20"/>
                </a:solidFill>
              </a:rPr>
              <a:t> </a:t>
            </a:r>
            <a:r>
              <a:rPr lang="en-US" sz="2400" dirty="0" smtClean="0"/>
              <a:t>Knowledgebase (</a:t>
            </a:r>
            <a:r>
              <a:rPr lang="en-US" sz="2400" dirty="0" err="1" smtClean="0"/>
              <a:t>SwissProt</a:t>
            </a:r>
            <a:r>
              <a:rPr lang="en-US" sz="2400" dirty="0" smtClean="0"/>
              <a:t>/ </a:t>
            </a:r>
            <a:r>
              <a:rPr lang="en-US" sz="2400" dirty="0" err="1" smtClean="0"/>
              <a:t>TrEMBL</a:t>
            </a:r>
            <a:r>
              <a:rPr lang="en-US" sz="2400" dirty="0" smtClean="0"/>
              <a:t>, PIR)</a:t>
            </a:r>
          </a:p>
          <a:p>
            <a:pPr lvl="1"/>
            <a:r>
              <a:rPr lang="en-US" sz="2400" b="1" dirty="0" smtClean="0">
                <a:solidFill>
                  <a:srgbClr val="D06B20"/>
                </a:solidFill>
              </a:rPr>
              <a:t>NCBI</a:t>
            </a:r>
            <a:r>
              <a:rPr lang="en-US" sz="2400" dirty="0" smtClean="0">
                <a:solidFill>
                  <a:srgbClr val="D06B20"/>
                </a:solidFill>
              </a:rPr>
              <a:t> </a:t>
            </a:r>
            <a:r>
              <a:rPr lang="en-US" sz="2400" dirty="0" smtClean="0"/>
              <a:t>non redundant database</a:t>
            </a:r>
          </a:p>
          <a:p>
            <a:pPr lvl="1"/>
            <a:r>
              <a:rPr lang="en-US" sz="2400" dirty="0" smtClean="0"/>
              <a:t>The International Protein Index (</a:t>
            </a:r>
            <a:r>
              <a:rPr lang="en-US" sz="2400" b="1" dirty="0" smtClean="0">
                <a:solidFill>
                  <a:srgbClr val="D06B20"/>
                </a:solidFill>
              </a:rPr>
              <a:t>IPI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b="1" dirty="0" err="1" smtClean="0">
                <a:solidFill>
                  <a:srgbClr val="D06B20"/>
                </a:solidFill>
              </a:rPr>
              <a:t>NextProt</a:t>
            </a:r>
            <a:endParaRPr lang="en-US" sz="2400" b="1" dirty="0">
              <a:solidFill>
                <a:srgbClr val="D06B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9384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UniProtKB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built on three established databases:</a:t>
            </a:r>
            <a:br>
              <a:rPr lang="en-US" dirty="0" smtClean="0"/>
            </a:br>
            <a:r>
              <a:rPr lang="en-US" dirty="0" err="1" smtClean="0"/>
              <a:t>SwissProt</a:t>
            </a:r>
            <a:r>
              <a:rPr lang="en-US" dirty="0" smtClean="0"/>
              <a:t>, </a:t>
            </a:r>
            <a:r>
              <a:rPr lang="en-US" dirty="0" err="1" smtClean="0"/>
              <a:t>TrEMBL</a:t>
            </a:r>
            <a:r>
              <a:rPr lang="en-US" dirty="0" smtClean="0"/>
              <a:t> and PIR (Protein Information Resource)</a:t>
            </a:r>
          </a:p>
          <a:p>
            <a:r>
              <a:rPr lang="en-US" dirty="0" smtClean="0"/>
              <a:t>It contains:</a:t>
            </a:r>
          </a:p>
          <a:p>
            <a:pPr lvl="1"/>
            <a:r>
              <a:rPr lang="en-US" dirty="0" smtClean="0"/>
              <a:t>Accession number that serves as an unique identifier for the sequence</a:t>
            </a:r>
          </a:p>
          <a:p>
            <a:pPr lvl="1"/>
            <a:r>
              <a:rPr lang="en-US" dirty="0" smtClean="0"/>
              <a:t>Sequence</a:t>
            </a:r>
          </a:p>
          <a:p>
            <a:pPr lvl="1"/>
            <a:r>
              <a:rPr lang="en-US" dirty="0" smtClean="0"/>
              <a:t>Molecular mass</a:t>
            </a:r>
          </a:p>
          <a:p>
            <a:pPr lvl="1"/>
            <a:r>
              <a:rPr lang="en-US" dirty="0" smtClean="0"/>
              <a:t>Observed and predicted modifications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97691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UniProtKB</a:t>
            </a:r>
            <a:r>
              <a:rPr lang="en-US" dirty="0"/>
              <a:t>/</a:t>
            </a:r>
            <a:r>
              <a:rPr lang="en-US" dirty="0" err="1" smtClean="0"/>
              <a:t>SwissProt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http://www.uniprot.org/</a:t>
            </a:r>
          </a:p>
          <a:p>
            <a:r>
              <a:rPr lang="en-US" sz="2400" dirty="0" err="1" smtClean="0"/>
              <a:t>SwissProt</a:t>
            </a:r>
            <a:r>
              <a:rPr lang="en-US" sz="2400" dirty="0" smtClean="0"/>
              <a:t> is the manually curated section </a:t>
            </a:r>
            <a:r>
              <a:rPr lang="en-US" sz="2400" dirty="0"/>
              <a:t>of the </a:t>
            </a:r>
            <a:r>
              <a:rPr lang="en-US" sz="2400" b="1" dirty="0" err="1"/>
              <a:t>UniProt</a:t>
            </a:r>
            <a:r>
              <a:rPr lang="en-US" sz="2400" b="1" dirty="0"/>
              <a:t> Knowledgebase (</a:t>
            </a:r>
            <a:r>
              <a:rPr lang="en-US" sz="2400" b="1" dirty="0" err="1"/>
              <a:t>UniProtKB</a:t>
            </a:r>
            <a:r>
              <a:rPr lang="en-US" sz="2400" b="1" dirty="0"/>
              <a:t>)</a:t>
            </a:r>
            <a:endParaRPr lang="en-US" sz="2400" b="1" dirty="0" smtClean="0"/>
          </a:p>
          <a:p>
            <a:r>
              <a:rPr lang="en-US" sz="2400" dirty="0" smtClean="0"/>
              <a:t>Curated by </a:t>
            </a:r>
            <a:r>
              <a:rPr lang="en-US" sz="2400" dirty="0" err="1" smtClean="0"/>
              <a:t>ExPASy</a:t>
            </a:r>
            <a:r>
              <a:rPr lang="en-US" sz="2400" dirty="0" smtClean="0"/>
              <a:t> (Expert Protein Analysis System)</a:t>
            </a:r>
          </a:p>
          <a:p>
            <a:r>
              <a:rPr lang="en-US" sz="2400" dirty="0"/>
              <a:t>manually </a:t>
            </a:r>
            <a:r>
              <a:rPr lang="en-US" sz="2400" dirty="0" smtClean="0"/>
              <a:t>annotated with minimal redundancy</a:t>
            </a:r>
          </a:p>
          <a:p>
            <a:r>
              <a:rPr lang="en-US" sz="2400" dirty="0" smtClean="0"/>
              <a:t>&gt; 500k entries and 20,271 human proteins (Note: 20,248 in 2011)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886200"/>
            <a:ext cx="4937148" cy="2592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0" y="66294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800" dirty="0">
                <a:solidFill>
                  <a:schemeClr val="tx1"/>
                </a:solidFill>
              </a:rPr>
              <a:t>http://web.expasy.org/docs/relnotes/relstat.html</a:t>
            </a:r>
          </a:p>
        </p:txBody>
      </p:sp>
    </p:spTree>
    <p:extLst>
      <p:ext uri="{BB962C8B-B14F-4D97-AF65-F5344CB8AC3E}">
        <p14:creationId xmlns:p14="http://schemas.microsoft.com/office/powerpoint/2010/main" val="3975541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TrEMBL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410200"/>
          </a:xfrm>
        </p:spPr>
        <p:txBody>
          <a:bodyPr/>
          <a:lstStyle/>
          <a:p>
            <a:r>
              <a:rPr lang="en-US" sz="2400" dirty="0"/>
              <a:t>http://www.uniprot.org/</a:t>
            </a:r>
          </a:p>
          <a:p>
            <a:r>
              <a:rPr lang="en-US" sz="2400" dirty="0" smtClean="0"/>
              <a:t>Translated EMBL nucleotide sequences</a:t>
            </a:r>
          </a:p>
          <a:p>
            <a:pPr lvl="1"/>
            <a:r>
              <a:rPr lang="en-US" sz="2400" dirty="0"/>
              <a:t>European Molecular Biology Laboratory / European Bioinformatics Institute (EBI)</a:t>
            </a:r>
          </a:p>
          <a:p>
            <a:r>
              <a:rPr lang="en-US" sz="2400" dirty="0" smtClean="0"/>
              <a:t>Computer annotated section of </a:t>
            </a:r>
            <a:r>
              <a:rPr lang="en-US" sz="2400" dirty="0"/>
              <a:t>the </a:t>
            </a:r>
            <a:r>
              <a:rPr lang="en-US" sz="2400" b="1" dirty="0" err="1"/>
              <a:t>UniProt</a:t>
            </a:r>
            <a:r>
              <a:rPr lang="en-US" sz="2400" b="1" dirty="0"/>
              <a:t> Knowledgebase </a:t>
            </a:r>
            <a:r>
              <a:rPr lang="en-US" sz="2400" dirty="0"/>
              <a:t>(</a:t>
            </a:r>
            <a:r>
              <a:rPr lang="en-US" sz="2400" dirty="0" err="1"/>
              <a:t>UniProtKB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42,821,879 entries among them: 113,507 human proteins</a:t>
            </a:r>
          </a:p>
          <a:p>
            <a:pPr lvl="1"/>
            <a:r>
              <a:rPr lang="en-US" sz="2400" dirty="0" smtClean="0"/>
              <a:t>2011: 16,886,838 and 794,190 -&gt; </a:t>
            </a:r>
            <a:r>
              <a:rPr lang="en-US" sz="2400" dirty="0" smtClean="0">
                <a:solidFill>
                  <a:srgbClr val="FF0000"/>
                </a:solidFill>
              </a:rPr>
              <a:t>no saturation!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/>
          </a:p>
        </p:txBody>
      </p:sp>
      <p:sp>
        <p:nvSpPr>
          <p:cNvPr id="4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681" y="4191000"/>
            <a:ext cx="4608003" cy="2412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6332"/>
            <a:ext cx="4572396" cy="23166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9620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NCBI NR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sz="2800" dirty="0" smtClean="0"/>
              <a:t>NCBI: National Center for Biotechnology Information</a:t>
            </a:r>
          </a:p>
          <a:p>
            <a:pPr>
              <a:lnSpc>
                <a:spcPct val="110000"/>
              </a:lnSpc>
            </a:pPr>
            <a:r>
              <a:rPr lang="en-US" sz="2800" dirty="0" smtClean="0"/>
              <a:t>Groups different information: </a:t>
            </a:r>
            <a:r>
              <a:rPr lang="en-US" sz="2800" dirty="0" err="1" smtClean="0"/>
              <a:t>SwissProt</a:t>
            </a:r>
            <a:r>
              <a:rPr lang="en-US" sz="2800" dirty="0" smtClean="0"/>
              <a:t>, </a:t>
            </a:r>
            <a:r>
              <a:rPr lang="en-US" sz="2800" dirty="0" err="1" smtClean="0"/>
              <a:t>TrEMBL</a:t>
            </a:r>
            <a:r>
              <a:rPr lang="en-US" sz="2800" dirty="0" smtClean="0"/>
              <a:t> and </a:t>
            </a:r>
            <a:r>
              <a:rPr lang="en-US" sz="2800" dirty="0" err="1" smtClean="0"/>
              <a:t>RefSeq</a:t>
            </a:r>
            <a:endParaRPr lang="en-US" sz="2800" dirty="0" smtClean="0"/>
          </a:p>
          <a:p>
            <a:pPr>
              <a:lnSpc>
                <a:spcPct val="110000"/>
              </a:lnSpc>
            </a:pPr>
            <a:r>
              <a:rPr lang="en-US" sz="2800" dirty="0" err="1" smtClean="0"/>
              <a:t>RefSeq</a:t>
            </a:r>
            <a:r>
              <a:rPr lang="en-US" sz="2800" dirty="0" smtClean="0"/>
              <a:t> consists of XP and NP entries. For NP entries there is experimental evidence and XP entries are purely predicted</a:t>
            </a:r>
          </a:p>
          <a:p>
            <a:pPr>
              <a:lnSpc>
                <a:spcPct val="110000"/>
              </a:lnSpc>
            </a:pPr>
            <a:r>
              <a:rPr lang="en-US" sz="2800" dirty="0" smtClean="0"/>
              <a:t>NCBI is non-redundant at the absolute protein level -&gt; no two sequences are identical</a:t>
            </a:r>
          </a:p>
          <a:p>
            <a:pPr>
              <a:lnSpc>
                <a:spcPct val="110000"/>
              </a:lnSpc>
            </a:pPr>
            <a:r>
              <a:rPr lang="en-US" sz="2800" dirty="0" smtClean="0"/>
              <a:t>History management is provided via the </a:t>
            </a:r>
            <a:r>
              <a:rPr lang="en-US" sz="2800" dirty="0" err="1" smtClean="0"/>
              <a:t>Entrez</a:t>
            </a:r>
            <a:r>
              <a:rPr lang="en-US" sz="2800" dirty="0" smtClean="0"/>
              <a:t> web interface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0486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NextProt</a:t>
            </a:r>
            <a:r>
              <a:rPr lang="en-US" dirty="0" smtClean="0"/>
              <a:t> 	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1757776"/>
            <a:ext cx="8839200" cy="3886200"/>
          </a:xfrm>
        </p:spPr>
        <p:txBody>
          <a:bodyPr/>
          <a:lstStyle/>
          <a:p>
            <a:r>
              <a:rPr lang="en-US" i="1" dirty="0">
                <a:hlinkClick r:id="rId2"/>
              </a:rPr>
              <a:t>http://www.nextprot.org</a:t>
            </a:r>
            <a:endParaRPr lang="en-US" i="1" dirty="0"/>
          </a:p>
          <a:p>
            <a:r>
              <a:rPr lang="en-US" b="1" dirty="0" err="1" smtClean="0"/>
              <a:t>neXtProt</a:t>
            </a:r>
            <a:r>
              <a:rPr lang="en-US" dirty="0" smtClean="0"/>
              <a:t> </a:t>
            </a:r>
            <a:r>
              <a:rPr lang="en-US" dirty="0"/>
              <a:t>is an on-line knowledge platform on human </a:t>
            </a:r>
            <a:r>
              <a:rPr lang="en-US" dirty="0" smtClean="0"/>
              <a:t>proteins</a:t>
            </a:r>
          </a:p>
          <a:p>
            <a:r>
              <a:rPr lang="en-US" dirty="0" smtClean="0"/>
              <a:t>Integrates various sources of information, such as </a:t>
            </a:r>
            <a:r>
              <a:rPr lang="en-US" dirty="0" err="1" smtClean="0"/>
              <a:t>UniProt</a:t>
            </a:r>
            <a:r>
              <a:rPr lang="en-US" dirty="0" smtClean="0"/>
              <a:t>, </a:t>
            </a:r>
            <a:r>
              <a:rPr lang="en-US" dirty="0" err="1" smtClean="0"/>
              <a:t>GeneOntology</a:t>
            </a:r>
            <a:r>
              <a:rPr lang="en-US" dirty="0" smtClean="0"/>
              <a:t>, ENZYME and PubMed</a:t>
            </a:r>
          </a:p>
          <a:p>
            <a:r>
              <a:rPr lang="en-US" dirty="0" smtClean="0"/>
              <a:t>Potentially best curated knowledgebase for human proteins: Oct. 2013: 20,133 human proteins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20115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639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Omics Technologies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268" r="-1126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0" y="6611779"/>
            <a:ext cx="5898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dirty="0">
                <a:solidFill>
                  <a:srgbClr val="000000"/>
                </a:solidFill>
                <a:hlinkClick r:id="rId3"/>
              </a:rPr>
              <a:t>http://en.wikipedia.org/wiki/</a:t>
            </a:r>
            <a:r>
              <a:rPr lang="en-US" sz="1000" b="0" dirty="0" smtClean="0">
                <a:solidFill>
                  <a:srgbClr val="000000"/>
                </a:solidFill>
                <a:hlinkClick r:id="rId3"/>
              </a:rPr>
              <a:t>File:Metabolomics_schema.png</a:t>
            </a:r>
            <a:r>
              <a:rPr lang="en-US" sz="1000" b="0" dirty="0" smtClean="0">
                <a:solidFill>
                  <a:srgbClr val="000000"/>
                </a:solidFill>
              </a:rPr>
              <a:t> , accessed 2014-03-10, 11:42:00 UTC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DC0C6-E486-48DB-B9CE-6268CF8AB338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5880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Databases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MSDB </a:t>
            </a:r>
            <a:r>
              <a:rPr lang="en-US" sz="2600" dirty="0" smtClean="0"/>
              <a:t>(Mass Spectrometry </a:t>
            </a:r>
            <a:r>
              <a:rPr lang="en-US" sz="2600" dirty="0" err="1" smtClean="0"/>
              <a:t>DataBase</a:t>
            </a:r>
            <a:r>
              <a:rPr lang="en-US" sz="2600" dirty="0" smtClean="0"/>
              <a:t>)</a:t>
            </a:r>
            <a:r>
              <a:rPr lang="en-US" dirty="0" smtClean="0"/>
              <a:t>: </a:t>
            </a:r>
            <a:r>
              <a:rPr lang="en-US" sz="2400" dirty="0" smtClean="0"/>
              <a:t>combination of different databases</a:t>
            </a:r>
          </a:p>
          <a:p>
            <a:r>
              <a:rPr lang="en-US" dirty="0" smtClean="0"/>
              <a:t>HPRD </a:t>
            </a:r>
            <a:r>
              <a:rPr lang="en-US" sz="2600" dirty="0" smtClean="0"/>
              <a:t>(Human Protein Reference Database)</a:t>
            </a:r>
            <a:r>
              <a:rPr lang="en-US" dirty="0" smtClean="0"/>
              <a:t>:</a:t>
            </a:r>
            <a:r>
              <a:rPr lang="en-US" sz="2400" dirty="0" smtClean="0"/>
              <a:t> manually curated from literature</a:t>
            </a:r>
          </a:p>
          <a:p>
            <a:r>
              <a:rPr lang="en-US" dirty="0" smtClean="0"/>
              <a:t>PDB </a:t>
            </a:r>
            <a:r>
              <a:rPr lang="en-US" sz="2600" dirty="0" smtClean="0"/>
              <a:t>(Protein Data Bank)</a:t>
            </a:r>
            <a:r>
              <a:rPr lang="en-US" dirty="0" smtClean="0"/>
              <a:t>: </a:t>
            </a:r>
            <a:r>
              <a:rPr lang="en-US" sz="2400" dirty="0" smtClean="0"/>
              <a:t>protein structure database</a:t>
            </a:r>
          </a:p>
          <a:p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9531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25146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err="1" smtClean="0"/>
              <a:t>Metabolome</a:t>
            </a:r>
            <a:r>
              <a:rPr lang="en-US" dirty="0" smtClean="0"/>
              <a:t> </a:t>
            </a:r>
            <a:r>
              <a:rPr lang="en-US" dirty="0"/>
              <a:t>- differences, similarities to proteome, MW distribution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Metabolic pathways, connection between proteome and </a:t>
            </a:r>
            <a:r>
              <a:rPr lang="en-US" dirty="0" err="1"/>
              <a:t>metabolome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Metabolomics databases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Metabolomics techniques (targeted, non-targeted; LC, GC, NMR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Metabolomics applications: biomarker discovery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 </a:t>
            </a:r>
            <a:r>
              <a:rPr lang="en-US" dirty="0" smtClean="0"/>
              <a:t>1E – Basic </a:t>
            </a:r>
            <a:r>
              <a:rPr lang="en-US" dirty="0" err="1" smtClean="0"/>
              <a:t>metabolomic</a:t>
            </a:r>
            <a:r>
              <a:rPr lang="en-US" dirty="0" smtClean="0"/>
              <a:t> techniques and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643866"/>
      </p:ext>
    </p:extLst>
  </p:cSld>
  <p:clrMapOvr>
    <a:masterClrMapping/>
  </p:clrMapOvr>
  <p:transition xmlns:p14="http://schemas.microsoft.com/office/powerpoint/2010/main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Metabolism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rgbClr val="D06B20"/>
                </a:solidFill>
              </a:rPr>
              <a:t>Metabolism</a:t>
            </a:r>
            <a:r>
              <a:rPr lang="en-US" sz="2400" dirty="0" smtClean="0">
                <a:solidFill>
                  <a:srgbClr val="D06B20"/>
                </a:solidFill>
              </a:rPr>
              <a:t> </a:t>
            </a:r>
            <a:r>
              <a:rPr lang="en-US" sz="2400" dirty="0" smtClean="0"/>
              <a:t>= sum </a:t>
            </a:r>
            <a:r>
              <a:rPr lang="en-US" sz="2400" dirty="0"/>
              <a:t>of all the chemical processes occurring in an organism at one time</a:t>
            </a:r>
          </a:p>
          <a:p>
            <a:r>
              <a:rPr lang="en-US" sz="2400" dirty="0"/>
              <a:t>Concerned with the management of material and energy resources within the </a:t>
            </a:r>
            <a:r>
              <a:rPr lang="en-US" sz="2400" dirty="0" smtClean="0"/>
              <a:t>cell</a:t>
            </a:r>
          </a:p>
          <a:p>
            <a:r>
              <a:rPr lang="en-US" sz="2400" dirty="0" smtClean="0"/>
              <a:t>Two types of metabolic processes</a:t>
            </a:r>
            <a:endParaRPr lang="en-US" sz="2400" dirty="0"/>
          </a:p>
          <a:p>
            <a:pPr lvl="1"/>
            <a:r>
              <a:rPr lang="en-US" sz="2000" b="1" dirty="0" smtClean="0">
                <a:solidFill>
                  <a:srgbClr val="D06B20"/>
                </a:solidFill>
              </a:rPr>
              <a:t>Anabolic processes </a:t>
            </a:r>
            <a:r>
              <a:rPr lang="en-US" sz="2000" dirty="0" smtClean="0"/>
              <a:t>– processes constructing larger molecules from smaller units (building up)</a:t>
            </a:r>
            <a:endParaRPr lang="en-US" sz="2000" dirty="0"/>
          </a:p>
          <a:p>
            <a:pPr lvl="1"/>
            <a:r>
              <a:rPr lang="en-US" sz="2000" b="1" dirty="0" smtClean="0">
                <a:solidFill>
                  <a:srgbClr val="D06B20"/>
                </a:solidFill>
              </a:rPr>
              <a:t>Catabolic processes </a:t>
            </a:r>
            <a:r>
              <a:rPr lang="en-US" sz="2000" dirty="0" smtClean="0"/>
              <a:t>– processes breaking down larger units (degradation or energy generation)</a:t>
            </a:r>
          </a:p>
          <a:p>
            <a:r>
              <a:rPr lang="en-US" sz="2400" dirty="0" smtClean="0"/>
              <a:t>Metabolites are both educts and products of metabolic processes </a:t>
            </a:r>
          </a:p>
          <a:p>
            <a:r>
              <a:rPr lang="en-US" sz="2400" dirty="0" smtClean="0"/>
              <a:t>Enzymes (proteins) usually catalyze these metabolic processes (reactions)</a:t>
            </a:r>
          </a:p>
          <a:p>
            <a:r>
              <a:rPr lang="en-US" sz="2400" dirty="0" smtClean="0"/>
              <a:t>A sequence of several coupled metabolic processes is called a </a:t>
            </a:r>
            <a:r>
              <a:rPr lang="en-US" sz="2400" b="1" dirty="0" smtClean="0">
                <a:solidFill>
                  <a:srgbClr val="D06B20"/>
                </a:solidFill>
              </a:rPr>
              <a:t>metabolic pathway</a:t>
            </a:r>
            <a:endParaRPr lang="en-US" sz="2400" b="1" dirty="0">
              <a:solidFill>
                <a:srgbClr val="D06B20"/>
              </a:solidFill>
            </a:endParaRP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53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Metabolism</a:t>
            </a:r>
            <a:endParaRPr lang="en-US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Metabolic map </a:t>
            </a:r>
            <a:br>
              <a:rPr lang="en-US" sz="2800" dirty="0" smtClean="0"/>
            </a:br>
            <a:r>
              <a:rPr lang="en-US" sz="2800" i="1" dirty="0" err="1" smtClean="0"/>
              <a:t>Rhodobacter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capsulatus</a:t>
            </a:r>
            <a:endParaRPr lang="en-US" sz="2800" i="1" dirty="0" smtClean="0"/>
          </a:p>
          <a:p>
            <a:r>
              <a:rPr lang="en-US" sz="2800" dirty="0" smtClean="0"/>
              <a:t>Highly complex network </a:t>
            </a:r>
            <a:br>
              <a:rPr lang="en-US" sz="2800" dirty="0" smtClean="0"/>
            </a:br>
            <a:r>
              <a:rPr lang="en-US" sz="2800" dirty="0" smtClean="0"/>
              <a:t>structure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86" y="818886"/>
            <a:ext cx="4764283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062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Catabolic Pathways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Pathways that release energy by reaction that </a:t>
            </a:r>
            <a:r>
              <a:rPr lang="en-US" sz="2400" i="1" dirty="0" smtClean="0"/>
              <a:t>catabolize </a:t>
            </a:r>
            <a:r>
              <a:rPr lang="en-US" sz="2400" dirty="0" smtClean="0"/>
              <a:t>complex molecules to simpler compounds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b="1" u="sng" dirty="0" smtClean="0"/>
              <a:t>Example:</a:t>
            </a:r>
            <a:br>
              <a:rPr lang="en-US" sz="2400" b="1" u="sng" dirty="0" smtClean="0"/>
            </a:br>
            <a:r>
              <a:rPr lang="en-US" sz="2400" dirty="0" smtClean="0"/>
              <a:t>Krebs cycle</a:t>
            </a:r>
            <a:br>
              <a:rPr lang="en-US" sz="2400" dirty="0" smtClean="0"/>
            </a:br>
            <a:r>
              <a:rPr lang="en-US" sz="2400" dirty="0" smtClean="0"/>
              <a:t>Cellular respiration:</a:t>
            </a:r>
            <a:br>
              <a:rPr lang="en-US" sz="2400" dirty="0" smtClean="0"/>
            </a:br>
            <a:r>
              <a:rPr lang="en-US" sz="2400" dirty="0" smtClean="0"/>
              <a:t>C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0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 </a:t>
            </a:r>
            <a:r>
              <a:rPr lang="en-US" sz="2400" dirty="0"/>
              <a:t>+ </a:t>
            </a:r>
            <a:r>
              <a:rPr lang="en-US" sz="2400" dirty="0" smtClean="0"/>
              <a:t>6O</a:t>
            </a:r>
            <a:r>
              <a:rPr lang="en-US" sz="2400" baseline="-25000" dirty="0" smtClean="0"/>
              <a:t>2</a:t>
            </a:r>
            <a:r>
              <a:rPr lang="en-US" sz="2400" dirty="0" smtClean="0">
                <a:sym typeface="Symbol" pitchFamily="18" charset="2"/>
              </a:rPr>
              <a:t>6CO</a:t>
            </a:r>
            <a:r>
              <a:rPr lang="en-US" sz="2400" baseline="-25000" dirty="0" smtClean="0">
                <a:sym typeface="Symbol" pitchFamily="18" charset="2"/>
              </a:rPr>
              <a:t>2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+6H</a:t>
            </a:r>
            <a:r>
              <a:rPr lang="en-US" sz="2400" baseline="-25000" dirty="0">
                <a:sym typeface="Symbol" pitchFamily="18" charset="2"/>
              </a:rPr>
              <a:t>2</a:t>
            </a:r>
            <a:r>
              <a:rPr lang="en-US" sz="2400" dirty="0">
                <a:sym typeface="Symbol" pitchFamily="18" charset="2"/>
              </a:rPr>
              <a:t>0 + ENERGY</a:t>
            </a:r>
            <a:endParaRPr lang="en-US" sz="2400" dirty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752600"/>
            <a:ext cx="5566304" cy="44280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http://en.wikipedia.org/wiki/Citric_acid_cycle</a:t>
            </a:r>
          </a:p>
        </p:txBody>
      </p:sp>
    </p:spTree>
    <p:extLst>
      <p:ext uri="{BB962C8B-B14F-4D97-AF65-F5344CB8AC3E}">
        <p14:creationId xmlns:p14="http://schemas.microsoft.com/office/powerpoint/2010/main" val="20815163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Anabolic Pathways</a:t>
            </a:r>
            <a:endParaRPr lang="en-US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Pathways that consume energy to </a:t>
            </a:r>
            <a:r>
              <a:rPr lang="en-US" sz="2400" i="1" dirty="0" err="1" smtClean="0"/>
              <a:t>anabolize</a:t>
            </a:r>
            <a:r>
              <a:rPr lang="en-US" sz="2400" i="1" dirty="0" smtClean="0"/>
              <a:t> more </a:t>
            </a:r>
            <a:r>
              <a:rPr lang="en-US" sz="2400" dirty="0" smtClean="0"/>
              <a:t>complex molecules from simpler compounds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="1" u="sng" dirty="0" smtClean="0"/>
              <a:t>Example:</a:t>
            </a:r>
            <a:br>
              <a:rPr lang="en-US" sz="2400" b="1" u="sng" dirty="0" smtClean="0"/>
            </a:br>
            <a:r>
              <a:rPr lang="en-US" sz="2400" dirty="0" smtClean="0"/>
              <a:t>Calvin cycle:</a:t>
            </a:r>
            <a:br>
              <a:rPr lang="en-US" sz="2400" dirty="0" smtClean="0"/>
            </a:b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pt-BR" sz="1800" dirty="0" smtClean="0"/>
              <a:t>3 CO</a:t>
            </a:r>
            <a:r>
              <a:rPr lang="pt-BR" sz="1800" baseline="-25000" dirty="0" smtClean="0"/>
              <a:t>2</a:t>
            </a:r>
            <a:r>
              <a:rPr lang="pt-BR" sz="1800" dirty="0" smtClean="0"/>
              <a:t> + 9 ATP + 6 NADPH + 6 H</a:t>
            </a:r>
            <a:r>
              <a:rPr lang="pt-BR" sz="1800" baseline="30000" dirty="0" smtClean="0"/>
              <a:t>+</a:t>
            </a:r>
            <a:r>
              <a:rPr lang="pt-BR" sz="1800" dirty="0" smtClean="0"/>
              <a:t> → C</a:t>
            </a:r>
            <a:r>
              <a:rPr lang="pt-BR" sz="1800" baseline="-25000" dirty="0" smtClean="0"/>
              <a:t>3</a:t>
            </a:r>
            <a:r>
              <a:rPr lang="pt-BR" sz="1800" dirty="0" smtClean="0"/>
              <a:t>H</a:t>
            </a:r>
            <a:r>
              <a:rPr lang="pt-BR" sz="1800" baseline="-25000" dirty="0" smtClean="0"/>
              <a:t>6</a:t>
            </a:r>
            <a:r>
              <a:rPr lang="pt-BR" sz="1800" dirty="0" smtClean="0"/>
              <a:t>O</a:t>
            </a:r>
            <a:r>
              <a:rPr lang="pt-BR" sz="1800" baseline="-25000" dirty="0" smtClean="0"/>
              <a:t>3</a:t>
            </a:r>
            <a:r>
              <a:rPr lang="pt-BR" sz="1800" dirty="0" smtClean="0"/>
              <a:t>-phosphate + 9 ADP + 8 P</a:t>
            </a:r>
            <a:r>
              <a:rPr lang="pt-BR" sz="1800" baseline="-25000" dirty="0" smtClean="0"/>
              <a:t>i</a:t>
            </a:r>
            <a:r>
              <a:rPr lang="pt-BR" sz="1800" dirty="0" smtClean="0"/>
              <a:t> + 6 NADP</a:t>
            </a:r>
            <a:r>
              <a:rPr lang="pt-BR" sz="1800" baseline="30000" dirty="0" smtClean="0"/>
              <a:t>+</a:t>
            </a:r>
            <a:r>
              <a:rPr lang="pt-BR" sz="1800" dirty="0" smtClean="0"/>
              <a:t> + 3 H</a:t>
            </a:r>
            <a:r>
              <a:rPr lang="pt-BR" sz="1800" baseline="-25000" dirty="0" smtClean="0"/>
              <a:t>2</a:t>
            </a:r>
            <a:r>
              <a:rPr lang="pt-BR" sz="1800" dirty="0" smtClean="0"/>
              <a:t>O</a:t>
            </a:r>
            <a:endParaRPr lang="en-US" sz="18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00" y="1753200"/>
            <a:ext cx="4834578" cy="4428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http://no.wikipedia.org/wiki/Fil:Calvin-cycle3.png</a:t>
            </a:r>
          </a:p>
        </p:txBody>
      </p:sp>
    </p:spTree>
    <p:extLst>
      <p:ext uri="{BB962C8B-B14F-4D97-AF65-F5344CB8AC3E}">
        <p14:creationId xmlns:p14="http://schemas.microsoft.com/office/powerpoint/2010/main" val="1201123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Metabolites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Metabolites comprise a heterogeneous set of biomolecules: all small molecules in a system excepting salts and macromolecules (proteins, long peptides, RNA, DNA)</a:t>
            </a:r>
          </a:p>
          <a:p>
            <a:r>
              <a:rPr lang="en-US" sz="2800" dirty="0" smtClean="0"/>
              <a:t>Lipids and sugars are metabolites as well</a:t>
            </a:r>
          </a:p>
          <a:p>
            <a:r>
              <a:rPr lang="en-US" sz="2800" dirty="0" smtClean="0"/>
              <a:t>There are separate fields dealing with lipids and sugars (</a:t>
            </a:r>
            <a:r>
              <a:rPr lang="en-US" sz="2800" dirty="0" err="1" smtClean="0"/>
              <a:t>lipidomics</a:t>
            </a:r>
            <a:r>
              <a:rPr lang="en-US" sz="2800" dirty="0" smtClean="0"/>
              <a:t>, </a:t>
            </a:r>
            <a:r>
              <a:rPr lang="en-US" sz="2800" dirty="0" err="1" smtClean="0"/>
              <a:t>glycomics</a:t>
            </a:r>
            <a:r>
              <a:rPr lang="en-US" sz="2800" dirty="0" smtClean="0"/>
              <a:t>), techniques are very similar</a:t>
            </a:r>
          </a:p>
          <a:p>
            <a:pPr marL="0" indent="0">
              <a:buNone/>
            </a:pPr>
            <a:r>
              <a:rPr lang="en-US" sz="2800" b="1" u="sng" dirty="0" smtClean="0"/>
              <a:t>Examples:</a:t>
            </a:r>
          </a:p>
          <a:p>
            <a:endParaRPr lang="en-US" sz="2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5" y="5181600"/>
            <a:ext cx="8644320" cy="10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0" y="6457890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 smtClean="0"/>
              <a:t>Bennett et al. </a:t>
            </a:r>
            <a:r>
              <a:rPr lang="en-US" sz="1000" i="1" dirty="0" smtClean="0"/>
              <a:t>Nature Chemical Biology.</a:t>
            </a:r>
            <a:endParaRPr lang="en-US" sz="1000" b="0" dirty="0"/>
          </a:p>
          <a:p>
            <a:pPr algn="l"/>
            <a:r>
              <a:rPr lang="en-US" sz="1000" dirty="0"/>
              <a:t>Bennett et al. </a:t>
            </a:r>
            <a:r>
              <a:rPr lang="en-US" sz="1000" i="1" dirty="0"/>
              <a:t>Nature Chemical Biology. </a:t>
            </a:r>
            <a:r>
              <a:rPr lang="en-US" sz="1000" dirty="0"/>
              <a:t>2009 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7" name="Rechteck 6"/>
          <p:cNvSpPr/>
          <p:nvPr/>
        </p:nvSpPr>
        <p:spPr>
          <a:xfrm>
            <a:off x="304800" y="6172200"/>
            <a:ext cx="5943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 smtClean="0"/>
              <a:t>Extracted from Bennett et al.: some of the most abundant small molecules in </a:t>
            </a:r>
            <a:r>
              <a:rPr lang="en-US" sz="1000" i="1" dirty="0" smtClean="0"/>
              <a:t>E. coli</a:t>
            </a:r>
            <a:endParaRPr lang="en-US" sz="1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2677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Metabolome</a:t>
            </a:r>
            <a:r>
              <a:rPr lang="en-US" dirty="0" smtClean="0"/>
              <a:t> vs. Proteome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410200"/>
          </a:xfrm>
        </p:spPr>
        <p:txBody>
          <a:bodyPr/>
          <a:lstStyle/>
          <a:p>
            <a:r>
              <a:rPr lang="en-US" sz="2400" dirty="0" smtClean="0"/>
              <a:t>Size and complexity of the </a:t>
            </a:r>
            <a:r>
              <a:rPr lang="en-US" sz="2400" dirty="0" err="1" smtClean="0"/>
              <a:t>metabolome</a:t>
            </a:r>
            <a:r>
              <a:rPr lang="en-US" sz="2400" dirty="0" smtClean="0"/>
              <a:t> still largely unknown</a:t>
            </a:r>
          </a:p>
          <a:p>
            <a:r>
              <a:rPr lang="en-US" sz="2400" dirty="0" smtClean="0"/>
              <a:t>Similar to protein sequence databases, there are also metabolite databases listing all known metabolites (usually contains tens of thousands of metabolites)</a:t>
            </a:r>
          </a:p>
          <a:p>
            <a:r>
              <a:rPr lang="en-US" sz="2400" dirty="0" smtClean="0"/>
              <a:t>Differences between proteome and </a:t>
            </a:r>
            <a:r>
              <a:rPr lang="en-US" sz="2400" dirty="0" err="1" smtClean="0"/>
              <a:t>metabolome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Metabolites belong to wider ranger of chemical compound classes (lipids, sugars, amino acids)</a:t>
            </a:r>
          </a:p>
          <a:p>
            <a:pPr lvl="1"/>
            <a:r>
              <a:rPr lang="en-US" sz="2000" dirty="0" smtClean="0"/>
              <a:t>Proteins have a more homogenous chemistry (20 </a:t>
            </a:r>
            <a:r>
              <a:rPr lang="en-US" sz="2000" dirty="0" err="1" smtClean="0"/>
              <a:t>proteinogenic</a:t>
            </a:r>
            <a:r>
              <a:rPr lang="en-US" sz="2000" dirty="0" smtClean="0"/>
              <a:t> amino acids)</a:t>
            </a:r>
          </a:p>
          <a:p>
            <a:pPr lvl="1"/>
            <a:r>
              <a:rPr lang="en-US" sz="2000" dirty="0" smtClean="0"/>
              <a:t>Metabolites can have complex structures that require a structural formula for a comprehensive description</a:t>
            </a:r>
          </a:p>
          <a:p>
            <a:pPr lvl="1"/>
            <a:r>
              <a:rPr lang="en-US" sz="2000" dirty="0" smtClean="0"/>
              <a:t>Proteins have a simple, linear structure that can be represented by a sequence</a:t>
            </a:r>
          </a:p>
          <a:p>
            <a:pPr lvl="1"/>
            <a:r>
              <a:rPr lang="en-US" sz="2000" dirty="0" smtClean="0"/>
              <a:t>Metabolites are </a:t>
            </a:r>
            <a:r>
              <a:rPr lang="en-US" sz="2000" b="1" dirty="0" smtClean="0">
                <a:solidFill>
                  <a:srgbClr val="D06B20"/>
                </a:solidFill>
              </a:rPr>
              <a:t>light</a:t>
            </a:r>
            <a:r>
              <a:rPr lang="en-US" sz="2000" dirty="0" smtClean="0"/>
              <a:t>: average metabolite mass a 100-300 Da</a:t>
            </a:r>
          </a:p>
          <a:p>
            <a:pPr lvl="1"/>
            <a:r>
              <a:rPr lang="en-US" sz="2000" dirty="0" smtClean="0"/>
              <a:t>Proteins are </a:t>
            </a:r>
            <a:r>
              <a:rPr lang="en-US" sz="2000" b="1" dirty="0" smtClean="0">
                <a:solidFill>
                  <a:srgbClr val="D06B20"/>
                </a:solidFill>
              </a:rPr>
              <a:t>heavy</a:t>
            </a:r>
            <a:r>
              <a:rPr lang="en-US" sz="2000" dirty="0" smtClean="0"/>
              <a:t>: median protein length around 300-500 </a:t>
            </a:r>
            <a:r>
              <a:rPr lang="en-US" sz="2000" dirty="0" err="1" smtClean="0"/>
              <a:t>aa</a:t>
            </a:r>
            <a:r>
              <a:rPr lang="en-US" sz="2000" dirty="0" smtClean="0"/>
              <a:t>, about 40,000 Da molecular weight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6575115"/>
      </p:ext>
    </p:extLst>
  </p:cSld>
  <p:clrMapOvr>
    <a:masterClrMapping/>
  </p:clrMapOvr>
  <p:transition xmlns:p14="http://schemas.microsoft.com/office/powerpoint/2010/main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Metabolomics Techniques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410200"/>
          </a:xfrm>
        </p:spPr>
        <p:txBody>
          <a:bodyPr/>
          <a:lstStyle/>
          <a:p>
            <a:r>
              <a:rPr lang="en-US" sz="2400" dirty="0" smtClean="0"/>
              <a:t>Fundamentally two types of approaches</a:t>
            </a:r>
          </a:p>
          <a:p>
            <a:pPr lvl="1"/>
            <a:r>
              <a:rPr lang="en-US" sz="2400" b="1" dirty="0" smtClean="0">
                <a:solidFill>
                  <a:schemeClr val="accent5"/>
                </a:solidFill>
              </a:rPr>
              <a:t>Targeted metabolomics</a:t>
            </a:r>
          </a:p>
          <a:p>
            <a:pPr lvl="2"/>
            <a:r>
              <a:rPr lang="en-US" dirty="0" smtClean="0"/>
              <a:t>Identify only a well-defined subset of metabolites, but those with higher accuracy (hundreds?)</a:t>
            </a:r>
          </a:p>
          <a:p>
            <a:pPr lvl="2"/>
            <a:r>
              <a:rPr lang="en-US" dirty="0" smtClean="0"/>
              <a:t>All metabolites can be identified</a:t>
            </a:r>
          </a:p>
          <a:p>
            <a:pPr lvl="1"/>
            <a:r>
              <a:rPr lang="en-US" sz="2400" b="1" dirty="0" smtClean="0">
                <a:solidFill>
                  <a:srgbClr val="D06B20"/>
                </a:solidFill>
              </a:rPr>
              <a:t>Non-targeted metabolomics (metabolic profiling)</a:t>
            </a:r>
          </a:p>
          <a:p>
            <a:pPr lvl="2"/>
            <a:r>
              <a:rPr lang="en-US" dirty="0" smtClean="0"/>
              <a:t>Try to see as much of the </a:t>
            </a:r>
            <a:r>
              <a:rPr lang="en-US" dirty="0" err="1" smtClean="0"/>
              <a:t>metabolome</a:t>
            </a:r>
            <a:r>
              <a:rPr lang="en-US" dirty="0" smtClean="0"/>
              <a:t> as possible (thousands and more)</a:t>
            </a:r>
          </a:p>
          <a:p>
            <a:pPr lvl="2"/>
            <a:r>
              <a:rPr lang="en-US" dirty="0" smtClean="0"/>
              <a:t>Majority of metabolites can be seen</a:t>
            </a:r>
          </a:p>
          <a:p>
            <a:pPr lvl="2"/>
            <a:r>
              <a:rPr lang="en-US" dirty="0" smtClean="0"/>
              <a:t>Only a small fraction will be identified</a:t>
            </a:r>
          </a:p>
          <a:p>
            <a:r>
              <a:rPr lang="en-US" sz="2400" dirty="0" smtClean="0"/>
              <a:t>Similarly, there is also targeted and non-targeted proteomics</a:t>
            </a:r>
          </a:p>
          <a:p>
            <a:r>
              <a:rPr lang="en-US" sz="2400" dirty="0" smtClean="0"/>
              <a:t>In proteomics, the identification problem is less difficult, though, which is why this distinction is more relevant in metabolomics (where identification is much harder)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7454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KEG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" b="7605"/>
          <a:stretch/>
        </p:blipFill>
        <p:spPr bwMode="auto">
          <a:xfrm>
            <a:off x="457200" y="914400"/>
            <a:ext cx="8153400" cy="57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KEGG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611779"/>
            <a:ext cx="6781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err="1" smtClean="0"/>
              <a:t>kegg.org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1142194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25146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Overview separation techniques (GE, LC, GC)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Chromatographic techniques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Separation </a:t>
            </a:r>
            <a:r>
              <a:rPr lang="en-US" dirty="0" smtClean="0"/>
              <a:t>principles (size, isoelectric point, hydrophobicity)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 </a:t>
            </a:r>
            <a:r>
              <a:rPr lang="en-US" dirty="0" smtClean="0"/>
              <a:t>1B </a:t>
            </a:r>
            <a:r>
              <a:rPr lang="en-US" dirty="0"/>
              <a:t>- Overview of separation techniques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625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PubCh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5"/>
          <a:stretch/>
        </p:blipFill>
        <p:spPr bwMode="auto">
          <a:xfrm>
            <a:off x="0" y="762000"/>
            <a:ext cx="9144000" cy="582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PubChem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52236-20B5-46B7-8248-57C8296EA93A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995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umanCy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896509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HumanCyc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52236-20B5-46B7-8248-57C8296EA93A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47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97" t="13227" r="10177"/>
          <a:stretch/>
        </p:blipFill>
        <p:spPr>
          <a:xfrm>
            <a:off x="190688" y="838200"/>
            <a:ext cx="8763000" cy="5771804"/>
          </a:xfrm>
        </p:spPr>
      </p:pic>
      <p:sp>
        <p:nvSpPr>
          <p:cNvPr id="7" name="TextBox 6"/>
          <p:cNvSpPr txBox="1"/>
          <p:nvPr/>
        </p:nvSpPr>
        <p:spPr>
          <a:xfrm>
            <a:off x="1938" y="6611779"/>
            <a:ext cx="17506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/>
              <a:t>http://</a:t>
            </a:r>
            <a:r>
              <a:rPr lang="en-US" sz="1000" b="0" dirty="0" err="1"/>
              <a:t>metlin.scripps.edu</a:t>
            </a:r>
            <a:r>
              <a:rPr lang="en-US" sz="1000" b="0" dirty="0"/>
              <a:t>/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4419600" y="2362200"/>
            <a:ext cx="4648200" cy="1676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 b="0" dirty="0"/>
              <a:t>Database </a:t>
            </a:r>
            <a:r>
              <a:rPr lang="en-US" sz="2000" b="0" dirty="0" smtClean="0"/>
              <a:t>containing a </a:t>
            </a:r>
            <a:r>
              <a:rPr lang="en-US" sz="2000" b="0" dirty="0"/>
              <a:t>large number of </a:t>
            </a:r>
            <a:r>
              <a:rPr lang="en-US" sz="2000" b="0" dirty="0" smtClean="0"/>
              <a:t>metabolites (240,000+) and spectra for those (12,000 metabolites).</a:t>
            </a:r>
            <a:r>
              <a:rPr lang="en-US" sz="2000" b="0" dirty="0"/>
              <a:t> </a:t>
            </a:r>
            <a:r>
              <a:rPr lang="en-US" sz="2000" b="0" dirty="0" smtClean="0"/>
              <a:t>Permits search of metabolites via their mass spectra.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226577394"/>
      </p:ext>
    </p:extLst>
  </p:cSld>
  <p:clrMapOvr>
    <a:masterClrMapping/>
  </p:clrMapOvr>
  <p:transition xmlns:p14="http://schemas.microsoft.com/office/powerpoint/2010/main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MassBank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3" r="603"/>
          <a:stretch/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-21771" y="6611779"/>
            <a:ext cx="17132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/>
              <a:t>http://</a:t>
            </a:r>
            <a:r>
              <a:rPr lang="en-US" sz="1000" b="0" dirty="0" err="1"/>
              <a:t>www.massbank.jp</a:t>
            </a:r>
            <a:r>
              <a:rPr lang="en-US" sz="1000" b="0" dirty="0"/>
              <a:t>/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962400" y="4572000"/>
            <a:ext cx="4953000" cy="1905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 b="0" dirty="0"/>
              <a:t>Database containing mass spectra of </a:t>
            </a:r>
            <a:r>
              <a:rPr lang="en-US" sz="2000" b="0" dirty="0" smtClean="0"/>
              <a:t>a </a:t>
            </a:r>
            <a:r>
              <a:rPr lang="en-US" sz="2000" b="0" dirty="0"/>
              <a:t>large number of metabolites and metadata for these </a:t>
            </a:r>
            <a:r>
              <a:rPr lang="en-US" sz="2000" b="0" dirty="0" smtClean="0"/>
              <a:t>compounds.</a:t>
            </a:r>
          </a:p>
          <a:p>
            <a:pPr algn="l"/>
            <a:r>
              <a:rPr lang="en-US" sz="2000" b="0" dirty="0" smtClean="0"/>
              <a:t>Permits search of metabolites via their mass spectra.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49683586"/>
      </p:ext>
    </p:extLst>
  </p:cSld>
  <p:clrMapOvr>
    <a:masterClrMapping/>
  </p:clrMapOvr>
  <p:transition xmlns:p14="http://schemas.microsoft.com/office/powerpoint/2010/main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HMDB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28771"/>
          <a:stretch/>
        </p:blipFill>
        <p:spPr>
          <a:xfrm>
            <a:off x="152400" y="1143000"/>
            <a:ext cx="8991600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  <p:sp>
        <p:nvSpPr>
          <p:cNvPr id="5" name="Rounded Rectangle 4"/>
          <p:cNvSpPr/>
          <p:nvPr/>
        </p:nvSpPr>
        <p:spPr bwMode="auto">
          <a:xfrm>
            <a:off x="4038600" y="4648200"/>
            <a:ext cx="4953000" cy="1295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 b="0" dirty="0" smtClean="0"/>
              <a:t>Database of known human metabolites. Rich in metadata and annotation, no mass spectra.</a:t>
            </a:r>
            <a:endParaRPr lang="en-US" sz="2000" b="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611779"/>
            <a:ext cx="682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err="1"/>
              <a:t>h</a:t>
            </a:r>
            <a:r>
              <a:rPr lang="en-US" sz="1000" b="0" dirty="0" err="1" smtClean="0"/>
              <a:t>mdb.ca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769559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Learning units 1A-E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7136665"/>
      </p:ext>
    </p:extLst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Preparation Methods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Samples for omics methods come from a wide range of sources: cell culture, primary tissue, body fluids</a:t>
            </a:r>
          </a:p>
          <a:p>
            <a:r>
              <a:rPr lang="en-US" sz="2200" dirty="0" smtClean="0"/>
              <a:t>Extraction of the required biomolecules is often difficult</a:t>
            </a:r>
          </a:p>
          <a:p>
            <a:pPr lvl="1"/>
            <a:r>
              <a:rPr lang="en-US" sz="2200" dirty="0" smtClean="0"/>
              <a:t>Cells need to be broken up (mechanically, with detergents)</a:t>
            </a:r>
          </a:p>
          <a:p>
            <a:pPr lvl="1"/>
            <a:r>
              <a:rPr lang="en-US" sz="2200" dirty="0" smtClean="0"/>
              <a:t>Proteins need to be denatured</a:t>
            </a:r>
          </a:p>
          <a:p>
            <a:pPr lvl="1"/>
            <a:r>
              <a:rPr lang="en-US" sz="2200" dirty="0" smtClean="0"/>
              <a:t>Enzyme inhibitors, e.g., protease and phosphatase inhibitors, avoid enzymatic degradation</a:t>
            </a:r>
          </a:p>
          <a:p>
            <a:pPr lvl="1"/>
            <a:r>
              <a:rPr lang="en-US" sz="2200" dirty="0"/>
              <a:t>Small molecules are extracted by precipitating larger molecules (proteins) using strong organic reagents (e.g., </a:t>
            </a:r>
            <a:r>
              <a:rPr lang="en-US" sz="2200" dirty="0" smtClean="0"/>
              <a:t>methanol)</a:t>
            </a:r>
            <a:endParaRPr lang="en-US" sz="2200" dirty="0"/>
          </a:p>
          <a:p>
            <a:pPr lvl="1"/>
            <a:r>
              <a:rPr lang="en-US" sz="2200" dirty="0"/>
              <a:t>Metabolomics sample preparation must be very fast, since metabolites (intermediates of metabolism) can be rapidly degraded</a:t>
            </a:r>
          </a:p>
          <a:p>
            <a:pPr lvl="1"/>
            <a:r>
              <a:rPr lang="en-US" sz="2200" dirty="0" smtClean="0"/>
              <a:t>Different solvents are required to extract/precipitate metabolites/proteins</a:t>
            </a:r>
          </a:p>
          <a:p>
            <a:r>
              <a:rPr lang="en-US" sz="2200" dirty="0" smtClean="0"/>
              <a:t>Buffers and reagents should be compatible with MS!</a:t>
            </a:r>
          </a:p>
          <a:p>
            <a:endParaRPr lang="en-US" sz="2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7436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 smtClean="0"/>
              <a:t>Metabolomes</a:t>
            </a:r>
            <a:r>
              <a:rPr lang="en-US" sz="2800" dirty="0" smtClean="0"/>
              <a:t> and proteomes can be very complex (hundreds of thousands of analytes)</a:t>
            </a:r>
          </a:p>
          <a:p>
            <a:r>
              <a:rPr lang="en-US" sz="2800" dirty="0" smtClean="0"/>
              <a:t>Analyzing them at the same time reduces sensitivity and comprehensiveness of the analysis</a:t>
            </a:r>
          </a:p>
          <a:p>
            <a:r>
              <a:rPr lang="en-US" sz="2800" dirty="0" smtClean="0"/>
              <a:t>Idea:</a:t>
            </a:r>
          </a:p>
          <a:p>
            <a:pPr lvl="1"/>
            <a:r>
              <a:rPr lang="en-US" sz="2400" dirty="0" smtClean="0"/>
              <a:t>Reduce the complexity</a:t>
            </a:r>
          </a:p>
          <a:p>
            <a:pPr lvl="1"/>
            <a:r>
              <a:rPr lang="en-US" sz="2400" dirty="0" smtClean="0"/>
              <a:t>Split up the sample into smaller, less complex samples</a:t>
            </a:r>
          </a:p>
          <a:p>
            <a:r>
              <a:rPr lang="en-US" sz="2800" b="1" dirty="0" smtClean="0">
                <a:solidFill>
                  <a:srgbClr val="D06B20"/>
                </a:solidFill>
              </a:rPr>
              <a:t>Fractionation</a:t>
            </a:r>
          </a:p>
          <a:p>
            <a:pPr lvl="1"/>
            <a:r>
              <a:rPr lang="en-US" sz="2400" dirty="0" smtClean="0"/>
              <a:t>Separation is done before the analysis and results in a (small) number of new samples (usually dozens)</a:t>
            </a:r>
          </a:p>
          <a:p>
            <a:r>
              <a:rPr lang="en-US" sz="2800" b="1" dirty="0" smtClean="0">
                <a:solidFill>
                  <a:srgbClr val="D06B20"/>
                </a:solidFill>
              </a:rPr>
              <a:t>Online separation</a:t>
            </a:r>
          </a:p>
          <a:p>
            <a:pPr lvl="1"/>
            <a:r>
              <a:rPr lang="en-US" sz="2400" dirty="0" smtClean="0"/>
              <a:t>Separation happens simultaneously with the MS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863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VEN@YFUFPMRFUVWXY5L9" val="4307"/>
  <p:tag name="DEFAULTDISPLAYSOURCE" val="\documentclass{article}\pagestyle{empty}&#10;\begin{document}&#10;&#10;\end{document}&#10;"/>
  <p:tag name="EMBEDFONTS" val="1"/>
</p:tagLst>
</file>

<file path=ppt/theme/theme1.xml><?xml version="1.0" encoding="utf-8"?>
<a:theme xmlns:a="http://schemas.openxmlformats.org/drawingml/2006/main" name="CPM_Theme_2014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SBS_white_e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rebuchet M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rebuchet MS" pitchFamily="-65" charset="0"/>
          </a:defRPr>
        </a:defPPr>
      </a:lstStyle>
    </a:lnDef>
  </a:objectDefaults>
  <a:extraClrSchemeLst>
    <a:extraClrScheme>
      <a:clrScheme name="SBS_white_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_white_e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CPM_Theme_2014.thmx</Template>
  <TotalTime>0</TotalTime>
  <Words>5224</Words>
  <Application>Microsoft Macintosh PowerPoint</Application>
  <PresentationFormat>On-screen Show (4:3)</PresentationFormat>
  <Paragraphs>1186</Paragraphs>
  <Slides>75</Slides>
  <Notes>22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CPM_Theme_2014</vt:lpstr>
      <vt:lpstr>Computational Proteomics and Metabolomics </vt:lpstr>
      <vt:lpstr>LU 1A – Introduction to PROTEOMICS and Metabolomics</vt:lpstr>
      <vt:lpstr>Systems Biology – Definition</vt:lpstr>
      <vt:lpstr>Technologies</vt:lpstr>
      <vt:lpstr>Amplification</vt:lpstr>
      <vt:lpstr>Omics Technologies</vt:lpstr>
      <vt:lpstr>LU 1B - Overview of separation techniques  </vt:lpstr>
      <vt:lpstr>Sample Preparation Methods</vt:lpstr>
      <vt:lpstr>Separation Methods</vt:lpstr>
      <vt:lpstr>Overview Separation Methods</vt:lpstr>
      <vt:lpstr>Gel Electrophoresis – Principles</vt:lpstr>
      <vt:lpstr>Gel Electrophoresis</vt:lpstr>
      <vt:lpstr>Gel Electrophoresis</vt:lpstr>
      <vt:lpstr>Off-Gel Separation</vt:lpstr>
      <vt:lpstr>Chromatography</vt:lpstr>
      <vt:lpstr>Column Chromatography</vt:lpstr>
      <vt:lpstr>Chromatography</vt:lpstr>
      <vt:lpstr>HPLC</vt:lpstr>
      <vt:lpstr>Gas chromatography</vt:lpstr>
      <vt:lpstr>Computational Proteomics and Metabolomics </vt:lpstr>
      <vt:lpstr>LU 1C - Introduction to Mass Spectrometry</vt:lpstr>
      <vt:lpstr>Mass Spectrometry</vt:lpstr>
      <vt:lpstr>Mass Spectrometry – Early History</vt:lpstr>
      <vt:lpstr>Components of a Mass Spectrometer</vt:lpstr>
      <vt:lpstr>Combining LC and Mass Spectrometry</vt:lpstr>
      <vt:lpstr>Key Ideas in MS</vt:lpstr>
      <vt:lpstr>Key Ideas in MS</vt:lpstr>
      <vt:lpstr>Molecular Mass and Atomic Mass</vt:lpstr>
      <vt:lpstr>Molecular Mass</vt:lpstr>
      <vt:lpstr>Isotopes</vt:lpstr>
      <vt:lpstr>Mass Number, Nominal, and Exact Mass</vt:lpstr>
      <vt:lpstr>Monoisotopic Mass, Mass Defect</vt:lpstr>
      <vt:lpstr>Average Mass</vt:lpstr>
      <vt:lpstr>Accurate Mass  and Composition</vt:lpstr>
      <vt:lpstr>IUPAC Terms</vt:lpstr>
      <vt:lpstr>Isotope Patterns</vt:lpstr>
      <vt:lpstr>Isotope Patterns</vt:lpstr>
      <vt:lpstr>Isotope Patterns</vt:lpstr>
      <vt:lpstr>Online Calculator</vt:lpstr>
      <vt:lpstr>Isotopic Fine Structure</vt:lpstr>
      <vt:lpstr>Computing the Isotopic Distribution</vt:lpstr>
      <vt:lpstr>Computing the Isotopic Distribution</vt:lpstr>
      <vt:lpstr>Computing the Isotopic Distribution</vt:lpstr>
      <vt:lpstr>LU 1D – Basic proteomic techniques and applications</vt:lpstr>
      <vt:lpstr>Top-Down vs. Bottom-Up Proteomics</vt:lpstr>
      <vt:lpstr>Bottom-Up Proteomics</vt:lpstr>
      <vt:lpstr>PowerPoint Presentation</vt:lpstr>
      <vt:lpstr>Shotgun Proteomics</vt:lpstr>
      <vt:lpstr>Amino Acid Masses</vt:lpstr>
      <vt:lpstr>Amino Acid Masses</vt:lpstr>
      <vt:lpstr>Post-Translational Modifications</vt:lpstr>
      <vt:lpstr>Post-Translational Modifications</vt:lpstr>
      <vt:lpstr>P53 Phosphorylation Sites</vt:lpstr>
      <vt:lpstr>Protein Sequence Databases</vt:lpstr>
      <vt:lpstr>UniProtKB</vt:lpstr>
      <vt:lpstr>UniProtKB/SwissProt</vt:lpstr>
      <vt:lpstr>TrEMBL</vt:lpstr>
      <vt:lpstr>NCBI NR</vt:lpstr>
      <vt:lpstr>NextProt  </vt:lpstr>
      <vt:lpstr>Other Databases</vt:lpstr>
      <vt:lpstr>LU 1E – Basic metabolomic techniques and applications</vt:lpstr>
      <vt:lpstr>Metabolism</vt:lpstr>
      <vt:lpstr>Metabolism</vt:lpstr>
      <vt:lpstr>Catabolic Pathways</vt:lpstr>
      <vt:lpstr>Anabolic Pathways</vt:lpstr>
      <vt:lpstr>Metabolites</vt:lpstr>
      <vt:lpstr>Metabolome vs. Proteome</vt:lpstr>
      <vt:lpstr>Metabolomics Techniques</vt:lpstr>
      <vt:lpstr>KEGG</vt:lpstr>
      <vt:lpstr>PubChem</vt:lpstr>
      <vt:lpstr>HumanCyc</vt:lpstr>
      <vt:lpstr>METLIN</vt:lpstr>
      <vt:lpstr>MassBank</vt:lpstr>
      <vt:lpstr>HMDB</vt:lpstr>
      <vt:lpstr>Materials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Proteinstruktur und -modellierung</dc:title>
  <dc:creator/>
  <cp:lastModifiedBy/>
  <cp:revision>17</cp:revision>
  <cp:lastPrinted>1900-12-31T22:00:00Z</cp:lastPrinted>
  <dcterms:created xsi:type="dcterms:W3CDTF">2010-04-12T07:26:14Z</dcterms:created>
  <dcterms:modified xsi:type="dcterms:W3CDTF">2014-10-20T12:37:41Z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